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chart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43"/>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ia Skywalker ES" initials="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398"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oleObject" Target="Classeur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eanbousquet:Library:Caches:TemporaryItems:Outlook%20Temp:user-daily-data%5b2%5d.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Feuil1!$B$1</c:f>
              <c:strCache>
                <c:ptCount val="1"/>
                <c:pt idx="0">
                  <c:v>SIT</c:v>
                </c:pt>
              </c:strCache>
            </c:strRef>
          </c:tx>
          <c:spPr>
            <a:solidFill>
              <a:schemeClr val="tx2">
                <a:lumMod val="60000"/>
                <a:lumOff val="40000"/>
              </a:schemeClr>
            </a:solidFill>
            <a:ln>
              <a:noFill/>
            </a:ln>
          </c:spPr>
          <c:invertIfNegative val="0"/>
          <c:cat>
            <c:numRef>
              <c:f>Feuil1!$A$2:$A$6</c:f>
              <c:numCache>
                <c:formatCode>General</c:formatCode>
                <c:ptCount val="5"/>
                <c:pt idx="0">
                  <c:v>2</c:v>
                </c:pt>
                <c:pt idx="1">
                  <c:v>3</c:v>
                </c:pt>
                <c:pt idx="2">
                  <c:v>4</c:v>
                </c:pt>
                <c:pt idx="3">
                  <c:v>5</c:v>
                </c:pt>
                <c:pt idx="4">
                  <c:v>6</c:v>
                </c:pt>
              </c:numCache>
            </c:numRef>
          </c:cat>
          <c:val>
            <c:numRef>
              <c:f>Feuil1!$B$2:$B$6</c:f>
              <c:numCache>
                <c:formatCode>General</c:formatCode>
                <c:ptCount val="5"/>
                <c:pt idx="0">
                  <c:v>10.4</c:v>
                </c:pt>
                <c:pt idx="1">
                  <c:v>43</c:v>
                </c:pt>
                <c:pt idx="2">
                  <c:v>18.2</c:v>
                </c:pt>
                <c:pt idx="3">
                  <c:v>16.7</c:v>
                </c:pt>
                <c:pt idx="4">
                  <c:v>11.5</c:v>
                </c:pt>
              </c:numCache>
            </c:numRef>
          </c:val>
        </c:ser>
        <c:ser>
          <c:idx val="1"/>
          <c:order val="1"/>
          <c:tx>
            <c:strRef>
              <c:f>Feuil1!$C$1</c:f>
              <c:strCache>
                <c:ptCount val="1"/>
                <c:pt idx="0">
                  <c:v>no SIT</c:v>
                </c:pt>
              </c:strCache>
            </c:strRef>
          </c:tx>
          <c:spPr>
            <a:solidFill>
              <a:srgbClr val="FF0000"/>
            </a:solidFill>
            <a:ln>
              <a:noFill/>
            </a:ln>
          </c:spPr>
          <c:invertIfNegative val="0"/>
          <c:cat>
            <c:numRef>
              <c:f>Feuil1!$A$2:$A$6</c:f>
              <c:numCache>
                <c:formatCode>General</c:formatCode>
                <c:ptCount val="5"/>
                <c:pt idx="0">
                  <c:v>2</c:v>
                </c:pt>
                <c:pt idx="1">
                  <c:v>3</c:v>
                </c:pt>
                <c:pt idx="2">
                  <c:v>4</c:v>
                </c:pt>
                <c:pt idx="3">
                  <c:v>5</c:v>
                </c:pt>
                <c:pt idx="4">
                  <c:v>6</c:v>
                </c:pt>
              </c:numCache>
            </c:numRef>
          </c:cat>
          <c:val>
            <c:numRef>
              <c:f>Feuil1!$C$2:$C$6</c:f>
              <c:numCache>
                <c:formatCode>General</c:formatCode>
                <c:ptCount val="5"/>
                <c:pt idx="0">
                  <c:v>31</c:v>
                </c:pt>
                <c:pt idx="1">
                  <c:v>7.9</c:v>
                </c:pt>
                <c:pt idx="2">
                  <c:v>18.8</c:v>
                </c:pt>
                <c:pt idx="3">
                  <c:v>27</c:v>
                </c:pt>
                <c:pt idx="4">
                  <c:v>15</c:v>
                </c:pt>
              </c:numCache>
            </c:numRef>
          </c:val>
        </c:ser>
        <c:dLbls>
          <c:showLegendKey val="0"/>
          <c:showVal val="0"/>
          <c:showCatName val="0"/>
          <c:showSerName val="0"/>
          <c:showPercent val="0"/>
          <c:showBubbleSize val="0"/>
        </c:dLbls>
        <c:gapWidth val="150"/>
        <c:axId val="40549760"/>
        <c:axId val="40709504"/>
      </c:barChart>
      <c:catAx>
        <c:axId val="40549760"/>
        <c:scaling>
          <c:orientation val="minMax"/>
        </c:scaling>
        <c:delete val="0"/>
        <c:axPos val="b"/>
        <c:numFmt formatCode="General" sourceLinked="1"/>
        <c:majorTickMark val="out"/>
        <c:minorTickMark val="none"/>
        <c:tickLblPos val="nextTo"/>
        <c:txPr>
          <a:bodyPr/>
          <a:lstStyle/>
          <a:p>
            <a:pPr>
              <a:defRPr sz="1800"/>
            </a:pPr>
            <a:endParaRPr lang="en-US"/>
          </a:p>
        </c:txPr>
        <c:crossAx val="40709504"/>
        <c:crosses val="autoZero"/>
        <c:auto val="1"/>
        <c:lblAlgn val="ctr"/>
        <c:lblOffset val="100"/>
        <c:noMultiLvlLbl val="0"/>
      </c:catAx>
      <c:valAx>
        <c:axId val="40709504"/>
        <c:scaling>
          <c:orientation val="minMax"/>
        </c:scaling>
        <c:delete val="0"/>
        <c:axPos val="l"/>
        <c:numFmt formatCode="General" sourceLinked="1"/>
        <c:majorTickMark val="out"/>
        <c:minorTickMark val="none"/>
        <c:tickLblPos val="nextTo"/>
        <c:txPr>
          <a:bodyPr/>
          <a:lstStyle/>
          <a:p>
            <a:pPr>
              <a:defRPr sz="1800"/>
            </a:pPr>
            <a:endParaRPr lang="en-US"/>
          </a:p>
        </c:txPr>
        <c:crossAx val="40549760"/>
        <c:crosses val="autoZero"/>
        <c:crossBetween val="between"/>
      </c:valAx>
      <c:spPr>
        <a:noFill/>
        <a:ln w="25400">
          <a:solidFill>
            <a:schemeClr val="tx1"/>
          </a:solidFill>
        </a:ln>
      </c:spPr>
    </c:plotArea>
    <c:legend>
      <c:legendPos val="r"/>
      <c:layout>
        <c:manualLayout>
          <c:xMode val="edge"/>
          <c:yMode val="edge"/>
          <c:x val="0.58349145381217604"/>
          <c:y val="0.129069751236848"/>
          <c:w val="0.164295108991109"/>
          <c:h val="0.20281836863415301"/>
        </c:manualLayout>
      </c:layout>
      <c:overlay val="0"/>
      <c:spPr>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'user-daily-data'!$H$1:$H$2</c:f>
              <c:strCache>
                <c:ptCount val="1"/>
                <c:pt idx="0">
                  <c:v>rhinitis_symptoms Rhinitis VAS (Overall how much are your allergic symptoms bothering you today?)</c:v>
                </c:pt>
              </c:strCache>
            </c:strRef>
          </c:tx>
          <c:spPr>
            <a:ln w="47625" cap="rnd" cmpd="sng" algn="ctr">
              <a:noFill/>
              <a:prstDash val="solid"/>
              <a:round/>
            </a:ln>
            <a:effectLst/>
          </c:spPr>
          <c:marker>
            <c:spPr>
              <a:solidFill>
                <a:schemeClr val="accent6"/>
              </a:solidFill>
              <a:ln w="9525" cap="flat" cmpd="sng" algn="ctr">
                <a:solidFill>
                  <a:schemeClr val="accent6">
                    <a:shade val="95000"/>
                    <a:satMod val="105000"/>
                  </a:schemeClr>
                </a:solidFill>
                <a:prstDash val="solid"/>
                <a:round/>
              </a:ln>
              <a:effectLst/>
            </c:spPr>
          </c:marker>
          <c:xVal>
            <c:numRef>
              <c:f>'user-daily-data'!$D$3:$D$2272</c:f>
              <c:numCache>
                <c:formatCode>General</c:formatCode>
                <c:ptCount val="2270"/>
                <c:pt idx="0">
                  <c:v>100</c:v>
                </c:pt>
                <c:pt idx="1">
                  <c:v>98</c:v>
                </c:pt>
                <c:pt idx="2">
                  <c:v>78</c:v>
                </c:pt>
                <c:pt idx="3">
                  <c:v>92</c:v>
                </c:pt>
                <c:pt idx="4">
                  <c:v>71</c:v>
                </c:pt>
                <c:pt idx="5">
                  <c:v>100</c:v>
                </c:pt>
                <c:pt idx="6">
                  <c:v>87</c:v>
                </c:pt>
                <c:pt idx="7">
                  <c:v>100</c:v>
                </c:pt>
                <c:pt idx="8">
                  <c:v>100</c:v>
                </c:pt>
                <c:pt idx="9">
                  <c:v>68</c:v>
                </c:pt>
                <c:pt idx="10">
                  <c:v>62</c:v>
                </c:pt>
                <c:pt idx="11">
                  <c:v>89</c:v>
                </c:pt>
                <c:pt idx="12">
                  <c:v>87</c:v>
                </c:pt>
                <c:pt idx="13">
                  <c:v>80</c:v>
                </c:pt>
                <c:pt idx="14">
                  <c:v>100</c:v>
                </c:pt>
                <c:pt idx="15">
                  <c:v>88</c:v>
                </c:pt>
                <c:pt idx="16">
                  <c:v>72</c:v>
                </c:pt>
                <c:pt idx="17">
                  <c:v>72</c:v>
                </c:pt>
                <c:pt idx="18">
                  <c:v>97</c:v>
                </c:pt>
                <c:pt idx="19">
                  <c:v>61</c:v>
                </c:pt>
                <c:pt idx="20">
                  <c:v>65</c:v>
                </c:pt>
                <c:pt idx="21">
                  <c:v>48</c:v>
                </c:pt>
                <c:pt idx="22">
                  <c:v>88</c:v>
                </c:pt>
                <c:pt idx="23">
                  <c:v>84</c:v>
                </c:pt>
                <c:pt idx="24">
                  <c:v>88</c:v>
                </c:pt>
                <c:pt idx="25">
                  <c:v>65</c:v>
                </c:pt>
                <c:pt idx="26">
                  <c:v>68</c:v>
                </c:pt>
                <c:pt idx="27">
                  <c:v>69</c:v>
                </c:pt>
                <c:pt idx="28">
                  <c:v>75</c:v>
                </c:pt>
                <c:pt idx="29">
                  <c:v>92</c:v>
                </c:pt>
                <c:pt idx="30">
                  <c:v>76</c:v>
                </c:pt>
                <c:pt idx="31">
                  <c:v>91</c:v>
                </c:pt>
                <c:pt idx="32">
                  <c:v>54</c:v>
                </c:pt>
                <c:pt idx="33">
                  <c:v>54</c:v>
                </c:pt>
                <c:pt idx="34">
                  <c:v>60</c:v>
                </c:pt>
                <c:pt idx="35">
                  <c:v>97</c:v>
                </c:pt>
                <c:pt idx="36">
                  <c:v>89</c:v>
                </c:pt>
                <c:pt idx="37">
                  <c:v>79</c:v>
                </c:pt>
                <c:pt idx="38">
                  <c:v>86</c:v>
                </c:pt>
                <c:pt idx="39">
                  <c:v>83</c:v>
                </c:pt>
                <c:pt idx="40">
                  <c:v>87</c:v>
                </c:pt>
                <c:pt idx="41">
                  <c:v>68</c:v>
                </c:pt>
                <c:pt idx="42">
                  <c:v>89</c:v>
                </c:pt>
                <c:pt idx="43">
                  <c:v>78</c:v>
                </c:pt>
                <c:pt idx="44">
                  <c:v>56</c:v>
                </c:pt>
                <c:pt idx="45">
                  <c:v>64</c:v>
                </c:pt>
                <c:pt idx="46">
                  <c:v>64</c:v>
                </c:pt>
                <c:pt idx="47">
                  <c:v>91</c:v>
                </c:pt>
                <c:pt idx="48">
                  <c:v>80</c:v>
                </c:pt>
                <c:pt idx="49">
                  <c:v>80</c:v>
                </c:pt>
                <c:pt idx="50">
                  <c:v>84</c:v>
                </c:pt>
                <c:pt idx="51">
                  <c:v>91</c:v>
                </c:pt>
                <c:pt idx="52">
                  <c:v>91</c:v>
                </c:pt>
                <c:pt idx="53">
                  <c:v>85</c:v>
                </c:pt>
                <c:pt idx="54">
                  <c:v>85</c:v>
                </c:pt>
                <c:pt idx="55">
                  <c:v>83</c:v>
                </c:pt>
                <c:pt idx="56">
                  <c:v>65</c:v>
                </c:pt>
                <c:pt idx="57">
                  <c:v>62</c:v>
                </c:pt>
                <c:pt idx="58">
                  <c:v>49</c:v>
                </c:pt>
                <c:pt idx="59">
                  <c:v>69</c:v>
                </c:pt>
                <c:pt idx="60">
                  <c:v>85</c:v>
                </c:pt>
                <c:pt idx="61">
                  <c:v>85</c:v>
                </c:pt>
                <c:pt idx="62">
                  <c:v>85</c:v>
                </c:pt>
                <c:pt idx="63">
                  <c:v>85</c:v>
                </c:pt>
                <c:pt idx="64">
                  <c:v>70</c:v>
                </c:pt>
                <c:pt idx="65">
                  <c:v>66</c:v>
                </c:pt>
                <c:pt idx="66">
                  <c:v>83</c:v>
                </c:pt>
                <c:pt idx="67">
                  <c:v>73</c:v>
                </c:pt>
                <c:pt idx="68">
                  <c:v>66</c:v>
                </c:pt>
                <c:pt idx="69">
                  <c:v>58</c:v>
                </c:pt>
                <c:pt idx="70">
                  <c:v>67</c:v>
                </c:pt>
                <c:pt idx="71">
                  <c:v>83</c:v>
                </c:pt>
                <c:pt idx="72">
                  <c:v>74</c:v>
                </c:pt>
                <c:pt idx="73">
                  <c:v>51</c:v>
                </c:pt>
                <c:pt idx="74">
                  <c:v>91</c:v>
                </c:pt>
                <c:pt idx="75">
                  <c:v>69</c:v>
                </c:pt>
                <c:pt idx="76">
                  <c:v>85</c:v>
                </c:pt>
                <c:pt idx="77">
                  <c:v>69</c:v>
                </c:pt>
                <c:pt idx="78">
                  <c:v>89</c:v>
                </c:pt>
                <c:pt idx="79">
                  <c:v>70</c:v>
                </c:pt>
                <c:pt idx="80">
                  <c:v>61</c:v>
                </c:pt>
                <c:pt idx="81">
                  <c:v>86</c:v>
                </c:pt>
                <c:pt idx="82">
                  <c:v>83</c:v>
                </c:pt>
                <c:pt idx="83">
                  <c:v>83</c:v>
                </c:pt>
                <c:pt idx="84">
                  <c:v>83</c:v>
                </c:pt>
                <c:pt idx="85">
                  <c:v>87</c:v>
                </c:pt>
                <c:pt idx="86">
                  <c:v>51</c:v>
                </c:pt>
                <c:pt idx="87">
                  <c:v>87</c:v>
                </c:pt>
                <c:pt idx="88">
                  <c:v>53</c:v>
                </c:pt>
                <c:pt idx="89">
                  <c:v>53</c:v>
                </c:pt>
                <c:pt idx="90">
                  <c:v>53</c:v>
                </c:pt>
                <c:pt idx="91">
                  <c:v>85</c:v>
                </c:pt>
                <c:pt idx="92">
                  <c:v>88</c:v>
                </c:pt>
                <c:pt idx="93">
                  <c:v>85</c:v>
                </c:pt>
                <c:pt idx="94">
                  <c:v>73</c:v>
                </c:pt>
                <c:pt idx="95">
                  <c:v>92</c:v>
                </c:pt>
                <c:pt idx="96">
                  <c:v>61</c:v>
                </c:pt>
                <c:pt idx="97">
                  <c:v>59</c:v>
                </c:pt>
                <c:pt idx="98">
                  <c:v>75</c:v>
                </c:pt>
                <c:pt idx="99">
                  <c:v>75</c:v>
                </c:pt>
                <c:pt idx="100">
                  <c:v>92</c:v>
                </c:pt>
                <c:pt idx="101">
                  <c:v>56</c:v>
                </c:pt>
                <c:pt idx="102">
                  <c:v>84</c:v>
                </c:pt>
                <c:pt idx="103">
                  <c:v>78</c:v>
                </c:pt>
                <c:pt idx="104">
                  <c:v>59</c:v>
                </c:pt>
                <c:pt idx="105">
                  <c:v>70</c:v>
                </c:pt>
                <c:pt idx="106">
                  <c:v>83</c:v>
                </c:pt>
                <c:pt idx="107">
                  <c:v>46</c:v>
                </c:pt>
                <c:pt idx="108">
                  <c:v>92</c:v>
                </c:pt>
                <c:pt idx="109">
                  <c:v>80</c:v>
                </c:pt>
                <c:pt idx="110">
                  <c:v>57</c:v>
                </c:pt>
                <c:pt idx="111">
                  <c:v>52</c:v>
                </c:pt>
                <c:pt idx="112">
                  <c:v>82</c:v>
                </c:pt>
                <c:pt idx="113">
                  <c:v>82</c:v>
                </c:pt>
                <c:pt idx="114">
                  <c:v>57</c:v>
                </c:pt>
                <c:pt idx="115">
                  <c:v>73</c:v>
                </c:pt>
                <c:pt idx="116">
                  <c:v>70</c:v>
                </c:pt>
                <c:pt idx="117">
                  <c:v>72</c:v>
                </c:pt>
                <c:pt idx="118">
                  <c:v>71</c:v>
                </c:pt>
                <c:pt idx="119">
                  <c:v>85</c:v>
                </c:pt>
                <c:pt idx="120">
                  <c:v>60</c:v>
                </c:pt>
                <c:pt idx="121">
                  <c:v>60</c:v>
                </c:pt>
                <c:pt idx="122">
                  <c:v>69</c:v>
                </c:pt>
                <c:pt idx="123">
                  <c:v>78</c:v>
                </c:pt>
                <c:pt idx="124">
                  <c:v>76</c:v>
                </c:pt>
                <c:pt idx="125">
                  <c:v>49</c:v>
                </c:pt>
                <c:pt idx="126">
                  <c:v>76</c:v>
                </c:pt>
                <c:pt idx="127">
                  <c:v>69</c:v>
                </c:pt>
                <c:pt idx="128">
                  <c:v>45</c:v>
                </c:pt>
                <c:pt idx="129">
                  <c:v>45</c:v>
                </c:pt>
                <c:pt idx="130">
                  <c:v>82</c:v>
                </c:pt>
                <c:pt idx="131">
                  <c:v>72</c:v>
                </c:pt>
                <c:pt idx="132">
                  <c:v>82</c:v>
                </c:pt>
                <c:pt idx="133">
                  <c:v>81</c:v>
                </c:pt>
                <c:pt idx="134">
                  <c:v>81</c:v>
                </c:pt>
                <c:pt idx="135">
                  <c:v>64</c:v>
                </c:pt>
                <c:pt idx="136">
                  <c:v>57</c:v>
                </c:pt>
                <c:pt idx="137">
                  <c:v>48</c:v>
                </c:pt>
                <c:pt idx="138">
                  <c:v>70</c:v>
                </c:pt>
                <c:pt idx="139">
                  <c:v>60</c:v>
                </c:pt>
                <c:pt idx="140">
                  <c:v>76</c:v>
                </c:pt>
                <c:pt idx="141">
                  <c:v>82</c:v>
                </c:pt>
                <c:pt idx="142">
                  <c:v>81</c:v>
                </c:pt>
                <c:pt idx="143">
                  <c:v>55</c:v>
                </c:pt>
                <c:pt idx="144">
                  <c:v>77</c:v>
                </c:pt>
                <c:pt idx="145">
                  <c:v>67</c:v>
                </c:pt>
                <c:pt idx="146">
                  <c:v>58</c:v>
                </c:pt>
                <c:pt idx="147">
                  <c:v>49</c:v>
                </c:pt>
                <c:pt idx="148">
                  <c:v>68</c:v>
                </c:pt>
                <c:pt idx="149">
                  <c:v>73</c:v>
                </c:pt>
                <c:pt idx="150">
                  <c:v>78</c:v>
                </c:pt>
                <c:pt idx="151">
                  <c:v>54</c:v>
                </c:pt>
                <c:pt idx="152">
                  <c:v>78</c:v>
                </c:pt>
                <c:pt idx="153">
                  <c:v>80</c:v>
                </c:pt>
                <c:pt idx="154">
                  <c:v>44</c:v>
                </c:pt>
                <c:pt idx="155">
                  <c:v>44</c:v>
                </c:pt>
                <c:pt idx="156">
                  <c:v>71</c:v>
                </c:pt>
                <c:pt idx="157">
                  <c:v>71</c:v>
                </c:pt>
                <c:pt idx="158">
                  <c:v>53</c:v>
                </c:pt>
                <c:pt idx="159">
                  <c:v>89</c:v>
                </c:pt>
                <c:pt idx="160">
                  <c:v>69</c:v>
                </c:pt>
                <c:pt idx="161">
                  <c:v>80</c:v>
                </c:pt>
                <c:pt idx="162">
                  <c:v>76</c:v>
                </c:pt>
                <c:pt idx="163">
                  <c:v>80</c:v>
                </c:pt>
                <c:pt idx="164">
                  <c:v>86</c:v>
                </c:pt>
                <c:pt idx="165">
                  <c:v>79</c:v>
                </c:pt>
                <c:pt idx="166">
                  <c:v>70</c:v>
                </c:pt>
                <c:pt idx="167">
                  <c:v>70</c:v>
                </c:pt>
                <c:pt idx="168">
                  <c:v>74</c:v>
                </c:pt>
                <c:pt idx="169">
                  <c:v>82</c:v>
                </c:pt>
                <c:pt idx="170">
                  <c:v>66</c:v>
                </c:pt>
                <c:pt idx="171">
                  <c:v>56</c:v>
                </c:pt>
                <c:pt idx="172">
                  <c:v>44</c:v>
                </c:pt>
                <c:pt idx="173">
                  <c:v>44</c:v>
                </c:pt>
                <c:pt idx="174">
                  <c:v>32</c:v>
                </c:pt>
                <c:pt idx="175">
                  <c:v>32</c:v>
                </c:pt>
                <c:pt idx="176">
                  <c:v>3</c:v>
                </c:pt>
                <c:pt idx="177">
                  <c:v>66</c:v>
                </c:pt>
                <c:pt idx="178">
                  <c:v>36</c:v>
                </c:pt>
                <c:pt idx="179">
                  <c:v>73</c:v>
                </c:pt>
                <c:pt idx="180">
                  <c:v>73</c:v>
                </c:pt>
                <c:pt idx="181">
                  <c:v>50</c:v>
                </c:pt>
                <c:pt idx="182">
                  <c:v>58</c:v>
                </c:pt>
                <c:pt idx="183">
                  <c:v>61</c:v>
                </c:pt>
                <c:pt idx="184">
                  <c:v>52</c:v>
                </c:pt>
                <c:pt idx="185">
                  <c:v>75</c:v>
                </c:pt>
                <c:pt idx="186">
                  <c:v>78</c:v>
                </c:pt>
                <c:pt idx="187">
                  <c:v>75</c:v>
                </c:pt>
                <c:pt idx="188">
                  <c:v>70</c:v>
                </c:pt>
                <c:pt idx="189">
                  <c:v>47</c:v>
                </c:pt>
                <c:pt idx="190">
                  <c:v>70</c:v>
                </c:pt>
                <c:pt idx="191">
                  <c:v>73</c:v>
                </c:pt>
                <c:pt idx="192">
                  <c:v>63</c:v>
                </c:pt>
                <c:pt idx="193">
                  <c:v>48</c:v>
                </c:pt>
                <c:pt idx="194">
                  <c:v>83</c:v>
                </c:pt>
                <c:pt idx="195">
                  <c:v>78</c:v>
                </c:pt>
                <c:pt idx="196">
                  <c:v>79</c:v>
                </c:pt>
                <c:pt idx="197">
                  <c:v>69</c:v>
                </c:pt>
                <c:pt idx="198">
                  <c:v>68</c:v>
                </c:pt>
                <c:pt idx="199">
                  <c:v>68</c:v>
                </c:pt>
                <c:pt idx="200">
                  <c:v>58</c:v>
                </c:pt>
                <c:pt idx="201">
                  <c:v>69</c:v>
                </c:pt>
                <c:pt idx="202">
                  <c:v>52</c:v>
                </c:pt>
                <c:pt idx="203">
                  <c:v>79</c:v>
                </c:pt>
                <c:pt idx="204">
                  <c:v>77</c:v>
                </c:pt>
                <c:pt idx="205">
                  <c:v>75</c:v>
                </c:pt>
                <c:pt idx="206">
                  <c:v>75</c:v>
                </c:pt>
                <c:pt idx="207">
                  <c:v>55</c:v>
                </c:pt>
                <c:pt idx="208">
                  <c:v>57</c:v>
                </c:pt>
                <c:pt idx="209">
                  <c:v>76</c:v>
                </c:pt>
                <c:pt idx="210">
                  <c:v>48</c:v>
                </c:pt>
                <c:pt idx="211">
                  <c:v>47</c:v>
                </c:pt>
                <c:pt idx="212">
                  <c:v>68</c:v>
                </c:pt>
                <c:pt idx="213">
                  <c:v>50</c:v>
                </c:pt>
                <c:pt idx="214">
                  <c:v>81</c:v>
                </c:pt>
                <c:pt idx="215">
                  <c:v>78</c:v>
                </c:pt>
                <c:pt idx="216">
                  <c:v>55</c:v>
                </c:pt>
                <c:pt idx="217">
                  <c:v>67</c:v>
                </c:pt>
                <c:pt idx="218">
                  <c:v>73</c:v>
                </c:pt>
                <c:pt idx="219">
                  <c:v>68</c:v>
                </c:pt>
                <c:pt idx="220">
                  <c:v>48</c:v>
                </c:pt>
                <c:pt idx="221">
                  <c:v>70</c:v>
                </c:pt>
                <c:pt idx="222">
                  <c:v>77</c:v>
                </c:pt>
                <c:pt idx="223">
                  <c:v>77</c:v>
                </c:pt>
                <c:pt idx="224">
                  <c:v>65</c:v>
                </c:pt>
                <c:pt idx="225">
                  <c:v>50</c:v>
                </c:pt>
                <c:pt idx="226">
                  <c:v>57</c:v>
                </c:pt>
                <c:pt idx="227">
                  <c:v>51</c:v>
                </c:pt>
                <c:pt idx="228">
                  <c:v>73</c:v>
                </c:pt>
                <c:pt idx="229">
                  <c:v>78</c:v>
                </c:pt>
                <c:pt idx="230">
                  <c:v>53</c:v>
                </c:pt>
                <c:pt idx="231">
                  <c:v>53</c:v>
                </c:pt>
                <c:pt idx="232">
                  <c:v>53</c:v>
                </c:pt>
                <c:pt idx="233">
                  <c:v>79</c:v>
                </c:pt>
                <c:pt idx="234">
                  <c:v>75</c:v>
                </c:pt>
                <c:pt idx="235">
                  <c:v>51</c:v>
                </c:pt>
                <c:pt idx="236">
                  <c:v>53</c:v>
                </c:pt>
                <c:pt idx="237">
                  <c:v>59</c:v>
                </c:pt>
                <c:pt idx="238">
                  <c:v>44</c:v>
                </c:pt>
                <c:pt idx="239">
                  <c:v>55</c:v>
                </c:pt>
                <c:pt idx="240">
                  <c:v>55</c:v>
                </c:pt>
                <c:pt idx="241">
                  <c:v>68</c:v>
                </c:pt>
                <c:pt idx="242">
                  <c:v>66</c:v>
                </c:pt>
                <c:pt idx="243">
                  <c:v>59</c:v>
                </c:pt>
                <c:pt idx="244">
                  <c:v>47</c:v>
                </c:pt>
                <c:pt idx="245">
                  <c:v>63</c:v>
                </c:pt>
                <c:pt idx="246">
                  <c:v>52</c:v>
                </c:pt>
                <c:pt idx="247">
                  <c:v>59</c:v>
                </c:pt>
                <c:pt idx="248">
                  <c:v>50</c:v>
                </c:pt>
                <c:pt idx="249">
                  <c:v>79</c:v>
                </c:pt>
                <c:pt idx="250">
                  <c:v>66</c:v>
                </c:pt>
                <c:pt idx="251">
                  <c:v>66</c:v>
                </c:pt>
                <c:pt idx="252">
                  <c:v>41</c:v>
                </c:pt>
                <c:pt idx="253">
                  <c:v>76</c:v>
                </c:pt>
                <c:pt idx="254">
                  <c:v>59</c:v>
                </c:pt>
                <c:pt idx="255">
                  <c:v>73</c:v>
                </c:pt>
                <c:pt idx="256">
                  <c:v>65</c:v>
                </c:pt>
                <c:pt idx="257">
                  <c:v>75</c:v>
                </c:pt>
                <c:pt idx="258">
                  <c:v>64</c:v>
                </c:pt>
                <c:pt idx="259">
                  <c:v>59</c:v>
                </c:pt>
                <c:pt idx="260">
                  <c:v>67</c:v>
                </c:pt>
                <c:pt idx="261">
                  <c:v>60</c:v>
                </c:pt>
                <c:pt idx="262">
                  <c:v>67</c:v>
                </c:pt>
                <c:pt idx="263">
                  <c:v>64</c:v>
                </c:pt>
                <c:pt idx="264">
                  <c:v>63</c:v>
                </c:pt>
                <c:pt idx="265">
                  <c:v>56</c:v>
                </c:pt>
                <c:pt idx="266">
                  <c:v>67</c:v>
                </c:pt>
                <c:pt idx="267">
                  <c:v>71</c:v>
                </c:pt>
                <c:pt idx="268">
                  <c:v>59</c:v>
                </c:pt>
                <c:pt idx="269">
                  <c:v>52</c:v>
                </c:pt>
                <c:pt idx="270">
                  <c:v>39</c:v>
                </c:pt>
                <c:pt idx="271">
                  <c:v>71</c:v>
                </c:pt>
                <c:pt idx="272">
                  <c:v>71</c:v>
                </c:pt>
                <c:pt idx="273">
                  <c:v>46</c:v>
                </c:pt>
                <c:pt idx="274">
                  <c:v>60</c:v>
                </c:pt>
                <c:pt idx="275">
                  <c:v>71</c:v>
                </c:pt>
                <c:pt idx="276">
                  <c:v>56</c:v>
                </c:pt>
                <c:pt idx="277">
                  <c:v>56</c:v>
                </c:pt>
                <c:pt idx="278">
                  <c:v>72</c:v>
                </c:pt>
                <c:pt idx="279">
                  <c:v>56</c:v>
                </c:pt>
                <c:pt idx="280">
                  <c:v>68</c:v>
                </c:pt>
                <c:pt idx="281">
                  <c:v>70</c:v>
                </c:pt>
                <c:pt idx="282">
                  <c:v>63</c:v>
                </c:pt>
                <c:pt idx="283">
                  <c:v>59</c:v>
                </c:pt>
                <c:pt idx="284">
                  <c:v>50</c:v>
                </c:pt>
                <c:pt idx="285">
                  <c:v>50</c:v>
                </c:pt>
                <c:pt idx="286">
                  <c:v>63</c:v>
                </c:pt>
                <c:pt idx="287">
                  <c:v>53</c:v>
                </c:pt>
                <c:pt idx="288">
                  <c:v>57</c:v>
                </c:pt>
                <c:pt idx="289">
                  <c:v>55</c:v>
                </c:pt>
                <c:pt idx="290">
                  <c:v>74</c:v>
                </c:pt>
                <c:pt idx="291">
                  <c:v>59</c:v>
                </c:pt>
                <c:pt idx="292">
                  <c:v>72</c:v>
                </c:pt>
                <c:pt idx="293">
                  <c:v>65</c:v>
                </c:pt>
                <c:pt idx="294">
                  <c:v>61</c:v>
                </c:pt>
                <c:pt idx="295">
                  <c:v>56</c:v>
                </c:pt>
                <c:pt idx="296">
                  <c:v>74</c:v>
                </c:pt>
                <c:pt idx="297">
                  <c:v>70</c:v>
                </c:pt>
                <c:pt idx="298">
                  <c:v>70</c:v>
                </c:pt>
                <c:pt idx="299">
                  <c:v>78</c:v>
                </c:pt>
                <c:pt idx="300">
                  <c:v>78</c:v>
                </c:pt>
                <c:pt idx="301">
                  <c:v>44</c:v>
                </c:pt>
                <c:pt idx="302">
                  <c:v>70</c:v>
                </c:pt>
                <c:pt idx="303">
                  <c:v>74</c:v>
                </c:pt>
                <c:pt idx="304">
                  <c:v>62</c:v>
                </c:pt>
                <c:pt idx="305">
                  <c:v>62</c:v>
                </c:pt>
                <c:pt idx="306">
                  <c:v>57</c:v>
                </c:pt>
                <c:pt idx="307">
                  <c:v>84</c:v>
                </c:pt>
                <c:pt idx="308">
                  <c:v>50</c:v>
                </c:pt>
                <c:pt idx="309">
                  <c:v>63</c:v>
                </c:pt>
                <c:pt idx="310">
                  <c:v>63</c:v>
                </c:pt>
                <c:pt idx="311">
                  <c:v>73</c:v>
                </c:pt>
                <c:pt idx="312">
                  <c:v>50</c:v>
                </c:pt>
                <c:pt idx="313">
                  <c:v>50</c:v>
                </c:pt>
                <c:pt idx="314">
                  <c:v>43</c:v>
                </c:pt>
                <c:pt idx="315">
                  <c:v>48</c:v>
                </c:pt>
                <c:pt idx="316">
                  <c:v>40</c:v>
                </c:pt>
                <c:pt idx="317">
                  <c:v>69</c:v>
                </c:pt>
                <c:pt idx="318">
                  <c:v>59</c:v>
                </c:pt>
                <c:pt idx="319">
                  <c:v>43</c:v>
                </c:pt>
                <c:pt idx="320">
                  <c:v>67</c:v>
                </c:pt>
                <c:pt idx="321">
                  <c:v>50</c:v>
                </c:pt>
                <c:pt idx="322">
                  <c:v>40</c:v>
                </c:pt>
                <c:pt idx="323">
                  <c:v>48</c:v>
                </c:pt>
                <c:pt idx="324">
                  <c:v>77</c:v>
                </c:pt>
                <c:pt idx="325">
                  <c:v>56</c:v>
                </c:pt>
                <c:pt idx="326">
                  <c:v>65</c:v>
                </c:pt>
                <c:pt idx="327">
                  <c:v>67</c:v>
                </c:pt>
                <c:pt idx="328">
                  <c:v>42</c:v>
                </c:pt>
                <c:pt idx="329">
                  <c:v>51</c:v>
                </c:pt>
                <c:pt idx="330">
                  <c:v>42</c:v>
                </c:pt>
                <c:pt idx="331">
                  <c:v>63</c:v>
                </c:pt>
                <c:pt idx="332">
                  <c:v>53</c:v>
                </c:pt>
                <c:pt idx="333">
                  <c:v>59</c:v>
                </c:pt>
                <c:pt idx="334">
                  <c:v>38</c:v>
                </c:pt>
                <c:pt idx="335">
                  <c:v>55</c:v>
                </c:pt>
                <c:pt idx="336">
                  <c:v>59</c:v>
                </c:pt>
                <c:pt idx="337">
                  <c:v>54</c:v>
                </c:pt>
                <c:pt idx="338">
                  <c:v>54</c:v>
                </c:pt>
                <c:pt idx="339">
                  <c:v>70</c:v>
                </c:pt>
                <c:pt idx="340">
                  <c:v>72</c:v>
                </c:pt>
                <c:pt idx="341">
                  <c:v>42</c:v>
                </c:pt>
                <c:pt idx="342">
                  <c:v>61</c:v>
                </c:pt>
                <c:pt idx="343">
                  <c:v>25</c:v>
                </c:pt>
                <c:pt idx="344">
                  <c:v>58</c:v>
                </c:pt>
                <c:pt idx="345">
                  <c:v>60</c:v>
                </c:pt>
                <c:pt idx="346">
                  <c:v>54</c:v>
                </c:pt>
                <c:pt idx="347">
                  <c:v>48</c:v>
                </c:pt>
                <c:pt idx="348">
                  <c:v>46</c:v>
                </c:pt>
                <c:pt idx="349">
                  <c:v>59</c:v>
                </c:pt>
                <c:pt idx="350">
                  <c:v>43</c:v>
                </c:pt>
                <c:pt idx="351">
                  <c:v>66</c:v>
                </c:pt>
                <c:pt idx="352">
                  <c:v>41</c:v>
                </c:pt>
                <c:pt idx="353">
                  <c:v>58</c:v>
                </c:pt>
                <c:pt idx="354">
                  <c:v>52</c:v>
                </c:pt>
                <c:pt idx="355">
                  <c:v>31</c:v>
                </c:pt>
                <c:pt idx="356">
                  <c:v>47</c:v>
                </c:pt>
                <c:pt idx="357">
                  <c:v>67</c:v>
                </c:pt>
                <c:pt idx="358">
                  <c:v>78</c:v>
                </c:pt>
                <c:pt idx="359">
                  <c:v>68</c:v>
                </c:pt>
                <c:pt idx="360">
                  <c:v>65</c:v>
                </c:pt>
                <c:pt idx="361">
                  <c:v>50</c:v>
                </c:pt>
                <c:pt idx="362">
                  <c:v>45</c:v>
                </c:pt>
                <c:pt idx="363">
                  <c:v>61</c:v>
                </c:pt>
                <c:pt idx="364">
                  <c:v>44</c:v>
                </c:pt>
                <c:pt idx="365">
                  <c:v>64</c:v>
                </c:pt>
                <c:pt idx="366">
                  <c:v>49</c:v>
                </c:pt>
                <c:pt idx="367">
                  <c:v>47</c:v>
                </c:pt>
                <c:pt idx="368">
                  <c:v>53</c:v>
                </c:pt>
                <c:pt idx="369">
                  <c:v>50</c:v>
                </c:pt>
                <c:pt idx="370">
                  <c:v>56</c:v>
                </c:pt>
                <c:pt idx="371">
                  <c:v>59</c:v>
                </c:pt>
                <c:pt idx="372">
                  <c:v>51</c:v>
                </c:pt>
                <c:pt idx="373">
                  <c:v>62</c:v>
                </c:pt>
                <c:pt idx="374">
                  <c:v>40</c:v>
                </c:pt>
                <c:pt idx="375">
                  <c:v>50</c:v>
                </c:pt>
                <c:pt idx="376">
                  <c:v>53</c:v>
                </c:pt>
                <c:pt idx="377">
                  <c:v>42</c:v>
                </c:pt>
                <c:pt idx="378">
                  <c:v>61</c:v>
                </c:pt>
                <c:pt idx="379">
                  <c:v>58</c:v>
                </c:pt>
                <c:pt idx="380">
                  <c:v>45</c:v>
                </c:pt>
                <c:pt idx="381">
                  <c:v>50</c:v>
                </c:pt>
                <c:pt idx="382">
                  <c:v>64</c:v>
                </c:pt>
                <c:pt idx="383">
                  <c:v>57</c:v>
                </c:pt>
                <c:pt idx="384">
                  <c:v>49</c:v>
                </c:pt>
                <c:pt idx="385">
                  <c:v>56</c:v>
                </c:pt>
                <c:pt idx="386">
                  <c:v>71</c:v>
                </c:pt>
                <c:pt idx="387">
                  <c:v>68</c:v>
                </c:pt>
                <c:pt idx="388">
                  <c:v>55</c:v>
                </c:pt>
                <c:pt idx="389">
                  <c:v>42</c:v>
                </c:pt>
                <c:pt idx="390">
                  <c:v>70</c:v>
                </c:pt>
                <c:pt idx="391">
                  <c:v>47</c:v>
                </c:pt>
                <c:pt idx="392">
                  <c:v>33</c:v>
                </c:pt>
                <c:pt idx="393">
                  <c:v>58</c:v>
                </c:pt>
                <c:pt idx="394">
                  <c:v>56</c:v>
                </c:pt>
                <c:pt idx="395">
                  <c:v>66</c:v>
                </c:pt>
                <c:pt idx="396">
                  <c:v>68</c:v>
                </c:pt>
                <c:pt idx="397">
                  <c:v>59</c:v>
                </c:pt>
                <c:pt idx="398">
                  <c:v>55</c:v>
                </c:pt>
                <c:pt idx="399">
                  <c:v>42</c:v>
                </c:pt>
                <c:pt idx="400">
                  <c:v>69</c:v>
                </c:pt>
                <c:pt idx="401">
                  <c:v>75</c:v>
                </c:pt>
                <c:pt idx="402">
                  <c:v>45</c:v>
                </c:pt>
                <c:pt idx="403">
                  <c:v>41</c:v>
                </c:pt>
                <c:pt idx="404">
                  <c:v>60</c:v>
                </c:pt>
                <c:pt idx="405">
                  <c:v>23</c:v>
                </c:pt>
                <c:pt idx="406">
                  <c:v>72</c:v>
                </c:pt>
                <c:pt idx="407">
                  <c:v>53</c:v>
                </c:pt>
                <c:pt idx="408">
                  <c:v>70</c:v>
                </c:pt>
                <c:pt idx="409">
                  <c:v>69</c:v>
                </c:pt>
                <c:pt idx="410">
                  <c:v>41</c:v>
                </c:pt>
                <c:pt idx="411">
                  <c:v>57</c:v>
                </c:pt>
                <c:pt idx="412">
                  <c:v>41</c:v>
                </c:pt>
                <c:pt idx="413">
                  <c:v>53</c:v>
                </c:pt>
                <c:pt idx="414">
                  <c:v>67</c:v>
                </c:pt>
                <c:pt idx="415">
                  <c:v>58</c:v>
                </c:pt>
                <c:pt idx="416">
                  <c:v>56</c:v>
                </c:pt>
                <c:pt idx="417">
                  <c:v>61</c:v>
                </c:pt>
                <c:pt idx="418">
                  <c:v>49</c:v>
                </c:pt>
                <c:pt idx="419">
                  <c:v>37</c:v>
                </c:pt>
                <c:pt idx="420">
                  <c:v>65</c:v>
                </c:pt>
                <c:pt idx="421">
                  <c:v>55</c:v>
                </c:pt>
                <c:pt idx="422">
                  <c:v>55</c:v>
                </c:pt>
                <c:pt idx="423">
                  <c:v>46</c:v>
                </c:pt>
                <c:pt idx="424">
                  <c:v>46</c:v>
                </c:pt>
                <c:pt idx="425">
                  <c:v>64</c:v>
                </c:pt>
                <c:pt idx="426">
                  <c:v>46</c:v>
                </c:pt>
                <c:pt idx="427">
                  <c:v>38</c:v>
                </c:pt>
                <c:pt idx="428">
                  <c:v>41</c:v>
                </c:pt>
                <c:pt idx="429">
                  <c:v>50</c:v>
                </c:pt>
                <c:pt idx="430">
                  <c:v>58</c:v>
                </c:pt>
                <c:pt idx="431">
                  <c:v>54</c:v>
                </c:pt>
                <c:pt idx="432">
                  <c:v>61</c:v>
                </c:pt>
                <c:pt idx="433">
                  <c:v>64</c:v>
                </c:pt>
                <c:pt idx="434">
                  <c:v>57</c:v>
                </c:pt>
                <c:pt idx="435">
                  <c:v>43</c:v>
                </c:pt>
                <c:pt idx="436">
                  <c:v>42</c:v>
                </c:pt>
                <c:pt idx="437">
                  <c:v>59</c:v>
                </c:pt>
                <c:pt idx="438">
                  <c:v>50</c:v>
                </c:pt>
                <c:pt idx="439">
                  <c:v>59</c:v>
                </c:pt>
                <c:pt idx="440">
                  <c:v>42</c:v>
                </c:pt>
                <c:pt idx="441">
                  <c:v>74</c:v>
                </c:pt>
                <c:pt idx="442">
                  <c:v>42</c:v>
                </c:pt>
                <c:pt idx="443">
                  <c:v>49</c:v>
                </c:pt>
                <c:pt idx="444">
                  <c:v>35</c:v>
                </c:pt>
                <c:pt idx="445">
                  <c:v>43</c:v>
                </c:pt>
                <c:pt idx="446">
                  <c:v>52</c:v>
                </c:pt>
                <c:pt idx="447">
                  <c:v>56</c:v>
                </c:pt>
                <c:pt idx="448">
                  <c:v>51</c:v>
                </c:pt>
                <c:pt idx="449">
                  <c:v>41</c:v>
                </c:pt>
                <c:pt idx="450">
                  <c:v>62</c:v>
                </c:pt>
                <c:pt idx="451">
                  <c:v>51</c:v>
                </c:pt>
                <c:pt idx="452">
                  <c:v>49</c:v>
                </c:pt>
                <c:pt idx="453">
                  <c:v>41</c:v>
                </c:pt>
                <c:pt idx="454">
                  <c:v>44</c:v>
                </c:pt>
                <c:pt idx="455">
                  <c:v>59</c:v>
                </c:pt>
                <c:pt idx="456">
                  <c:v>59</c:v>
                </c:pt>
                <c:pt idx="457">
                  <c:v>59</c:v>
                </c:pt>
                <c:pt idx="458">
                  <c:v>65</c:v>
                </c:pt>
                <c:pt idx="459">
                  <c:v>52</c:v>
                </c:pt>
                <c:pt idx="460">
                  <c:v>37</c:v>
                </c:pt>
                <c:pt idx="461">
                  <c:v>43</c:v>
                </c:pt>
                <c:pt idx="462">
                  <c:v>40</c:v>
                </c:pt>
                <c:pt idx="463">
                  <c:v>52</c:v>
                </c:pt>
                <c:pt idx="464">
                  <c:v>44</c:v>
                </c:pt>
                <c:pt idx="465">
                  <c:v>38</c:v>
                </c:pt>
                <c:pt idx="466">
                  <c:v>59</c:v>
                </c:pt>
                <c:pt idx="467">
                  <c:v>65</c:v>
                </c:pt>
                <c:pt idx="468">
                  <c:v>42</c:v>
                </c:pt>
                <c:pt idx="469">
                  <c:v>61</c:v>
                </c:pt>
                <c:pt idx="470">
                  <c:v>38</c:v>
                </c:pt>
                <c:pt idx="471">
                  <c:v>60</c:v>
                </c:pt>
                <c:pt idx="472">
                  <c:v>60</c:v>
                </c:pt>
                <c:pt idx="473">
                  <c:v>60</c:v>
                </c:pt>
                <c:pt idx="474">
                  <c:v>48</c:v>
                </c:pt>
                <c:pt idx="475">
                  <c:v>60</c:v>
                </c:pt>
                <c:pt idx="476">
                  <c:v>75</c:v>
                </c:pt>
                <c:pt idx="477">
                  <c:v>56</c:v>
                </c:pt>
                <c:pt idx="478">
                  <c:v>39</c:v>
                </c:pt>
                <c:pt idx="479">
                  <c:v>43</c:v>
                </c:pt>
                <c:pt idx="480">
                  <c:v>53</c:v>
                </c:pt>
                <c:pt idx="481">
                  <c:v>54</c:v>
                </c:pt>
                <c:pt idx="482">
                  <c:v>46</c:v>
                </c:pt>
                <c:pt idx="483">
                  <c:v>75</c:v>
                </c:pt>
                <c:pt idx="484">
                  <c:v>34</c:v>
                </c:pt>
                <c:pt idx="485">
                  <c:v>40</c:v>
                </c:pt>
                <c:pt idx="486">
                  <c:v>47</c:v>
                </c:pt>
                <c:pt idx="487">
                  <c:v>44</c:v>
                </c:pt>
                <c:pt idx="488">
                  <c:v>50</c:v>
                </c:pt>
                <c:pt idx="489">
                  <c:v>30</c:v>
                </c:pt>
                <c:pt idx="490">
                  <c:v>61</c:v>
                </c:pt>
                <c:pt idx="491">
                  <c:v>63</c:v>
                </c:pt>
                <c:pt idx="492">
                  <c:v>39</c:v>
                </c:pt>
                <c:pt idx="493">
                  <c:v>53</c:v>
                </c:pt>
                <c:pt idx="494">
                  <c:v>45</c:v>
                </c:pt>
                <c:pt idx="495">
                  <c:v>41</c:v>
                </c:pt>
                <c:pt idx="496">
                  <c:v>39</c:v>
                </c:pt>
                <c:pt idx="497">
                  <c:v>44</c:v>
                </c:pt>
                <c:pt idx="498">
                  <c:v>40</c:v>
                </c:pt>
                <c:pt idx="499">
                  <c:v>51</c:v>
                </c:pt>
                <c:pt idx="500">
                  <c:v>58</c:v>
                </c:pt>
                <c:pt idx="501">
                  <c:v>63</c:v>
                </c:pt>
                <c:pt idx="502">
                  <c:v>42</c:v>
                </c:pt>
                <c:pt idx="503">
                  <c:v>59</c:v>
                </c:pt>
                <c:pt idx="504">
                  <c:v>53</c:v>
                </c:pt>
                <c:pt idx="505">
                  <c:v>53</c:v>
                </c:pt>
                <c:pt idx="506">
                  <c:v>39</c:v>
                </c:pt>
                <c:pt idx="507">
                  <c:v>65</c:v>
                </c:pt>
                <c:pt idx="508">
                  <c:v>32</c:v>
                </c:pt>
                <c:pt idx="509">
                  <c:v>43</c:v>
                </c:pt>
                <c:pt idx="510">
                  <c:v>40</c:v>
                </c:pt>
                <c:pt idx="511">
                  <c:v>58</c:v>
                </c:pt>
                <c:pt idx="512">
                  <c:v>55</c:v>
                </c:pt>
                <c:pt idx="513">
                  <c:v>23</c:v>
                </c:pt>
                <c:pt idx="514">
                  <c:v>58</c:v>
                </c:pt>
                <c:pt idx="515">
                  <c:v>56</c:v>
                </c:pt>
                <c:pt idx="516">
                  <c:v>39</c:v>
                </c:pt>
                <c:pt idx="517">
                  <c:v>38</c:v>
                </c:pt>
                <c:pt idx="518">
                  <c:v>38</c:v>
                </c:pt>
                <c:pt idx="519">
                  <c:v>76</c:v>
                </c:pt>
                <c:pt idx="520">
                  <c:v>42</c:v>
                </c:pt>
                <c:pt idx="521">
                  <c:v>37</c:v>
                </c:pt>
                <c:pt idx="522">
                  <c:v>36</c:v>
                </c:pt>
                <c:pt idx="523">
                  <c:v>40</c:v>
                </c:pt>
                <c:pt idx="524">
                  <c:v>52</c:v>
                </c:pt>
                <c:pt idx="525">
                  <c:v>58</c:v>
                </c:pt>
                <c:pt idx="526">
                  <c:v>57</c:v>
                </c:pt>
                <c:pt idx="527">
                  <c:v>56</c:v>
                </c:pt>
                <c:pt idx="528">
                  <c:v>47</c:v>
                </c:pt>
                <c:pt idx="529">
                  <c:v>58</c:v>
                </c:pt>
                <c:pt idx="530">
                  <c:v>38</c:v>
                </c:pt>
                <c:pt idx="531">
                  <c:v>58</c:v>
                </c:pt>
                <c:pt idx="532">
                  <c:v>57</c:v>
                </c:pt>
                <c:pt idx="533">
                  <c:v>58</c:v>
                </c:pt>
                <c:pt idx="534">
                  <c:v>69</c:v>
                </c:pt>
                <c:pt idx="535">
                  <c:v>58</c:v>
                </c:pt>
                <c:pt idx="536">
                  <c:v>58</c:v>
                </c:pt>
                <c:pt idx="537">
                  <c:v>38</c:v>
                </c:pt>
                <c:pt idx="538">
                  <c:v>41</c:v>
                </c:pt>
                <c:pt idx="539">
                  <c:v>44</c:v>
                </c:pt>
                <c:pt idx="540">
                  <c:v>39</c:v>
                </c:pt>
                <c:pt idx="541">
                  <c:v>46</c:v>
                </c:pt>
                <c:pt idx="542">
                  <c:v>42</c:v>
                </c:pt>
                <c:pt idx="543">
                  <c:v>54</c:v>
                </c:pt>
                <c:pt idx="544">
                  <c:v>57</c:v>
                </c:pt>
                <c:pt idx="545">
                  <c:v>37</c:v>
                </c:pt>
                <c:pt idx="546">
                  <c:v>42</c:v>
                </c:pt>
                <c:pt idx="547">
                  <c:v>49</c:v>
                </c:pt>
                <c:pt idx="548">
                  <c:v>60</c:v>
                </c:pt>
                <c:pt idx="549">
                  <c:v>57</c:v>
                </c:pt>
                <c:pt idx="550">
                  <c:v>58</c:v>
                </c:pt>
                <c:pt idx="551">
                  <c:v>38</c:v>
                </c:pt>
                <c:pt idx="552">
                  <c:v>33</c:v>
                </c:pt>
                <c:pt idx="553">
                  <c:v>37</c:v>
                </c:pt>
                <c:pt idx="554">
                  <c:v>45</c:v>
                </c:pt>
                <c:pt idx="555">
                  <c:v>57</c:v>
                </c:pt>
                <c:pt idx="556">
                  <c:v>46</c:v>
                </c:pt>
                <c:pt idx="557">
                  <c:v>43</c:v>
                </c:pt>
                <c:pt idx="558">
                  <c:v>43</c:v>
                </c:pt>
                <c:pt idx="559">
                  <c:v>32</c:v>
                </c:pt>
                <c:pt idx="560">
                  <c:v>54</c:v>
                </c:pt>
                <c:pt idx="561">
                  <c:v>50</c:v>
                </c:pt>
                <c:pt idx="562">
                  <c:v>49</c:v>
                </c:pt>
                <c:pt idx="563">
                  <c:v>35</c:v>
                </c:pt>
                <c:pt idx="564">
                  <c:v>37</c:v>
                </c:pt>
                <c:pt idx="565">
                  <c:v>18</c:v>
                </c:pt>
                <c:pt idx="566">
                  <c:v>37</c:v>
                </c:pt>
                <c:pt idx="567">
                  <c:v>55</c:v>
                </c:pt>
                <c:pt idx="568">
                  <c:v>53</c:v>
                </c:pt>
                <c:pt idx="569">
                  <c:v>37</c:v>
                </c:pt>
                <c:pt idx="570">
                  <c:v>33</c:v>
                </c:pt>
                <c:pt idx="571">
                  <c:v>53</c:v>
                </c:pt>
                <c:pt idx="572">
                  <c:v>62</c:v>
                </c:pt>
                <c:pt idx="573">
                  <c:v>28</c:v>
                </c:pt>
                <c:pt idx="574">
                  <c:v>57</c:v>
                </c:pt>
                <c:pt idx="575">
                  <c:v>59</c:v>
                </c:pt>
                <c:pt idx="576">
                  <c:v>55</c:v>
                </c:pt>
                <c:pt idx="577">
                  <c:v>40</c:v>
                </c:pt>
                <c:pt idx="578">
                  <c:v>55</c:v>
                </c:pt>
                <c:pt idx="579">
                  <c:v>55</c:v>
                </c:pt>
                <c:pt idx="580">
                  <c:v>54</c:v>
                </c:pt>
                <c:pt idx="581">
                  <c:v>54</c:v>
                </c:pt>
                <c:pt idx="582">
                  <c:v>38</c:v>
                </c:pt>
                <c:pt idx="583">
                  <c:v>55</c:v>
                </c:pt>
                <c:pt idx="584">
                  <c:v>66</c:v>
                </c:pt>
                <c:pt idx="585">
                  <c:v>49</c:v>
                </c:pt>
                <c:pt idx="586">
                  <c:v>55</c:v>
                </c:pt>
                <c:pt idx="587">
                  <c:v>55</c:v>
                </c:pt>
                <c:pt idx="588">
                  <c:v>51</c:v>
                </c:pt>
                <c:pt idx="589">
                  <c:v>25</c:v>
                </c:pt>
                <c:pt idx="590">
                  <c:v>37</c:v>
                </c:pt>
                <c:pt idx="591">
                  <c:v>57</c:v>
                </c:pt>
                <c:pt idx="592">
                  <c:v>47</c:v>
                </c:pt>
                <c:pt idx="593">
                  <c:v>56</c:v>
                </c:pt>
                <c:pt idx="594">
                  <c:v>36</c:v>
                </c:pt>
                <c:pt idx="595">
                  <c:v>42</c:v>
                </c:pt>
                <c:pt idx="596">
                  <c:v>33</c:v>
                </c:pt>
                <c:pt idx="597">
                  <c:v>32</c:v>
                </c:pt>
                <c:pt idx="598">
                  <c:v>29</c:v>
                </c:pt>
                <c:pt idx="599">
                  <c:v>56</c:v>
                </c:pt>
                <c:pt idx="600">
                  <c:v>35</c:v>
                </c:pt>
                <c:pt idx="601">
                  <c:v>40</c:v>
                </c:pt>
                <c:pt idx="602">
                  <c:v>54</c:v>
                </c:pt>
                <c:pt idx="603">
                  <c:v>34</c:v>
                </c:pt>
                <c:pt idx="604">
                  <c:v>39</c:v>
                </c:pt>
                <c:pt idx="605">
                  <c:v>40</c:v>
                </c:pt>
                <c:pt idx="606">
                  <c:v>55</c:v>
                </c:pt>
                <c:pt idx="607">
                  <c:v>49</c:v>
                </c:pt>
                <c:pt idx="608">
                  <c:v>54</c:v>
                </c:pt>
                <c:pt idx="609">
                  <c:v>27</c:v>
                </c:pt>
                <c:pt idx="610">
                  <c:v>32</c:v>
                </c:pt>
                <c:pt idx="611">
                  <c:v>46</c:v>
                </c:pt>
                <c:pt idx="612">
                  <c:v>57</c:v>
                </c:pt>
                <c:pt idx="613">
                  <c:v>56</c:v>
                </c:pt>
                <c:pt idx="614">
                  <c:v>64</c:v>
                </c:pt>
                <c:pt idx="615">
                  <c:v>35</c:v>
                </c:pt>
                <c:pt idx="616">
                  <c:v>37</c:v>
                </c:pt>
                <c:pt idx="617">
                  <c:v>55</c:v>
                </c:pt>
                <c:pt idx="618">
                  <c:v>53</c:v>
                </c:pt>
                <c:pt idx="619">
                  <c:v>57</c:v>
                </c:pt>
                <c:pt idx="620">
                  <c:v>54</c:v>
                </c:pt>
                <c:pt idx="621">
                  <c:v>52</c:v>
                </c:pt>
                <c:pt idx="622">
                  <c:v>51</c:v>
                </c:pt>
                <c:pt idx="623">
                  <c:v>53</c:v>
                </c:pt>
                <c:pt idx="624">
                  <c:v>52</c:v>
                </c:pt>
                <c:pt idx="625">
                  <c:v>53</c:v>
                </c:pt>
                <c:pt idx="626">
                  <c:v>15</c:v>
                </c:pt>
                <c:pt idx="627">
                  <c:v>52</c:v>
                </c:pt>
                <c:pt idx="628">
                  <c:v>40</c:v>
                </c:pt>
                <c:pt idx="629">
                  <c:v>54</c:v>
                </c:pt>
                <c:pt idx="630">
                  <c:v>53</c:v>
                </c:pt>
                <c:pt idx="631">
                  <c:v>61</c:v>
                </c:pt>
                <c:pt idx="632">
                  <c:v>52</c:v>
                </c:pt>
                <c:pt idx="633">
                  <c:v>40</c:v>
                </c:pt>
                <c:pt idx="634">
                  <c:v>37</c:v>
                </c:pt>
                <c:pt idx="635">
                  <c:v>55</c:v>
                </c:pt>
                <c:pt idx="636">
                  <c:v>35</c:v>
                </c:pt>
                <c:pt idx="637">
                  <c:v>34</c:v>
                </c:pt>
                <c:pt idx="638">
                  <c:v>41</c:v>
                </c:pt>
                <c:pt idx="639">
                  <c:v>41</c:v>
                </c:pt>
                <c:pt idx="640">
                  <c:v>54</c:v>
                </c:pt>
                <c:pt idx="641">
                  <c:v>54</c:v>
                </c:pt>
                <c:pt idx="642">
                  <c:v>71</c:v>
                </c:pt>
                <c:pt idx="643">
                  <c:v>25</c:v>
                </c:pt>
                <c:pt idx="644">
                  <c:v>34</c:v>
                </c:pt>
                <c:pt idx="645">
                  <c:v>54</c:v>
                </c:pt>
                <c:pt idx="646">
                  <c:v>52</c:v>
                </c:pt>
                <c:pt idx="647">
                  <c:v>34</c:v>
                </c:pt>
                <c:pt idx="648">
                  <c:v>51</c:v>
                </c:pt>
                <c:pt idx="649">
                  <c:v>50</c:v>
                </c:pt>
                <c:pt idx="650">
                  <c:v>26</c:v>
                </c:pt>
                <c:pt idx="651">
                  <c:v>40</c:v>
                </c:pt>
                <c:pt idx="652">
                  <c:v>36</c:v>
                </c:pt>
                <c:pt idx="653">
                  <c:v>52</c:v>
                </c:pt>
                <c:pt idx="654">
                  <c:v>50</c:v>
                </c:pt>
                <c:pt idx="655">
                  <c:v>60</c:v>
                </c:pt>
                <c:pt idx="656">
                  <c:v>41</c:v>
                </c:pt>
                <c:pt idx="657">
                  <c:v>41</c:v>
                </c:pt>
                <c:pt idx="658">
                  <c:v>33</c:v>
                </c:pt>
                <c:pt idx="659">
                  <c:v>30</c:v>
                </c:pt>
                <c:pt idx="660">
                  <c:v>42</c:v>
                </c:pt>
                <c:pt idx="661">
                  <c:v>34</c:v>
                </c:pt>
                <c:pt idx="662">
                  <c:v>37</c:v>
                </c:pt>
                <c:pt idx="663">
                  <c:v>36</c:v>
                </c:pt>
                <c:pt idx="664">
                  <c:v>31</c:v>
                </c:pt>
                <c:pt idx="665">
                  <c:v>51</c:v>
                </c:pt>
                <c:pt idx="666">
                  <c:v>34</c:v>
                </c:pt>
                <c:pt idx="667">
                  <c:v>51</c:v>
                </c:pt>
                <c:pt idx="668">
                  <c:v>31</c:v>
                </c:pt>
                <c:pt idx="669">
                  <c:v>26</c:v>
                </c:pt>
                <c:pt idx="670">
                  <c:v>36</c:v>
                </c:pt>
                <c:pt idx="671">
                  <c:v>52</c:v>
                </c:pt>
                <c:pt idx="672">
                  <c:v>44</c:v>
                </c:pt>
                <c:pt idx="673">
                  <c:v>54</c:v>
                </c:pt>
                <c:pt idx="674">
                  <c:v>31</c:v>
                </c:pt>
                <c:pt idx="675">
                  <c:v>45</c:v>
                </c:pt>
                <c:pt idx="676">
                  <c:v>62</c:v>
                </c:pt>
                <c:pt idx="677">
                  <c:v>51</c:v>
                </c:pt>
                <c:pt idx="678">
                  <c:v>31</c:v>
                </c:pt>
                <c:pt idx="679">
                  <c:v>51</c:v>
                </c:pt>
                <c:pt idx="680">
                  <c:v>42</c:v>
                </c:pt>
                <c:pt idx="681">
                  <c:v>32</c:v>
                </c:pt>
                <c:pt idx="682">
                  <c:v>34</c:v>
                </c:pt>
                <c:pt idx="683">
                  <c:v>52</c:v>
                </c:pt>
                <c:pt idx="684">
                  <c:v>32</c:v>
                </c:pt>
                <c:pt idx="685">
                  <c:v>43</c:v>
                </c:pt>
                <c:pt idx="686">
                  <c:v>48</c:v>
                </c:pt>
                <c:pt idx="687">
                  <c:v>34</c:v>
                </c:pt>
                <c:pt idx="688">
                  <c:v>49</c:v>
                </c:pt>
                <c:pt idx="689">
                  <c:v>51</c:v>
                </c:pt>
                <c:pt idx="690">
                  <c:v>34</c:v>
                </c:pt>
                <c:pt idx="691">
                  <c:v>60</c:v>
                </c:pt>
                <c:pt idx="692">
                  <c:v>47</c:v>
                </c:pt>
                <c:pt idx="693">
                  <c:v>64</c:v>
                </c:pt>
                <c:pt idx="694">
                  <c:v>55</c:v>
                </c:pt>
                <c:pt idx="695">
                  <c:v>27</c:v>
                </c:pt>
                <c:pt idx="696">
                  <c:v>27</c:v>
                </c:pt>
                <c:pt idx="697">
                  <c:v>51</c:v>
                </c:pt>
                <c:pt idx="698">
                  <c:v>33</c:v>
                </c:pt>
                <c:pt idx="699">
                  <c:v>32</c:v>
                </c:pt>
                <c:pt idx="700">
                  <c:v>37</c:v>
                </c:pt>
                <c:pt idx="701">
                  <c:v>32</c:v>
                </c:pt>
                <c:pt idx="702">
                  <c:v>37</c:v>
                </c:pt>
                <c:pt idx="703">
                  <c:v>74</c:v>
                </c:pt>
                <c:pt idx="704">
                  <c:v>25</c:v>
                </c:pt>
                <c:pt idx="705">
                  <c:v>36</c:v>
                </c:pt>
                <c:pt idx="706">
                  <c:v>22</c:v>
                </c:pt>
                <c:pt idx="707">
                  <c:v>45</c:v>
                </c:pt>
                <c:pt idx="708">
                  <c:v>50</c:v>
                </c:pt>
                <c:pt idx="709">
                  <c:v>55</c:v>
                </c:pt>
                <c:pt idx="710">
                  <c:v>42</c:v>
                </c:pt>
                <c:pt idx="711">
                  <c:v>42</c:v>
                </c:pt>
                <c:pt idx="712">
                  <c:v>49</c:v>
                </c:pt>
                <c:pt idx="713">
                  <c:v>46</c:v>
                </c:pt>
                <c:pt idx="714">
                  <c:v>46</c:v>
                </c:pt>
                <c:pt idx="715">
                  <c:v>29</c:v>
                </c:pt>
                <c:pt idx="716">
                  <c:v>29</c:v>
                </c:pt>
                <c:pt idx="717">
                  <c:v>32</c:v>
                </c:pt>
                <c:pt idx="718">
                  <c:v>29</c:v>
                </c:pt>
                <c:pt idx="719">
                  <c:v>29</c:v>
                </c:pt>
                <c:pt idx="720">
                  <c:v>28</c:v>
                </c:pt>
                <c:pt idx="721">
                  <c:v>30</c:v>
                </c:pt>
                <c:pt idx="722">
                  <c:v>33</c:v>
                </c:pt>
                <c:pt idx="723">
                  <c:v>32</c:v>
                </c:pt>
                <c:pt idx="724">
                  <c:v>34</c:v>
                </c:pt>
                <c:pt idx="725">
                  <c:v>33</c:v>
                </c:pt>
                <c:pt idx="726">
                  <c:v>31</c:v>
                </c:pt>
                <c:pt idx="727">
                  <c:v>33</c:v>
                </c:pt>
                <c:pt idx="728">
                  <c:v>33</c:v>
                </c:pt>
                <c:pt idx="729">
                  <c:v>24</c:v>
                </c:pt>
                <c:pt idx="730">
                  <c:v>26</c:v>
                </c:pt>
                <c:pt idx="731">
                  <c:v>55</c:v>
                </c:pt>
                <c:pt idx="732">
                  <c:v>24</c:v>
                </c:pt>
                <c:pt idx="733">
                  <c:v>41</c:v>
                </c:pt>
                <c:pt idx="734">
                  <c:v>37</c:v>
                </c:pt>
                <c:pt idx="735">
                  <c:v>47</c:v>
                </c:pt>
                <c:pt idx="736">
                  <c:v>31</c:v>
                </c:pt>
                <c:pt idx="737">
                  <c:v>27</c:v>
                </c:pt>
                <c:pt idx="738">
                  <c:v>27</c:v>
                </c:pt>
                <c:pt idx="739">
                  <c:v>35</c:v>
                </c:pt>
                <c:pt idx="740">
                  <c:v>29</c:v>
                </c:pt>
                <c:pt idx="741">
                  <c:v>34</c:v>
                </c:pt>
                <c:pt idx="742">
                  <c:v>43</c:v>
                </c:pt>
                <c:pt idx="743">
                  <c:v>36</c:v>
                </c:pt>
                <c:pt idx="744">
                  <c:v>32</c:v>
                </c:pt>
                <c:pt idx="745">
                  <c:v>46</c:v>
                </c:pt>
                <c:pt idx="746">
                  <c:v>38</c:v>
                </c:pt>
                <c:pt idx="747">
                  <c:v>34</c:v>
                </c:pt>
                <c:pt idx="748">
                  <c:v>44</c:v>
                </c:pt>
                <c:pt idx="749">
                  <c:v>44</c:v>
                </c:pt>
                <c:pt idx="750">
                  <c:v>44</c:v>
                </c:pt>
                <c:pt idx="751">
                  <c:v>43</c:v>
                </c:pt>
                <c:pt idx="752">
                  <c:v>24</c:v>
                </c:pt>
                <c:pt idx="753">
                  <c:v>24</c:v>
                </c:pt>
                <c:pt idx="754">
                  <c:v>48</c:v>
                </c:pt>
                <c:pt idx="755">
                  <c:v>33</c:v>
                </c:pt>
                <c:pt idx="756">
                  <c:v>47</c:v>
                </c:pt>
                <c:pt idx="757">
                  <c:v>34</c:v>
                </c:pt>
                <c:pt idx="758">
                  <c:v>29</c:v>
                </c:pt>
                <c:pt idx="759">
                  <c:v>32</c:v>
                </c:pt>
                <c:pt idx="760">
                  <c:v>37</c:v>
                </c:pt>
                <c:pt idx="761">
                  <c:v>39</c:v>
                </c:pt>
                <c:pt idx="762">
                  <c:v>31</c:v>
                </c:pt>
                <c:pt idx="763">
                  <c:v>51</c:v>
                </c:pt>
                <c:pt idx="764">
                  <c:v>25</c:v>
                </c:pt>
                <c:pt idx="765">
                  <c:v>37</c:v>
                </c:pt>
                <c:pt idx="766">
                  <c:v>40</c:v>
                </c:pt>
                <c:pt idx="767">
                  <c:v>31</c:v>
                </c:pt>
                <c:pt idx="768">
                  <c:v>51</c:v>
                </c:pt>
                <c:pt idx="769">
                  <c:v>26</c:v>
                </c:pt>
                <c:pt idx="770">
                  <c:v>30</c:v>
                </c:pt>
                <c:pt idx="771">
                  <c:v>37</c:v>
                </c:pt>
                <c:pt idx="772">
                  <c:v>39</c:v>
                </c:pt>
                <c:pt idx="773">
                  <c:v>47</c:v>
                </c:pt>
                <c:pt idx="774">
                  <c:v>40</c:v>
                </c:pt>
                <c:pt idx="775">
                  <c:v>29</c:v>
                </c:pt>
                <c:pt idx="776">
                  <c:v>30</c:v>
                </c:pt>
                <c:pt idx="777">
                  <c:v>60</c:v>
                </c:pt>
                <c:pt idx="778">
                  <c:v>23</c:v>
                </c:pt>
                <c:pt idx="779">
                  <c:v>29</c:v>
                </c:pt>
                <c:pt idx="780">
                  <c:v>57</c:v>
                </c:pt>
                <c:pt idx="781">
                  <c:v>27</c:v>
                </c:pt>
                <c:pt idx="782">
                  <c:v>28</c:v>
                </c:pt>
                <c:pt idx="783">
                  <c:v>29</c:v>
                </c:pt>
                <c:pt idx="784">
                  <c:v>34</c:v>
                </c:pt>
                <c:pt idx="785">
                  <c:v>46</c:v>
                </c:pt>
                <c:pt idx="786">
                  <c:v>28</c:v>
                </c:pt>
                <c:pt idx="787">
                  <c:v>46</c:v>
                </c:pt>
                <c:pt idx="788">
                  <c:v>40</c:v>
                </c:pt>
                <c:pt idx="789">
                  <c:v>28</c:v>
                </c:pt>
                <c:pt idx="790">
                  <c:v>55</c:v>
                </c:pt>
                <c:pt idx="791">
                  <c:v>24</c:v>
                </c:pt>
                <c:pt idx="792">
                  <c:v>44</c:v>
                </c:pt>
                <c:pt idx="793">
                  <c:v>49</c:v>
                </c:pt>
                <c:pt idx="794">
                  <c:v>38</c:v>
                </c:pt>
                <c:pt idx="795">
                  <c:v>40</c:v>
                </c:pt>
                <c:pt idx="796">
                  <c:v>33</c:v>
                </c:pt>
                <c:pt idx="797">
                  <c:v>27</c:v>
                </c:pt>
                <c:pt idx="798">
                  <c:v>31</c:v>
                </c:pt>
                <c:pt idx="799">
                  <c:v>28</c:v>
                </c:pt>
                <c:pt idx="800">
                  <c:v>27</c:v>
                </c:pt>
                <c:pt idx="801">
                  <c:v>27</c:v>
                </c:pt>
                <c:pt idx="802">
                  <c:v>46</c:v>
                </c:pt>
                <c:pt idx="803">
                  <c:v>30</c:v>
                </c:pt>
                <c:pt idx="804">
                  <c:v>27</c:v>
                </c:pt>
                <c:pt idx="805">
                  <c:v>29</c:v>
                </c:pt>
                <c:pt idx="806">
                  <c:v>20</c:v>
                </c:pt>
                <c:pt idx="807">
                  <c:v>39</c:v>
                </c:pt>
                <c:pt idx="808">
                  <c:v>45</c:v>
                </c:pt>
                <c:pt idx="809">
                  <c:v>29</c:v>
                </c:pt>
                <c:pt idx="810">
                  <c:v>53</c:v>
                </c:pt>
                <c:pt idx="811">
                  <c:v>62</c:v>
                </c:pt>
                <c:pt idx="812">
                  <c:v>50</c:v>
                </c:pt>
                <c:pt idx="813">
                  <c:v>22</c:v>
                </c:pt>
                <c:pt idx="814">
                  <c:v>20</c:v>
                </c:pt>
                <c:pt idx="815">
                  <c:v>32</c:v>
                </c:pt>
                <c:pt idx="816">
                  <c:v>24</c:v>
                </c:pt>
                <c:pt idx="817">
                  <c:v>33</c:v>
                </c:pt>
                <c:pt idx="818">
                  <c:v>41</c:v>
                </c:pt>
                <c:pt idx="819">
                  <c:v>29</c:v>
                </c:pt>
                <c:pt idx="820">
                  <c:v>28</c:v>
                </c:pt>
                <c:pt idx="821">
                  <c:v>26</c:v>
                </c:pt>
                <c:pt idx="822">
                  <c:v>53</c:v>
                </c:pt>
                <c:pt idx="823">
                  <c:v>55</c:v>
                </c:pt>
                <c:pt idx="824">
                  <c:v>27</c:v>
                </c:pt>
                <c:pt idx="825">
                  <c:v>23</c:v>
                </c:pt>
                <c:pt idx="826">
                  <c:v>26</c:v>
                </c:pt>
                <c:pt idx="827">
                  <c:v>31</c:v>
                </c:pt>
                <c:pt idx="828">
                  <c:v>20</c:v>
                </c:pt>
                <c:pt idx="829">
                  <c:v>50</c:v>
                </c:pt>
                <c:pt idx="830">
                  <c:v>50</c:v>
                </c:pt>
                <c:pt idx="831">
                  <c:v>23</c:v>
                </c:pt>
                <c:pt idx="832">
                  <c:v>51</c:v>
                </c:pt>
                <c:pt idx="833">
                  <c:v>40</c:v>
                </c:pt>
                <c:pt idx="834">
                  <c:v>28</c:v>
                </c:pt>
                <c:pt idx="835">
                  <c:v>24</c:v>
                </c:pt>
                <c:pt idx="836">
                  <c:v>24</c:v>
                </c:pt>
                <c:pt idx="837">
                  <c:v>26</c:v>
                </c:pt>
                <c:pt idx="838">
                  <c:v>26</c:v>
                </c:pt>
                <c:pt idx="839">
                  <c:v>26</c:v>
                </c:pt>
                <c:pt idx="840">
                  <c:v>26</c:v>
                </c:pt>
                <c:pt idx="841">
                  <c:v>29</c:v>
                </c:pt>
                <c:pt idx="842">
                  <c:v>42</c:v>
                </c:pt>
                <c:pt idx="843">
                  <c:v>28</c:v>
                </c:pt>
                <c:pt idx="844">
                  <c:v>29</c:v>
                </c:pt>
                <c:pt idx="845">
                  <c:v>35</c:v>
                </c:pt>
                <c:pt idx="846">
                  <c:v>26</c:v>
                </c:pt>
                <c:pt idx="847">
                  <c:v>26</c:v>
                </c:pt>
                <c:pt idx="848">
                  <c:v>26</c:v>
                </c:pt>
                <c:pt idx="849">
                  <c:v>22</c:v>
                </c:pt>
                <c:pt idx="850">
                  <c:v>26</c:v>
                </c:pt>
                <c:pt idx="851">
                  <c:v>26</c:v>
                </c:pt>
                <c:pt idx="852">
                  <c:v>42</c:v>
                </c:pt>
                <c:pt idx="853">
                  <c:v>56</c:v>
                </c:pt>
                <c:pt idx="854">
                  <c:v>41</c:v>
                </c:pt>
                <c:pt idx="855">
                  <c:v>38</c:v>
                </c:pt>
                <c:pt idx="856">
                  <c:v>42</c:v>
                </c:pt>
                <c:pt idx="857">
                  <c:v>42</c:v>
                </c:pt>
                <c:pt idx="858">
                  <c:v>57</c:v>
                </c:pt>
                <c:pt idx="859">
                  <c:v>36</c:v>
                </c:pt>
                <c:pt idx="860">
                  <c:v>44</c:v>
                </c:pt>
                <c:pt idx="861">
                  <c:v>44</c:v>
                </c:pt>
                <c:pt idx="862">
                  <c:v>29</c:v>
                </c:pt>
                <c:pt idx="863">
                  <c:v>28</c:v>
                </c:pt>
                <c:pt idx="864">
                  <c:v>24</c:v>
                </c:pt>
                <c:pt idx="865">
                  <c:v>26</c:v>
                </c:pt>
                <c:pt idx="866">
                  <c:v>26</c:v>
                </c:pt>
                <c:pt idx="867">
                  <c:v>26</c:v>
                </c:pt>
                <c:pt idx="868">
                  <c:v>39</c:v>
                </c:pt>
                <c:pt idx="869">
                  <c:v>40</c:v>
                </c:pt>
                <c:pt idx="870">
                  <c:v>25</c:v>
                </c:pt>
                <c:pt idx="871">
                  <c:v>17</c:v>
                </c:pt>
                <c:pt idx="872">
                  <c:v>26</c:v>
                </c:pt>
                <c:pt idx="873">
                  <c:v>26</c:v>
                </c:pt>
                <c:pt idx="874">
                  <c:v>26</c:v>
                </c:pt>
                <c:pt idx="875">
                  <c:v>57</c:v>
                </c:pt>
                <c:pt idx="876">
                  <c:v>26</c:v>
                </c:pt>
                <c:pt idx="877">
                  <c:v>26</c:v>
                </c:pt>
                <c:pt idx="878">
                  <c:v>27</c:v>
                </c:pt>
                <c:pt idx="879">
                  <c:v>43</c:v>
                </c:pt>
                <c:pt idx="880">
                  <c:v>45</c:v>
                </c:pt>
                <c:pt idx="881">
                  <c:v>17</c:v>
                </c:pt>
                <c:pt idx="882">
                  <c:v>29</c:v>
                </c:pt>
                <c:pt idx="883">
                  <c:v>32</c:v>
                </c:pt>
                <c:pt idx="884">
                  <c:v>27</c:v>
                </c:pt>
                <c:pt idx="885">
                  <c:v>24</c:v>
                </c:pt>
                <c:pt idx="886">
                  <c:v>25</c:v>
                </c:pt>
                <c:pt idx="887">
                  <c:v>25</c:v>
                </c:pt>
                <c:pt idx="888">
                  <c:v>24</c:v>
                </c:pt>
                <c:pt idx="889">
                  <c:v>24</c:v>
                </c:pt>
                <c:pt idx="890">
                  <c:v>25</c:v>
                </c:pt>
                <c:pt idx="891">
                  <c:v>24</c:v>
                </c:pt>
                <c:pt idx="892">
                  <c:v>37</c:v>
                </c:pt>
                <c:pt idx="893">
                  <c:v>27</c:v>
                </c:pt>
                <c:pt idx="894">
                  <c:v>23</c:v>
                </c:pt>
                <c:pt idx="895">
                  <c:v>25</c:v>
                </c:pt>
                <c:pt idx="896">
                  <c:v>26</c:v>
                </c:pt>
                <c:pt idx="897">
                  <c:v>17</c:v>
                </c:pt>
                <c:pt idx="898">
                  <c:v>77</c:v>
                </c:pt>
                <c:pt idx="899">
                  <c:v>42</c:v>
                </c:pt>
                <c:pt idx="900">
                  <c:v>20</c:v>
                </c:pt>
                <c:pt idx="901">
                  <c:v>26</c:v>
                </c:pt>
                <c:pt idx="902">
                  <c:v>20</c:v>
                </c:pt>
                <c:pt idx="903">
                  <c:v>53</c:v>
                </c:pt>
                <c:pt idx="904">
                  <c:v>22</c:v>
                </c:pt>
                <c:pt idx="905">
                  <c:v>56</c:v>
                </c:pt>
                <c:pt idx="906">
                  <c:v>24</c:v>
                </c:pt>
                <c:pt idx="907">
                  <c:v>25</c:v>
                </c:pt>
                <c:pt idx="908">
                  <c:v>25</c:v>
                </c:pt>
                <c:pt idx="909">
                  <c:v>25</c:v>
                </c:pt>
                <c:pt idx="910">
                  <c:v>25</c:v>
                </c:pt>
                <c:pt idx="911">
                  <c:v>25</c:v>
                </c:pt>
                <c:pt idx="912">
                  <c:v>25</c:v>
                </c:pt>
                <c:pt idx="913">
                  <c:v>25</c:v>
                </c:pt>
                <c:pt idx="914">
                  <c:v>25</c:v>
                </c:pt>
                <c:pt idx="915">
                  <c:v>25</c:v>
                </c:pt>
                <c:pt idx="916">
                  <c:v>25</c:v>
                </c:pt>
                <c:pt idx="917">
                  <c:v>25</c:v>
                </c:pt>
                <c:pt idx="918">
                  <c:v>25</c:v>
                </c:pt>
                <c:pt idx="919">
                  <c:v>25</c:v>
                </c:pt>
                <c:pt idx="920">
                  <c:v>25</c:v>
                </c:pt>
                <c:pt idx="921">
                  <c:v>25</c:v>
                </c:pt>
                <c:pt idx="922">
                  <c:v>25</c:v>
                </c:pt>
                <c:pt idx="923">
                  <c:v>23</c:v>
                </c:pt>
                <c:pt idx="924">
                  <c:v>25</c:v>
                </c:pt>
                <c:pt idx="925">
                  <c:v>25</c:v>
                </c:pt>
                <c:pt idx="926">
                  <c:v>25</c:v>
                </c:pt>
                <c:pt idx="927">
                  <c:v>25</c:v>
                </c:pt>
                <c:pt idx="928">
                  <c:v>25</c:v>
                </c:pt>
                <c:pt idx="929">
                  <c:v>25</c:v>
                </c:pt>
                <c:pt idx="930">
                  <c:v>25</c:v>
                </c:pt>
                <c:pt idx="931">
                  <c:v>25</c:v>
                </c:pt>
                <c:pt idx="932">
                  <c:v>25</c:v>
                </c:pt>
                <c:pt idx="933">
                  <c:v>25</c:v>
                </c:pt>
                <c:pt idx="934">
                  <c:v>25</c:v>
                </c:pt>
                <c:pt idx="935">
                  <c:v>25</c:v>
                </c:pt>
                <c:pt idx="936">
                  <c:v>25</c:v>
                </c:pt>
                <c:pt idx="937">
                  <c:v>25</c:v>
                </c:pt>
                <c:pt idx="938">
                  <c:v>41</c:v>
                </c:pt>
                <c:pt idx="939">
                  <c:v>25</c:v>
                </c:pt>
                <c:pt idx="940">
                  <c:v>25</c:v>
                </c:pt>
                <c:pt idx="941">
                  <c:v>25</c:v>
                </c:pt>
                <c:pt idx="942">
                  <c:v>28</c:v>
                </c:pt>
                <c:pt idx="943">
                  <c:v>25</c:v>
                </c:pt>
                <c:pt idx="944">
                  <c:v>25</c:v>
                </c:pt>
                <c:pt idx="945">
                  <c:v>25</c:v>
                </c:pt>
                <c:pt idx="946">
                  <c:v>25</c:v>
                </c:pt>
                <c:pt idx="947">
                  <c:v>25</c:v>
                </c:pt>
                <c:pt idx="948">
                  <c:v>25</c:v>
                </c:pt>
                <c:pt idx="949">
                  <c:v>25</c:v>
                </c:pt>
                <c:pt idx="950">
                  <c:v>25</c:v>
                </c:pt>
                <c:pt idx="951">
                  <c:v>25</c:v>
                </c:pt>
                <c:pt idx="952">
                  <c:v>25</c:v>
                </c:pt>
                <c:pt idx="953">
                  <c:v>25</c:v>
                </c:pt>
                <c:pt idx="954">
                  <c:v>25</c:v>
                </c:pt>
                <c:pt idx="955">
                  <c:v>25</c:v>
                </c:pt>
                <c:pt idx="956">
                  <c:v>25</c:v>
                </c:pt>
                <c:pt idx="957">
                  <c:v>25</c:v>
                </c:pt>
                <c:pt idx="958">
                  <c:v>25</c:v>
                </c:pt>
                <c:pt idx="959">
                  <c:v>25</c:v>
                </c:pt>
                <c:pt idx="960">
                  <c:v>25</c:v>
                </c:pt>
                <c:pt idx="961">
                  <c:v>25</c:v>
                </c:pt>
                <c:pt idx="962">
                  <c:v>25</c:v>
                </c:pt>
                <c:pt idx="963">
                  <c:v>25</c:v>
                </c:pt>
                <c:pt idx="964">
                  <c:v>25</c:v>
                </c:pt>
                <c:pt idx="965">
                  <c:v>25</c:v>
                </c:pt>
                <c:pt idx="966">
                  <c:v>24</c:v>
                </c:pt>
                <c:pt idx="967">
                  <c:v>25</c:v>
                </c:pt>
                <c:pt idx="968">
                  <c:v>25</c:v>
                </c:pt>
                <c:pt idx="969">
                  <c:v>25</c:v>
                </c:pt>
                <c:pt idx="970">
                  <c:v>25</c:v>
                </c:pt>
                <c:pt idx="971">
                  <c:v>25</c:v>
                </c:pt>
                <c:pt idx="972">
                  <c:v>25</c:v>
                </c:pt>
                <c:pt idx="973">
                  <c:v>25</c:v>
                </c:pt>
                <c:pt idx="974">
                  <c:v>25</c:v>
                </c:pt>
                <c:pt idx="975">
                  <c:v>25</c:v>
                </c:pt>
                <c:pt idx="976">
                  <c:v>25</c:v>
                </c:pt>
                <c:pt idx="977">
                  <c:v>25</c:v>
                </c:pt>
                <c:pt idx="978">
                  <c:v>24</c:v>
                </c:pt>
                <c:pt idx="979">
                  <c:v>54</c:v>
                </c:pt>
                <c:pt idx="980">
                  <c:v>25</c:v>
                </c:pt>
                <c:pt idx="981">
                  <c:v>25</c:v>
                </c:pt>
                <c:pt idx="982">
                  <c:v>25</c:v>
                </c:pt>
                <c:pt idx="983">
                  <c:v>25</c:v>
                </c:pt>
                <c:pt idx="984">
                  <c:v>25</c:v>
                </c:pt>
                <c:pt idx="985">
                  <c:v>40</c:v>
                </c:pt>
                <c:pt idx="986">
                  <c:v>25</c:v>
                </c:pt>
                <c:pt idx="987">
                  <c:v>25</c:v>
                </c:pt>
                <c:pt idx="988">
                  <c:v>25</c:v>
                </c:pt>
                <c:pt idx="989">
                  <c:v>25</c:v>
                </c:pt>
                <c:pt idx="990">
                  <c:v>25</c:v>
                </c:pt>
                <c:pt idx="991">
                  <c:v>25</c:v>
                </c:pt>
                <c:pt idx="992">
                  <c:v>24</c:v>
                </c:pt>
                <c:pt idx="993">
                  <c:v>25</c:v>
                </c:pt>
                <c:pt idx="994">
                  <c:v>25</c:v>
                </c:pt>
                <c:pt idx="995">
                  <c:v>25</c:v>
                </c:pt>
                <c:pt idx="996">
                  <c:v>25</c:v>
                </c:pt>
                <c:pt idx="997">
                  <c:v>25</c:v>
                </c:pt>
                <c:pt idx="998">
                  <c:v>25</c:v>
                </c:pt>
                <c:pt idx="999">
                  <c:v>25</c:v>
                </c:pt>
                <c:pt idx="1000">
                  <c:v>25</c:v>
                </c:pt>
                <c:pt idx="1001">
                  <c:v>25</c:v>
                </c:pt>
                <c:pt idx="1002">
                  <c:v>25</c:v>
                </c:pt>
                <c:pt idx="1003">
                  <c:v>25</c:v>
                </c:pt>
                <c:pt idx="1004">
                  <c:v>25</c:v>
                </c:pt>
                <c:pt idx="1005">
                  <c:v>25</c:v>
                </c:pt>
                <c:pt idx="1006">
                  <c:v>25</c:v>
                </c:pt>
                <c:pt idx="1007">
                  <c:v>25</c:v>
                </c:pt>
                <c:pt idx="1008">
                  <c:v>25</c:v>
                </c:pt>
                <c:pt idx="1009">
                  <c:v>26</c:v>
                </c:pt>
                <c:pt idx="1010">
                  <c:v>25</c:v>
                </c:pt>
                <c:pt idx="1011">
                  <c:v>25</c:v>
                </c:pt>
                <c:pt idx="1012">
                  <c:v>25</c:v>
                </c:pt>
                <c:pt idx="1013">
                  <c:v>33</c:v>
                </c:pt>
                <c:pt idx="1014">
                  <c:v>25</c:v>
                </c:pt>
                <c:pt idx="1015">
                  <c:v>25</c:v>
                </c:pt>
                <c:pt idx="1016">
                  <c:v>25</c:v>
                </c:pt>
                <c:pt idx="1017">
                  <c:v>25</c:v>
                </c:pt>
                <c:pt idx="1018">
                  <c:v>25</c:v>
                </c:pt>
                <c:pt idx="1019">
                  <c:v>25</c:v>
                </c:pt>
                <c:pt idx="1020">
                  <c:v>25</c:v>
                </c:pt>
                <c:pt idx="1021">
                  <c:v>25</c:v>
                </c:pt>
                <c:pt idx="1022">
                  <c:v>50</c:v>
                </c:pt>
                <c:pt idx="1023">
                  <c:v>25</c:v>
                </c:pt>
                <c:pt idx="1024">
                  <c:v>33</c:v>
                </c:pt>
                <c:pt idx="1025">
                  <c:v>23</c:v>
                </c:pt>
                <c:pt idx="1026">
                  <c:v>25</c:v>
                </c:pt>
                <c:pt idx="1027">
                  <c:v>25</c:v>
                </c:pt>
                <c:pt idx="1028">
                  <c:v>25</c:v>
                </c:pt>
                <c:pt idx="1029">
                  <c:v>25</c:v>
                </c:pt>
                <c:pt idx="1030">
                  <c:v>25</c:v>
                </c:pt>
                <c:pt idx="1031">
                  <c:v>25</c:v>
                </c:pt>
                <c:pt idx="1032">
                  <c:v>25</c:v>
                </c:pt>
                <c:pt idx="1033">
                  <c:v>25</c:v>
                </c:pt>
                <c:pt idx="1034">
                  <c:v>25</c:v>
                </c:pt>
                <c:pt idx="1035">
                  <c:v>25</c:v>
                </c:pt>
                <c:pt idx="1036">
                  <c:v>38</c:v>
                </c:pt>
                <c:pt idx="1037">
                  <c:v>48</c:v>
                </c:pt>
                <c:pt idx="1038">
                  <c:v>40</c:v>
                </c:pt>
                <c:pt idx="1039">
                  <c:v>26</c:v>
                </c:pt>
                <c:pt idx="1040">
                  <c:v>24</c:v>
                </c:pt>
                <c:pt idx="1041">
                  <c:v>29</c:v>
                </c:pt>
                <c:pt idx="1042">
                  <c:v>35</c:v>
                </c:pt>
                <c:pt idx="1043">
                  <c:v>24</c:v>
                </c:pt>
                <c:pt idx="1044">
                  <c:v>24</c:v>
                </c:pt>
                <c:pt idx="1045">
                  <c:v>24</c:v>
                </c:pt>
                <c:pt idx="1046">
                  <c:v>24</c:v>
                </c:pt>
                <c:pt idx="1047">
                  <c:v>24</c:v>
                </c:pt>
                <c:pt idx="1048">
                  <c:v>23</c:v>
                </c:pt>
                <c:pt idx="1049">
                  <c:v>24</c:v>
                </c:pt>
                <c:pt idx="1050">
                  <c:v>24</c:v>
                </c:pt>
                <c:pt idx="1051">
                  <c:v>35</c:v>
                </c:pt>
                <c:pt idx="1052">
                  <c:v>40</c:v>
                </c:pt>
                <c:pt idx="1053">
                  <c:v>39</c:v>
                </c:pt>
                <c:pt idx="1054">
                  <c:v>23</c:v>
                </c:pt>
                <c:pt idx="1055">
                  <c:v>55</c:v>
                </c:pt>
                <c:pt idx="1056">
                  <c:v>25</c:v>
                </c:pt>
                <c:pt idx="1057">
                  <c:v>25</c:v>
                </c:pt>
                <c:pt idx="1058">
                  <c:v>37</c:v>
                </c:pt>
                <c:pt idx="1059">
                  <c:v>56</c:v>
                </c:pt>
                <c:pt idx="1060">
                  <c:v>19</c:v>
                </c:pt>
                <c:pt idx="1061">
                  <c:v>21</c:v>
                </c:pt>
                <c:pt idx="1062">
                  <c:v>43</c:v>
                </c:pt>
                <c:pt idx="1063">
                  <c:v>43</c:v>
                </c:pt>
                <c:pt idx="1064">
                  <c:v>19</c:v>
                </c:pt>
                <c:pt idx="1065">
                  <c:v>20</c:v>
                </c:pt>
                <c:pt idx="1066">
                  <c:v>21</c:v>
                </c:pt>
                <c:pt idx="1067">
                  <c:v>59</c:v>
                </c:pt>
                <c:pt idx="1068">
                  <c:v>23</c:v>
                </c:pt>
                <c:pt idx="1069">
                  <c:v>23</c:v>
                </c:pt>
                <c:pt idx="1070">
                  <c:v>23</c:v>
                </c:pt>
                <c:pt idx="1071">
                  <c:v>23</c:v>
                </c:pt>
                <c:pt idx="1072">
                  <c:v>22</c:v>
                </c:pt>
                <c:pt idx="1073">
                  <c:v>26</c:v>
                </c:pt>
                <c:pt idx="1074">
                  <c:v>23</c:v>
                </c:pt>
                <c:pt idx="1075">
                  <c:v>23</c:v>
                </c:pt>
                <c:pt idx="1076">
                  <c:v>23</c:v>
                </c:pt>
                <c:pt idx="1077">
                  <c:v>24</c:v>
                </c:pt>
                <c:pt idx="1078">
                  <c:v>28</c:v>
                </c:pt>
                <c:pt idx="1079">
                  <c:v>37</c:v>
                </c:pt>
                <c:pt idx="1080">
                  <c:v>23</c:v>
                </c:pt>
                <c:pt idx="1081">
                  <c:v>24</c:v>
                </c:pt>
                <c:pt idx="1082">
                  <c:v>24</c:v>
                </c:pt>
                <c:pt idx="1083">
                  <c:v>24</c:v>
                </c:pt>
                <c:pt idx="1084">
                  <c:v>29</c:v>
                </c:pt>
                <c:pt idx="1085">
                  <c:v>29</c:v>
                </c:pt>
                <c:pt idx="1086">
                  <c:v>26</c:v>
                </c:pt>
                <c:pt idx="1087">
                  <c:v>25</c:v>
                </c:pt>
                <c:pt idx="1088">
                  <c:v>54</c:v>
                </c:pt>
                <c:pt idx="1089">
                  <c:v>50</c:v>
                </c:pt>
                <c:pt idx="1090">
                  <c:v>25</c:v>
                </c:pt>
                <c:pt idx="1091">
                  <c:v>41</c:v>
                </c:pt>
                <c:pt idx="1092">
                  <c:v>46</c:v>
                </c:pt>
                <c:pt idx="1093">
                  <c:v>17</c:v>
                </c:pt>
                <c:pt idx="1094">
                  <c:v>40</c:v>
                </c:pt>
                <c:pt idx="1095">
                  <c:v>38</c:v>
                </c:pt>
                <c:pt idx="1096">
                  <c:v>57</c:v>
                </c:pt>
                <c:pt idx="1097">
                  <c:v>59</c:v>
                </c:pt>
                <c:pt idx="1098">
                  <c:v>60</c:v>
                </c:pt>
                <c:pt idx="1099">
                  <c:v>43</c:v>
                </c:pt>
                <c:pt idx="1100">
                  <c:v>23</c:v>
                </c:pt>
                <c:pt idx="1101">
                  <c:v>52</c:v>
                </c:pt>
                <c:pt idx="1102">
                  <c:v>23</c:v>
                </c:pt>
                <c:pt idx="1103">
                  <c:v>23</c:v>
                </c:pt>
                <c:pt idx="1104">
                  <c:v>23</c:v>
                </c:pt>
                <c:pt idx="1105">
                  <c:v>23</c:v>
                </c:pt>
                <c:pt idx="1106">
                  <c:v>42</c:v>
                </c:pt>
                <c:pt idx="1107">
                  <c:v>24</c:v>
                </c:pt>
                <c:pt idx="1108">
                  <c:v>23</c:v>
                </c:pt>
                <c:pt idx="1109">
                  <c:v>23</c:v>
                </c:pt>
                <c:pt idx="1110">
                  <c:v>34</c:v>
                </c:pt>
                <c:pt idx="1111">
                  <c:v>21</c:v>
                </c:pt>
                <c:pt idx="1112">
                  <c:v>19</c:v>
                </c:pt>
                <c:pt idx="1113">
                  <c:v>35</c:v>
                </c:pt>
                <c:pt idx="1114">
                  <c:v>28</c:v>
                </c:pt>
                <c:pt idx="1115">
                  <c:v>36</c:v>
                </c:pt>
                <c:pt idx="1116">
                  <c:v>23</c:v>
                </c:pt>
                <c:pt idx="1117">
                  <c:v>25</c:v>
                </c:pt>
                <c:pt idx="1118">
                  <c:v>49</c:v>
                </c:pt>
                <c:pt idx="1119">
                  <c:v>30</c:v>
                </c:pt>
                <c:pt idx="1120">
                  <c:v>56</c:v>
                </c:pt>
                <c:pt idx="1121">
                  <c:v>21</c:v>
                </c:pt>
                <c:pt idx="1122">
                  <c:v>29</c:v>
                </c:pt>
                <c:pt idx="1123">
                  <c:v>27</c:v>
                </c:pt>
                <c:pt idx="1124">
                  <c:v>35</c:v>
                </c:pt>
                <c:pt idx="1125">
                  <c:v>25</c:v>
                </c:pt>
                <c:pt idx="1126">
                  <c:v>22</c:v>
                </c:pt>
                <c:pt idx="1127">
                  <c:v>21</c:v>
                </c:pt>
                <c:pt idx="1128">
                  <c:v>36</c:v>
                </c:pt>
                <c:pt idx="1129">
                  <c:v>23</c:v>
                </c:pt>
                <c:pt idx="1130">
                  <c:v>21</c:v>
                </c:pt>
                <c:pt idx="1131">
                  <c:v>22</c:v>
                </c:pt>
                <c:pt idx="1132">
                  <c:v>15</c:v>
                </c:pt>
                <c:pt idx="1133">
                  <c:v>15</c:v>
                </c:pt>
                <c:pt idx="1134">
                  <c:v>19</c:v>
                </c:pt>
                <c:pt idx="1135">
                  <c:v>30</c:v>
                </c:pt>
                <c:pt idx="1136">
                  <c:v>54</c:v>
                </c:pt>
                <c:pt idx="1137">
                  <c:v>54</c:v>
                </c:pt>
                <c:pt idx="1138">
                  <c:v>26</c:v>
                </c:pt>
                <c:pt idx="1139">
                  <c:v>27</c:v>
                </c:pt>
                <c:pt idx="1140">
                  <c:v>37</c:v>
                </c:pt>
                <c:pt idx="1141">
                  <c:v>27</c:v>
                </c:pt>
                <c:pt idx="1142">
                  <c:v>24</c:v>
                </c:pt>
                <c:pt idx="1143">
                  <c:v>24</c:v>
                </c:pt>
                <c:pt idx="1144">
                  <c:v>46</c:v>
                </c:pt>
                <c:pt idx="1145">
                  <c:v>19</c:v>
                </c:pt>
                <c:pt idx="1146">
                  <c:v>21</c:v>
                </c:pt>
                <c:pt idx="1147">
                  <c:v>45</c:v>
                </c:pt>
                <c:pt idx="1148">
                  <c:v>20</c:v>
                </c:pt>
                <c:pt idx="1149">
                  <c:v>21</c:v>
                </c:pt>
                <c:pt idx="1150">
                  <c:v>21</c:v>
                </c:pt>
                <c:pt idx="1151">
                  <c:v>39</c:v>
                </c:pt>
                <c:pt idx="1152">
                  <c:v>22</c:v>
                </c:pt>
                <c:pt idx="1153">
                  <c:v>21</c:v>
                </c:pt>
                <c:pt idx="1154">
                  <c:v>20</c:v>
                </c:pt>
                <c:pt idx="1155">
                  <c:v>20</c:v>
                </c:pt>
                <c:pt idx="1156">
                  <c:v>21</c:v>
                </c:pt>
                <c:pt idx="1157">
                  <c:v>21</c:v>
                </c:pt>
                <c:pt idx="1158">
                  <c:v>16</c:v>
                </c:pt>
                <c:pt idx="1159">
                  <c:v>25</c:v>
                </c:pt>
                <c:pt idx="1160">
                  <c:v>25</c:v>
                </c:pt>
                <c:pt idx="1161">
                  <c:v>20</c:v>
                </c:pt>
                <c:pt idx="1162">
                  <c:v>22</c:v>
                </c:pt>
                <c:pt idx="1163">
                  <c:v>27</c:v>
                </c:pt>
                <c:pt idx="1164">
                  <c:v>35</c:v>
                </c:pt>
                <c:pt idx="1165">
                  <c:v>38</c:v>
                </c:pt>
                <c:pt idx="1166">
                  <c:v>25</c:v>
                </c:pt>
                <c:pt idx="1167">
                  <c:v>42</c:v>
                </c:pt>
                <c:pt idx="1168">
                  <c:v>54</c:v>
                </c:pt>
                <c:pt idx="1169">
                  <c:v>25</c:v>
                </c:pt>
                <c:pt idx="1170">
                  <c:v>26</c:v>
                </c:pt>
                <c:pt idx="1171">
                  <c:v>57</c:v>
                </c:pt>
                <c:pt idx="1172">
                  <c:v>43</c:v>
                </c:pt>
                <c:pt idx="1173">
                  <c:v>19</c:v>
                </c:pt>
                <c:pt idx="1174">
                  <c:v>54</c:v>
                </c:pt>
                <c:pt idx="1175">
                  <c:v>54</c:v>
                </c:pt>
                <c:pt idx="1176">
                  <c:v>54</c:v>
                </c:pt>
                <c:pt idx="1177">
                  <c:v>31</c:v>
                </c:pt>
                <c:pt idx="1178">
                  <c:v>35</c:v>
                </c:pt>
                <c:pt idx="1179">
                  <c:v>29</c:v>
                </c:pt>
                <c:pt idx="1180">
                  <c:v>29</c:v>
                </c:pt>
                <c:pt idx="1181">
                  <c:v>25</c:v>
                </c:pt>
                <c:pt idx="1182">
                  <c:v>45</c:v>
                </c:pt>
                <c:pt idx="1183">
                  <c:v>34</c:v>
                </c:pt>
                <c:pt idx="1184">
                  <c:v>22</c:v>
                </c:pt>
                <c:pt idx="1185">
                  <c:v>22</c:v>
                </c:pt>
                <c:pt idx="1186">
                  <c:v>33</c:v>
                </c:pt>
                <c:pt idx="1187">
                  <c:v>20</c:v>
                </c:pt>
                <c:pt idx="1188">
                  <c:v>20</c:v>
                </c:pt>
                <c:pt idx="1189">
                  <c:v>20</c:v>
                </c:pt>
                <c:pt idx="1190">
                  <c:v>34</c:v>
                </c:pt>
                <c:pt idx="1191">
                  <c:v>15</c:v>
                </c:pt>
                <c:pt idx="1192">
                  <c:v>27</c:v>
                </c:pt>
                <c:pt idx="1193">
                  <c:v>19</c:v>
                </c:pt>
                <c:pt idx="1194">
                  <c:v>20</c:v>
                </c:pt>
                <c:pt idx="1195">
                  <c:v>28</c:v>
                </c:pt>
                <c:pt idx="1196">
                  <c:v>27</c:v>
                </c:pt>
                <c:pt idx="1197">
                  <c:v>20</c:v>
                </c:pt>
                <c:pt idx="1198">
                  <c:v>36</c:v>
                </c:pt>
                <c:pt idx="1199">
                  <c:v>24</c:v>
                </c:pt>
                <c:pt idx="1200">
                  <c:v>59</c:v>
                </c:pt>
                <c:pt idx="1201">
                  <c:v>15</c:v>
                </c:pt>
                <c:pt idx="1202">
                  <c:v>22</c:v>
                </c:pt>
                <c:pt idx="1203">
                  <c:v>45</c:v>
                </c:pt>
                <c:pt idx="1204">
                  <c:v>62</c:v>
                </c:pt>
                <c:pt idx="1205">
                  <c:v>24</c:v>
                </c:pt>
                <c:pt idx="1206">
                  <c:v>57</c:v>
                </c:pt>
                <c:pt idx="1207">
                  <c:v>56</c:v>
                </c:pt>
                <c:pt idx="1208">
                  <c:v>26</c:v>
                </c:pt>
                <c:pt idx="1209">
                  <c:v>63</c:v>
                </c:pt>
                <c:pt idx="1210">
                  <c:v>23</c:v>
                </c:pt>
                <c:pt idx="1211">
                  <c:v>20</c:v>
                </c:pt>
                <c:pt idx="1212">
                  <c:v>34</c:v>
                </c:pt>
                <c:pt idx="1213">
                  <c:v>27</c:v>
                </c:pt>
                <c:pt idx="1214">
                  <c:v>29</c:v>
                </c:pt>
                <c:pt idx="1215">
                  <c:v>34</c:v>
                </c:pt>
                <c:pt idx="1216">
                  <c:v>25</c:v>
                </c:pt>
                <c:pt idx="1217">
                  <c:v>42</c:v>
                </c:pt>
                <c:pt idx="1218">
                  <c:v>42</c:v>
                </c:pt>
                <c:pt idx="1219">
                  <c:v>29</c:v>
                </c:pt>
                <c:pt idx="1220">
                  <c:v>61</c:v>
                </c:pt>
                <c:pt idx="1221">
                  <c:v>47</c:v>
                </c:pt>
                <c:pt idx="1222">
                  <c:v>22</c:v>
                </c:pt>
                <c:pt idx="1223">
                  <c:v>16</c:v>
                </c:pt>
                <c:pt idx="1224">
                  <c:v>35</c:v>
                </c:pt>
                <c:pt idx="1225">
                  <c:v>35</c:v>
                </c:pt>
                <c:pt idx="1226">
                  <c:v>53</c:v>
                </c:pt>
                <c:pt idx="1227">
                  <c:v>12</c:v>
                </c:pt>
                <c:pt idx="1228">
                  <c:v>27</c:v>
                </c:pt>
                <c:pt idx="1229">
                  <c:v>53</c:v>
                </c:pt>
                <c:pt idx="1230">
                  <c:v>21</c:v>
                </c:pt>
                <c:pt idx="1231">
                  <c:v>21</c:v>
                </c:pt>
                <c:pt idx="1232">
                  <c:v>42</c:v>
                </c:pt>
                <c:pt idx="1233">
                  <c:v>20</c:v>
                </c:pt>
                <c:pt idx="1234">
                  <c:v>32</c:v>
                </c:pt>
                <c:pt idx="1235">
                  <c:v>50</c:v>
                </c:pt>
                <c:pt idx="1236">
                  <c:v>24</c:v>
                </c:pt>
                <c:pt idx="1237">
                  <c:v>20</c:v>
                </c:pt>
                <c:pt idx="1238">
                  <c:v>26</c:v>
                </c:pt>
                <c:pt idx="1239">
                  <c:v>25</c:v>
                </c:pt>
                <c:pt idx="1240">
                  <c:v>13</c:v>
                </c:pt>
                <c:pt idx="1241">
                  <c:v>23</c:v>
                </c:pt>
                <c:pt idx="1242">
                  <c:v>59</c:v>
                </c:pt>
                <c:pt idx="1243">
                  <c:v>52</c:v>
                </c:pt>
                <c:pt idx="1244">
                  <c:v>47</c:v>
                </c:pt>
                <c:pt idx="1245">
                  <c:v>45</c:v>
                </c:pt>
                <c:pt idx="1246">
                  <c:v>52</c:v>
                </c:pt>
                <c:pt idx="1247">
                  <c:v>31</c:v>
                </c:pt>
                <c:pt idx="1248">
                  <c:v>59</c:v>
                </c:pt>
                <c:pt idx="1249">
                  <c:v>20</c:v>
                </c:pt>
                <c:pt idx="1250">
                  <c:v>50</c:v>
                </c:pt>
                <c:pt idx="1251">
                  <c:v>63</c:v>
                </c:pt>
                <c:pt idx="1252">
                  <c:v>51</c:v>
                </c:pt>
                <c:pt idx="1253">
                  <c:v>60</c:v>
                </c:pt>
                <c:pt idx="1254">
                  <c:v>47</c:v>
                </c:pt>
                <c:pt idx="1255">
                  <c:v>47</c:v>
                </c:pt>
                <c:pt idx="1256">
                  <c:v>47</c:v>
                </c:pt>
                <c:pt idx="1257">
                  <c:v>47</c:v>
                </c:pt>
                <c:pt idx="1258">
                  <c:v>47</c:v>
                </c:pt>
                <c:pt idx="1259">
                  <c:v>55</c:v>
                </c:pt>
                <c:pt idx="1260">
                  <c:v>18</c:v>
                </c:pt>
                <c:pt idx="1261">
                  <c:v>21</c:v>
                </c:pt>
                <c:pt idx="1262">
                  <c:v>18</c:v>
                </c:pt>
                <c:pt idx="1263">
                  <c:v>24</c:v>
                </c:pt>
                <c:pt idx="1264">
                  <c:v>15</c:v>
                </c:pt>
                <c:pt idx="1265">
                  <c:v>15</c:v>
                </c:pt>
                <c:pt idx="1266">
                  <c:v>21</c:v>
                </c:pt>
                <c:pt idx="1267">
                  <c:v>12</c:v>
                </c:pt>
                <c:pt idx="1268">
                  <c:v>31</c:v>
                </c:pt>
                <c:pt idx="1269">
                  <c:v>35</c:v>
                </c:pt>
                <c:pt idx="1270">
                  <c:v>47</c:v>
                </c:pt>
                <c:pt idx="1271">
                  <c:v>21</c:v>
                </c:pt>
                <c:pt idx="1272">
                  <c:v>38</c:v>
                </c:pt>
                <c:pt idx="1273">
                  <c:v>17</c:v>
                </c:pt>
                <c:pt idx="1274">
                  <c:v>17</c:v>
                </c:pt>
                <c:pt idx="1275">
                  <c:v>29</c:v>
                </c:pt>
                <c:pt idx="1276">
                  <c:v>20</c:v>
                </c:pt>
                <c:pt idx="1277">
                  <c:v>22</c:v>
                </c:pt>
                <c:pt idx="1278">
                  <c:v>24</c:v>
                </c:pt>
                <c:pt idx="1279">
                  <c:v>24</c:v>
                </c:pt>
                <c:pt idx="1280">
                  <c:v>24</c:v>
                </c:pt>
                <c:pt idx="1281">
                  <c:v>18</c:v>
                </c:pt>
                <c:pt idx="1282">
                  <c:v>20</c:v>
                </c:pt>
                <c:pt idx="1283">
                  <c:v>18</c:v>
                </c:pt>
                <c:pt idx="1284">
                  <c:v>17</c:v>
                </c:pt>
                <c:pt idx="1285">
                  <c:v>16</c:v>
                </c:pt>
                <c:pt idx="1286">
                  <c:v>19</c:v>
                </c:pt>
                <c:pt idx="1287">
                  <c:v>23</c:v>
                </c:pt>
                <c:pt idx="1288">
                  <c:v>27</c:v>
                </c:pt>
                <c:pt idx="1289">
                  <c:v>46</c:v>
                </c:pt>
                <c:pt idx="1290">
                  <c:v>36</c:v>
                </c:pt>
                <c:pt idx="1291">
                  <c:v>45</c:v>
                </c:pt>
                <c:pt idx="1292">
                  <c:v>48</c:v>
                </c:pt>
                <c:pt idx="1293">
                  <c:v>56</c:v>
                </c:pt>
                <c:pt idx="1294">
                  <c:v>51</c:v>
                </c:pt>
                <c:pt idx="1295">
                  <c:v>21</c:v>
                </c:pt>
                <c:pt idx="1296">
                  <c:v>25</c:v>
                </c:pt>
                <c:pt idx="1297">
                  <c:v>38</c:v>
                </c:pt>
                <c:pt idx="1298">
                  <c:v>56</c:v>
                </c:pt>
                <c:pt idx="1299">
                  <c:v>58</c:v>
                </c:pt>
                <c:pt idx="1300">
                  <c:v>23</c:v>
                </c:pt>
                <c:pt idx="1301">
                  <c:v>56</c:v>
                </c:pt>
                <c:pt idx="1302">
                  <c:v>13</c:v>
                </c:pt>
                <c:pt idx="1303">
                  <c:v>51</c:v>
                </c:pt>
                <c:pt idx="1304">
                  <c:v>21</c:v>
                </c:pt>
                <c:pt idx="1305">
                  <c:v>21</c:v>
                </c:pt>
                <c:pt idx="1306">
                  <c:v>23</c:v>
                </c:pt>
                <c:pt idx="1307">
                  <c:v>17</c:v>
                </c:pt>
                <c:pt idx="1308">
                  <c:v>23</c:v>
                </c:pt>
                <c:pt idx="1309">
                  <c:v>23</c:v>
                </c:pt>
                <c:pt idx="1310">
                  <c:v>15</c:v>
                </c:pt>
                <c:pt idx="1311">
                  <c:v>15</c:v>
                </c:pt>
                <c:pt idx="1312">
                  <c:v>44</c:v>
                </c:pt>
                <c:pt idx="1313">
                  <c:v>18</c:v>
                </c:pt>
                <c:pt idx="1314">
                  <c:v>30</c:v>
                </c:pt>
                <c:pt idx="1315">
                  <c:v>19</c:v>
                </c:pt>
                <c:pt idx="1316">
                  <c:v>48</c:v>
                </c:pt>
                <c:pt idx="1317">
                  <c:v>22</c:v>
                </c:pt>
                <c:pt idx="1318">
                  <c:v>29</c:v>
                </c:pt>
                <c:pt idx="1319">
                  <c:v>49</c:v>
                </c:pt>
                <c:pt idx="1320">
                  <c:v>31</c:v>
                </c:pt>
                <c:pt idx="1321">
                  <c:v>30</c:v>
                </c:pt>
                <c:pt idx="1322">
                  <c:v>12</c:v>
                </c:pt>
                <c:pt idx="1323">
                  <c:v>25</c:v>
                </c:pt>
                <c:pt idx="1324">
                  <c:v>12</c:v>
                </c:pt>
                <c:pt idx="1325">
                  <c:v>15</c:v>
                </c:pt>
                <c:pt idx="1326">
                  <c:v>21</c:v>
                </c:pt>
                <c:pt idx="1327">
                  <c:v>21</c:v>
                </c:pt>
                <c:pt idx="1328">
                  <c:v>24</c:v>
                </c:pt>
                <c:pt idx="1329">
                  <c:v>16</c:v>
                </c:pt>
                <c:pt idx="1330">
                  <c:v>24</c:v>
                </c:pt>
                <c:pt idx="1331">
                  <c:v>25</c:v>
                </c:pt>
                <c:pt idx="1332">
                  <c:v>15</c:v>
                </c:pt>
                <c:pt idx="1333">
                  <c:v>19</c:v>
                </c:pt>
                <c:pt idx="1334">
                  <c:v>17</c:v>
                </c:pt>
                <c:pt idx="1335">
                  <c:v>22</c:v>
                </c:pt>
                <c:pt idx="1336">
                  <c:v>13</c:v>
                </c:pt>
                <c:pt idx="1337">
                  <c:v>14</c:v>
                </c:pt>
                <c:pt idx="1338">
                  <c:v>15</c:v>
                </c:pt>
                <c:pt idx="1339">
                  <c:v>20</c:v>
                </c:pt>
                <c:pt idx="1340">
                  <c:v>20</c:v>
                </c:pt>
                <c:pt idx="1341">
                  <c:v>34</c:v>
                </c:pt>
                <c:pt idx="1342">
                  <c:v>49</c:v>
                </c:pt>
                <c:pt idx="1343">
                  <c:v>16</c:v>
                </c:pt>
                <c:pt idx="1344">
                  <c:v>19</c:v>
                </c:pt>
                <c:pt idx="1345">
                  <c:v>15</c:v>
                </c:pt>
                <c:pt idx="1346">
                  <c:v>55</c:v>
                </c:pt>
                <c:pt idx="1347">
                  <c:v>58</c:v>
                </c:pt>
                <c:pt idx="1348">
                  <c:v>52</c:v>
                </c:pt>
                <c:pt idx="1349">
                  <c:v>22</c:v>
                </c:pt>
                <c:pt idx="1350">
                  <c:v>58</c:v>
                </c:pt>
                <c:pt idx="1351">
                  <c:v>56</c:v>
                </c:pt>
                <c:pt idx="1352">
                  <c:v>47</c:v>
                </c:pt>
                <c:pt idx="1353">
                  <c:v>23</c:v>
                </c:pt>
                <c:pt idx="1354">
                  <c:v>50</c:v>
                </c:pt>
                <c:pt idx="1355">
                  <c:v>11</c:v>
                </c:pt>
                <c:pt idx="1356">
                  <c:v>42</c:v>
                </c:pt>
                <c:pt idx="1357">
                  <c:v>18</c:v>
                </c:pt>
                <c:pt idx="1358">
                  <c:v>16</c:v>
                </c:pt>
                <c:pt idx="1359">
                  <c:v>13</c:v>
                </c:pt>
                <c:pt idx="1360">
                  <c:v>24</c:v>
                </c:pt>
                <c:pt idx="1361">
                  <c:v>16</c:v>
                </c:pt>
                <c:pt idx="1362">
                  <c:v>22</c:v>
                </c:pt>
                <c:pt idx="1363">
                  <c:v>13</c:v>
                </c:pt>
                <c:pt idx="1364">
                  <c:v>21</c:v>
                </c:pt>
                <c:pt idx="1365">
                  <c:v>19</c:v>
                </c:pt>
                <c:pt idx="1366">
                  <c:v>16</c:v>
                </c:pt>
                <c:pt idx="1367">
                  <c:v>25</c:v>
                </c:pt>
                <c:pt idx="1368">
                  <c:v>22</c:v>
                </c:pt>
                <c:pt idx="1369">
                  <c:v>28</c:v>
                </c:pt>
                <c:pt idx="1370">
                  <c:v>47</c:v>
                </c:pt>
                <c:pt idx="1371">
                  <c:v>48</c:v>
                </c:pt>
                <c:pt idx="1372">
                  <c:v>42</c:v>
                </c:pt>
                <c:pt idx="1373">
                  <c:v>51</c:v>
                </c:pt>
                <c:pt idx="1374">
                  <c:v>47</c:v>
                </c:pt>
                <c:pt idx="1375">
                  <c:v>37</c:v>
                </c:pt>
                <c:pt idx="1376">
                  <c:v>16</c:v>
                </c:pt>
                <c:pt idx="1377">
                  <c:v>41</c:v>
                </c:pt>
                <c:pt idx="1378">
                  <c:v>21</c:v>
                </c:pt>
                <c:pt idx="1379">
                  <c:v>17</c:v>
                </c:pt>
                <c:pt idx="1380">
                  <c:v>16</c:v>
                </c:pt>
                <c:pt idx="1381">
                  <c:v>20</c:v>
                </c:pt>
                <c:pt idx="1382">
                  <c:v>19</c:v>
                </c:pt>
                <c:pt idx="1383">
                  <c:v>49</c:v>
                </c:pt>
                <c:pt idx="1384">
                  <c:v>18</c:v>
                </c:pt>
                <c:pt idx="1385">
                  <c:v>20</c:v>
                </c:pt>
                <c:pt idx="1386">
                  <c:v>14</c:v>
                </c:pt>
                <c:pt idx="1387">
                  <c:v>23</c:v>
                </c:pt>
                <c:pt idx="1388">
                  <c:v>14</c:v>
                </c:pt>
                <c:pt idx="1389">
                  <c:v>16</c:v>
                </c:pt>
                <c:pt idx="1390">
                  <c:v>21</c:v>
                </c:pt>
                <c:pt idx="1391">
                  <c:v>19</c:v>
                </c:pt>
                <c:pt idx="1392">
                  <c:v>48</c:v>
                </c:pt>
                <c:pt idx="1393">
                  <c:v>29</c:v>
                </c:pt>
                <c:pt idx="1394">
                  <c:v>46</c:v>
                </c:pt>
                <c:pt idx="1395">
                  <c:v>22</c:v>
                </c:pt>
                <c:pt idx="1396">
                  <c:v>55</c:v>
                </c:pt>
                <c:pt idx="1397">
                  <c:v>15</c:v>
                </c:pt>
                <c:pt idx="1398">
                  <c:v>16</c:v>
                </c:pt>
                <c:pt idx="1399">
                  <c:v>14</c:v>
                </c:pt>
                <c:pt idx="1400">
                  <c:v>14</c:v>
                </c:pt>
                <c:pt idx="1401">
                  <c:v>21</c:v>
                </c:pt>
                <c:pt idx="1402">
                  <c:v>27</c:v>
                </c:pt>
                <c:pt idx="1403">
                  <c:v>20</c:v>
                </c:pt>
                <c:pt idx="1404">
                  <c:v>23</c:v>
                </c:pt>
                <c:pt idx="1405">
                  <c:v>23</c:v>
                </c:pt>
                <c:pt idx="1406">
                  <c:v>39</c:v>
                </c:pt>
                <c:pt idx="1407">
                  <c:v>15</c:v>
                </c:pt>
                <c:pt idx="1408">
                  <c:v>65</c:v>
                </c:pt>
                <c:pt idx="1409">
                  <c:v>15</c:v>
                </c:pt>
                <c:pt idx="1410">
                  <c:v>22</c:v>
                </c:pt>
                <c:pt idx="1411">
                  <c:v>13</c:v>
                </c:pt>
                <c:pt idx="1412">
                  <c:v>22</c:v>
                </c:pt>
                <c:pt idx="1413">
                  <c:v>17</c:v>
                </c:pt>
                <c:pt idx="1414">
                  <c:v>60</c:v>
                </c:pt>
                <c:pt idx="1415">
                  <c:v>18</c:v>
                </c:pt>
                <c:pt idx="1416">
                  <c:v>40</c:v>
                </c:pt>
                <c:pt idx="1417">
                  <c:v>46</c:v>
                </c:pt>
                <c:pt idx="1418">
                  <c:v>59</c:v>
                </c:pt>
                <c:pt idx="1419">
                  <c:v>24</c:v>
                </c:pt>
                <c:pt idx="1420">
                  <c:v>24</c:v>
                </c:pt>
                <c:pt idx="1421">
                  <c:v>24</c:v>
                </c:pt>
                <c:pt idx="1422">
                  <c:v>62</c:v>
                </c:pt>
                <c:pt idx="1423">
                  <c:v>17</c:v>
                </c:pt>
                <c:pt idx="1424">
                  <c:v>51</c:v>
                </c:pt>
                <c:pt idx="1425">
                  <c:v>33</c:v>
                </c:pt>
                <c:pt idx="1426">
                  <c:v>26</c:v>
                </c:pt>
                <c:pt idx="1427">
                  <c:v>26</c:v>
                </c:pt>
                <c:pt idx="1428">
                  <c:v>51</c:v>
                </c:pt>
                <c:pt idx="1429">
                  <c:v>51</c:v>
                </c:pt>
                <c:pt idx="1430">
                  <c:v>51</c:v>
                </c:pt>
                <c:pt idx="1431">
                  <c:v>40</c:v>
                </c:pt>
                <c:pt idx="1432">
                  <c:v>61</c:v>
                </c:pt>
                <c:pt idx="1433">
                  <c:v>9</c:v>
                </c:pt>
                <c:pt idx="1434">
                  <c:v>22</c:v>
                </c:pt>
                <c:pt idx="1435">
                  <c:v>24</c:v>
                </c:pt>
                <c:pt idx="1436">
                  <c:v>11</c:v>
                </c:pt>
                <c:pt idx="1437">
                  <c:v>15</c:v>
                </c:pt>
                <c:pt idx="1438">
                  <c:v>15</c:v>
                </c:pt>
                <c:pt idx="1439">
                  <c:v>20</c:v>
                </c:pt>
                <c:pt idx="1440">
                  <c:v>32</c:v>
                </c:pt>
                <c:pt idx="1441">
                  <c:v>65</c:v>
                </c:pt>
                <c:pt idx="1442">
                  <c:v>13</c:v>
                </c:pt>
                <c:pt idx="1443">
                  <c:v>22</c:v>
                </c:pt>
                <c:pt idx="1444">
                  <c:v>24</c:v>
                </c:pt>
                <c:pt idx="1445">
                  <c:v>29</c:v>
                </c:pt>
                <c:pt idx="1446">
                  <c:v>59</c:v>
                </c:pt>
                <c:pt idx="1447">
                  <c:v>21</c:v>
                </c:pt>
                <c:pt idx="1448">
                  <c:v>17</c:v>
                </c:pt>
                <c:pt idx="1449">
                  <c:v>49</c:v>
                </c:pt>
                <c:pt idx="1450">
                  <c:v>39</c:v>
                </c:pt>
                <c:pt idx="1451">
                  <c:v>50</c:v>
                </c:pt>
                <c:pt idx="1452">
                  <c:v>18</c:v>
                </c:pt>
                <c:pt idx="1453">
                  <c:v>16</c:v>
                </c:pt>
                <c:pt idx="1454">
                  <c:v>21</c:v>
                </c:pt>
                <c:pt idx="1455">
                  <c:v>15</c:v>
                </c:pt>
                <c:pt idx="1456">
                  <c:v>23</c:v>
                </c:pt>
                <c:pt idx="1457">
                  <c:v>12</c:v>
                </c:pt>
                <c:pt idx="1458">
                  <c:v>16</c:v>
                </c:pt>
                <c:pt idx="1459">
                  <c:v>22</c:v>
                </c:pt>
                <c:pt idx="1460">
                  <c:v>13</c:v>
                </c:pt>
                <c:pt idx="1461">
                  <c:v>61</c:v>
                </c:pt>
                <c:pt idx="1462">
                  <c:v>18</c:v>
                </c:pt>
                <c:pt idx="1463">
                  <c:v>19</c:v>
                </c:pt>
                <c:pt idx="1464">
                  <c:v>25</c:v>
                </c:pt>
                <c:pt idx="1465">
                  <c:v>22</c:v>
                </c:pt>
                <c:pt idx="1466">
                  <c:v>13</c:v>
                </c:pt>
                <c:pt idx="1467">
                  <c:v>20</c:v>
                </c:pt>
                <c:pt idx="1468">
                  <c:v>13</c:v>
                </c:pt>
                <c:pt idx="1469">
                  <c:v>30</c:v>
                </c:pt>
                <c:pt idx="1470">
                  <c:v>48</c:v>
                </c:pt>
                <c:pt idx="1471">
                  <c:v>17</c:v>
                </c:pt>
                <c:pt idx="1472">
                  <c:v>16</c:v>
                </c:pt>
                <c:pt idx="1473">
                  <c:v>13</c:v>
                </c:pt>
                <c:pt idx="1474">
                  <c:v>12</c:v>
                </c:pt>
                <c:pt idx="1475">
                  <c:v>35</c:v>
                </c:pt>
                <c:pt idx="1476">
                  <c:v>23</c:v>
                </c:pt>
                <c:pt idx="1477">
                  <c:v>14</c:v>
                </c:pt>
                <c:pt idx="1478">
                  <c:v>14</c:v>
                </c:pt>
                <c:pt idx="1479">
                  <c:v>67</c:v>
                </c:pt>
                <c:pt idx="1480">
                  <c:v>41</c:v>
                </c:pt>
                <c:pt idx="1481">
                  <c:v>19</c:v>
                </c:pt>
                <c:pt idx="1482">
                  <c:v>15</c:v>
                </c:pt>
                <c:pt idx="1483">
                  <c:v>13</c:v>
                </c:pt>
                <c:pt idx="1484">
                  <c:v>49</c:v>
                </c:pt>
                <c:pt idx="1485">
                  <c:v>16</c:v>
                </c:pt>
                <c:pt idx="1486">
                  <c:v>16</c:v>
                </c:pt>
                <c:pt idx="1487">
                  <c:v>15</c:v>
                </c:pt>
                <c:pt idx="1488">
                  <c:v>15</c:v>
                </c:pt>
                <c:pt idx="1489">
                  <c:v>49</c:v>
                </c:pt>
                <c:pt idx="1490">
                  <c:v>42</c:v>
                </c:pt>
                <c:pt idx="1491">
                  <c:v>8</c:v>
                </c:pt>
                <c:pt idx="1492">
                  <c:v>13</c:v>
                </c:pt>
                <c:pt idx="1493">
                  <c:v>15</c:v>
                </c:pt>
                <c:pt idx="1494">
                  <c:v>9</c:v>
                </c:pt>
                <c:pt idx="1495">
                  <c:v>10</c:v>
                </c:pt>
                <c:pt idx="1496">
                  <c:v>9</c:v>
                </c:pt>
                <c:pt idx="1497">
                  <c:v>9</c:v>
                </c:pt>
                <c:pt idx="1498">
                  <c:v>11</c:v>
                </c:pt>
                <c:pt idx="1499">
                  <c:v>28</c:v>
                </c:pt>
                <c:pt idx="1500">
                  <c:v>15</c:v>
                </c:pt>
                <c:pt idx="1501">
                  <c:v>31</c:v>
                </c:pt>
                <c:pt idx="1502">
                  <c:v>48</c:v>
                </c:pt>
                <c:pt idx="1503">
                  <c:v>57</c:v>
                </c:pt>
                <c:pt idx="1504">
                  <c:v>57</c:v>
                </c:pt>
                <c:pt idx="1505">
                  <c:v>53</c:v>
                </c:pt>
                <c:pt idx="1506">
                  <c:v>13</c:v>
                </c:pt>
                <c:pt idx="1507">
                  <c:v>23</c:v>
                </c:pt>
                <c:pt idx="1508">
                  <c:v>23</c:v>
                </c:pt>
                <c:pt idx="1509">
                  <c:v>19</c:v>
                </c:pt>
                <c:pt idx="1510">
                  <c:v>18</c:v>
                </c:pt>
                <c:pt idx="1511">
                  <c:v>12</c:v>
                </c:pt>
                <c:pt idx="1512">
                  <c:v>14</c:v>
                </c:pt>
                <c:pt idx="1513">
                  <c:v>16</c:v>
                </c:pt>
                <c:pt idx="1514">
                  <c:v>39</c:v>
                </c:pt>
                <c:pt idx="1515">
                  <c:v>18</c:v>
                </c:pt>
                <c:pt idx="1516">
                  <c:v>14</c:v>
                </c:pt>
                <c:pt idx="1517">
                  <c:v>38</c:v>
                </c:pt>
                <c:pt idx="1518">
                  <c:v>18</c:v>
                </c:pt>
                <c:pt idx="1519">
                  <c:v>49</c:v>
                </c:pt>
                <c:pt idx="1520">
                  <c:v>53</c:v>
                </c:pt>
                <c:pt idx="1521">
                  <c:v>18</c:v>
                </c:pt>
                <c:pt idx="1522">
                  <c:v>49</c:v>
                </c:pt>
                <c:pt idx="1523">
                  <c:v>21</c:v>
                </c:pt>
                <c:pt idx="1524">
                  <c:v>62</c:v>
                </c:pt>
                <c:pt idx="1525">
                  <c:v>30</c:v>
                </c:pt>
                <c:pt idx="1526">
                  <c:v>25</c:v>
                </c:pt>
                <c:pt idx="1527">
                  <c:v>10</c:v>
                </c:pt>
                <c:pt idx="1528">
                  <c:v>19</c:v>
                </c:pt>
                <c:pt idx="1529">
                  <c:v>20</c:v>
                </c:pt>
                <c:pt idx="1530">
                  <c:v>14</c:v>
                </c:pt>
                <c:pt idx="1531">
                  <c:v>18</c:v>
                </c:pt>
                <c:pt idx="1532">
                  <c:v>19</c:v>
                </c:pt>
                <c:pt idx="1533">
                  <c:v>19</c:v>
                </c:pt>
                <c:pt idx="1534">
                  <c:v>9</c:v>
                </c:pt>
                <c:pt idx="1535">
                  <c:v>11</c:v>
                </c:pt>
                <c:pt idx="1536">
                  <c:v>23</c:v>
                </c:pt>
                <c:pt idx="1537">
                  <c:v>8</c:v>
                </c:pt>
                <c:pt idx="1538">
                  <c:v>13</c:v>
                </c:pt>
                <c:pt idx="1539">
                  <c:v>19</c:v>
                </c:pt>
                <c:pt idx="1540">
                  <c:v>16</c:v>
                </c:pt>
                <c:pt idx="1541">
                  <c:v>7</c:v>
                </c:pt>
                <c:pt idx="1542">
                  <c:v>14</c:v>
                </c:pt>
                <c:pt idx="1543">
                  <c:v>43</c:v>
                </c:pt>
                <c:pt idx="1544">
                  <c:v>10</c:v>
                </c:pt>
                <c:pt idx="1545">
                  <c:v>21</c:v>
                </c:pt>
                <c:pt idx="1546">
                  <c:v>55</c:v>
                </c:pt>
                <c:pt idx="1547">
                  <c:v>33</c:v>
                </c:pt>
                <c:pt idx="1548">
                  <c:v>16</c:v>
                </c:pt>
                <c:pt idx="1549">
                  <c:v>54</c:v>
                </c:pt>
                <c:pt idx="1550">
                  <c:v>58</c:v>
                </c:pt>
                <c:pt idx="1551">
                  <c:v>7</c:v>
                </c:pt>
                <c:pt idx="1552">
                  <c:v>7</c:v>
                </c:pt>
                <c:pt idx="1553">
                  <c:v>43</c:v>
                </c:pt>
                <c:pt idx="1554">
                  <c:v>7</c:v>
                </c:pt>
                <c:pt idx="1555">
                  <c:v>19</c:v>
                </c:pt>
                <c:pt idx="1556">
                  <c:v>13</c:v>
                </c:pt>
                <c:pt idx="1557">
                  <c:v>14</c:v>
                </c:pt>
                <c:pt idx="1558">
                  <c:v>10</c:v>
                </c:pt>
                <c:pt idx="1559">
                  <c:v>15</c:v>
                </c:pt>
                <c:pt idx="1560">
                  <c:v>14</c:v>
                </c:pt>
                <c:pt idx="1561">
                  <c:v>29</c:v>
                </c:pt>
                <c:pt idx="1562">
                  <c:v>12</c:v>
                </c:pt>
                <c:pt idx="1563">
                  <c:v>21</c:v>
                </c:pt>
                <c:pt idx="1564">
                  <c:v>13</c:v>
                </c:pt>
                <c:pt idx="1565">
                  <c:v>16</c:v>
                </c:pt>
                <c:pt idx="1566">
                  <c:v>9</c:v>
                </c:pt>
                <c:pt idx="1567">
                  <c:v>8</c:v>
                </c:pt>
                <c:pt idx="1568">
                  <c:v>60</c:v>
                </c:pt>
                <c:pt idx="1569">
                  <c:v>40</c:v>
                </c:pt>
                <c:pt idx="1570">
                  <c:v>46</c:v>
                </c:pt>
                <c:pt idx="1571">
                  <c:v>47</c:v>
                </c:pt>
                <c:pt idx="1572">
                  <c:v>12</c:v>
                </c:pt>
                <c:pt idx="1573">
                  <c:v>14</c:v>
                </c:pt>
                <c:pt idx="1574">
                  <c:v>8</c:v>
                </c:pt>
                <c:pt idx="1575">
                  <c:v>16</c:v>
                </c:pt>
                <c:pt idx="1576">
                  <c:v>18</c:v>
                </c:pt>
                <c:pt idx="1577">
                  <c:v>14</c:v>
                </c:pt>
                <c:pt idx="1578">
                  <c:v>18</c:v>
                </c:pt>
                <c:pt idx="1579">
                  <c:v>19</c:v>
                </c:pt>
                <c:pt idx="1580">
                  <c:v>10</c:v>
                </c:pt>
                <c:pt idx="1581">
                  <c:v>8</c:v>
                </c:pt>
                <c:pt idx="1582">
                  <c:v>9</c:v>
                </c:pt>
                <c:pt idx="1583">
                  <c:v>11</c:v>
                </c:pt>
                <c:pt idx="1584">
                  <c:v>22</c:v>
                </c:pt>
                <c:pt idx="1585">
                  <c:v>19</c:v>
                </c:pt>
                <c:pt idx="1586">
                  <c:v>11</c:v>
                </c:pt>
                <c:pt idx="1587">
                  <c:v>13</c:v>
                </c:pt>
                <c:pt idx="1588">
                  <c:v>10</c:v>
                </c:pt>
                <c:pt idx="1589">
                  <c:v>16</c:v>
                </c:pt>
                <c:pt idx="1590">
                  <c:v>12</c:v>
                </c:pt>
                <c:pt idx="1591">
                  <c:v>20</c:v>
                </c:pt>
                <c:pt idx="1592">
                  <c:v>49</c:v>
                </c:pt>
                <c:pt idx="1593">
                  <c:v>27</c:v>
                </c:pt>
                <c:pt idx="1594">
                  <c:v>6</c:v>
                </c:pt>
                <c:pt idx="1595">
                  <c:v>17</c:v>
                </c:pt>
                <c:pt idx="1596">
                  <c:v>11</c:v>
                </c:pt>
                <c:pt idx="1597">
                  <c:v>12</c:v>
                </c:pt>
                <c:pt idx="1598">
                  <c:v>12</c:v>
                </c:pt>
                <c:pt idx="1599">
                  <c:v>21</c:v>
                </c:pt>
                <c:pt idx="1600">
                  <c:v>9</c:v>
                </c:pt>
                <c:pt idx="1601">
                  <c:v>10</c:v>
                </c:pt>
                <c:pt idx="1602">
                  <c:v>10</c:v>
                </c:pt>
                <c:pt idx="1603">
                  <c:v>15</c:v>
                </c:pt>
                <c:pt idx="1604">
                  <c:v>43</c:v>
                </c:pt>
                <c:pt idx="1605">
                  <c:v>12</c:v>
                </c:pt>
                <c:pt idx="1606">
                  <c:v>16</c:v>
                </c:pt>
                <c:pt idx="1607">
                  <c:v>16</c:v>
                </c:pt>
                <c:pt idx="1608">
                  <c:v>14</c:v>
                </c:pt>
                <c:pt idx="1609">
                  <c:v>13</c:v>
                </c:pt>
                <c:pt idx="1610">
                  <c:v>13</c:v>
                </c:pt>
                <c:pt idx="1611">
                  <c:v>14</c:v>
                </c:pt>
                <c:pt idx="1612">
                  <c:v>15</c:v>
                </c:pt>
                <c:pt idx="1613">
                  <c:v>10</c:v>
                </c:pt>
                <c:pt idx="1614">
                  <c:v>10</c:v>
                </c:pt>
                <c:pt idx="1615">
                  <c:v>16</c:v>
                </c:pt>
                <c:pt idx="1616">
                  <c:v>17</c:v>
                </c:pt>
                <c:pt idx="1617">
                  <c:v>12</c:v>
                </c:pt>
                <c:pt idx="1618">
                  <c:v>20</c:v>
                </c:pt>
                <c:pt idx="1619">
                  <c:v>47</c:v>
                </c:pt>
                <c:pt idx="1620">
                  <c:v>13</c:v>
                </c:pt>
                <c:pt idx="1621">
                  <c:v>6</c:v>
                </c:pt>
                <c:pt idx="1622">
                  <c:v>14</c:v>
                </c:pt>
                <c:pt idx="1623">
                  <c:v>14</c:v>
                </c:pt>
                <c:pt idx="1624">
                  <c:v>9</c:v>
                </c:pt>
                <c:pt idx="1625">
                  <c:v>10</c:v>
                </c:pt>
                <c:pt idx="1626">
                  <c:v>11</c:v>
                </c:pt>
                <c:pt idx="1627">
                  <c:v>12</c:v>
                </c:pt>
                <c:pt idx="1628">
                  <c:v>9</c:v>
                </c:pt>
                <c:pt idx="1629">
                  <c:v>20</c:v>
                </c:pt>
                <c:pt idx="1630">
                  <c:v>4</c:v>
                </c:pt>
                <c:pt idx="1631">
                  <c:v>11</c:v>
                </c:pt>
                <c:pt idx="1632">
                  <c:v>17</c:v>
                </c:pt>
                <c:pt idx="1633">
                  <c:v>9</c:v>
                </c:pt>
                <c:pt idx="1634">
                  <c:v>9</c:v>
                </c:pt>
                <c:pt idx="1635">
                  <c:v>22</c:v>
                </c:pt>
                <c:pt idx="1636">
                  <c:v>22</c:v>
                </c:pt>
                <c:pt idx="1637">
                  <c:v>15</c:v>
                </c:pt>
                <c:pt idx="1638">
                  <c:v>11</c:v>
                </c:pt>
                <c:pt idx="1639">
                  <c:v>8</c:v>
                </c:pt>
                <c:pt idx="1640">
                  <c:v>10</c:v>
                </c:pt>
                <c:pt idx="1641">
                  <c:v>6</c:v>
                </c:pt>
                <c:pt idx="1642">
                  <c:v>17</c:v>
                </c:pt>
                <c:pt idx="1643">
                  <c:v>15</c:v>
                </c:pt>
                <c:pt idx="1644">
                  <c:v>9</c:v>
                </c:pt>
                <c:pt idx="1645">
                  <c:v>18</c:v>
                </c:pt>
                <c:pt idx="1646">
                  <c:v>9</c:v>
                </c:pt>
                <c:pt idx="1647">
                  <c:v>9</c:v>
                </c:pt>
                <c:pt idx="1648">
                  <c:v>7</c:v>
                </c:pt>
                <c:pt idx="1649">
                  <c:v>16</c:v>
                </c:pt>
                <c:pt idx="1650">
                  <c:v>15</c:v>
                </c:pt>
                <c:pt idx="1651">
                  <c:v>7</c:v>
                </c:pt>
                <c:pt idx="1652">
                  <c:v>37</c:v>
                </c:pt>
                <c:pt idx="1653">
                  <c:v>11</c:v>
                </c:pt>
                <c:pt idx="1654">
                  <c:v>5</c:v>
                </c:pt>
                <c:pt idx="1655">
                  <c:v>37</c:v>
                </c:pt>
                <c:pt idx="1656">
                  <c:v>7</c:v>
                </c:pt>
                <c:pt idx="1657">
                  <c:v>13</c:v>
                </c:pt>
                <c:pt idx="1658">
                  <c:v>7</c:v>
                </c:pt>
                <c:pt idx="1659">
                  <c:v>18</c:v>
                </c:pt>
                <c:pt idx="1660">
                  <c:v>8</c:v>
                </c:pt>
                <c:pt idx="1661">
                  <c:v>7</c:v>
                </c:pt>
                <c:pt idx="1662">
                  <c:v>9</c:v>
                </c:pt>
                <c:pt idx="1663">
                  <c:v>13</c:v>
                </c:pt>
                <c:pt idx="1664">
                  <c:v>22</c:v>
                </c:pt>
                <c:pt idx="1665">
                  <c:v>12</c:v>
                </c:pt>
                <c:pt idx="1666">
                  <c:v>11</c:v>
                </c:pt>
                <c:pt idx="1667">
                  <c:v>9</c:v>
                </c:pt>
                <c:pt idx="1668">
                  <c:v>28</c:v>
                </c:pt>
                <c:pt idx="1669">
                  <c:v>6</c:v>
                </c:pt>
                <c:pt idx="1670">
                  <c:v>12</c:v>
                </c:pt>
                <c:pt idx="1671">
                  <c:v>19</c:v>
                </c:pt>
                <c:pt idx="1672">
                  <c:v>6</c:v>
                </c:pt>
                <c:pt idx="1673">
                  <c:v>15</c:v>
                </c:pt>
                <c:pt idx="1674">
                  <c:v>18</c:v>
                </c:pt>
                <c:pt idx="1675">
                  <c:v>8</c:v>
                </c:pt>
                <c:pt idx="1676">
                  <c:v>7</c:v>
                </c:pt>
                <c:pt idx="1677">
                  <c:v>7</c:v>
                </c:pt>
                <c:pt idx="1678">
                  <c:v>45</c:v>
                </c:pt>
                <c:pt idx="1679">
                  <c:v>10</c:v>
                </c:pt>
                <c:pt idx="1680">
                  <c:v>15</c:v>
                </c:pt>
                <c:pt idx="1681">
                  <c:v>11</c:v>
                </c:pt>
                <c:pt idx="1682">
                  <c:v>8</c:v>
                </c:pt>
                <c:pt idx="1683">
                  <c:v>45</c:v>
                </c:pt>
                <c:pt idx="1684">
                  <c:v>13</c:v>
                </c:pt>
                <c:pt idx="1685">
                  <c:v>11</c:v>
                </c:pt>
                <c:pt idx="1686">
                  <c:v>8</c:v>
                </c:pt>
                <c:pt idx="1687">
                  <c:v>8</c:v>
                </c:pt>
                <c:pt idx="1688">
                  <c:v>10</c:v>
                </c:pt>
                <c:pt idx="1689">
                  <c:v>15</c:v>
                </c:pt>
                <c:pt idx="1690">
                  <c:v>18</c:v>
                </c:pt>
                <c:pt idx="1691">
                  <c:v>10</c:v>
                </c:pt>
                <c:pt idx="1692">
                  <c:v>11</c:v>
                </c:pt>
                <c:pt idx="1693">
                  <c:v>9</c:v>
                </c:pt>
                <c:pt idx="1694">
                  <c:v>11</c:v>
                </c:pt>
                <c:pt idx="1695">
                  <c:v>10</c:v>
                </c:pt>
                <c:pt idx="1696">
                  <c:v>9</c:v>
                </c:pt>
                <c:pt idx="1697">
                  <c:v>11</c:v>
                </c:pt>
                <c:pt idx="1698">
                  <c:v>11</c:v>
                </c:pt>
                <c:pt idx="1699">
                  <c:v>5</c:v>
                </c:pt>
                <c:pt idx="1700">
                  <c:v>26</c:v>
                </c:pt>
                <c:pt idx="1701">
                  <c:v>43</c:v>
                </c:pt>
                <c:pt idx="1702">
                  <c:v>20</c:v>
                </c:pt>
                <c:pt idx="1703">
                  <c:v>8</c:v>
                </c:pt>
                <c:pt idx="1704">
                  <c:v>10</c:v>
                </c:pt>
                <c:pt idx="1705">
                  <c:v>15</c:v>
                </c:pt>
                <c:pt idx="1706">
                  <c:v>10</c:v>
                </c:pt>
                <c:pt idx="1707">
                  <c:v>10</c:v>
                </c:pt>
                <c:pt idx="1708">
                  <c:v>6</c:v>
                </c:pt>
                <c:pt idx="1709">
                  <c:v>7</c:v>
                </c:pt>
                <c:pt idx="1710">
                  <c:v>8</c:v>
                </c:pt>
                <c:pt idx="1711">
                  <c:v>9</c:v>
                </c:pt>
                <c:pt idx="1712">
                  <c:v>7</c:v>
                </c:pt>
                <c:pt idx="1713">
                  <c:v>6</c:v>
                </c:pt>
                <c:pt idx="1714">
                  <c:v>10</c:v>
                </c:pt>
                <c:pt idx="1715">
                  <c:v>3</c:v>
                </c:pt>
                <c:pt idx="1716">
                  <c:v>15</c:v>
                </c:pt>
                <c:pt idx="1717">
                  <c:v>14</c:v>
                </c:pt>
                <c:pt idx="1718">
                  <c:v>6</c:v>
                </c:pt>
                <c:pt idx="1719">
                  <c:v>9</c:v>
                </c:pt>
                <c:pt idx="1720">
                  <c:v>10</c:v>
                </c:pt>
                <c:pt idx="1721">
                  <c:v>8</c:v>
                </c:pt>
                <c:pt idx="1722">
                  <c:v>8</c:v>
                </c:pt>
                <c:pt idx="1723">
                  <c:v>9</c:v>
                </c:pt>
                <c:pt idx="1724">
                  <c:v>7</c:v>
                </c:pt>
                <c:pt idx="1725">
                  <c:v>27</c:v>
                </c:pt>
                <c:pt idx="1726">
                  <c:v>6</c:v>
                </c:pt>
                <c:pt idx="1727">
                  <c:v>7</c:v>
                </c:pt>
                <c:pt idx="1728">
                  <c:v>11</c:v>
                </c:pt>
                <c:pt idx="1729">
                  <c:v>8</c:v>
                </c:pt>
                <c:pt idx="1730">
                  <c:v>10</c:v>
                </c:pt>
                <c:pt idx="1731">
                  <c:v>7</c:v>
                </c:pt>
                <c:pt idx="1732">
                  <c:v>7</c:v>
                </c:pt>
                <c:pt idx="1733">
                  <c:v>8</c:v>
                </c:pt>
                <c:pt idx="1734">
                  <c:v>15</c:v>
                </c:pt>
                <c:pt idx="1735">
                  <c:v>10</c:v>
                </c:pt>
                <c:pt idx="1736">
                  <c:v>9</c:v>
                </c:pt>
                <c:pt idx="1737">
                  <c:v>9</c:v>
                </c:pt>
                <c:pt idx="1738">
                  <c:v>12</c:v>
                </c:pt>
                <c:pt idx="1739">
                  <c:v>7</c:v>
                </c:pt>
                <c:pt idx="1740">
                  <c:v>7</c:v>
                </c:pt>
                <c:pt idx="1741">
                  <c:v>7</c:v>
                </c:pt>
                <c:pt idx="1742">
                  <c:v>12</c:v>
                </c:pt>
                <c:pt idx="1743">
                  <c:v>9</c:v>
                </c:pt>
                <c:pt idx="1744">
                  <c:v>9</c:v>
                </c:pt>
                <c:pt idx="1745">
                  <c:v>6</c:v>
                </c:pt>
                <c:pt idx="1746">
                  <c:v>7</c:v>
                </c:pt>
                <c:pt idx="1747">
                  <c:v>6</c:v>
                </c:pt>
                <c:pt idx="1748">
                  <c:v>6</c:v>
                </c:pt>
                <c:pt idx="1749">
                  <c:v>9</c:v>
                </c:pt>
                <c:pt idx="1750">
                  <c:v>10</c:v>
                </c:pt>
                <c:pt idx="1751">
                  <c:v>10</c:v>
                </c:pt>
                <c:pt idx="1752">
                  <c:v>6</c:v>
                </c:pt>
                <c:pt idx="1753">
                  <c:v>10</c:v>
                </c:pt>
                <c:pt idx="1754">
                  <c:v>7</c:v>
                </c:pt>
                <c:pt idx="1755">
                  <c:v>10</c:v>
                </c:pt>
                <c:pt idx="1756">
                  <c:v>6</c:v>
                </c:pt>
                <c:pt idx="1757">
                  <c:v>6</c:v>
                </c:pt>
                <c:pt idx="1758">
                  <c:v>6</c:v>
                </c:pt>
                <c:pt idx="1759">
                  <c:v>8</c:v>
                </c:pt>
                <c:pt idx="1760">
                  <c:v>6</c:v>
                </c:pt>
                <c:pt idx="1761">
                  <c:v>7</c:v>
                </c:pt>
                <c:pt idx="1762">
                  <c:v>4</c:v>
                </c:pt>
                <c:pt idx="1763">
                  <c:v>6</c:v>
                </c:pt>
                <c:pt idx="1764">
                  <c:v>9</c:v>
                </c:pt>
                <c:pt idx="1765">
                  <c:v>6</c:v>
                </c:pt>
                <c:pt idx="1766">
                  <c:v>51</c:v>
                </c:pt>
                <c:pt idx="1767">
                  <c:v>5</c:v>
                </c:pt>
                <c:pt idx="1768">
                  <c:v>10</c:v>
                </c:pt>
                <c:pt idx="1769">
                  <c:v>7</c:v>
                </c:pt>
                <c:pt idx="1770">
                  <c:v>6</c:v>
                </c:pt>
                <c:pt idx="1771">
                  <c:v>6</c:v>
                </c:pt>
                <c:pt idx="1772">
                  <c:v>4</c:v>
                </c:pt>
                <c:pt idx="1773">
                  <c:v>6</c:v>
                </c:pt>
                <c:pt idx="1774">
                  <c:v>5</c:v>
                </c:pt>
                <c:pt idx="1775">
                  <c:v>6</c:v>
                </c:pt>
                <c:pt idx="1776">
                  <c:v>6</c:v>
                </c:pt>
                <c:pt idx="1777">
                  <c:v>6</c:v>
                </c:pt>
                <c:pt idx="1778">
                  <c:v>5</c:v>
                </c:pt>
                <c:pt idx="1779">
                  <c:v>10</c:v>
                </c:pt>
                <c:pt idx="1780">
                  <c:v>5</c:v>
                </c:pt>
                <c:pt idx="1781">
                  <c:v>5</c:v>
                </c:pt>
                <c:pt idx="1782">
                  <c:v>2</c:v>
                </c:pt>
                <c:pt idx="1783">
                  <c:v>9</c:v>
                </c:pt>
                <c:pt idx="1784">
                  <c:v>9</c:v>
                </c:pt>
                <c:pt idx="1785">
                  <c:v>9</c:v>
                </c:pt>
                <c:pt idx="1786">
                  <c:v>14</c:v>
                </c:pt>
                <c:pt idx="1787">
                  <c:v>4</c:v>
                </c:pt>
                <c:pt idx="1788">
                  <c:v>7</c:v>
                </c:pt>
                <c:pt idx="1789">
                  <c:v>8</c:v>
                </c:pt>
                <c:pt idx="1790">
                  <c:v>4</c:v>
                </c:pt>
                <c:pt idx="1791">
                  <c:v>4</c:v>
                </c:pt>
                <c:pt idx="1792">
                  <c:v>12</c:v>
                </c:pt>
                <c:pt idx="1793">
                  <c:v>6</c:v>
                </c:pt>
                <c:pt idx="1794">
                  <c:v>7</c:v>
                </c:pt>
                <c:pt idx="1795">
                  <c:v>12</c:v>
                </c:pt>
                <c:pt idx="1796">
                  <c:v>5</c:v>
                </c:pt>
                <c:pt idx="1797">
                  <c:v>4</c:v>
                </c:pt>
                <c:pt idx="1798">
                  <c:v>4</c:v>
                </c:pt>
                <c:pt idx="1799">
                  <c:v>6</c:v>
                </c:pt>
                <c:pt idx="1800">
                  <c:v>4</c:v>
                </c:pt>
                <c:pt idx="1801">
                  <c:v>9</c:v>
                </c:pt>
                <c:pt idx="1802">
                  <c:v>7</c:v>
                </c:pt>
                <c:pt idx="1803">
                  <c:v>5</c:v>
                </c:pt>
                <c:pt idx="1804">
                  <c:v>7</c:v>
                </c:pt>
                <c:pt idx="1805">
                  <c:v>14</c:v>
                </c:pt>
                <c:pt idx="1806">
                  <c:v>5</c:v>
                </c:pt>
                <c:pt idx="1807">
                  <c:v>5</c:v>
                </c:pt>
                <c:pt idx="1808">
                  <c:v>9</c:v>
                </c:pt>
                <c:pt idx="1809">
                  <c:v>11</c:v>
                </c:pt>
                <c:pt idx="1810">
                  <c:v>5</c:v>
                </c:pt>
                <c:pt idx="1811">
                  <c:v>5</c:v>
                </c:pt>
                <c:pt idx="1812">
                  <c:v>19</c:v>
                </c:pt>
                <c:pt idx="1813">
                  <c:v>10</c:v>
                </c:pt>
                <c:pt idx="1814">
                  <c:v>10</c:v>
                </c:pt>
                <c:pt idx="1815">
                  <c:v>4</c:v>
                </c:pt>
                <c:pt idx="1816">
                  <c:v>4</c:v>
                </c:pt>
                <c:pt idx="1817">
                  <c:v>8</c:v>
                </c:pt>
                <c:pt idx="1818">
                  <c:v>3</c:v>
                </c:pt>
                <c:pt idx="1819">
                  <c:v>4</c:v>
                </c:pt>
                <c:pt idx="1820">
                  <c:v>4</c:v>
                </c:pt>
                <c:pt idx="1821">
                  <c:v>5</c:v>
                </c:pt>
                <c:pt idx="1822">
                  <c:v>8</c:v>
                </c:pt>
                <c:pt idx="1823">
                  <c:v>25</c:v>
                </c:pt>
                <c:pt idx="1824">
                  <c:v>14</c:v>
                </c:pt>
                <c:pt idx="1825">
                  <c:v>9</c:v>
                </c:pt>
                <c:pt idx="1826">
                  <c:v>4</c:v>
                </c:pt>
                <c:pt idx="1827">
                  <c:v>4</c:v>
                </c:pt>
                <c:pt idx="1828">
                  <c:v>7</c:v>
                </c:pt>
                <c:pt idx="1829">
                  <c:v>4</c:v>
                </c:pt>
                <c:pt idx="1830">
                  <c:v>6</c:v>
                </c:pt>
                <c:pt idx="1831">
                  <c:v>14</c:v>
                </c:pt>
                <c:pt idx="1832">
                  <c:v>12</c:v>
                </c:pt>
                <c:pt idx="1833">
                  <c:v>19</c:v>
                </c:pt>
                <c:pt idx="1834">
                  <c:v>4</c:v>
                </c:pt>
                <c:pt idx="1835">
                  <c:v>4</c:v>
                </c:pt>
                <c:pt idx="1836">
                  <c:v>9</c:v>
                </c:pt>
                <c:pt idx="1837">
                  <c:v>18</c:v>
                </c:pt>
                <c:pt idx="1838">
                  <c:v>6</c:v>
                </c:pt>
                <c:pt idx="1839">
                  <c:v>4</c:v>
                </c:pt>
                <c:pt idx="1840">
                  <c:v>4</c:v>
                </c:pt>
                <c:pt idx="1841">
                  <c:v>5</c:v>
                </c:pt>
                <c:pt idx="1842">
                  <c:v>3</c:v>
                </c:pt>
                <c:pt idx="1843">
                  <c:v>5</c:v>
                </c:pt>
                <c:pt idx="1844">
                  <c:v>4</c:v>
                </c:pt>
                <c:pt idx="1845">
                  <c:v>4</c:v>
                </c:pt>
                <c:pt idx="1846">
                  <c:v>4</c:v>
                </c:pt>
                <c:pt idx="1847">
                  <c:v>4</c:v>
                </c:pt>
                <c:pt idx="1848">
                  <c:v>4</c:v>
                </c:pt>
                <c:pt idx="1849">
                  <c:v>9</c:v>
                </c:pt>
                <c:pt idx="1850">
                  <c:v>4</c:v>
                </c:pt>
                <c:pt idx="1851">
                  <c:v>4</c:v>
                </c:pt>
                <c:pt idx="1852">
                  <c:v>8</c:v>
                </c:pt>
                <c:pt idx="1853">
                  <c:v>4</c:v>
                </c:pt>
                <c:pt idx="1854">
                  <c:v>6</c:v>
                </c:pt>
                <c:pt idx="1855">
                  <c:v>4</c:v>
                </c:pt>
                <c:pt idx="1856">
                  <c:v>4</c:v>
                </c:pt>
                <c:pt idx="1857">
                  <c:v>4</c:v>
                </c:pt>
                <c:pt idx="1858">
                  <c:v>7</c:v>
                </c:pt>
                <c:pt idx="1859">
                  <c:v>5</c:v>
                </c:pt>
                <c:pt idx="1860">
                  <c:v>5</c:v>
                </c:pt>
                <c:pt idx="1861">
                  <c:v>4</c:v>
                </c:pt>
                <c:pt idx="1862">
                  <c:v>4</c:v>
                </c:pt>
                <c:pt idx="1863">
                  <c:v>4</c:v>
                </c:pt>
                <c:pt idx="1864">
                  <c:v>6</c:v>
                </c:pt>
                <c:pt idx="1865">
                  <c:v>10</c:v>
                </c:pt>
                <c:pt idx="1866">
                  <c:v>6</c:v>
                </c:pt>
                <c:pt idx="1867">
                  <c:v>6</c:v>
                </c:pt>
                <c:pt idx="1868">
                  <c:v>4</c:v>
                </c:pt>
                <c:pt idx="1869">
                  <c:v>4</c:v>
                </c:pt>
                <c:pt idx="1870">
                  <c:v>13</c:v>
                </c:pt>
                <c:pt idx="1871">
                  <c:v>2</c:v>
                </c:pt>
                <c:pt idx="1872">
                  <c:v>4</c:v>
                </c:pt>
                <c:pt idx="1873">
                  <c:v>12</c:v>
                </c:pt>
                <c:pt idx="1874">
                  <c:v>7</c:v>
                </c:pt>
                <c:pt idx="1875">
                  <c:v>10</c:v>
                </c:pt>
                <c:pt idx="1876">
                  <c:v>6</c:v>
                </c:pt>
                <c:pt idx="1877">
                  <c:v>4</c:v>
                </c:pt>
                <c:pt idx="1878">
                  <c:v>4</c:v>
                </c:pt>
                <c:pt idx="1879">
                  <c:v>3</c:v>
                </c:pt>
                <c:pt idx="1880">
                  <c:v>3</c:v>
                </c:pt>
                <c:pt idx="1881">
                  <c:v>5</c:v>
                </c:pt>
                <c:pt idx="1882">
                  <c:v>4</c:v>
                </c:pt>
                <c:pt idx="1883">
                  <c:v>3</c:v>
                </c:pt>
                <c:pt idx="1884">
                  <c:v>6</c:v>
                </c:pt>
                <c:pt idx="1885">
                  <c:v>5</c:v>
                </c:pt>
                <c:pt idx="1886">
                  <c:v>3</c:v>
                </c:pt>
                <c:pt idx="1887">
                  <c:v>5</c:v>
                </c:pt>
                <c:pt idx="1888">
                  <c:v>3</c:v>
                </c:pt>
                <c:pt idx="1889">
                  <c:v>3</c:v>
                </c:pt>
                <c:pt idx="1890">
                  <c:v>3</c:v>
                </c:pt>
                <c:pt idx="1891">
                  <c:v>4</c:v>
                </c:pt>
                <c:pt idx="1892">
                  <c:v>2</c:v>
                </c:pt>
                <c:pt idx="1893">
                  <c:v>3</c:v>
                </c:pt>
                <c:pt idx="1894">
                  <c:v>3</c:v>
                </c:pt>
                <c:pt idx="1895">
                  <c:v>4</c:v>
                </c:pt>
                <c:pt idx="1896">
                  <c:v>3</c:v>
                </c:pt>
                <c:pt idx="1897">
                  <c:v>3</c:v>
                </c:pt>
                <c:pt idx="1898">
                  <c:v>5</c:v>
                </c:pt>
                <c:pt idx="1899">
                  <c:v>4</c:v>
                </c:pt>
                <c:pt idx="1900">
                  <c:v>4</c:v>
                </c:pt>
                <c:pt idx="1901">
                  <c:v>22</c:v>
                </c:pt>
                <c:pt idx="1902">
                  <c:v>3</c:v>
                </c:pt>
                <c:pt idx="1903">
                  <c:v>5</c:v>
                </c:pt>
                <c:pt idx="1904">
                  <c:v>9</c:v>
                </c:pt>
                <c:pt idx="1905">
                  <c:v>4</c:v>
                </c:pt>
                <c:pt idx="1906">
                  <c:v>4</c:v>
                </c:pt>
                <c:pt idx="1907">
                  <c:v>4</c:v>
                </c:pt>
                <c:pt idx="1908">
                  <c:v>1</c:v>
                </c:pt>
                <c:pt idx="1909">
                  <c:v>3</c:v>
                </c:pt>
                <c:pt idx="1910">
                  <c:v>4</c:v>
                </c:pt>
                <c:pt idx="1911">
                  <c:v>2</c:v>
                </c:pt>
                <c:pt idx="1912">
                  <c:v>3</c:v>
                </c:pt>
                <c:pt idx="1913">
                  <c:v>5</c:v>
                </c:pt>
                <c:pt idx="1914">
                  <c:v>2</c:v>
                </c:pt>
                <c:pt idx="1915">
                  <c:v>4</c:v>
                </c:pt>
                <c:pt idx="1916">
                  <c:v>10</c:v>
                </c:pt>
                <c:pt idx="1917">
                  <c:v>2</c:v>
                </c:pt>
                <c:pt idx="1918">
                  <c:v>2</c:v>
                </c:pt>
                <c:pt idx="1919">
                  <c:v>3</c:v>
                </c:pt>
                <c:pt idx="1920">
                  <c:v>3</c:v>
                </c:pt>
                <c:pt idx="1921">
                  <c:v>2</c:v>
                </c:pt>
                <c:pt idx="1922">
                  <c:v>4</c:v>
                </c:pt>
                <c:pt idx="1923">
                  <c:v>3</c:v>
                </c:pt>
                <c:pt idx="1924">
                  <c:v>2</c:v>
                </c:pt>
                <c:pt idx="1925">
                  <c:v>11</c:v>
                </c:pt>
                <c:pt idx="1926">
                  <c:v>3</c:v>
                </c:pt>
                <c:pt idx="1927">
                  <c:v>2</c:v>
                </c:pt>
                <c:pt idx="1928">
                  <c:v>3</c:v>
                </c:pt>
                <c:pt idx="1929">
                  <c:v>6</c:v>
                </c:pt>
                <c:pt idx="1930">
                  <c:v>5</c:v>
                </c:pt>
                <c:pt idx="1931">
                  <c:v>2</c:v>
                </c:pt>
                <c:pt idx="1932">
                  <c:v>2</c:v>
                </c:pt>
                <c:pt idx="1933">
                  <c:v>2</c:v>
                </c:pt>
                <c:pt idx="1934">
                  <c:v>3</c:v>
                </c:pt>
                <c:pt idx="1935">
                  <c:v>5</c:v>
                </c:pt>
                <c:pt idx="1936">
                  <c:v>2</c:v>
                </c:pt>
                <c:pt idx="1937">
                  <c:v>5</c:v>
                </c:pt>
                <c:pt idx="1938">
                  <c:v>5</c:v>
                </c:pt>
                <c:pt idx="1939">
                  <c:v>2</c:v>
                </c:pt>
                <c:pt idx="1940">
                  <c:v>3</c:v>
                </c:pt>
                <c:pt idx="1941">
                  <c:v>3</c:v>
                </c:pt>
                <c:pt idx="1942">
                  <c:v>2</c:v>
                </c:pt>
                <c:pt idx="1943">
                  <c:v>2</c:v>
                </c:pt>
                <c:pt idx="1944">
                  <c:v>2</c:v>
                </c:pt>
                <c:pt idx="1945">
                  <c:v>2</c:v>
                </c:pt>
                <c:pt idx="1946">
                  <c:v>2</c:v>
                </c:pt>
                <c:pt idx="1947">
                  <c:v>2</c:v>
                </c:pt>
                <c:pt idx="1948">
                  <c:v>4</c:v>
                </c:pt>
                <c:pt idx="1949">
                  <c:v>4</c:v>
                </c:pt>
                <c:pt idx="1950">
                  <c:v>2</c:v>
                </c:pt>
                <c:pt idx="1951">
                  <c:v>2</c:v>
                </c:pt>
                <c:pt idx="1952">
                  <c:v>5</c:v>
                </c:pt>
                <c:pt idx="1953">
                  <c:v>4</c:v>
                </c:pt>
                <c:pt idx="1954">
                  <c:v>8</c:v>
                </c:pt>
                <c:pt idx="1955">
                  <c:v>3</c:v>
                </c:pt>
                <c:pt idx="1956">
                  <c:v>2</c:v>
                </c:pt>
                <c:pt idx="1957">
                  <c:v>4</c:v>
                </c:pt>
                <c:pt idx="1958">
                  <c:v>2</c:v>
                </c:pt>
                <c:pt idx="1959">
                  <c:v>4</c:v>
                </c:pt>
                <c:pt idx="1960">
                  <c:v>1</c:v>
                </c:pt>
                <c:pt idx="1961">
                  <c:v>1</c:v>
                </c:pt>
                <c:pt idx="1962">
                  <c:v>1</c:v>
                </c:pt>
                <c:pt idx="1963">
                  <c:v>2</c:v>
                </c:pt>
                <c:pt idx="1964">
                  <c:v>2</c:v>
                </c:pt>
                <c:pt idx="1965">
                  <c:v>8</c:v>
                </c:pt>
                <c:pt idx="1966">
                  <c:v>2</c:v>
                </c:pt>
                <c:pt idx="1967">
                  <c:v>1</c:v>
                </c:pt>
                <c:pt idx="1968">
                  <c:v>5</c:v>
                </c:pt>
                <c:pt idx="1969">
                  <c:v>1</c:v>
                </c:pt>
                <c:pt idx="1970">
                  <c:v>2</c:v>
                </c:pt>
                <c:pt idx="1971">
                  <c:v>1</c:v>
                </c:pt>
                <c:pt idx="1972">
                  <c:v>2</c:v>
                </c:pt>
                <c:pt idx="1973">
                  <c:v>4</c:v>
                </c:pt>
                <c:pt idx="1974">
                  <c:v>1</c:v>
                </c:pt>
                <c:pt idx="1975">
                  <c:v>1</c:v>
                </c:pt>
                <c:pt idx="1976">
                  <c:v>1</c:v>
                </c:pt>
                <c:pt idx="1977">
                  <c:v>6</c:v>
                </c:pt>
                <c:pt idx="1978">
                  <c:v>1</c:v>
                </c:pt>
                <c:pt idx="1979">
                  <c:v>0</c:v>
                </c:pt>
                <c:pt idx="1980">
                  <c:v>0</c:v>
                </c:pt>
                <c:pt idx="1981">
                  <c:v>1</c:v>
                </c:pt>
                <c:pt idx="1982">
                  <c:v>1</c:v>
                </c:pt>
                <c:pt idx="1983">
                  <c:v>1</c:v>
                </c:pt>
                <c:pt idx="1984">
                  <c:v>3</c:v>
                </c:pt>
                <c:pt idx="1985">
                  <c:v>0</c:v>
                </c:pt>
                <c:pt idx="1986">
                  <c:v>2</c:v>
                </c:pt>
                <c:pt idx="1987">
                  <c:v>0</c:v>
                </c:pt>
                <c:pt idx="1988">
                  <c:v>2</c:v>
                </c:pt>
                <c:pt idx="1989">
                  <c:v>1</c:v>
                </c:pt>
                <c:pt idx="1990">
                  <c:v>0</c:v>
                </c:pt>
                <c:pt idx="1991">
                  <c:v>2</c:v>
                </c:pt>
                <c:pt idx="1992">
                  <c:v>1</c:v>
                </c:pt>
                <c:pt idx="1993">
                  <c:v>34</c:v>
                </c:pt>
                <c:pt idx="1994">
                  <c:v>2</c:v>
                </c:pt>
                <c:pt idx="1995">
                  <c:v>2</c:v>
                </c:pt>
                <c:pt idx="1996">
                  <c:v>0</c:v>
                </c:pt>
                <c:pt idx="1997">
                  <c:v>0</c:v>
                </c:pt>
                <c:pt idx="1998">
                  <c:v>0</c:v>
                </c:pt>
                <c:pt idx="1999">
                  <c:v>0</c:v>
                </c:pt>
                <c:pt idx="2000">
                  <c:v>0</c:v>
                </c:pt>
                <c:pt idx="2001">
                  <c:v>0</c:v>
                </c:pt>
                <c:pt idx="2002">
                  <c:v>0</c:v>
                </c:pt>
                <c:pt idx="2003">
                  <c:v>0</c:v>
                </c:pt>
                <c:pt idx="2004">
                  <c:v>0</c:v>
                </c:pt>
                <c:pt idx="2005">
                  <c:v>0</c:v>
                </c:pt>
                <c:pt idx="2006">
                  <c:v>11</c:v>
                </c:pt>
                <c:pt idx="2007">
                  <c:v>0</c:v>
                </c:pt>
                <c:pt idx="2008">
                  <c:v>2</c:v>
                </c:pt>
                <c:pt idx="2009">
                  <c:v>0</c:v>
                </c:pt>
                <c:pt idx="2010">
                  <c:v>4</c:v>
                </c:pt>
                <c:pt idx="2011">
                  <c:v>0</c:v>
                </c:pt>
                <c:pt idx="2012">
                  <c:v>1</c:v>
                </c:pt>
                <c:pt idx="2013">
                  <c:v>0</c:v>
                </c:pt>
                <c:pt idx="2014">
                  <c:v>0</c:v>
                </c:pt>
                <c:pt idx="2015">
                  <c:v>0</c:v>
                </c:pt>
                <c:pt idx="2016">
                  <c:v>0</c:v>
                </c:pt>
                <c:pt idx="2017">
                  <c:v>0</c:v>
                </c:pt>
                <c:pt idx="2018">
                  <c:v>0</c:v>
                </c:pt>
                <c:pt idx="2019">
                  <c:v>0</c:v>
                </c:pt>
                <c:pt idx="2020">
                  <c:v>0</c:v>
                </c:pt>
                <c:pt idx="2021">
                  <c:v>0</c:v>
                </c:pt>
                <c:pt idx="2022">
                  <c:v>14</c:v>
                </c:pt>
                <c:pt idx="2023">
                  <c:v>13</c:v>
                </c:pt>
                <c:pt idx="2024">
                  <c:v>43</c:v>
                </c:pt>
                <c:pt idx="2025">
                  <c:v>3</c:v>
                </c:pt>
                <c:pt idx="2026">
                  <c:v>0</c:v>
                </c:pt>
                <c:pt idx="2027">
                  <c:v>0</c:v>
                </c:pt>
                <c:pt idx="2028">
                  <c:v>0</c:v>
                </c:pt>
                <c:pt idx="2029">
                  <c:v>0</c:v>
                </c:pt>
                <c:pt idx="2030">
                  <c:v>0</c:v>
                </c:pt>
                <c:pt idx="2031">
                  <c:v>1</c:v>
                </c:pt>
                <c:pt idx="2032">
                  <c:v>0</c:v>
                </c:pt>
                <c:pt idx="2033">
                  <c:v>9</c:v>
                </c:pt>
                <c:pt idx="2034">
                  <c:v>0</c:v>
                </c:pt>
                <c:pt idx="2035">
                  <c:v>0</c:v>
                </c:pt>
                <c:pt idx="2036">
                  <c:v>0</c:v>
                </c:pt>
                <c:pt idx="2037">
                  <c:v>14</c:v>
                </c:pt>
                <c:pt idx="2038">
                  <c:v>0</c:v>
                </c:pt>
                <c:pt idx="2039">
                  <c:v>0</c:v>
                </c:pt>
                <c:pt idx="2040">
                  <c:v>1</c:v>
                </c:pt>
                <c:pt idx="2041">
                  <c:v>0</c:v>
                </c:pt>
                <c:pt idx="2042">
                  <c:v>1</c:v>
                </c:pt>
                <c:pt idx="2043">
                  <c:v>1</c:v>
                </c:pt>
                <c:pt idx="2044">
                  <c:v>0</c:v>
                </c:pt>
                <c:pt idx="2045">
                  <c:v>0</c:v>
                </c:pt>
                <c:pt idx="2046">
                  <c:v>2</c:v>
                </c:pt>
                <c:pt idx="2047">
                  <c:v>0</c:v>
                </c:pt>
                <c:pt idx="2048">
                  <c:v>1</c:v>
                </c:pt>
                <c:pt idx="2049">
                  <c:v>1</c:v>
                </c:pt>
                <c:pt idx="2050">
                  <c:v>0</c:v>
                </c:pt>
                <c:pt idx="2051">
                  <c:v>14</c:v>
                </c:pt>
                <c:pt idx="2052">
                  <c:v>1</c:v>
                </c:pt>
                <c:pt idx="2053">
                  <c:v>0</c:v>
                </c:pt>
                <c:pt idx="2054">
                  <c:v>0</c:v>
                </c:pt>
                <c:pt idx="2055">
                  <c:v>1</c:v>
                </c:pt>
                <c:pt idx="2056">
                  <c:v>0</c:v>
                </c:pt>
                <c:pt idx="2057">
                  <c:v>0</c:v>
                </c:pt>
                <c:pt idx="2058">
                  <c:v>0</c:v>
                </c:pt>
                <c:pt idx="2059">
                  <c:v>0</c:v>
                </c:pt>
                <c:pt idx="2060">
                  <c:v>0</c:v>
                </c:pt>
                <c:pt idx="2061">
                  <c:v>0</c:v>
                </c:pt>
                <c:pt idx="2062">
                  <c:v>1</c:v>
                </c:pt>
                <c:pt idx="2063">
                  <c:v>2</c:v>
                </c:pt>
                <c:pt idx="2064">
                  <c:v>0</c:v>
                </c:pt>
                <c:pt idx="2065">
                  <c:v>0</c:v>
                </c:pt>
                <c:pt idx="2066">
                  <c:v>0</c:v>
                </c:pt>
                <c:pt idx="2067">
                  <c:v>0</c:v>
                </c:pt>
                <c:pt idx="2068">
                  <c:v>0</c:v>
                </c:pt>
                <c:pt idx="2069">
                  <c:v>0</c:v>
                </c:pt>
                <c:pt idx="2070">
                  <c:v>2</c:v>
                </c:pt>
                <c:pt idx="2071">
                  <c:v>2</c:v>
                </c:pt>
                <c:pt idx="2072">
                  <c:v>0</c:v>
                </c:pt>
                <c:pt idx="2073">
                  <c:v>1</c:v>
                </c:pt>
                <c:pt idx="2074">
                  <c:v>0</c:v>
                </c:pt>
                <c:pt idx="2075">
                  <c:v>7</c:v>
                </c:pt>
                <c:pt idx="2076">
                  <c:v>0</c:v>
                </c:pt>
                <c:pt idx="2077">
                  <c:v>0</c:v>
                </c:pt>
                <c:pt idx="2078">
                  <c:v>0</c:v>
                </c:pt>
                <c:pt idx="2079">
                  <c:v>0</c:v>
                </c:pt>
                <c:pt idx="2080">
                  <c:v>0</c:v>
                </c:pt>
                <c:pt idx="2081">
                  <c:v>0</c:v>
                </c:pt>
                <c:pt idx="2082">
                  <c:v>0</c:v>
                </c:pt>
                <c:pt idx="2083">
                  <c:v>0</c:v>
                </c:pt>
                <c:pt idx="2084">
                  <c:v>2</c:v>
                </c:pt>
                <c:pt idx="2085">
                  <c:v>1</c:v>
                </c:pt>
                <c:pt idx="2086">
                  <c:v>1</c:v>
                </c:pt>
                <c:pt idx="2087">
                  <c:v>1</c:v>
                </c:pt>
                <c:pt idx="2088">
                  <c:v>1</c:v>
                </c:pt>
                <c:pt idx="2089">
                  <c:v>0</c:v>
                </c:pt>
                <c:pt idx="2090">
                  <c:v>4</c:v>
                </c:pt>
                <c:pt idx="2091">
                  <c:v>0</c:v>
                </c:pt>
                <c:pt idx="2092">
                  <c:v>0</c:v>
                </c:pt>
                <c:pt idx="2093">
                  <c:v>0</c:v>
                </c:pt>
                <c:pt idx="2094">
                  <c:v>0</c:v>
                </c:pt>
                <c:pt idx="2095">
                  <c:v>0</c:v>
                </c:pt>
                <c:pt idx="2096">
                  <c:v>0</c:v>
                </c:pt>
                <c:pt idx="2097">
                  <c:v>0</c:v>
                </c:pt>
                <c:pt idx="2098">
                  <c:v>1</c:v>
                </c:pt>
                <c:pt idx="2099">
                  <c:v>1</c:v>
                </c:pt>
                <c:pt idx="2100">
                  <c:v>2</c:v>
                </c:pt>
                <c:pt idx="2101">
                  <c:v>0</c:v>
                </c:pt>
                <c:pt idx="2102">
                  <c:v>4</c:v>
                </c:pt>
                <c:pt idx="2103">
                  <c:v>2</c:v>
                </c:pt>
                <c:pt idx="2104">
                  <c:v>0</c:v>
                </c:pt>
                <c:pt idx="2105">
                  <c:v>0</c:v>
                </c:pt>
                <c:pt idx="2106">
                  <c:v>0</c:v>
                </c:pt>
                <c:pt idx="2107">
                  <c:v>6</c:v>
                </c:pt>
                <c:pt idx="2108">
                  <c:v>2</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3</c:v>
                </c:pt>
                <c:pt idx="2123">
                  <c:v>0</c:v>
                </c:pt>
                <c:pt idx="2124">
                  <c:v>2</c:v>
                </c:pt>
                <c:pt idx="2125">
                  <c:v>0</c:v>
                </c:pt>
                <c:pt idx="2126">
                  <c:v>1</c:v>
                </c:pt>
                <c:pt idx="2127">
                  <c:v>1</c:v>
                </c:pt>
                <c:pt idx="2128">
                  <c:v>2</c:v>
                </c:pt>
                <c:pt idx="2129">
                  <c:v>0</c:v>
                </c:pt>
                <c:pt idx="2130">
                  <c:v>0</c:v>
                </c:pt>
                <c:pt idx="2131">
                  <c:v>0</c:v>
                </c:pt>
                <c:pt idx="2132">
                  <c:v>0</c:v>
                </c:pt>
                <c:pt idx="2133">
                  <c:v>2</c:v>
                </c:pt>
                <c:pt idx="2134">
                  <c:v>0</c:v>
                </c:pt>
                <c:pt idx="2135">
                  <c:v>0</c:v>
                </c:pt>
                <c:pt idx="2136">
                  <c:v>0</c:v>
                </c:pt>
                <c:pt idx="2137">
                  <c:v>0</c:v>
                </c:pt>
                <c:pt idx="2138">
                  <c:v>0</c:v>
                </c:pt>
                <c:pt idx="2139">
                  <c:v>0</c:v>
                </c:pt>
                <c:pt idx="2140">
                  <c:v>6</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1</c:v>
                </c:pt>
                <c:pt idx="2161">
                  <c:v>0</c:v>
                </c:pt>
                <c:pt idx="2162">
                  <c:v>0</c:v>
                </c:pt>
                <c:pt idx="2163">
                  <c:v>0</c:v>
                </c:pt>
                <c:pt idx="2164">
                  <c:v>0</c:v>
                </c:pt>
                <c:pt idx="2165">
                  <c:v>0</c:v>
                </c:pt>
                <c:pt idx="2166">
                  <c:v>1</c:v>
                </c:pt>
                <c:pt idx="2167">
                  <c:v>57</c:v>
                </c:pt>
                <c:pt idx="2168">
                  <c:v>42</c:v>
                </c:pt>
                <c:pt idx="2169">
                  <c:v>39</c:v>
                </c:pt>
                <c:pt idx="2170">
                  <c:v>17</c:v>
                </c:pt>
                <c:pt idx="2171">
                  <c:v>17</c:v>
                </c:pt>
                <c:pt idx="2172">
                  <c:v>0</c:v>
                </c:pt>
                <c:pt idx="2173">
                  <c:v>11</c:v>
                </c:pt>
                <c:pt idx="2174">
                  <c:v>3</c:v>
                </c:pt>
                <c:pt idx="2175">
                  <c:v>6</c:v>
                </c:pt>
                <c:pt idx="2176">
                  <c:v>34</c:v>
                </c:pt>
                <c:pt idx="2177">
                  <c:v>21</c:v>
                </c:pt>
                <c:pt idx="2178">
                  <c:v>21</c:v>
                </c:pt>
                <c:pt idx="2179">
                  <c:v>4</c:v>
                </c:pt>
                <c:pt idx="2180">
                  <c:v>14</c:v>
                </c:pt>
                <c:pt idx="2181">
                  <c:v>54</c:v>
                </c:pt>
                <c:pt idx="2182">
                  <c:v>0</c:v>
                </c:pt>
                <c:pt idx="2183">
                  <c:v>6</c:v>
                </c:pt>
                <c:pt idx="2184">
                  <c:v>12</c:v>
                </c:pt>
                <c:pt idx="2185">
                  <c:v>12</c:v>
                </c:pt>
                <c:pt idx="2186">
                  <c:v>11</c:v>
                </c:pt>
                <c:pt idx="2187">
                  <c:v>6</c:v>
                </c:pt>
                <c:pt idx="2188">
                  <c:v>8</c:v>
                </c:pt>
                <c:pt idx="2189">
                  <c:v>8</c:v>
                </c:pt>
                <c:pt idx="2190">
                  <c:v>8</c:v>
                </c:pt>
                <c:pt idx="2191">
                  <c:v>8</c:v>
                </c:pt>
                <c:pt idx="2192">
                  <c:v>6</c:v>
                </c:pt>
                <c:pt idx="2193">
                  <c:v>28</c:v>
                </c:pt>
                <c:pt idx="2194">
                  <c:v>16</c:v>
                </c:pt>
                <c:pt idx="2195">
                  <c:v>8</c:v>
                </c:pt>
                <c:pt idx="2196">
                  <c:v>5</c:v>
                </c:pt>
                <c:pt idx="2197">
                  <c:v>32</c:v>
                </c:pt>
                <c:pt idx="2198">
                  <c:v>19</c:v>
                </c:pt>
                <c:pt idx="2199">
                  <c:v>6</c:v>
                </c:pt>
                <c:pt idx="2200">
                  <c:v>26</c:v>
                </c:pt>
                <c:pt idx="2201">
                  <c:v>63</c:v>
                </c:pt>
                <c:pt idx="2202">
                  <c:v>8</c:v>
                </c:pt>
                <c:pt idx="2203">
                  <c:v>20</c:v>
                </c:pt>
                <c:pt idx="2204">
                  <c:v>7</c:v>
                </c:pt>
                <c:pt idx="2205">
                  <c:v>10</c:v>
                </c:pt>
                <c:pt idx="2206">
                  <c:v>7</c:v>
                </c:pt>
                <c:pt idx="2207">
                  <c:v>29</c:v>
                </c:pt>
                <c:pt idx="2208">
                  <c:v>19</c:v>
                </c:pt>
                <c:pt idx="2209">
                  <c:v>13</c:v>
                </c:pt>
                <c:pt idx="2210">
                  <c:v>77</c:v>
                </c:pt>
                <c:pt idx="2211">
                  <c:v>25</c:v>
                </c:pt>
                <c:pt idx="2212">
                  <c:v>59</c:v>
                </c:pt>
                <c:pt idx="2213">
                  <c:v>9</c:v>
                </c:pt>
                <c:pt idx="2214">
                  <c:v>6</c:v>
                </c:pt>
                <c:pt idx="2215">
                  <c:v>13</c:v>
                </c:pt>
                <c:pt idx="2216">
                  <c:v>34</c:v>
                </c:pt>
                <c:pt idx="2217">
                  <c:v>56</c:v>
                </c:pt>
                <c:pt idx="2218">
                  <c:v>61</c:v>
                </c:pt>
                <c:pt idx="2219">
                  <c:v>0</c:v>
                </c:pt>
                <c:pt idx="2220">
                  <c:v>36</c:v>
                </c:pt>
                <c:pt idx="2221">
                  <c:v>25</c:v>
                </c:pt>
                <c:pt idx="2222">
                  <c:v>13</c:v>
                </c:pt>
                <c:pt idx="2223">
                  <c:v>16</c:v>
                </c:pt>
                <c:pt idx="2224">
                  <c:v>44</c:v>
                </c:pt>
                <c:pt idx="2225">
                  <c:v>55</c:v>
                </c:pt>
                <c:pt idx="2226">
                  <c:v>57</c:v>
                </c:pt>
                <c:pt idx="2227">
                  <c:v>88</c:v>
                </c:pt>
                <c:pt idx="2228">
                  <c:v>88</c:v>
                </c:pt>
                <c:pt idx="2229">
                  <c:v>1</c:v>
                </c:pt>
                <c:pt idx="2230">
                  <c:v>28</c:v>
                </c:pt>
                <c:pt idx="2231">
                  <c:v>21</c:v>
                </c:pt>
                <c:pt idx="2232">
                  <c:v>69</c:v>
                </c:pt>
                <c:pt idx="2233">
                  <c:v>49</c:v>
                </c:pt>
                <c:pt idx="2234">
                  <c:v>9</c:v>
                </c:pt>
                <c:pt idx="2235">
                  <c:v>17</c:v>
                </c:pt>
                <c:pt idx="2236">
                  <c:v>0</c:v>
                </c:pt>
                <c:pt idx="2237">
                  <c:v>0</c:v>
                </c:pt>
                <c:pt idx="2238">
                  <c:v>0</c:v>
                </c:pt>
                <c:pt idx="2239">
                  <c:v>22</c:v>
                </c:pt>
                <c:pt idx="2240">
                  <c:v>1</c:v>
                </c:pt>
                <c:pt idx="2241">
                  <c:v>50</c:v>
                </c:pt>
                <c:pt idx="2242">
                  <c:v>0</c:v>
                </c:pt>
                <c:pt idx="2243">
                  <c:v>13</c:v>
                </c:pt>
                <c:pt idx="2244">
                  <c:v>18</c:v>
                </c:pt>
                <c:pt idx="2245">
                  <c:v>0</c:v>
                </c:pt>
                <c:pt idx="2246">
                  <c:v>18</c:v>
                </c:pt>
                <c:pt idx="2247">
                  <c:v>0</c:v>
                </c:pt>
                <c:pt idx="2248">
                  <c:v>0</c:v>
                </c:pt>
                <c:pt idx="2249">
                  <c:v>19</c:v>
                </c:pt>
                <c:pt idx="2250">
                  <c:v>56</c:v>
                </c:pt>
                <c:pt idx="2251">
                  <c:v>2</c:v>
                </c:pt>
                <c:pt idx="2252">
                  <c:v>35</c:v>
                </c:pt>
                <c:pt idx="2253">
                  <c:v>1</c:v>
                </c:pt>
                <c:pt idx="2254">
                  <c:v>11</c:v>
                </c:pt>
                <c:pt idx="2255">
                  <c:v>12</c:v>
                </c:pt>
                <c:pt idx="2256">
                  <c:v>40</c:v>
                </c:pt>
                <c:pt idx="2257">
                  <c:v>36</c:v>
                </c:pt>
                <c:pt idx="2258">
                  <c:v>39</c:v>
                </c:pt>
                <c:pt idx="2259">
                  <c:v>39</c:v>
                </c:pt>
                <c:pt idx="2260">
                  <c:v>25</c:v>
                </c:pt>
                <c:pt idx="2261">
                  <c:v>33</c:v>
                </c:pt>
                <c:pt idx="2262">
                  <c:v>36</c:v>
                </c:pt>
                <c:pt idx="2263">
                  <c:v>13</c:v>
                </c:pt>
                <c:pt idx="2264">
                  <c:v>18</c:v>
                </c:pt>
                <c:pt idx="2265">
                  <c:v>23</c:v>
                </c:pt>
                <c:pt idx="2266">
                  <c:v>22</c:v>
                </c:pt>
                <c:pt idx="2267">
                  <c:v>19</c:v>
                </c:pt>
                <c:pt idx="2268">
                  <c:v>31</c:v>
                </c:pt>
                <c:pt idx="2269">
                  <c:v>31</c:v>
                </c:pt>
              </c:numCache>
            </c:numRef>
          </c:xVal>
          <c:yVal>
            <c:numRef>
              <c:f>'user-daily-data'!$H$3:$H$2272</c:f>
              <c:numCache>
                <c:formatCode>General</c:formatCode>
                <c:ptCount val="2270"/>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99</c:v>
                </c:pt>
                <c:pt idx="20">
                  <c:v>98</c:v>
                </c:pt>
                <c:pt idx="21">
                  <c:v>98</c:v>
                </c:pt>
                <c:pt idx="22">
                  <c:v>98</c:v>
                </c:pt>
                <c:pt idx="23">
                  <c:v>98</c:v>
                </c:pt>
                <c:pt idx="24">
                  <c:v>96</c:v>
                </c:pt>
                <c:pt idx="25">
                  <c:v>96</c:v>
                </c:pt>
                <c:pt idx="26">
                  <c:v>96</c:v>
                </c:pt>
                <c:pt idx="27">
                  <c:v>95</c:v>
                </c:pt>
                <c:pt idx="28">
                  <c:v>95</c:v>
                </c:pt>
                <c:pt idx="29">
                  <c:v>94</c:v>
                </c:pt>
                <c:pt idx="30">
                  <c:v>94</c:v>
                </c:pt>
                <c:pt idx="31">
                  <c:v>94</c:v>
                </c:pt>
                <c:pt idx="32">
                  <c:v>93</c:v>
                </c:pt>
                <c:pt idx="33">
                  <c:v>93</c:v>
                </c:pt>
                <c:pt idx="34">
                  <c:v>93</c:v>
                </c:pt>
                <c:pt idx="35">
                  <c:v>92</c:v>
                </c:pt>
                <c:pt idx="36">
                  <c:v>92</c:v>
                </c:pt>
                <c:pt idx="37">
                  <c:v>92</c:v>
                </c:pt>
                <c:pt idx="38">
                  <c:v>92</c:v>
                </c:pt>
                <c:pt idx="39">
                  <c:v>92</c:v>
                </c:pt>
                <c:pt idx="40">
                  <c:v>92</c:v>
                </c:pt>
                <c:pt idx="41">
                  <c:v>92</c:v>
                </c:pt>
                <c:pt idx="42">
                  <c:v>91</c:v>
                </c:pt>
                <c:pt idx="43">
                  <c:v>90</c:v>
                </c:pt>
                <c:pt idx="44">
                  <c:v>90</c:v>
                </c:pt>
                <c:pt idx="45">
                  <c:v>90</c:v>
                </c:pt>
                <c:pt idx="46">
                  <c:v>90</c:v>
                </c:pt>
                <c:pt idx="47">
                  <c:v>90</c:v>
                </c:pt>
                <c:pt idx="48">
                  <c:v>90</c:v>
                </c:pt>
                <c:pt idx="49">
                  <c:v>90</c:v>
                </c:pt>
                <c:pt idx="50">
                  <c:v>90</c:v>
                </c:pt>
                <c:pt idx="51">
                  <c:v>90</c:v>
                </c:pt>
                <c:pt idx="52">
                  <c:v>90</c:v>
                </c:pt>
                <c:pt idx="53">
                  <c:v>89</c:v>
                </c:pt>
                <c:pt idx="54">
                  <c:v>89</c:v>
                </c:pt>
                <c:pt idx="55">
                  <c:v>89</c:v>
                </c:pt>
                <c:pt idx="56">
                  <c:v>89</c:v>
                </c:pt>
                <c:pt idx="57">
                  <c:v>88</c:v>
                </c:pt>
                <c:pt idx="58">
                  <c:v>88</c:v>
                </c:pt>
                <c:pt idx="59">
                  <c:v>88</c:v>
                </c:pt>
                <c:pt idx="60">
                  <c:v>88</c:v>
                </c:pt>
                <c:pt idx="61">
                  <c:v>88</c:v>
                </c:pt>
                <c:pt idx="62">
                  <c:v>88</c:v>
                </c:pt>
                <c:pt idx="63">
                  <c:v>88</c:v>
                </c:pt>
                <c:pt idx="64">
                  <c:v>88</c:v>
                </c:pt>
                <c:pt idx="65">
                  <c:v>87</c:v>
                </c:pt>
                <c:pt idx="66">
                  <c:v>87</c:v>
                </c:pt>
                <c:pt idx="67">
                  <c:v>87</c:v>
                </c:pt>
                <c:pt idx="68">
                  <c:v>86</c:v>
                </c:pt>
                <c:pt idx="69">
                  <c:v>86</c:v>
                </c:pt>
                <c:pt idx="70">
                  <c:v>86</c:v>
                </c:pt>
                <c:pt idx="71">
                  <c:v>86</c:v>
                </c:pt>
                <c:pt idx="72">
                  <c:v>86</c:v>
                </c:pt>
                <c:pt idx="73">
                  <c:v>86</c:v>
                </c:pt>
                <c:pt idx="74">
                  <c:v>86</c:v>
                </c:pt>
                <c:pt idx="75">
                  <c:v>86</c:v>
                </c:pt>
                <c:pt idx="76">
                  <c:v>86</c:v>
                </c:pt>
                <c:pt idx="77">
                  <c:v>86</c:v>
                </c:pt>
                <c:pt idx="78">
                  <c:v>86</c:v>
                </c:pt>
                <c:pt idx="79">
                  <c:v>86</c:v>
                </c:pt>
                <c:pt idx="80">
                  <c:v>86</c:v>
                </c:pt>
                <c:pt idx="81">
                  <c:v>86</c:v>
                </c:pt>
                <c:pt idx="82">
                  <c:v>86</c:v>
                </c:pt>
                <c:pt idx="83">
                  <c:v>86</c:v>
                </c:pt>
                <c:pt idx="84">
                  <c:v>86</c:v>
                </c:pt>
                <c:pt idx="85">
                  <c:v>86</c:v>
                </c:pt>
                <c:pt idx="86">
                  <c:v>86</c:v>
                </c:pt>
                <c:pt idx="87">
                  <c:v>86</c:v>
                </c:pt>
                <c:pt idx="88">
                  <c:v>85</c:v>
                </c:pt>
                <c:pt idx="89">
                  <c:v>85</c:v>
                </c:pt>
                <c:pt idx="90">
                  <c:v>85</c:v>
                </c:pt>
                <c:pt idx="91">
                  <c:v>85</c:v>
                </c:pt>
                <c:pt idx="92">
                  <c:v>85</c:v>
                </c:pt>
                <c:pt idx="93">
                  <c:v>85</c:v>
                </c:pt>
                <c:pt idx="94">
                  <c:v>85</c:v>
                </c:pt>
                <c:pt idx="95">
                  <c:v>85</c:v>
                </c:pt>
                <c:pt idx="96">
                  <c:v>84</c:v>
                </c:pt>
                <c:pt idx="97">
                  <c:v>84</c:v>
                </c:pt>
                <c:pt idx="98">
                  <c:v>84</c:v>
                </c:pt>
                <c:pt idx="99">
                  <c:v>84</c:v>
                </c:pt>
                <c:pt idx="100">
                  <c:v>84</c:v>
                </c:pt>
                <c:pt idx="101">
                  <c:v>84</c:v>
                </c:pt>
                <c:pt idx="102">
                  <c:v>84</c:v>
                </c:pt>
                <c:pt idx="103">
                  <c:v>84</c:v>
                </c:pt>
                <c:pt idx="104">
                  <c:v>84</c:v>
                </c:pt>
                <c:pt idx="105">
                  <c:v>83</c:v>
                </c:pt>
                <c:pt idx="106">
                  <c:v>83</c:v>
                </c:pt>
                <c:pt idx="107">
                  <c:v>83</c:v>
                </c:pt>
                <c:pt idx="108">
                  <c:v>83</c:v>
                </c:pt>
                <c:pt idx="109">
                  <c:v>83</c:v>
                </c:pt>
                <c:pt idx="110">
                  <c:v>83</c:v>
                </c:pt>
                <c:pt idx="111">
                  <c:v>83</c:v>
                </c:pt>
                <c:pt idx="112">
                  <c:v>83</c:v>
                </c:pt>
                <c:pt idx="113">
                  <c:v>83</c:v>
                </c:pt>
                <c:pt idx="114">
                  <c:v>83</c:v>
                </c:pt>
                <c:pt idx="115">
                  <c:v>83</c:v>
                </c:pt>
                <c:pt idx="116">
                  <c:v>83</c:v>
                </c:pt>
                <c:pt idx="117">
                  <c:v>82</c:v>
                </c:pt>
                <c:pt idx="118">
                  <c:v>82</c:v>
                </c:pt>
                <c:pt idx="119">
                  <c:v>82</c:v>
                </c:pt>
                <c:pt idx="120">
                  <c:v>82</c:v>
                </c:pt>
                <c:pt idx="121">
                  <c:v>82</c:v>
                </c:pt>
                <c:pt idx="122">
                  <c:v>82</c:v>
                </c:pt>
                <c:pt idx="123">
                  <c:v>82</c:v>
                </c:pt>
                <c:pt idx="124">
                  <c:v>82</c:v>
                </c:pt>
                <c:pt idx="125">
                  <c:v>82</c:v>
                </c:pt>
                <c:pt idx="126">
                  <c:v>82</c:v>
                </c:pt>
                <c:pt idx="127">
                  <c:v>81</c:v>
                </c:pt>
                <c:pt idx="128">
                  <c:v>81</c:v>
                </c:pt>
                <c:pt idx="129">
                  <c:v>81</c:v>
                </c:pt>
                <c:pt idx="130">
                  <c:v>81</c:v>
                </c:pt>
                <c:pt idx="131">
                  <c:v>81</c:v>
                </c:pt>
                <c:pt idx="132">
                  <c:v>81</c:v>
                </c:pt>
                <c:pt idx="133">
                  <c:v>81</c:v>
                </c:pt>
                <c:pt idx="134">
                  <c:v>81</c:v>
                </c:pt>
                <c:pt idx="135">
                  <c:v>81</c:v>
                </c:pt>
                <c:pt idx="136">
                  <c:v>81</c:v>
                </c:pt>
                <c:pt idx="137">
                  <c:v>81</c:v>
                </c:pt>
                <c:pt idx="138">
                  <c:v>81</c:v>
                </c:pt>
                <c:pt idx="139">
                  <c:v>81</c:v>
                </c:pt>
                <c:pt idx="140">
                  <c:v>81</c:v>
                </c:pt>
                <c:pt idx="141">
                  <c:v>81</c:v>
                </c:pt>
                <c:pt idx="142">
                  <c:v>81</c:v>
                </c:pt>
                <c:pt idx="143">
                  <c:v>81</c:v>
                </c:pt>
                <c:pt idx="144">
                  <c:v>80</c:v>
                </c:pt>
                <c:pt idx="145">
                  <c:v>80</c:v>
                </c:pt>
                <c:pt idx="146">
                  <c:v>80</c:v>
                </c:pt>
                <c:pt idx="147">
                  <c:v>80</c:v>
                </c:pt>
                <c:pt idx="148">
                  <c:v>80</c:v>
                </c:pt>
                <c:pt idx="149">
                  <c:v>80</c:v>
                </c:pt>
                <c:pt idx="150">
                  <c:v>80</c:v>
                </c:pt>
                <c:pt idx="151">
                  <c:v>80</c:v>
                </c:pt>
                <c:pt idx="152">
                  <c:v>80</c:v>
                </c:pt>
                <c:pt idx="153">
                  <c:v>79</c:v>
                </c:pt>
                <c:pt idx="154">
                  <c:v>79</c:v>
                </c:pt>
                <c:pt idx="155">
                  <c:v>79</c:v>
                </c:pt>
                <c:pt idx="156">
                  <c:v>79</c:v>
                </c:pt>
                <c:pt idx="157">
                  <c:v>79</c:v>
                </c:pt>
                <c:pt idx="158">
                  <c:v>79</c:v>
                </c:pt>
                <c:pt idx="159">
                  <c:v>79</c:v>
                </c:pt>
                <c:pt idx="160">
                  <c:v>79</c:v>
                </c:pt>
                <c:pt idx="161">
                  <c:v>79</c:v>
                </c:pt>
                <c:pt idx="162">
                  <c:v>79</c:v>
                </c:pt>
                <c:pt idx="163">
                  <c:v>79</c:v>
                </c:pt>
                <c:pt idx="164">
                  <c:v>79</c:v>
                </c:pt>
                <c:pt idx="165">
                  <c:v>79</c:v>
                </c:pt>
                <c:pt idx="166">
                  <c:v>79</c:v>
                </c:pt>
                <c:pt idx="167">
                  <c:v>79</c:v>
                </c:pt>
                <c:pt idx="168">
                  <c:v>78</c:v>
                </c:pt>
                <c:pt idx="169">
                  <c:v>78</c:v>
                </c:pt>
                <c:pt idx="170">
                  <c:v>78</c:v>
                </c:pt>
                <c:pt idx="171">
                  <c:v>78</c:v>
                </c:pt>
                <c:pt idx="172">
                  <c:v>78</c:v>
                </c:pt>
                <c:pt idx="173">
                  <c:v>78</c:v>
                </c:pt>
                <c:pt idx="174">
                  <c:v>78</c:v>
                </c:pt>
                <c:pt idx="175">
                  <c:v>78</c:v>
                </c:pt>
                <c:pt idx="176">
                  <c:v>78</c:v>
                </c:pt>
                <c:pt idx="177">
                  <c:v>78</c:v>
                </c:pt>
                <c:pt idx="178">
                  <c:v>78</c:v>
                </c:pt>
                <c:pt idx="179">
                  <c:v>78</c:v>
                </c:pt>
                <c:pt idx="180">
                  <c:v>78</c:v>
                </c:pt>
                <c:pt idx="181">
                  <c:v>78</c:v>
                </c:pt>
                <c:pt idx="182">
                  <c:v>78</c:v>
                </c:pt>
                <c:pt idx="183">
                  <c:v>78</c:v>
                </c:pt>
                <c:pt idx="184">
                  <c:v>78</c:v>
                </c:pt>
                <c:pt idx="185">
                  <c:v>78</c:v>
                </c:pt>
                <c:pt idx="186">
                  <c:v>78</c:v>
                </c:pt>
                <c:pt idx="187">
                  <c:v>78</c:v>
                </c:pt>
                <c:pt idx="188">
                  <c:v>78</c:v>
                </c:pt>
                <c:pt idx="189">
                  <c:v>78</c:v>
                </c:pt>
                <c:pt idx="190">
                  <c:v>78</c:v>
                </c:pt>
                <c:pt idx="191">
                  <c:v>77</c:v>
                </c:pt>
                <c:pt idx="192">
                  <c:v>77</c:v>
                </c:pt>
                <c:pt idx="193">
                  <c:v>77</c:v>
                </c:pt>
                <c:pt idx="194">
                  <c:v>77</c:v>
                </c:pt>
                <c:pt idx="195">
                  <c:v>77</c:v>
                </c:pt>
                <c:pt idx="196">
                  <c:v>77</c:v>
                </c:pt>
                <c:pt idx="197">
                  <c:v>77</c:v>
                </c:pt>
                <c:pt idx="198">
                  <c:v>76</c:v>
                </c:pt>
                <c:pt idx="199">
                  <c:v>76</c:v>
                </c:pt>
                <c:pt idx="200">
                  <c:v>76</c:v>
                </c:pt>
                <c:pt idx="201">
                  <c:v>76</c:v>
                </c:pt>
                <c:pt idx="202">
                  <c:v>76</c:v>
                </c:pt>
                <c:pt idx="203">
                  <c:v>76</c:v>
                </c:pt>
                <c:pt idx="204">
                  <c:v>76</c:v>
                </c:pt>
                <c:pt idx="205">
                  <c:v>76</c:v>
                </c:pt>
                <c:pt idx="206">
                  <c:v>76</c:v>
                </c:pt>
                <c:pt idx="207">
                  <c:v>76</c:v>
                </c:pt>
                <c:pt idx="208">
                  <c:v>76</c:v>
                </c:pt>
                <c:pt idx="209">
                  <c:v>76</c:v>
                </c:pt>
                <c:pt idx="210">
                  <c:v>76</c:v>
                </c:pt>
                <c:pt idx="211">
                  <c:v>75</c:v>
                </c:pt>
                <c:pt idx="212">
                  <c:v>75</c:v>
                </c:pt>
                <c:pt idx="213">
                  <c:v>75</c:v>
                </c:pt>
                <c:pt idx="214">
                  <c:v>75</c:v>
                </c:pt>
                <c:pt idx="215">
                  <c:v>75</c:v>
                </c:pt>
                <c:pt idx="216">
                  <c:v>75</c:v>
                </c:pt>
                <c:pt idx="217">
                  <c:v>75</c:v>
                </c:pt>
                <c:pt idx="218">
                  <c:v>75</c:v>
                </c:pt>
                <c:pt idx="219">
                  <c:v>75</c:v>
                </c:pt>
                <c:pt idx="220">
                  <c:v>75</c:v>
                </c:pt>
                <c:pt idx="221">
                  <c:v>75</c:v>
                </c:pt>
                <c:pt idx="222">
                  <c:v>75</c:v>
                </c:pt>
                <c:pt idx="223">
                  <c:v>74</c:v>
                </c:pt>
                <c:pt idx="224">
                  <c:v>74</c:v>
                </c:pt>
                <c:pt idx="225">
                  <c:v>74</c:v>
                </c:pt>
                <c:pt idx="226">
                  <c:v>74</c:v>
                </c:pt>
                <c:pt idx="227">
                  <c:v>74</c:v>
                </c:pt>
                <c:pt idx="228">
                  <c:v>74</c:v>
                </c:pt>
                <c:pt idx="229">
                  <c:v>74</c:v>
                </c:pt>
                <c:pt idx="230">
                  <c:v>74</c:v>
                </c:pt>
                <c:pt idx="231">
                  <c:v>74</c:v>
                </c:pt>
                <c:pt idx="232">
                  <c:v>74</c:v>
                </c:pt>
                <c:pt idx="233">
                  <c:v>74</c:v>
                </c:pt>
                <c:pt idx="234">
                  <c:v>74</c:v>
                </c:pt>
                <c:pt idx="235">
                  <c:v>74</c:v>
                </c:pt>
                <c:pt idx="236">
                  <c:v>74</c:v>
                </c:pt>
                <c:pt idx="237">
                  <c:v>73</c:v>
                </c:pt>
                <c:pt idx="238">
                  <c:v>73</c:v>
                </c:pt>
                <c:pt idx="239">
                  <c:v>73</c:v>
                </c:pt>
                <c:pt idx="240">
                  <c:v>73</c:v>
                </c:pt>
                <c:pt idx="241">
                  <c:v>73</c:v>
                </c:pt>
                <c:pt idx="242">
                  <c:v>73</c:v>
                </c:pt>
                <c:pt idx="243">
                  <c:v>73</c:v>
                </c:pt>
                <c:pt idx="244">
                  <c:v>73</c:v>
                </c:pt>
                <c:pt idx="245">
                  <c:v>73</c:v>
                </c:pt>
                <c:pt idx="246">
                  <c:v>72</c:v>
                </c:pt>
                <c:pt idx="247">
                  <c:v>72</c:v>
                </c:pt>
                <c:pt idx="248">
                  <c:v>72</c:v>
                </c:pt>
                <c:pt idx="249">
                  <c:v>72</c:v>
                </c:pt>
                <c:pt idx="250">
                  <c:v>72</c:v>
                </c:pt>
                <c:pt idx="251">
                  <c:v>72</c:v>
                </c:pt>
                <c:pt idx="252">
                  <c:v>72</c:v>
                </c:pt>
                <c:pt idx="253">
                  <c:v>72</c:v>
                </c:pt>
                <c:pt idx="254">
                  <c:v>72</c:v>
                </c:pt>
                <c:pt idx="255">
                  <c:v>72</c:v>
                </c:pt>
                <c:pt idx="256">
                  <c:v>72</c:v>
                </c:pt>
                <c:pt idx="257">
                  <c:v>71</c:v>
                </c:pt>
                <c:pt idx="258">
                  <c:v>71</c:v>
                </c:pt>
                <c:pt idx="259">
                  <c:v>71</c:v>
                </c:pt>
                <c:pt idx="260">
                  <c:v>71</c:v>
                </c:pt>
                <c:pt idx="261">
                  <c:v>71</c:v>
                </c:pt>
                <c:pt idx="262">
                  <c:v>71</c:v>
                </c:pt>
                <c:pt idx="263">
                  <c:v>71</c:v>
                </c:pt>
                <c:pt idx="264">
                  <c:v>71</c:v>
                </c:pt>
                <c:pt idx="265">
                  <c:v>71</c:v>
                </c:pt>
                <c:pt idx="266">
                  <c:v>71</c:v>
                </c:pt>
                <c:pt idx="267">
                  <c:v>71</c:v>
                </c:pt>
                <c:pt idx="268">
                  <c:v>71</c:v>
                </c:pt>
                <c:pt idx="269">
                  <c:v>71</c:v>
                </c:pt>
                <c:pt idx="270">
                  <c:v>71</c:v>
                </c:pt>
                <c:pt idx="271">
                  <c:v>71</c:v>
                </c:pt>
                <c:pt idx="272">
                  <c:v>71</c:v>
                </c:pt>
                <c:pt idx="273">
                  <c:v>71</c:v>
                </c:pt>
                <c:pt idx="274">
                  <c:v>71</c:v>
                </c:pt>
                <c:pt idx="275">
                  <c:v>71</c:v>
                </c:pt>
                <c:pt idx="276">
                  <c:v>71</c:v>
                </c:pt>
                <c:pt idx="277">
                  <c:v>70</c:v>
                </c:pt>
                <c:pt idx="278">
                  <c:v>70</c:v>
                </c:pt>
                <c:pt idx="279">
                  <c:v>70</c:v>
                </c:pt>
                <c:pt idx="280">
                  <c:v>70</c:v>
                </c:pt>
                <c:pt idx="281">
                  <c:v>70</c:v>
                </c:pt>
                <c:pt idx="282">
                  <c:v>70</c:v>
                </c:pt>
                <c:pt idx="283">
                  <c:v>70</c:v>
                </c:pt>
                <c:pt idx="284">
                  <c:v>70</c:v>
                </c:pt>
                <c:pt idx="285">
                  <c:v>70</c:v>
                </c:pt>
                <c:pt idx="286">
                  <c:v>70</c:v>
                </c:pt>
                <c:pt idx="287">
                  <c:v>70</c:v>
                </c:pt>
                <c:pt idx="288">
                  <c:v>70</c:v>
                </c:pt>
                <c:pt idx="289">
                  <c:v>70</c:v>
                </c:pt>
                <c:pt idx="290">
                  <c:v>70</c:v>
                </c:pt>
                <c:pt idx="291">
                  <c:v>70</c:v>
                </c:pt>
                <c:pt idx="292">
                  <c:v>70</c:v>
                </c:pt>
                <c:pt idx="293">
                  <c:v>70</c:v>
                </c:pt>
                <c:pt idx="294">
                  <c:v>70</c:v>
                </c:pt>
                <c:pt idx="295">
                  <c:v>70</c:v>
                </c:pt>
                <c:pt idx="296">
                  <c:v>70</c:v>
                </c:pt>
                <c:pt idx="297">
                  <c:v>70</c:v>
                </c:pt>
                <c:pt idx="298">
                  <c:v>70</c:v>
                </c:pt>
                <c:pt idx="299">
                  <c:v>70</c:v>
                </c:pt>
                <c:pt idx="300">
                  <c:v>70</c:v>
                </c:pt>
                <c:pt idx="301">
                  <c:v>70</c:v>
                </c:pt>
                <c:pt idx="302">
                  <c:v>69</c:v>
                </c:pt>
                <c:pt idx="303">
                  <c:v>69</c:v>
                </c:pt>
                <c:pt idx="304">
                  <c:v>69</c:v>
                </c:pt>
                <c:pt idx="305">
                  <c:v>69</c:v>
                </c:pt>
                <c:pt idx="306">
                  <c:v>69</c:v>
                </c:pt>
                <c:pt idx="307">
                  <c:v>69</c:v>
                </c:pt>
                <c:pt idx="308">
                  <c:v>69</c:v>
                </c:pt>
                <c:pt idx="309">
                  <c:v>69</c:v>
                </c:pt>
                <c:pt idx="310">
                  <c:v>69</c:v>
                </c:pt>
                <c:pt idx="311">
                  <c:v>69</c:v>
                </c:pt>
                <c:pt idx="312">
                  <c:v>69</c:v>
                </c:pt>
                <c:pt idx="313">
                  <c:v>69</c:v>
                </c:pt>
                <c:pt idx="314">
                  <c:v>69</c:v>
                </c:pt>
                <c:pt idx="315">
                  <c:v>69</c:v>
                </c:pt>
                <c:pt idx="316">
                  <c:v>69</c:v>
                </c:pt>
                <c:pt idx="317">
                  <c:v>69</c:v>
                </c:pt>
                <c:pt idx="318">
                  <c:v>69</c:v>
                </c:pt>
                <c:pt idx="319">
                  <c:v>68</c:v>
                </c:pt>
                <c:pt idx="320">
                  <c:v>68</c:v>
                </c:pt>
                <c:pt idx="321">
                  <c:v>68</c:v>
                </c:pt>
                <c:pt idx="322">
                  <c:v>68</c:v>
                </c:pt>
                <c:pt idx="323">
                  <c:v>68</c:v>
                </c:pt>
                <c:pt idx="324">
                  <c:v>68</c:v>
                </c:pt>
                <c:pt idx="325">
                  <c:v>68</c:v>
                </c:pt>
                <c:pt idx="326">
                  <c:v>68</c:v>
                </c:pt>
                <c:pt idx="327">
                  <c:v>68</c:v>
                </c:pt>
                <c:pt idx="328">
                  <c:v>68</c:v>
                </c:pt>
                <c:pt idx="329">
                  <c:v>68</c:v>
                </c:pt>
                <c:pt idx="330">
                  <c:v>68</c:v>
                </c:pt>
                <c:pt idx="331">
                  <c:v>68</c:v>
                </c:pt>
                <c:pt idx="332">
                  <c:v>68</c:v>
                </c:pt>
                <c:pt idx="333">
                  <c:v>68</c:v>
                </c:pt>
                <c:pt idx="334">
                  <c:v>68</c:v>
                </c:pt>
                <c:pt idx="335">
                  <c:v>68</c:v>
                </c:pt>
                <c:pt idx="336">
                  <c:v>67</c:v>
                </c:pt>
                <c:pt idx="337">
                  <c:v>67</c:v>
                </c:pt>
                <c:pt idx="338">
                  <c:v>67</c:v>
                </c:pt>
                <c:pt idx="339">
                  <c:v>67</c:v>
                </c:pt>
                <c:pt idx="340">
                  <c:v>67</c:v>
                </c:pt>
                <c:pt idx="341">
                  <c:v>67</c:v>
                </c:pt>
                <c:pt idx="342">
                  <c:v>67</c:v>
                </c:pt>
                <c:pt idx="343">
                  <c:v>67</c:v>
                </c:pt>
                <c:pt idx="344">
                  <c:v>67</c:v>
                </c:pt>
                <c:pt idx="345">
                  <c:v>67</c:v>
                </c:pt>
                <c:pt idx="346">
                  <c:v>67</c:v>
                </c:pt>
                <c:pt idx="347">
                  <c:v>67</c:v>
                </c:pt>
                <c:pt idx="348">
                  <c:v>67</c:v>
                </c:pt>
                <c:pt idx="349">
                  <c:v>66</c:v>
                </c:pt>
                <c:pt idx="350">
                  <c:v>66</c:v>
                </c:pt>
                <c:pt idx="351">
                  <c:v>66</c:v>
                </c:pt>
                <c:pt idx="352">
                  <c:v>66</c:v>
                </c:pt>
                <c:pt idx="353">
                  <c:v>66</c:v>
                </c:pt>
                <c:pt idx="354">
                  <c:v>66</c:v>
                </c:pt>
                <c:pt idx="355">
                  <c:v>66</c:v>
                </c:pt>
                <c:pt idx="356">
                  <c:v>66</c:v>
                </c:pt>
                <c:pt idx="357">
                  <c:v>66</c:v>
                </c:pt>
                <c:pt idx="358">
                  <c:v>66</c:v>
                </c:pt>
                <c:pt idx="359">
                  <c:v>66</c:v>
                </c:pt>
                <c:pt idx="360">
                  <c:v>66</c:v>
                </c:pt>
                <c:pt idx="361">
                  <c:v>66</c:v>
                </c:pt>
                <c:pt idx="362">
                  <c:v>66</c:v>
                </c:pt>
                <c:pt idx="363">
                  <c:v>66</c:v>
                </c:pt>
                <c:pt idx="364">
                  <c:v>66</c:v>
                </c:pt>
                <c:pt idx="365">
                  <c:v>65</c:v>
                </c:pt>
                <c:pt idx="366">
                  <c:v>65</c:v>
                </c:pt>
                <c:pt idx="367">
                  <c:v>65</c:v>
                </c:pt>
                <c:pt idx="368">
                  <c:v>65</c:v>
                </c:pt>
                <c:pt idx="369">
                  <c:v>65</c:v>
                </c:pt>
                <c:pt idx="370">
                  <c:v>65</c:v>
                </c:pt>
                <c:pt idx="371">
                  <c:v>65</c:v>
                </c:pt>
                <c:pt idx="372">
                  <c:v>65</c:v>
                </c:pt>
                <c:pt idx="373">
                  <c:v>65</c:v>
                </c:pt>
                <c:pt idx="374">
                  <c:v>65</c:v>
                </c:pt>
                <c:pt idx="375">
                  <c:v>65</c:v>
                </c:pt>
                <c:pt idx="376">
                  <c:v>65</c:v>
                </c:pt>
                <c:pt idx="377">
                  <c:v>65</c:v>
                </c:pt>
                <c:pt idx="378">
                  <c:v>65</c:v>
                </c:pt>
                <c:pt idx="379">
                  <c:v>65</c:v>
                </c:pt>
                <c:pt idx="380">
                  <c:v>65</c:v>
                </c:pt>
                <c:pt idx="381">
                  <c:v>64</c:v>
                </c:pt>
                <c:pt idx="382">
                  <c:v>64</c:v>
                </c:pt>
                <c:pt idx="383">
                  <c:v>64</c:v>
                </c:pt>
                <c:pt idx="384">
                  <c:v>64</c:v>
                </c:pt>
                <c:pt idx="385">
                  <c:v>64</c:v>
                </c:pt>
                <c:pt idx="386">
                  <c:v>64</c:v>
                </c:pt>
                <c:pt idx="387">
                  <c:v>64</c:v>
                </c:pt>
                <c:pt idx="388">
                  <c:v>64</c:v>
                </c:pt>
                <c:pt idx="389">
                  <c:v>64</c:v>
                </c:pt>
                <c:pt idx="390">
                  <c:v>64</c:v>
                </c:pt>
                <c:pt idx="391">
                  <c:v>64</c:v>
                </c:pt>
                <c:pt idx="392">
                  <c:v>64</c:v>
                </c:pt>
                <c:pt idx="393">
                  <c:v>64</c:v>
                </c:pt>
                <c:pt idx="394">
                  <c:v>64</c:v>
                </c:pt>
                <c:pt idx="395">
                  <c:v>64</c:v>
                </c:pt>
                <c:pt idx="396">
                  <c:v>64</c:v>
                </c:pt>
                <c:pt idx="397">
                  <c:v>64</c:v>
                </c:pt>
                <c:pt idx="398">
                  <c:v>64</c:v>
                </c:pt>
                <c:pt idx="399">
                  <c:v>64</c:v>
                </c:pt>
                <c:pt idx="400">
                  <c:v>64</c:v>
                </c:pt>
                <c:pt idx="401">
                  <c:v>63</c:v>
                </c:pt>
                <c:pt idx="402">
                  <c:v>63</c:v>
                </c:pt>
                <c:pt idx="403">
                  <c:v>63</c:v>
                </c:pt>
                <c:pt idx="404">
                  <c:v>63</c:v>
                </c:pt>
                <c:pt idx="405">
                  <c:v>63</c:v>
                </c:pt>
                <c:pt idx="406">
                  <c:v>63</c:v>
                </c:pt>
                <c:pt idx="407">
                  <c:v>63</c:v>
                </c:pt>
                <c:pt idx="408">
                  <c:v>63</c:v>
                </c:pt>
                <c:pt idx="409">
                  <c:v>63</c:v>
                </c:pt>
                <c:pt idx="410">
                  <c:v>63</c:v>
                </c:pt>
                <c:pt idx="411">
                  <c:v>63</c:v>
                </c:pt>
                <c:pt idx="412">
                  <c:v>63</c:v>
                </c:pt>
                <c:pt idx="413">
                  <c:v>63</c:v>
                </c:pt>
                <c:pt idx="414">
                  <c:v>63</c:v>
                </c:pt>
                <c:pt idx="415">
                  <c:v>62</c:v>
                </c:pt>
                <c:pt idx="416">
                  <c:v>62</c:v>
                </c:pt>
                <c:pt idx="417">
                  <c:v>62</c:v>
                </c:pt>
                <c:pt idx="418">
                  <c:v>62</c:v>
                </c:pt>
                <c:pt idx="419">
                  <c:v>62</c:v>
                </c:pt>
                <c:pt idx="420">
                  <c:v>62</c:v>
                </c:pt>
                <c:pt idx="421">
                  <c:v>62</c:v>
                </c:pt>
                <c:pt idx="422">
                  <c:v>62</c:v>
                </c:pt>
                <c:pt idx="423">
                  <c:v>62</c:v>
                </c:pt>
                <c:pt idx="424">
                  <c:v>62</c:v>
                </c:pt>
                <c:pt idx="425">
                  <c:v>62</c:v>
                </c:pt>
                <c:pt idx="426">
                  <c:v>62</c:v>
                </c:pt>
                <c:pt idx="427">
                  <c:v>62</c:v>
                </c:pt>
                <c:pt idx="428">
                  <c:v>62</c:v>
                </c:pt>
                <c:pt idx="429">
                  <c:v>62</c:v>
                </c:pt>
                <c:pt idx="430">
                  <c:v>62</c:v>
                </c:pt>
                <c:pt idx="431">
                  <c:v>62</c:v>
                </c:pt>
                <c:pt idx="432">
                  <c:v>62</c:v>
                </c:pt>
                <c:pt idx="433">
                  <c:v>62</c:v>
                </c:pt>
                <c:pt idx="434">
                  <c:v>62</c:v>
                </c:pt>
                <c:pt idx="435">
                  <c:v>62</c:v>
                </c:pt>
                <c:pt idx="436">
                  <c:v>62</c:v>
                </c:pt>
                <c:pt idx="437">
                  <c:v>62</c:v>
                </c:pt>
                <c:pt idx="438">
                  <c:v>62</c:v>
                </c:pt>
                <c:pt idx="439">
                  <c:v>62</c:v>
                </c:pt>
                <c:pt idx="440">
                  <c:v>61</c:v>
                </c:pt>
                <c:pt idx="441">
                  <c:v>61</c:v>
                </c:pt>
                <c:pt idx="442">
                  <c:v>61</c:v>
                </c:pt>
                <c:pt idx="443">
                  <c:v>61</c:v>
                </c:pt>
                <c:pt idx="444">
                  <c:v>61</c:v>
                </c:pt>
                <c:pt idx="445">
                  <c:v>61</c:v>
                </c:pt>
                <c:pt idx="446">
                  <c:v>61</c:v>
                </c:pt>
                <c:pt idx="447">
                  <c:v>61</c:v>
                </c:pt>
                <c:pt idx="448">
                  <c:v>61</c:v>
                </c:pt>
                <c:pt idx="449">
                  <c:v>61</c:v>
                </c:pt>
                <c:pt idx="450">
                  <c:v>61</c:v>
                </c:pt>
                <c:pt idx="451">
                  <c:v>61</c:v>
                </c:pt>
                <c:pt idx="452">
                  <c:v>61</c:v>
                </c:pt>
                <c:pt idx="453">
                  <c:v>61</c:v>
                </c:pt>
                <c:pt idx="454">
                  <c:v>61</c:v>
                </c:pt>
                <c:pt idx="455">
                  <c:v>61</c:v>
                </c:pt>
                <c:pt idx="456">
                  <c:v>61</c:v>
                </c:pt>
                <c:pt idx="457">
                  <c:v>61</c:v>
                </c:pt>
                <c:pt idx="458">
                  <c:v>60</c:v>
                </c:pt>
                <c:pt idx="459">
                  <c:v>60</c:v>
                </c:pt>
                <c:pt idx="460">
                  <c:v>60</c:v>
                </c:pt>
                <c:pt idx="461">
                  <c:v>60</c:v>
                </c:pt>
                <c:pt idx="462">
                  <c:v>60</c:v>
                </c:pt>
                <c:pt idx="463">
                  <c:v>60</c:v>
                </c:pt>
                <c:pt idx="464">
                  <c:v>60</c:v>
                </c:pt>
                <c:pt idx="465">
                  <c:v>60</c:v>
                </c:pt>
                <c:pt idx="466">
                  <c:v>60</c:v>
                </c:pt>
                <c:pt idx="467">
                  <c:v>60</c:v>
                </c:pt>
                <c:pt idx="468">
                  <c:v>60</c:v>
                </c:pt>
                <c:pt idx="469">
                  <c:v>60</c:v>
                </c:pt>
                <c:pt idx="470">
                  <c:v>60</c:v>
                </c:pt>
                <c:pt idx="471">
                  <c:v>60</c:v>
                </c:pt>
                <c:pt idx="472">
                  <c:v>60</c:v>
                </c:pt>
                <c:pt idx="473">
                  <c:v>60</c:v>
                </c:pt>
                <c:pt idx="474">
                  <c:v>60</c:v>
                </c:pt>
                <c:pt idx="475">
                  <c:v>60</c:v>
                </c:pt>
                <c:pt idx="476">
                  <c:v>60</c:v>
                </c:pt>
                <c:pt idx="477">
                  <c:v>60</c:v>
                </c:pt>
                <c:pt idx="478">
                  <c:v>60</c:v>
                </c:pt>
                <c:pt idx="479">
                  <c:v>60</c:v>
                </c:pt>
                <c:pt idx="480">
                  <c:v>59</c:v>
                </c:pt>
                <c:pt idx="481">
                  <c:v>59</c:v>
                </c:pt>
                <c:pt idx="482">
                  <c:v>59</c:v>
                </c:pt>
                <c:pt idx="483">
                  <c:v>59</c:v>
                </c:pt>
                <c:pt idx="484">
                  <c:v>59</c:v>
                </c:pt>
                <c:pt idx="485">
                  <c:v>59</c:v>
                </c:pt>
                <c:pt idx="486">
                  <c:v>59</c:v>
                </c:pt>
                <c:pt idx="487">
                  <c:v>59</c:v>
                </c:pt>
                <c:pt idx="488">
                  <c:v>59</c:v>
                </c:pt>
                <c:pt idx="489">
                  <c:v>59</c:v>
                </c:pt>
                <c:pt idx="490">
                  <c:v>59</c:v>
                </c:pt>
                <c:pt idx="491">
                  <c:v>59</c:v>
                </c:pt>
                <c:pt idx="492">
                  <c:v>59</c:v>
                </c:pt>
                <c:pt idx="493">
                  <c:v>59</c:v>
                </c:pt>
                <c:pt idx="494">
                  <c:v>58</c:v>
                </c:pt>
                <c:pt idx="495">
                  <c:v>58</c:v>
                </c:pt>
                <c:pt idx="496">
                  <c:v>58</c:v>
                </c:pt>
                <c:pt idx="497">
                  <c:v>58</c:v>
                </c:pt>
                <c:pt idx="498">
                  <c:v>58</c:v>
                </c:pt>
                <c:pt idx="499">
                  <c:v>58</c:v>
                </c:pt>
                <c:pt idx="500">
                  <c:v>58</c:v>
                </c:pt>
                <c:pt idx="501">
                  <c:v>58</c:v>
                </c:pt>
                <c:pt idx="502">
                  <c:v>58</c:v>
                </c:pt>
                <c:pt idx="503">
                  <c:v>58</c:v>
                </c:pt>
                <c:pt idx="504">
                  <c:v>57</c:v>
                </c:pt>
                <c:pt idx="505">
                  <c:v>57</c:v>
                </c:pt>
                <c:pt idx="506">
                  <c:v>57</c:v>
                </c:pt>
                <c:pt idx="507">
                  <c:v>57</c:v>
                </c:pt>
                <c:pt idx="508">
                  <c:v>57</c:v>
                </c:pt>
                <c:pt idx="509">
                  <c:v>57</c:v>
                </c:pt>
                <c:pt idx="510">
                  <c:v>57</c:v>
                </c:pt>
                <c:pt idx="511">
                  <c:v>57</c:v>
                </c:pt>
                <c:pt idx="512">
                  <c:v>57</c:v>
                </c:pt>
                <c:pt idx="513">
                  <c:v>57</c:v>
                </c:pt>
                <c:pt idx="514">
                  <c:v>57</c:v>
                </c:pt>
                <c:pt idx="515">
                  <c:v>57</c:v>
                </c:pt>
                <c:pt idx="516">
                  <c:v>57</c:v>
                </c:pt>
                <c:pt idx="517">
                  <c:v>56</c:v>
                </c:pt>
                <c:pt idx="518">
                  <c:v>56</c:v>
                </c:pt>
                <c:pt idx="519">
                  <c:v>56</c:v>
                </c:pt>
                <c:pt idx="520">
                  <c:v>56</c:v>
                </c:pt>
                <c:pt idx="521">
                  <c:v>56</c:v>
                </c:pt>
                <c:pt idx="522">
                  <c:v>56</c:v>
                </c:pt>
                <c:pt idx="523">
                  <c:v>56</c:v>
                </c:pt>
                <c:pt idx="524">
                  <c:v>56</c:v>
                </c:pt>
                <c:pt idx="525">
                  <c:v>56</c:v>
                </c:pt>
                <c:pt idx="526">
                  <c:v>56</c:v>
                </c:pt>
                <c:pt idx="527">
                  <c:v>56</c:v>
                </c:pt>
                <c:pt idx="528">
                  <c:v>56</c:v>
                </c:pt>
                <c:pt idx="529">
                  <c:v>56</c:v>
                </c:pt>
                <c:pt idx="530">
                  <c:v>56</c:v>
                </c:pt>
                <c:pt idx="531">
                  <c:v>56</c:v>
                </c:pt>
                <c:pt idx="532">
                  <c:v>56</c:v>
                </c:pt>
                <c:pt idx="533">
                  <c:v>56</c:v>
                </c:pt>
                <c:pt idx="534">
                  <c:v>55</c:v>
                </c:pt>
                <c:pt idx="535">
                  <c:v>55</c:v>
                </c:pt>
                <c:pt idx="536">
                  <c:v>55</c:v>
                </c:pt>
                <c:pt idx="537">
                  <c:v>55</c:v>
                </c:pt>
                <c:pt idx="538">
                  <c:v>55</c:v>
                </c:pt>
                <c:pt idx="539">
                  <c:v>55</c:v>
                </c:pt>
                <c:pt idx="540">
                  <c:v>55</c:v>
                </c:pt>
                <c:pt idx="541">
                  <c:v>55</c:v>
                </c:pt>
                <c:pt idx="542">
                  <c:v>55</c:v>
                </c:pt>
                <c:pt idx="543">
                  <c:v>55</c:v>
                </c:pt>
                <c:pt idx="544">
                  <c:v>55</c:v>
                </c:pt>
                <c:pt idx="545">
                  <c:v>55</c:v>
                </c:pt>
                <c:pt idx="546">
                  <c:v>55</c:v>
                </c:pt>
                <c:pt idx="547">
                  <c:v>55</c:v>
                </c:pt>
                <c:pt idx="548">
                  <c:v>55</c:v>
                </c:pt>
                <c:pt idx="549">
                  <c:v>55</c:v>
                </c:pt>
                <c:pt idx="550">
                  <c:v>55</c:v>
                </c:pt>
                <c:pt idx="551">
                  <c:v>55</c:v>
                </c:pt>
                <c:pt idx="552">
                  <c:v>55</c:v>
                </c:pt>
                <c:pt idx="553">
                  <c:v>55</c:v>
                </c:pt>
                <c:pt idx="554">
                  <c:v>54</c:v>
                </c:pt>
                <c:pt idx="555">
                  <c:v>54</c:v>
                </c:pt>
                <c:pt idx="556">
                  <c:v>54</c:v>
                </c:pt>
                <c:pt idx="557">
                  <c:v>54</c:v>
                </c:pt>
                <c:pt idx="558">
                  <c:v>54</c:v>
                </c:pt>
                <c:pt idx="559">
                  <c:v>54</c:v>
                </c:pt>
                <c:pt idx="560">
                  <c:v>54</c:v>
                </c:pt>
                <c:pt idx="561">
                  <c:v>54</c:v>
                </c:pt>
                <c:pt idx="562">
                  <c:v>54</c:v>
                </c:pt>
                <c:pt idx="563">
                  <c:v>54</c:v>
                </c:pt>
                <c:pt idx="564">
                  <c:v>54</c:v>
                </c:pt>
                <c:pt idx="565">
                  <c:v>54</c:v>
                </c:pt>
                <c:pt idx="566">
                  <c:v>54</c:v>
                </c:pt>
                <c:pt idx="567">
                  <c:v>54</c:v>
                </c:pt>
                <c:pt idx="568">
                  <c:v>54</c:v>
                </c:pt>
                <c:pt idx="569">
                  <c:v>54</c:v>
                </c:pt>
                <c:pt idx="570">
                  <c:v>54</c:v>
                </c:pt>
                <c:pt idx="571">
                  <c:v>54</c:v>
                </c:pt>
                <c:pt idx="572">
                  <c:v>54</c:v>
                </c:pt>
                <c:pt idx="573">
                  <c:v>54</c:v>
                </c:pt>
                <c:pt idx="574">
                  <c:v>54</c:v>
                </c:pt>
                <c:pt idx="575">
                  <c:v>54</c:v>
                </c:pt>
                <c:pt idx="576">
                  <c:v>54</c:v>
                </c:pt>
                <c:pt idx="577">
                  <c:v>54</c:v>
                </c:pt>
                <c:pt idx="578">
                  <c:v>54</c:v>
                </c:pt>
                <c:pt idx="579">
                  <c:v>54</c:v>
                </c:pt>
                <c:pt idx="580">
                  <c:v>54</c:v>
                </c:pt>
                <c:pt idx="581">
                  <c:v>54</c:v>
                </c:pt>
                <c:pt idx="582">
                  <c:v>54</c:v>
                </c:pt>
                <c:pt idx="583">
                  <c:v>54</c:v>
                </c:pt>
                <c:pt idx="584">
                  <c:v>54</c:v>
                </c:pt>
                <c:pt idx="585">
                  <c:v>54</c:v>
                </c:pt>
                <c:pt idx="586">
                  <c:v>54</c:v>
                </c:pt>
                <c:pt idx="587">
                  <c:v>54</c:v>
                </c:pt>
                <c:pt idx="588">
                  <c:v>54</c:v>
                </c:pt>
                <c:pt idx="589">
                  <c:v>53</c:v>
                </c:pt>
                <c:pt idx="590">
                  <c:v>53</c:v>
                </c:pt>
                <c:pt idx="591">
                  <c:v>53</c:v>
                </c:pt>
                <c:pt idx="592">
                  <c:v>53</c:v>
                </c:pt>
                <c:pt idx="593">
                  <c:v>53</c:v>
                </c:pt>
                <c:pt idx="594">
                  <c:v>53</c:v>
                </c:pt>
                <c:pt idx="595">
                  <c:v>53</c:v>
                </c:pt>
                <c:pt idx="596">
                  <c:v>53</c:v>
                </c:pt>
                <c:pt idx="597">
                  <c:v>53</c:v>
                </c:pt>
                <c:pt idx="598">
                  <c:v>53</c:v>
                </c:pt>
                <c:pt idx="599">
                  <c:v>53</c:v>
                </c:pt>
                <c:pt idx="600">
                  <c:v>53</c:v>
                </c:pt>
                <c:pt idx="601">
                  <c:v>53</c:v>
                </c:pt>
                <c:pt idx="602">
                  <c:v>53</c:v>
                </c:pt>
                <c:pt idx="603">
                  <c:v>53</c:v>
                </c:pt>
                <c:pt idx="604">
                  <c:v>53</c:v>
                </c:pt>
                <c:pt idx="605">
                  <c:v>53</c:v>
                </c:pt>
                <c:pt idx="606">
                  <c:v>53</c:v>
                </c:pt>
                <c:pt idx="607">
                  <c:v>52</c:v>
                </c:pt>
                <c:pt idx="608">
                  <c:v>52</c:v>
                </c:pt>
                <c:pt idx="609">
                  <c:v>52</c:v>
                </c:pt>
                <c:pt idx="610">
                  <c:v>52</c:v>
                </c:pt>
                <c:pt idx="611">
                  <c:v>52</c:v>
                </c:pt>
                <c:pt idx="612">
                  <c:v>52</c:v>
                </c:pt>
                <c:pt idx="613">
                  <c:v>52</c:v>
                </c:pt>
                <c:pt idx="614">
                  <c:v>52</c:v>
                </c:pt>
                <c:pt idx="615">
                  <c:v>52</c:v>
                </c:pt>
                <c:pt idx="616">
                  <c:v>52</c:v>
                </c:pt>
                <c:pt idx="617">
                  <c:v>52</c:v>
                </c:pt>
                <c:pt idx="618">
                  <c:v>52</c:v>
                </c:pt>
                <c:pt idx="619">
                  <c:v>52</c:v>
                </c:pt>
                <c:pt idx="620">
                  <c:v>52</c:v>
                </c:pt>
                <c:pt idx="621">
                  <c:v>52</c:v>
                </c:pt>
                <c:pt idx="622">
                  <c:v>52</c:v>
                </c:pt>
                <c:pt idx="623">
                  <c:v>52</c:v>
                </c:pt>
                <c:pt idx="624">
                  <c:v>52</c:v>
                </c:pt>
                <c:pt idx="625">
                  <c:v>52</c:v>
                </c:pt>
                <c:pt idx="626">
                  <c:v>52</c:v>
                </c:pt>
                <c:pt idx="627">
                  <c:v>52</c:v>
                </c:pt>
                <c:pt idx="628">
                  <c:v>52</c:v>
                </c:pt>
                <c:pt idx="629">
                  <c:v>52</c:v>
                </c:pt>
                <c:pt idx="630">
                  <c:v>51</c:v>
                </c:pt>
                <c:pt idx="631">
                  <c:v>51</c:v>
                </c:pt>
                <c:pt idx="632">
                  <c:v>51</c:v>
                </c:pt>
                <c:pt idx="633">
                  <c:v>51</c:v>
                </c:pt>
                <c:pt idx="634">
                  <c:v>51</c:v>
                </c:pt>
                <c:pt idx="635">
                  <c:v>51</c:v>
                </c:pt>
                <c:pt idx="636">
                  <c:v>51</c:v>
                </c:pt>
                <c:pt idx="637">
                  <c:v>51</c:v>
                </c:pt>
                <c:pt idx="638">
                  <c:v>51</c:v>
                </c:pt>
                <c:pt idx="639">
                  <c:v>51</c:v>
                </c:pt>
                <c:pt idx="640">
                  <c:v>51</c:v>
                </c:pt>
                <c:pt idx="641">
                  <c:v>51</c:v>
                </c:pt>
                <c:pt idx="642">
                  <c:v>51</c:v>
                </c:pt>
                <c:pt idx="643">
                  <c:v>51</c:v>
                </c:pt>
                <c:pt idx="644">
                  <c:v>51</c:v>
                </c:pt>
                <c:pt idx="645">
                  <c:v>51</c:v>
                </c:pt>
                <c:pt idx="646">
                  <c:v>51</c:v>
                </c:pt>
                <c:pt idx="647">
                  <c:v>51</c:v>
                </c:pt>
                <c:pt idx="648">
                  <c:v>51</c:v>
                </c:pt>
                <c:pt idx="649">
                  <c:v>51</c:v>
                </c:pt>
                <c:pt idx="650">
                  <c:v>51</c:v>
                </c:pt>
                <c:pt idx="651">
                  <c:v>51</c:v>
                </c:pt>
                <c:pt idx="652">
                  <c:v>51</c:v>
                </c:pt>
                <c:pt idx="653">
                  <c:v>50</c:v>
                </c:pt>
                <c:pt idx="654">
                  <c:v>50</c:v>
                </c:pt>
                <c:pt idx="655">
                  <c:v>50</c:v>
                </c:pt>
                <c:pt idx="656">
                  <c:v>50</c:v>
                </c:pt>
                <c:pt idx="657">
                  <c:v>50</c:v>
                </c:pt>
                <c:pt idx="658">
                  <c:v>50</c:v>
                </c:pt>
                <c:pt idx="659">
                  <c:v>50</c:v>
                </c:pt>
                <c:pt idx="660">
                  <c:v>50</c:v>
                </c:pt>
                <c:pt idx="661">
                  <c:v>50</c:v>
                </c:pt>
                <c:pt idx="662">
                  <c:v>50</c:v>
                </c:pt>
                <c:pt idx="663">
                  <c:v>50</c:v>
                </c:pt>
                <c:pt idx="664">
                  <c:v>50</c:v>
                </c:pt>
                <c:pt idx="665">
                  <c:v>50</c:v>
                </c:pt>
                <c:pt idx="666">
                  <c:v>50</c:v>
                </c:pt>
                <c:pt idx="667">
                  <c:v>50</c:v>
                </c:pt>
                <c:pt idx="668">
                  <c:v>50</c:v>
                </c:pt>
                <c:pt idx="669">
                  <c:v>50</c:v>
                </c:pt>
                <c:pt idx="670">
                  <c:v>50</c:v>
                </c:pt>
                <c:pt idx="671">
                  <c:v>50</c:v>
                </c:pt>
                <c:pt idx="672">
                  <c:v>50</c:v>
                </c:pt>
                <c:pt idx="673">
                  <c:v>50</c:v>
                </c:pt>
                <c:pt idx="674">
                  <c:v>50</c:v>
                </c:pt>
                <c:pt idx="675">
                  <c:v>49</c:v>
                </c:pt>
                <c:pt idx="676">
                  <c:v>49</c:v>
                </c:pt>
                <c:pt idx="677">
                  <c:v>49</c:v>
                </c:pt>
                <c:pt idx="678">
                  <c:v>49</c:v>
                </c:pt>
                <c:pt idx="679">
                  <c:v>49</c:v>
                </c:pt>
                <c:pt idx="680">
                  <c:v>49</c:v>
                </c:pt>
                <c:pt idx="681">
                  <c:v>49</c:v>
                </c:pt>
                <c:pt idx="682">
                  <c:v>49</c:v>
                </c:pt>
                <c:pt idx="683">
                  <c:v>49</c:v>
                </c:pt>
                <c:pt idx="684">
                  <c:v>49</c:v>
                </c:pt>
                <c:pt idx="685">
                  <c:v>49</c:v>
                </c:pt>
                <c:pt idx="686">
                  <c:v>49</c:v>
                </c:pt>
                <c:pt idx="687">
                  <c:v>49</c:v>
                </c:pt>
                <c:pt idx="688">
                  <c:v>49</c:v>
                </c:pt>
                <c:pt idx="689">
                  <c:v>49</c:v>
                </c:pt>
                <c:pt idx="690">
                  <c:v>49</c:v>
                </c:pt>
                <c:pt idx="691">
                  <c:v>49</c:v>
                </c:pt>
                <c:pt idx="692">
                  <c:v>48</c:v>
                </c:pt>
                <c:pt idx="693">
                  <c:v>48</c:v>
                </c:pt>
                <c:pt idx="694">
                  <c:v>48</c:v>
                </c:pt>
                <c:pt idx="695">
                  <c:v>48</c:v>
                </c:pt>
                <c:pt idx="696">
                  <c:v>48</c:v>
                </c:pt>
                <c:pt idx="697">
                  <c:v>48</c:v>
                </c:pt>
                <c:pt idx="698">
                  <c:v>48</c:v>
                </c:pt>
                <c:pt idx="699">
                  <c:v>48</c:v>
                </c:pt>
                <c:pt idx="700">
                  <c:v>48</c:v>
                </c:pt>
                <c:pt idx="701">
                  <c:v>48</c:v>
                </c:pt>
                <c:pt idx="702">
                  <c:v>48</c:v>
                </c:pt>
                <c:pt idx="703">
                  <c:v>48</c:v>
                </c:pt>
                <c:pt idx="704">
                  <c:v>48</c:v>
                </c:pt>
                <c:pt idx="705">
                  <c:v>48</c:v>
                </c:pt>
                <c:pt idx="706">
                  <c:v>47</c:v>
                </c:pt>
                <c:pt idx="707">
                  <c:v>47</c:v>
                </c:pt>
                <c:pt idx="708">
                  <c:v>47</c:v>
                </c:pt>
                <c:pt idx="709">
                  <c:v>47</c:v>
                </c:pt>
                <c:pt idx="710">
                  <c:v>47</c:v>
                </c:pt>
                <c:pt idx="711">
                  <c:v>47</c:v>
                </c:pt>
                <c:pt idx="712">
                  <c:v>47</c:v>
                </c:pt>
                <c:pt idx="713">
                  <c:v>47</c:v>
                </c:pt>
                <c:pt idx="714">
                  <c:v>47</c:v>
                </c:pt>
                <c:pt idx="715">
                  <c:v>47</c:v>
                </c:pt>
                <c:pt idx="716">
                  <c:v>47</c:v>
                </c:pt>
                <c:pt idx="717">
                  <c:v>47</c:v>
                </c:pt>
                <c:pt idx="718">
                  <c:v>47</c:v>
                </c:pt>
                <c:pt idx="719">
                  <c:v>47</c:v>
                </c:pt>
                <c:pt idx="720">
                  <c:v>47</c:v>
                </c:pt>
                <c:pt idx="721">
                  <c:v>47</c:v>
                </c:pt>
                <c:pt idx="722">
                  <c:v>47</c:v>
                </c:pt>
                <c:pt idx="723">
                  <c:v>47</c:v>
                </c:pt>
                <c:pt idx="724">
                  <c:v>47</c:v>
                </c:pt>
                <c:pt idx="725">
                  <c:v>47</c:v>
                </c:pt>
                <c:pt idx="726">
                  <c:v>47</c:v>
                </c:pt>
                <c:pt idx="727">
                  <c:v>47</c:v>
                </c:pt>
                <c:pt idx="728">
                  <c:v>47</c:v>
                </c:pt>
                <c:pt idx="729">
                  <c:v>47</c:v>
                </c:pt>
                <c:pt idx="730">
                  <c:v>47</c:v>
                </c:pt>
                <c:pt idx="731">
                  <c:v>47</c:v>
                </c:pt>
                <c:pt idx="732">
                  <c:v>47</c:v>
                </c:pt>
                <c:pt idx="733">
                  <c:v>47</c:v>
                </c:pt>
                <c:pt idx="734">
                  <c:v>46</c:v>
                </c:pt>
                <c:pt idx="735">
                  <c:v>46</c:v>
                </c:pt>
                <c:pt idx="736">
                  <c:v>46</c:v>
                </c:pt>
                <c:pt idx="737">
                  <c:v>46</c:v>
                </c:pt>
                <c:pt idx="738">
                  <c:v>46</c:v>
                </c:pt>
                <c:pt idx="739">
                  <c:v>46</c:v>
                </c:pt>
                <c:pt idx="740">
                  <c:v>46</c:v>
                </c:pt>
                <c:pt idx="741">
                  <c:v>46</c:v>
                </c:pt>
                <c:pt idx="742">
                  <c:v>46</c:v>
                </c:pt>
                <c:pt idx="743">
                  <c:v>46</c:v>
                </c:pt>
                <c:pt idx="744">
                  <c:v>46</c:v>
                </c:pt>
                <c:pt idx="745">
                  <c:v>46</c:v>
                </c:pt>
                <c:pt idx="746">
                  <c:v>46</c:v>
                </c:pt>
                <c:pt idx="747">
                  <c:v>46</c:v>
                </c:pt>
                <c:pt idx="748">
                  <c:v>46</c:v>
                </c:pt>
                <c:pt idx="749">
                  <c:v>46</c:v>
                </c:pt>
                <c:pt idx="750">
                  <c:v>46</c:v>
                </c:pt>
                <c:pt idx="751">
                  <c:v>46</c:v>
                </c:pt>
                <c:pt idx="752">
                  <c:v>46</c:v>
                </c:pt>
                <c:pt idx="753">
                  <c:v>46</c:v>
                </c:pt>
                <c:pt idx="754">
                  <c:v>46</c:v>
                </c:pt>
                <c:pt idx="755">
                  <c:v>46</c:v>
                </c:pt>
                <c:pt idx="756">
                  <c:v>46</c:v>
                </c:pt>
                <c:pt idx="757">
                  <c:v>45</c:v>
                </c:pt>
                <c:pt idx="758">
                  <c:v>45</c:v>
                </c:pt>
                <c:pt idx="759">
                  <c:v>45</c:v>
                </c:pt>
                <c:pt idx="760">
                  <c:v>45</c:v>
                </c:pt>
                <c:pt idx="761">
                  <c:v>45</c:v>
                </c:pt>
                <c:pt idx="762">
                  <c:v>45</c:v>
                </c:pt>
                <c:pt idx="763">
                  <c:v>45</c:v>
                </c:pt>
                <c:pt idx="764">
                  <c:v>45</c:v>
                </c:pt>
                <c:pt idx="765">
                  <c:v>44</c:v>
                </c:pt>
                <c:pt idx="766">
                  <c:v>44</c:v>
                </c:pt>
                <c:pt idx="767">
                  <c:v>44</c:v>
                </c:pt>
                <c:pt idx="768">
                  <c:v>44</c:v>
                </c:pt>
                <c:pt idx="769">
                  <c:v>44</c:v>
                </c:pt>
                <c:pt idx="770">
                  <c:v>44</c:v>
                </c:pt>
                <c:pt idx="771">
                  <c:v>44</c:v>
                </c:pt>
                <c:pt idx="772">
                  <c:v>44</c:v>
                </c:pt>
                <c:pt idx="773">
                  <c:v>44</c:v>
                </c:pt>
                <c:pt idx="774">
                  <c:v>44</c:v>
                </c:pt>
                <c:pt idx="775">
                  <c:v>44</c:v>
                </c:pt>
                <c:pt idx="776">
                  <c:v>44</c:v>
                </c:pt>
                <c:pt idx="777">
                  <c:v>43</c:v>
                </c:pt>
                <c:pt idx="778">
                  <c:v>43</c:v>
                </c:pt>
                <c:pt idx="779">
                  <c:v>43</c:v>
                </c:pt>
                <c:pt idx="780">
                  <c:v>43</c:v>
                </c:pt>
                <c:pt idx="781">
                  <c:v>43</c:v>
                </c:pt>
                <c:pt idx="782">
                  <c:v>43</c:v>
                </c:pt>
                <c:pt idx="783">
                  <c:v>43</c:v>
                </c:pt>
                <c:pt idx="784">
                  <c:v>43</c:v>
                </c:pt>
                <c:pt idx="785">
                  <c:v>43</c:v>
                </c:pt>
                <c:pt idx="786">
                  <c:v>43</c:v>
                </c:pt>
                <c:pt idx="787">
                  <c:v>43</c:v>
                </c:pt>
                <c:pt idx="788">
                  <c:v>43</c:v>
                </c:pt>
                <c:pt idx="789">
                  <c:v>43</c:v>
                </c:pt>
                <c:pt idx="790">
                  <c:v>43</c:v>
                </c:pt>
                <c:pt idx="791">
                  <c:v>43</c:v>
                </c:pt>
                <c:pt idx="792">
                  <c:v>43</c:v>
                </c:pt>
                <c:pt idx="793">
                  <c:v>42</c:v>
                </c:pt>
                <c:pt idx="794">
                  <c:v>42</c:v>
                </c:pt>
                <c:pt idx="795">
                  <c:v>42</c:v>
                </c:pt>
                <c:pt idx="796">
                  <c:v>42</c:v>
                </c:pt>
                <c:pt idx="797">
                  <c:v>42</c:v>
                </c:pt>
                <c:pt idx="798">
                  <c:v>42</c:v>
                </c:pt>
                <c:pt idx="799">
                  <c:v>42</c:v>
                </c:pt>
                <c:pt idx="800">
                  <c:v>42</c:v>
                </c:pt>
                <c:pt idx="801">
                  <c:v>42</c:v>
                </c:pt>
                <c:pt idx="802">
                  <c:v>42</c:v>
                </c:pt>
                <c:pt idx="803">
                  <c:v>42</c:v>
                </c:pt>
                <c:pt idx="804">
                  <c:v>42</c:v>
                </c:pt>
                <c:pt idx="805">
                  <c:v>42</c:v>
                </c:pt>
                <c:pt idx="806">
                  <c:v>42</c:v>
                </c:pt>
                <c:pt idx="807">
                  <c:v>42</c:v>
                </c:pt>
                <c:pt idx="808">
                  <c:v>42</c:v>
                </c:pt>
                <c:pt idx="809">
                  <c:v>42</c:v>
                </c:pt>
                <c:pt idx="810">
                  <c:v>41</c:v>
                </c:pt>
                <c:pt idx="811">
                  <c:v>41</c:v>
                </c:pt>
                <c:pt idx="812">
                  <c:v>41</c:v>
                </c:pt>
                <c:pt idx="813">
                  <c:v>41</c:v>
                </c:pt>
                <c:pt idx="814">
                  <c:v>41</c:v>
                </c:pt>
                <c:pt idx="815">
                  <c:v>41</c:v>
                </c:pt>
                <c:pt idx="816">
                  <c:v>41</c:v>
                </c:pt>
                <c:pt idx="817">
                  <c:v>41</c:v>
                </c:pt>
                <c:pt idx="818">
                  <c:v>41</c:v>
                </c:pt>
                <c:pt idx="819">
                  <c:v>41</c:v>
                </c:pt>
                <c:pt idx="820">
                  <c:v>41</c:v>
                </c:pt>
                <c:pt idx="821">
                  <c:v>41</c:v>
                </c:pt>
                <c:pt idx="822">
                  <c:v>41</c:v>
                </c:pt>
                <c:pt idx="823">
                  <c:v>41</c:v>
                </c:pt>
                <c:pt idx="824">
                  <c:v>41</c:v>
                </c:pt>
                <c:pt idx="825">
                  <c:v>41</c:v>
                </c:pt>
                <c:pt idx="826">
                  <c:v>41</c:v>
                </c:pt>
                <c:pt idx="827">
                  <c:v>41</c:v>
                </c:pt>
                <c:pt idx="828">
                  <c:v>41</c:v>
                </c:pt>
                <c:pt idx="829">
                  <c:v>41</c:v>
                </c:pt>
                <c:pt idx="830">
                  <c:v>40</c:v>
                </c:pt>
                <c:pt idx="831">
                  <c:v>40</c:v>
                </c:pt>
                <c:pt idx="832">
                  <c:v>40</c:v>
                </c:pt>
                <c:pt idx="833">
                  <c:v>40</c:v>
                </c:pt>
                <c:pt idx="834">
                  <c:v>40</c:v>
                </c:pt>
                <c:pt idx="835">
                  <c:v>40</c:v>
                </c:pt>
                <c:pt idx="836">
                  <c:v>40</c:v>
                </c:pt>
                <c:pt idx="837">
                  <c:v>40</c:v>
                </c:pt>
                <c:pt idx="838">
                  <c:v>40</c:v>
                </c:pt>
                <c:pt idx="839">
                  <c:v>40</c:v>
                </c:pt>
                <c:pt idx="840">
                  <c:v>40</c:v>
                </c:pt>
                <c:pt idx="841">
                  <c:v>40</c:v>
                </c:pt>
                <c:pt idx="842">
                  <c:v>40</c:v>
                </c:pt>
                <c:pt idx="843">
                  <c:v>40</c:v>
                </c:pt>
                <c:pt idx="844">
                  <c:v>40</c:v>
                </c:pt>
                <c:pt idx="845">
                  <c:v>40</c:v>
                </c:pt>
                <c:pt idx="846">
                  <c:v>40</c:v>
                </c:pt>
                <c:pt idx="847">
                  <c:v>40</c:v>
                </c:pt>
                <c:pt idx="848">
                  <c:v>40</c:v>
                </c:pt>
                <c:pt idx="849">
                  <c:v>40</c:v>
                </c:pt>
                <c:pt idx="850">
                  <c:v>40</c:v>
                </c:pt>
                <c:pt idx="851">
                  <c:v>40</c:v>
                </c:pt>
                <c:pt idx="852">
                  <c:v>40</c:v>
                </c:pt>
                <c:pt idx="853">
                  <c:v>40</c:v>
                </c:pt>
                <c:pt idx="854">
                  <c:v>40</c:v>
                </c:pt>
                <c:pt idx="855">
                  <c:v>40</c:v>
                </c:pt>
                <c:pt idx="856">
                  <c:v>40</c:v>
                </c:pt>
                <c:pt idx="857">
                  <c:v>40</c:v>
                </c:pt>
                <c:pt idx="858">
                  <c:v>39</c:v>
                </c:pt>
                <c:pt idx="859">
                  <c:v>39</c:v>
                </c:pt>
                <c:pt idx="860">
                  <c:v>39</c:v>
                </c:pt>
                <c:pt idx="861">
                  <c:v>39</c:v>
                </c:pt>
                <c:pt idx="862">
                  <c:v>39</c:v>
                </c:pt>
                <c:pt idx="863">
                  <c:v>39</c:v>
                </c:pt>
                <c:pt idx="864">
                  <c:v>39</c:v>
                </c:pt>
                <c:pt idx="865">
                  <c:v>39</c:v>
                </c:pt>
                <c:pt idx="866">
                  <c:v>39</c:v>
                </c:pt>
                <c:pt idx="867">
                  <c:v>39</c:v>
                </c:pt>
                <c:pt idx="868">
                  <c:v>39</c:v>
                </c:pt>
                <c:pt idx="869">
                  <c:v>39</c:v>
                </c:pt>
                <c:pt idx="870">
                  <c:v>39</c:v>
                </c:pt>
                <c:pt idx="871">
                  <c:v>39</c:v>
                </c:pt>
                <c:pt idx="872">
                  <c:v>39</c:v>
                </c:pt>
                <c:pt idx="873">
                  <c:v>39</c:v>
                </c:pt>
                <c:pt idx="874">
                  <c:v>39</c:v>
                </c:pt>
                <c:pt idx="875">
                  <c:v>39</c:v>
                </c:pt>
                <c:pt idx="876">
                  <c:v>39</c:v>
                </c:pt>
                <c:pt idx="877">
                  <c:v>39</c:v>
                </c:pt>
                <c:pt idx="878">
                  <c:v>39</c:v>
                </c:pt>
                <c:pt idx="879">
                  <c:v>39</c:v>
                </c:pt>
                <c:pt idx="880">
                  <c:v>38</c:v>
                </c:pt>
                <c:pt idx="881">
                  <c:v>38</c:v>
                </c:pt>
                <c:pt idx="882">
                  <c:v>38</c:v>
                </c:pt>
                <c:pt idx="883">
                  <c:v>38</c:v>
                </c:pt>
                <c:pt idx="884">
                  <c:v>38</c:v>
                </c:pt>
                <c:pt idx="885">
                  <c:v>38</c:v>
                </c:pt>
                <c:pt idx="886">
                  <c:v>38</c:v>
                </c:pt>
                <c:pt idx="887">
                  <c:v>38</c:v>
                </c:pt>
                <c:pt idx="888">
                  <c:v>38</c:v>
                </c:pt>
                <c:pt idx="889">
                  <c:v>38</c:v>
                </c:pt>
                <c:pt idx="890">
                  <c:v>38</c:v>
                </c:pt>
                <c:pt idx="891">
                  <c:v>38</c:v>
                </c:pt>
                <c:pt idx="892">
                  <c:v>38</c:v>
                </c:pt>
                <c:pt idx="893">
                  <c:v>38</c:v>
                </c:pt>
                <c:pt idx="894">
                  <c:v>38</c:v>
                </c:pt>
                <c:pt idx="895">
                  <c:v>38</c:v>
                </c:pt>
                <c:pt idx="896">
                  <c:v>38</c:v>
                </c:pt>
                <c:pt idx="897">
                  <c:v>38</c:v>
                </c:pt>
                <c:pt idx="898">
                  <c:v>38</c:v>
                </c:pt>
                <c:pt idx="899">
                  <c:v>38</c:v>
                </c:pt>
                <c:pt idx="900">
                  <c:v>38</c:v>
                </c:pt>
                <c:pt idx="901">
                  <c:v>38</c:v>
                </c:pt>
                <c:pt idx="902">
                  <c:v>38</c:v>
                </c:pt>
                <c:pt idx="903">
                  <c:v>37</c:v>
                </c:pt>
                <c:pt idx="904">
                  <c:v>37</c:v>
                </c:pt>
                <c:pt idx="905">
                  <c:v>37</c:v>
                </c:pt>
                <c:pt idx="906">
                  <c:v>37</c:v>
                </c:pt>
                <c:pt idx="907">
                  <c:v>37</c:v>
                </c:pt>
                <c:pt idx="908">
                  <c:v>37</c:v>
                </c:pt>
                <c:pt idx="909">
                  <c:v>37</c:v>
                </c:pt>
                <c:pt idx="910">
                  <c:v>37</c:v>
                </c:pt>
                <c:pt idx="911">
                  <c:v>37</c:v>
                </c:pt>
                <c:pt idx="912">
                  <c:v>37</c:v>
                </c:pt>
                <c:pt idx="913">
                  <c:v>37</c:v>
                </c:pt>
                <c:pt idx="914">
                  <c:v>37</c:v>
                </c:pt>
                <c:pt idx="915">
                  <c:v>37</c:v>
                </c:pt>
                <c:pt idx="916">
                  <c:v>37</c:v>
                </c:pt>
                <c:pt idx="917">
                  <c:v>37</c:v>
                </c:pt>
                <c:pt idx="918">
                  <c:v>37</c:v>
                </c:pt>
                <c:pt idx="919">
                  <c:v>37</c:v>
                </c:pt>
                <c:pt idx="920">
                  <c:v>37</c:v>
                </c:pt>
                <c:pt idx="921">
                  <c:v>37</c:v>
                </c:pt>
                <c:pt idx="922">
                  <c:v>37</c:v>
                </c:pt>
                <c:pt idx="923">
                  <c:v>37</c:v>
                </c:pt>
                <c:pt idx="924">
                  <c:v>37</c:v>
                </c:pt>
                <c:pt idx="925">
                  <c:v>37</c:v>
                </c:pt>
                <c:pt idx="926">
                  <c:v>37</c:v>
                </c:pt>
                <c:pt idx="927">
                  <c:v>37</c:v>
                </c:pt>
                <c:pt idx="928">
                  <c:v>37</c:v>
                </c:pt>
                <c:pt idx="929">
                  <c:v>37</c:v>
                </c:pt>
                <c:pt idx="930">
                  <c:v>37</c:v>
                </c:pt>
                <c:pt idx="931">
                  <c:v>37</c:v>
                </c:pt>
                <c:pt idx="932">
                  <c:v>37</c:v>
                </c:pt>
                <c:pt idx="933">
                  <c:v>37</c:v>
                </c:pt>
                <c:pt idx="934">
                  <c:v>37</c:v>
                </c:pt>
                <c:pt idx="935">
                  <c:v>37</c:v>
                </c:pt>
                <c:pt idx="936">
                  <c:v>37</c:v>
                </c:pt>
                <c:pt idx="937">
                  <c:v>37</c:v>
                </c:pt>
                <c:pt idx="938">
                  <c:v>37</c:v>
                </c:pt>
                <c:pt idx="939">
                  <c:v>37</c:v>
                </c:pt>
                <c:pt idx="940">
                  <c:v>37</c:v>
                </c:pt>
                <c:pt idx="941">
                  <c:v>37</c:v>
                </c:pt>
                <c:pt idx="942">
                  <c:v>37</c:v>
                </c:pt>
                <c:pt idx="943">
                  <c:v>37</c:v>
                </c:pt>
                <c:pt idx="944">
                  <c:v>37</c:v>
                </c:pt>
                <c:pt idx="945">
                  <c:v>37</c:v>
                </c:pt>
                <c:pt idx="946">
                  <c:v>37</c:v>
                </c:pt>
                <c:pt idx="947">
                  <c:v>37</c:v>
                </c:pt>
                <c:pt idx="948">
                  <c:v>37</c:v>
                </c:pt>
                <c:pt idx="949">
                  <c:v>37</c:v>
                </c:pt>
                <c:pt idx="950">
                  <c:v>37</c:v>
                </c:pt>
                <c:pt idx="951">
                  <c:v>37</c:v>
                </c:pt>
                <c:pt idx="952">
                  <c:v>37</c:v>
                </c:pt>
                <c:pt idx="953">
                  <c:v>37</c:v>
                </c:pt>
                <c:pt idx="954">
                  <c:v>37</c:v>
                </c:pt>
                <c:pt idx="955">
                  <c:v>37</c:v>
                </c:pt>
                <c:pt idx="956">
                  <c:v>37</c:v>
                </c:pt>
                <c:pt idx="957">
                  <c:v>37</c:v>
                </c:pt>
                <c:pt idx="958">
                  <c:v>37</c:v>
                </c:pt>
                <c:pt idx="959">
                  <c:v>37</c:v>
                </c:pt>
                <c:pt idx="960">
                  <c:v>37</c:v>
                </c:pt>
                <c:pt idx="961">
                  <c:v>37</c:v>
                </c:pt>
                <c:pt idx="962">
                  <c:v>37</c:v>
                </c:pt>
                <c:pt idx="963">
                  <c:v>37</c:v>
                </c:pt>
                <c:pt idx="964">
                  <c:v>37</c:v>
                </c:pt>
                <c:pt idx="965">
                  <c:v>37</c:v>
                </c:pt>
                <c:pt idx="966">
                  <c:v>37</c:v>
                </c:pt>
                <c:pt idx="967">
                  <c:v>37</c:v>
                </c:pt>
                <c:pt idx="968">
                  <c:v>37</c:v>
                </c:pt>
                <c:pt idx="969">
                  <c:v>37</c:v>
                </c:pt>
                <c:pt idx="970">
                  <c:v>37</c:v>
                </c:pt>
                <c:pt idx="971">
                  <c:v>37</c:v>
                </c:pt>
                <c:pt idx="972">
                  <c:v>37</c:v>
                </c:pt>
                <c:pt idx="973">
                  <c:v>37</c:v>
                </c:pt>
                <c:pt idx="974">
                  <c:v>37</c:v>
                </c:pt>
                <c:pt idx="975">
                  <c:v>37</c:v>
                </c:pt>
                <c:pt idx="976">
                  <c:v>37</c:v>
                </c:pt>
                <c:pt idx="977">
                  <c:v>37</c:v>
                </c:pt>
                <c:pt idx="978">
                  <c:v>37</c:v>
                </c:pt>
                <c:pt idx="979">
                  <c:v>37</c:v>
                </c:pt>
                <c:pt idx="980">
                  <c:v>37</c:v>
                </c:pt>
                <c:pt idx="981">
                  <c:v>37</c:v>
                </c:pt>
                <c:pt idx="982">
                  <c:v>37</c:v>
                </c:pt>
                <c:pt idx="983">
                  <c:v>37</c:v>
                </c:pt>
                <c:pt idx="984">
                  <c:v>37</c:v>
                </c:pt>
                <c:pt idx="985">
                  <c:v>37</c:v>
                </c:pt>
                <c:pt idx="986">
                  <c:v>37</c:v>
                </c:pt>
                <c:pt idx="987">
                  <c:v>37</c:v>
                </c:pt>
                <c:pt idx="988">
                  <c:v>37</c:v>
                </c:pt>
                <c:pt idx="989">
                  <c:v>37</c:v>
                </c:pt>
                <c:pt idx="990">
                  <c:v>37</c:v>
                </c:pt>
                <c:pt idx="991">
                  <c:v>37</c:v>
                </c:pt>
                <c:pt idx="992">
                  <c:v>37</c:v>
                </c:pt>
                <c:pt idx="993">
                  <c:v>37</c:v>
                </c:pt>
                <c:pt idx="994">
                  <c:v>37</c:v>
                </c:pt>
                <c:pt idx="995">
                  <c:v>37</c:v>
                </c:pt>
                <c:pt idx="996">
                  <c:v>37</c:v>
                </c:pt>
                <c:pt idx="997">
                  <c:v>37</c:v>
                </c:pt>
                <c:pt idx="998">
                  <c:v>37</c:v>
                </c:pt>
                <c:pt idx="999">
                  <c:v>37</c:v>
                </c:pt>
                <c:pt idx="1000">
                  <c:v>37</c:v>
                </c:pt>
                <c:pt idx="1001">
                  <c:v>37</c:v>
                </c:pt>
                <c:pt idx="1002">
                  <c:v>37</c:v>
                </c:pt>
                <c:pt idx="1003">
                  <c:v>37</c:v>
                </c:pt>
                <c:pt idx="1004">
                  <c:v>37</c:v>
                </c:pt>
                <c:pt idx="1005">
                  <c:v>37</c:v>
                </c:pt>
                <c:pt idx="1006">
                  <c:v>37</c:v>
                </c:pt>
                <c:pt idx="1007">
                  <c:v>37</c:v>
                </c:pt>
                <c:pt idx="1008">
                  <c:v>37</c:v>
                </c:pt>
                <c:pt idx="1009">
                  <c:v>37</c:v>
                </c:pt>
                <c:pt idx="1010">
                  <c:v>37</c:v>
                </c:pt>
                <c:pt idx="1011">
                  <c:v>37</c:v>
                </c:pt>
                <c:pt idx="1012">
                  <c:v>37</c:v>
                </c:pt>
                <c:pt idx="1013">
                  <c:v>37</c:v>
                </c:pt>
                <c:pt idx="1014">
                  <c:v>37</c:v>
                </c:pt>
                <c:pt idx="1015">
                  <c:v>37</c:v>
                </c:pt>
                <c:pt idx="1016">
                  <c:v>37</c:v>
                </c:pt>
                <c:pt idx="1017">
                  <c:v>37</c:v>
                </c:pt>
                <c:pt idx="1018">
                  <c:v>37</c:v>
                </c:pt>
                <c:pt idx="1019">
                  <c:v>37</c:v>
                </c:pt>
                <c:pt idx="1020">
                  <c:v>37</c:v>
                </c:pt>
                <c:pt idx="1021">
                  <c:v>37</c:v>
                </c:pt>
                <c:pt idx="1022">
                  <c:v>37</c:v>
                </c:pt>
                <c:pt idx="1023">
                  <c:v>37</c:v>
                </c:pt>
                <c:pt idx="1024">
                  <c:v>37</c:v>
                </c:pt>
                <c:pt idx="1025">
                  <c:v>37</c:v>
                </c:pt>
                <c:pt idx="1026">
                  <c:v>37</c:v>
                </c:pt>
                <c:pt idx="1027">
                  <c:v>37</c:v>
                </c:pt>
                <c:pt idx="1028">
                  <c:v>37</c:v>
                </c:pt>
                <c:pt idx="1029">
                  <c:v>37</c:v>
                </c:pt>
                <c:pt idx="1030">
                  <c:v>37</c:v>
                </c:pt>
                <c:pt idx="1031">
                  <c:v>37</c:v>
                </c:pt>
                <c:pt idx="1032">
                  <c:v>37</c:v>
                </c:pt>
                <c:pt idx="1033">
                  <c:v>37</c:v>
                </c:pt>
                <c:pt idx="1034">
                  <c:v>37</c:v>
                </c:pt>
                <c:pt idx="1035">
                  <c:v>37</c:v>
                </c:pt>
                <c:pt idx="1036">
                  <c:v>36</c:v>
                </c:pt>
                <c:pt idx="1037">
                  <c:v>36</c:v>
                </c:pt>
                <c:pt idx="1038">
                  <c:v>36</c:v>
                </c:pt>
                <c:pt idx="1039">
                  <c:v>36</c:v>
                </c:pt>
                <c:pt idx="1040">
                  <c:v>36</c:v>
                </c:pt>
                <c:pt idx="1041">
                  <c:v>36</c:v>
                </c:pt>
                <c:pt idx="1042">
                  <c:v>36</c:v>
                </c:pt>
                <c:pt idx="1043">
                  <c:v>36</c:v>
                </c:pt>
                <c:pt idx="1044">
                  <c:v>36</c:v>
                </c:pt>
                <c:pt idx="1045">
                  <c:v>36</c:v>
                </c:pt>
                <c:pt idx="1046">
                  <c:v>36</c:v>
                </c:pt>
                <c:pt idx="1047">
                  <c:v>36</c:v>
                </c:pt>
                <c:pt idx="1048">
                  <c:v>36</c:v>
                </c:pt>
                <c:pt idx="1049">
                  <c:v>36</c:v>
                </c:pt>
                <c:pt idx="1050">
                  <c:v>36</c:v>
                </c:pt>
                <c:pt idx="1051">
                  <c:v>36</c:v>
                </c:pt>
                <c:pt idx="1052">
                  <c:v>36</c:v>
                </c:pt>
                <c:pt idx="1053">
                  <c:v>36</c:v>
                </c:pt>
                <c:pt idx="1054">
                  <c:v>36</c:v>
                </c:pt>
                <c:pt idx="1055">
                  <c:v>36</c:v>
                </c:pt>
                <c:pt idx="1056">
                  <c:v>36</c:v>
                </c:pt>
                <c:pt idx="1057">
                  <c:v>36</c:v>
                </c:pt>
                <c:pt idx="1058">
                  <c:v>36</c:v>
                </c:pt>
                <c:pt idx="1059">
                  <c:v>35</c:v>
                </c:pt>
                <c:pt idx="1060">
                  <c:v>35</c:v>
                </c:pt>
                <c:pt idx="1061">
                  <c:v>35</c:v>
                </c:pt>
                <c:pt idx="1062">
                  <c:v>35</c:v>
                </c:pt>
                <c:pt idx="1063">
                  <c:v>35</c:v>
                </c:pt>
                <c:pt idx="1064">
                  <c:v>35</c:v>
                </c:pt>
                <c:pt idx="1065">
                  <c:v>35</c:v>
                </c:pt>
                <c:pt idx="1066">
                  <c:v>35</c:v>
                </c:pt>
                <c:pt idx="1067">
                  <c:v>35</c:v>
                </c:pt>
                <c:pt idx="1068">
                  <c:v>35</c:v>
                </c:pt>
                <c:pt idx="1069">
                  <c:v>35</c:v>
                </c:pt>
                <c:pt idx="1070">
                  <c:v>35</c:v>
                </c:pt>
                <c:pt idx="1071">
                  <c:v>35</c:v>
                </c:pt>
                <c:pt idx="1072">
                  <c:v>35</c:v>
                </c:pt>
                <c:pt idx="1073">
                  <c:v>35</c:v>
                </c:pt>
                <c:pt idx="1074">
                  <c:v>35</c:v>
                </c:pt>
                <c:pt idx="1075">
                  <c:v>35</c:v>
                </c:pt>
                <c:pt idx="1076">
                  <c:v>35</c:v>
                </c:pt>
                <c:pt idx="1077">
                  <c:v>35</c:v>
                </c:pt>
                <c:pt idx="1078">
                  <c:v>35</c:v>
                </c:pt>
                <c:pt idx="1079">
                  <c:v>35</c:v>
                </c:pt>
                <c:pt idx="1080">
                  <c:v>35</c:v>
                </c:pt>
                <c:pt idx="1081">
                  <c:v>35</c:v>
                </c:pt>
                <c:pt idx="1082">
                  <c:v>35</c:v>
                </c:pt>
                <c:pt idx="1083">
                  <c:v>35</c:v>
                </c:pt>
                <c:pt idx="1084">
                  <c:v>35</c:v>
                </c:pt>
                <c:pt idx="1085">
                  <c:v>35</c:v>
                </c:pt>
                <c:pt idx="1086">
                  <c:v>35</c:v>
                </c:pt>
                <c:pt idx="1087">
                  <c:v>35</c:v>
                </c:pt>
                <c:pt idx="1088">
                  <c:v>34</c:v>
                </c:pt>
                <c:pt idx="1089">
                  <c:v>34</c:v>
                </c:pt>
                <c:pt idx="1090">
                  <c:v>34</c:v>
                </c:pt>
                <c:pt idx="1091">
                  <c:v>34</c:v>
                </c:pt>
                <c:pt idx="1092">
                  <c:v>34</c:v>
                </c:pt>
                <c:pt idx="1093">
                  <c:v>34</c:v>
                </c:pt>
                <c:pt idx="1094">
                  <c:v>34</c:v>
                </c:pt>
                <c:pt idx="1095">
                  <c:v>34</c:v>
                </c:pt>
                <c:pt idx="1096">
                  <c:v>34</c:v>
                </c:pt>
                <c:pt idx="1097">
                  <c:v>34</c:v>
                </c:pt>
                <c:pt idx="1098">
                  <c:v>34</c:v>
                </c:pt>
                <c:pt idx="1099">
                  <c:v>34</c:v>
                </c:pt>
                <c:pt idx="1100">
                  <c:v>34</c:v>
                </c:pt>
                <c:pt idx="1101">
                  <c:v>34</c:v>
                </c:pt>
                <c:pt idx="1102">
                  <c:v>34</c:v>
                </c:pt>
                <c:pt idx="1103">
                  <c:v>34</c:v>
                </c:pt>
                <c:pt idx="1104">
                  <c:v>34</c:v>
                </c:pt>
                <c:pt idx="1105">
                  <c:v>34</c:v>
                </c:pt>
                <c:pt idx="1106">
                  <c:v>34</c:v>
                </c:pt>
                <c:pt idx="1107">
                  <c:v>34</c:v>
                </c:pt>
                <c:pt idx="1108">
                  <c:v>34</c:v>
                </c:pt>
                <c:pt idx="1109">
                  <c:v>34</c:v>
                </c:pt>
                <c:pt idx="1110">
                  <c:v>34</c:v>
                </c:pt>
                <c:pt idx="1111">
                  <c:v>34</c:v>
                </c:pt>
                <c:pt idx="1112">
                  <c:v>34</c:v>
                </c:pt>
                <c:pt idx="1113">
                  <c:v>34</c:v>
                </c:pt>
                <c:pt idx="1114">
                  <c:v>34</c:v>
                </c:pt>
                <c:pt idx="1115">
                  <c:v>33</c:v>
                </c:pt>
                <c:pt idx="1116">
                  <c:v>33</c:v>
                </c:pt>
                <c:pt idx="1117">
                  <c:v>33</c:v>
                </c:pt>
                <c:pt idx="1118">
                  <c:v>33</c:v>
                </c:pt>
                <c:pt idx="1119">
                  <c:v>33</c:v>
                </c:pt>
                <c:pt idx="1120">
                  <c:v>33</c:v>
                </c:pt>
                <c:pt idx="1121">
                  <c:v>33</c:v>
                </c:pt>
                <c:pt idx="1122">
                  <c:v>33</c:v>
                </c:pt>
                <c:pt idx="1123">
                  <c:v>33</c:v>
                </c:pt>
                <c:pt idx="1124">
                  <c:v>33</c:v>
                </c:pt>
                <c:pt idx="1125">
                  <c:v>33</c:v>
                </c:pt>
                <c:pt idx="1126">
                  <c:v>33</c:v>
                </c:pt>
                <c:pt idx="1127">
                  <c:v>33</c:v>
                </c:pt>
                <c:pt idx="1128">
                  <c:v>33</c:v>
                </c:pt>
                <c:pt idx="1129">
                  <c:v>33</c:v>
                </c:pt>
                <c:pt idx="1130">
                  <c:v>33</c:v>
                </c:pt>
                <c:pt idx="1131">
                  <c:v>33</c:v>
                </c:pt>
                <c:pt idx="1132">
                  <c:v>33</c:v>
                </c:pt>
                <c:pt idx="1133">
                  <c:v>33</c:v>
                </c:pt>
                <c:pt idx="1134">
                  <c:v>33</c:v>
                </c:pt>
                <c:pt idx="1135">
                  <c:v>33</c:v>
                </c:pt>
                <c:pt idx="1136">
                  <c:v>32</c:v>
                </c:pt>
                <c:pt idx="1137">
                  <c:v>32</c:v>
                </c:pt>
                <c:pt idx="1138">
                  <c:v>32</c:v>
                </c:pt>
                <c:pt idx="1139">
                  <c:v>32</c:v>
                </c:pt>
                <c:pt idx="1140">
                  <c:v>32</c:v>
                </c:pt>
                <c:pt idx="1141">
                  <c:v>32</c:v>
                </c:pt>
                <c:pt idx="1142">
                  <c:v>32</c:v>
                </c:pt>
                <c:pt idx="1143">
                  <c:v>32</c:v>
                </c:pt>
                <c:pt idx="1144">
                  <c:v>32</c:v>
                </c:pt>
                <c:pt idx="1145">
                  <c:v>32</c:v>
                </c:pt>
                <c:pt idx="1146">
                  <c:v>32</c:v>
                </c:pt>
                <c:pt idx="1147">
                  <c:v>32</c:v>
                </c:pt>
                <c:pt idx="1148">
                  <c:v>32</c:v>
                </c:pt>
                <c:pt idx="1149">
                  <c:v>32</c:v>
                </c:pt>
                <c:pt idx="1150">
                  <c:v>32</c:v>
                </c:pt>
                <c:pt idx="1151">
                  <c:v>32</c:v>
                </c:pt>
                <c:pt idx="1152">
                  <c:v>32</c:v>
                </c:pt>
                <c:pt idx="1153">
                  <c:v>32</c:v>
                </c:pt>
                <c:pt idx="1154">
                  <c:v>32</c:v>
                </c:pt>
                <c:pt idx="1155">
                  <c:v>32</c:v>
                </c:pt>
                <c:pt idx="1156">
                  <c:v>32</c:v>
                </c:pt>
                <c:pt idx="1157">
                  <c:v>32</c:v>
                </c:pt>
                <c:pt idx="1158">
                  <c:v>32</c:v>
                </c:pt>
                <c:pt idx="1159">
                  <c:v>32</c:v>
                </c:pt>
                <c:pt idx="1160">
                  <c:v>32</c:v>
                </c:pt>
                <c:pt idx="1161">
                  <c:v>32</c:v>
                </c:pt>
                <c:pt idx="1162">
                  <c:v>32</c:v>
                </c:pt>
                <c:pt idx="1163">
                  <c:v>32</c:v>
                </c:pt>
                <c:pt idx="1164">
                  <c:v>32</c:v>
                </c:pt>
                <c:pt idx="1165">
                  <c:v>32</c:v>
                </c:pt>
                <c:pt idx="1166">
                  <c:v>31</c:v>
                </c:pt>
                <c:pt idx="1167">
                  <c:v>31</c:v>
                </c:pt>
                <c:pt idx="1168">
                  <c:v>31</c:v>
                </c:pt>
                <c:pt idx="1169">
                  <c:v>31</c:v>
                </c:pt>
                <c:pt idx="1170">
                  <c:v>31</c:v>
                </c:pt>
                <c:pt idx="1171">
                  <c:v>31</c:v>
                </c:pt>
                <c:pt idx="1172">
                  <c:v>31</c:v>
                </c:pt>
                <c:pt idx="1173">
                  <c:v>31</c:v>
                </c:pt>
                <c:pt idx="1174">
                  <c:v>31</c:v>
                </c:pt>
                <c:pt idx="1175">
                  <c:v>31</c:v>
                </c:pt>
                <c:pt idx="1176">
                  <c:v>31</c:v>
                </c:pt>
                <c:pt idx="1177">
                  <c:v>31</c:v>
                </c:pt>
                <c:pt idx="1178">
                  <c:v>31</c:v>
                </c:pt>
                <c:pt idx="1179">
                  <c:v>31</c:v>
                </c:pt>
                <c:pt idx="1180">
                  <c:v>31</c:v>
                </c:pt>
                <c:pt idx="1181">
                  <c:v>31</c:v>
                </c:pt>
                <c:pt idx="1182">
                  <c:v>31</c:v>
                </c:pt>
                <c:pt idx="1183">
                  <c:v>31</c:v>
                </c:pt>
                <c:pt idx="1184">
                  <c:v>31</c:v>
                </c:pt>
                <c:pt idx="1185">
                  <c:v>31</c:v>
                </c:pt>
                <c:pt idx="1186">
                  <c:v>31</c:v>
                </c:pt>
                <c:pt idx="1187">
                  <c:v>31</c:v>
                </c:pt>
                <c:pt idx="1188">
                  <c:v>31</c:v>
                </c:pt>
                <c:pt idx="1189">
                  <c:v>31</c:v>
                </c:pt>
                <c:pt idx="1190">
                  <c:v>31</c:v>
                </c:pt>
                <c:pt idx="1191">
                  <c:v>31</c:v>
                </c:pt>
                <c:pt idx="1192">
                  <c:v>31</c:v>
                </c:pt>
                <c:pt idx="1193">
                  <c:v>31</c:v>
                </c:pt>
                <c:pt idx="1194">
                  <c:v>31</c:v>
                </c:pt>
                <c:pt idx="1195">
                  <c:v>31</c:v>
                </c:pt>
                <c:pt idx="1196">
                  <c:v>31</c:v>
                </c:pt>
                <c:pt idx="1197">
                  <c:v>31</c:v>
                </c:pt>
                <c:pt idx="1198">
                  <c:v>30</c:v>
                </c:pt>
                <c:pt idx="1199">
                  <c:v>30</c:v>
                </c:pt>
                <c:pt idx="1200">
                  <c:v>30</c:v>
                </c:pt>
                <c:pt idx="1201">
                  <c:v>30</c:v>
                </c:pt>
                <c:pt idx="1202">
                  <c:v>30</c:v>
                </c:pt>
                <c:pt idx="1203">
                  <c:v>30</c:v>
                </c:pt>
                <c:pt idx="1204">
                  <c:v>30</c:v>
                </c:pt>
                <c:pt idx="1205">
                  <c:v>30</c:v>
                </c:pt>
                <c:pt idx="1206">
                  <c:v>30</c:v>
                </c:pt>
                <c:pt idx="1207">
                  <c:v>30</c:v>
                </c:pt>
                <c:pt idx="1208">
                  <c:v>30</c:v>
                </c:pt>
                <c:pt idx="1209">
                  <c:v>30</c:v>
                </c:pt>
                <c:pt idx="1210">
                  <c:v>30</c:v>
                </c:pt>
                <c:pt idx="1211">
                  <c:v>30</c:v>
                </c:pt>
                <c:pt idx="1212">
                  <c:v>30</c:v>
                </c:pt>
                <c:pt idx="1213">
                  <c:v>30</c:v>
                </c:pt>
                <c:pt idx="1214">
                  <c:v>30</c:v>
                </c:pt>
                <c:pt idx="1215">
                  <c:v>30</c:v>
                </c:pt>
                <c:pt idx="1216">
                  <c:v>30</c:v>
                </c:pt>
                <c:pt idx="1217">
                  <c:v>29</c:v>
                </c:pt>
                <c:pt idx="1218">
                  <c:v>29</c:v>
                </c:pt>
                <c:pt idx="1219">
                  <c:v>29</c:v>
                </c:pt>
                <c:pt idx="1220">
                  <c:v>29</c:v>
                </c:pt>
                <c:pt idx="1221">
                  <c:v>29</c:v>
                </c:pt>
                <c:pt idx="1222">
                  <c:v>29</c:v>
                </c:pt>
                <c:pt idx="1223">
                  <c:v>29</c:v>
                </c:pt>
                <c:pt idx="1224">
                  <c:v>29</c:v>
                </c:pt>
                <c:pt idx="1225">
                  <c:v>29</c:v>
                </c:pt>
                <c:pt idx="1226">
                  <c:v>29</c:v>
                </c:pt>
                <c:pt idx="1227">
                  <c:v>29</c:v>
                </c:pt>
                <c:pt idx="1228">
                  <c:v>29</c:v>
                </c:pt>
                <c:pt idx="1229">
                  <c:v>29</c:v>
                </c:pt>
                <c:pt idx="1230">
                  <c:v>29</c:v>
                </c:pt>
                <c:pt idx="1231">
                  <c:v>29</c:v>
                </c:pt>
                <c:pt idx="1232">
                  <c:v>29</c:v>
                </c:pt>
                <c:pt idx="1233">
                  <c:v>29</c:v>
                </c:pt>
                <c:pt idx="1234">
                  <c:v>29</c:v>
                </c:pt>
                <c:pt idx="1235">
                  <c:v>29</c:v>
                </c:pt>
                <c:pt idx="1236">
                  <c:v>29</c:v>
                </c:pt>
                <c:pt idx="1237">
                  <c:v>29</c:v>
                </c:pt>
                <c:pt idx="1238">
                  <c:v>29</c:v>
                </c:pt>
                <c:pt idx="1239">
                  <c:v>29</c:v>
                </c:pt>
                <c:pt idx="1240">
                  <c:v>29</c:v>
                </c:pt>
                <c:pt idx="1241">
                  <c:v>29</c:v>
                </c:pt>
                <c:pt idx="1242">
                  <c:v>28</c:v>
                </c:pt>
                <c:pt idx="1243">
                  <c:v>28</c:v>
                </c:pt>
                <c:pt idx="1244">
                  <c:v>28</c:v>
                </c:pt>
                <c:pt idx="1245">
                  <c:v>28</c:v>
                </c:pt>
                <c:pt idx="1246">
                  <c:v>28</c:v>
                </c:pt>
                <c:pt idx="1247">
                  <c:v>28</c:v>
                </c:pt>
                <c:pt idx="1248">
                  <c:v>28</c:v>
                </c:pt>
                <c:pt idx="1249">
                  <c:v>28</c:v>
                </c:pt>
                <c:pt idx="1250">
                  <c:v>28</c:v>
                </c:pt>
                <c:pt idx="1251">
                  <c:v>28</c:v>
                </c:pt>
                <c:pt idx="1252">
                  <c:v>28</c:v>
                </c:pt>
                <c:pt idx="1253">
                  <c:v>28</c:v>
                </c:pt>
                <c:pt idx="1254">
                  <c:v>28</c:v>
                </c:pt>
                <c:pt idx="1255">
                  <c:v>28</c:v>
                </c:pt>
                <c:pt idx="1256">
                  <c:v>28</c:v>
                </c:pt>
                <c:pt idx="1257">
                  <c:v>28</c:v>
                </c:pt>
                <c:pt idx="1258">
                  <c:v>28</c:v>
                </c:pt>
                <c:pt idx="1259">
                  <c:v>28</c:v>
                </c:pt>
                <c:pt idx="1260">
                  <c:v>28</c:v>
                </c:pt>
                <c:pt idx="1261">
                  <c:v>28</c:v>
                </c:pt>
                <c:pt idx="1262">
                  <c:v>28</c:v>
                </c:pt>
                <c:pt idx="1263">
                  <c:v>28</c:v>
                </c:pt>
                <c:pt idx="1264">
                  <c:v>28</c:v>
                </c:pt>
                <c:pt idx="1265">
                  <c:v>28</c:v>
                </c:pt>
                <c:pt idx="1266">
                  <c:v>28</c:v>
                </c:pt>
                <c:pt idx="1267">
                  <c:v>28</c:v>
                </c:pt>
                <c:pt idx="1268">
                  <c:v>28</c:v>
                </c:pt>
                <c:pt idx="1269">
                  <c:v>27</c:v>
                </c:pt>
                <c:pt idx="1270">
                  <c:v>27</c:v>
                </c:pt>
                <c:pt idx="1271">
                  <c:v>27</c:v>
                </c:pt>
                <c:pt idx="1272">
                  <c:v>27</c:v>
                </c:pt>
                <c:pt idx="1273">
                  <c:v>27</c:v>
                </c:pt>
                <c:pt idx="1274">
                  <c:v>27</c:v>
                </c:pt>
                <c:pt idx="1275">
                  <c:v>27</c:v>
                </c:pt>
                <c:pt idx="1276">
                  <c:v>27</c:v>
                </c:pt>
                <c:pt idx="1277">
                  <c:v>27</c:v>
                </c:pt>
                <c:pt idx="1278">
                  <c:v>27</c:v>
                </c:pt>
                <c:pt idx="1279">
                  <c:v>27</c:v>
                </c:pt>
                <c:pt idx="1280">
                  <c:v>27</c:v>
                </c:pt>
                <c:pt idx="1281">
                  <c:v>27</c:v>
                </c:pt>
                <c:pt idx="1282">
                  <c:v>27</c:v>
                </c:pt>
                <c:pt idx="1283">
                  <c:v>27</c:v>
                </c:pt>
                <c:pt idx="1284">
                  <c:v>27</c:v>
                </c:pt>
                <c:pt idx="1285">
                  <c:v>27</c:v>
                </c:pt>
                <c:pt idx="1286">
                  <c:v>27</c:v>
                </c:pt>
                <c:pt idx="1287">
                  <c:v>27</c:v>
                </c:pt>
                <c:pt idx="1288">
                  <c:v>27</c:v>
                </c:pt>
                <c:pt idx="1289">
                  <c:v>27</c:v>
                </c:pt>
                <c:pt idx="1290">
                  <c:v>27</c:v>
                </c:pt>
                <c:pt idx="1291">
                  <c:v>26</c:v>
                </c:pt>
                <c:pt idx="1292">
                  <c:v>26</c:v>
                </c:pt>
                <c:pt idx="1293">
                  <c:v>26</c:v>
                </c:pt>
                <c:pt idx="1294">
                  <c:v>26</c:v>
                </c:pt>
                <c:pt idx="1295">
                  <c:v>26</c:v>
                </c:pt>
                <c:pt idx="1296">
                  <c:v>26</c:v>
                </c:pt>
                <c:pt idx="1297">
                  <c:v>26</c:v>
                </c:pt>
                <c:pt idx="1298">
                  <c:v>26</c:v>
                </c:pt>
                <c:pt idx="1299">
                  <c:v>26</c:v>
                </c:pt>
                <c:pt idx="1300">
                  <c:v>26</c:v>
                </c:pt>
                <c:pt idx="1301">
                  <c:v>26</c:v>
                </c:pt>
                <c:pt idx="1302">
                  <c:v>26</c:v>
                </c:pt>
                <c:pt idx="1303">
                  <c:v>26</c:v>
                </c:pt>
                <c:pt idx="1304">
                  <c:v>26</c:v>
                </c:pt>
                <c:pt idx="1305">
                  <c:v>26</c:v>
                </c:pt>
                <c:pt idx="1306">
                  <c:v>26</c:v>
                </c:pt>
                <c:pt idx="1307">
                  <c:v>26</c:v>
                </c:pt>
                <c:pt idx="1308">
                  <c:v>26</c:v>
                </c:pt>
                <c:pt idx="1309">
                  <c:v>26</c:v>
                </c:pt>
                <c:pt idx="1310">
                  <c:v>26</c:v>
                </c:pt>
                <c:pt idx="1311">
                  <c:v>26</c:v>
                </c:pt>
                <c:pt idx="1312">
                  <c:v>25</c:v>
                </c:pt>
                <c:pt idx="1313">
                  <c:v>25</c:v>
                </c:pt>
                <c:pt idx="1314">
                  <c:v>25</c:v>
                </c:pt>
                <c:pt idx="1315">
                  <c:v>25</c:v>
                </c:pt>
                <c:pt idx="1316">
                  <c:v>25</c:v>
                </c:pt>
                <c:pt idx="1317">
                  <c:v>25</c:v>
                </c:pt>
                <c:pt idx="1318">
                  <c:v>25</c:v>
                </c:pt>
                <c:pt idx="1319">
                  <c:v>25</c:v>
                </c:pt>
                <c:pt idx="1320">
                  <c:v>25</c:v>
                </c:pt>
                <c:pt idx="1321">
                  <c:v>25</c:v>
                </c:pt>
                <c:pt idx="1322">
                  <c:v>25</c:v>
                </c:pt>
                <c:pt idx="1323">
                  <c:v>25</c:v>
                </c:pt>
                <c:pt idx="1324">
                  <c:v>25</c:v>
                </c:pt>
                <c:pt idx="1325">
                  <c:v>25</c:v>
                </c:pt>
                <c:pt idx="1326">
                  <c:v>25</c:v>
                </c:pt>
                <c:pt idx="1327">
                  <c:v>25</c:v>
                </c:pt>
                <c:pt idx="1328">
                  <c:v>25</c:v>
                </c:pt>
                <c:pt idx="1329">
                  <c:v>25</c:v>
                </c:pt>
                <c:pt idx="1330">
                  <c:v>25</c:v>
                </c:pt>
                <c:pt idx="1331">
                  <c:v>25</c:v>
                </c:pt>
                <c:pt idx="1332">
                  <c:v>25</c:v>
                </c:pt>
                <c:pt idx="1333">
                  <c:v>25</c:v>
                </c:pt>
                <c:pt idx="1334">
                  <c:v>25</c:v>
                </c:pt>
                <c:pt idx="1335">
                  <c:v>25</c:v>
                </c:pt>
                <c:pt idx="1336">
                  <c:v>25</c:v>
                </c:pt>
                <c:pt idx="1337">
                  <c:v>25</c:v>
                </c:pt>
                <c:pt idx="1338">
                  <c:v>25</c:v>
                </c:pt>
                <c:pt idx="1339">
                  <c:v>25</c:v>
                </c:pt>
                <c:pt idx="1340">
                  <c:v>25</c:v>
                </c:pt>
                <c:pt idx="1341">
                  <c:v>24</c:v>
                </c:pt>
                <c:pt idx="1342">
                  <c:v>24</c:v>
                </c:pt>
                <c:pt idx="1343">
                  <c:v>24</c:v>
                </c:pt>
                <c:pt idx="1344">
                  <c:v>24</c:v>
                </c:pt>
                <c:pt idx="1345">
                  <c:v>24</c:v>
                </c:pt>
                <c:pt idx="1346">
                  <c:v>24</c:v>
                </c:pt>
                <c:pt idx="1347">
                  <c:v>24</c:v>
                </c:pt>
                <c:pt idx="1348">
                  <c:v>24</c:v>
                </c:pt>
                <c:pt idx="1349">
                  <c:v>24</c:v>
                </c:pt>
                <c:pt idx="1350">
                  <c:v>24</c:v>
                </c:pt>
                <c:pt idx="1351">
                  <c:v>24</c:v>
                </c:pt>
                <c:pt idx="1352">
                  <c:v>24</c:v>
                </c:pt>
                <c:pt idx="1353">
                  <c:v>24</c:v>
                </c:pt>
                <c:pt idx="1354">
                  <c:v>24</c:v>
                </c:pt>
                <c:pt idx="1355">
                  <c:v>24</c:v>
                </c:pt>
                <c:pt idx="1356">
                  <c:v>24</c:v>
                </c:pt>
                <c:pt idx="1357">
                  <c:v>24</c:v>
                </c:pt>
                <c:pt idx="1358">
                  <c:v>24</c:v>
                </c:pt>
                <c:pt idx="1359">
                  <c:v>24</c:v>
                </c:pt>
                <c:pt idx="1360">
                  <c:v>24</c:v>
                </c:pt>
                <c:pt idx="1361">
                  <c:v>24</c:v>
                </c:pt>
                <c:pt idx="1362">
                  <c:v>24</c:v>
                </c:pt>
                <c:pt idx="1363">
                  <c:v>24</c:v>
                </c:pt>
                <c:pt idx="1364">
                  <c:v>24</c:v>
                </c:pt>
                <c:pt idx="1365">
                  <c:v>24</c:v>
                </c:pt>
                <c:pt idx="1366">
                  <c:v>24</c:v>
                </c:pt>
                <c:pt idx="1367">
                  <c:v>24</c:v>
                </c:pt>
                <c:pt idx="1368">
                  <c:v>23</c:v>
                </c:pt>
                <c:pt idx="1369">
                  <c:v>23</c:v>
                </c:pt>
                <c:pt idx="1370">
                  <c:v>23</c:v>
                </c:pt>
                <c:pt idx="1371">
                  <c:v>23</c:v>
                </c:pt>
                <c:pt idx="1372">
                  <c:v>23</c:v>
                </c:pt>
                <c:pt idx="1373">
                  <c:v>23</c:v>
                </c:pt>
                <c:pt idx="1374">
                  <c:v>23</c:v>
                </c:pt>
                <c:pt idx="1375">
                  <c:v>23</c:v>
                </c:pt>
                <c:pt idx="1376">
                  <c:v>23</c:v>
                </c:pt>
                <c:pt idx="1377">
                  <c:v>23</c:v>
                </c:pt>
                <c:pt idx="1378">
                  <c:v>23</c:v>
                </c:pt>
                <c:pt idx="1379">
                  <c:v>23</c:v>
                </c:pt>
                <c:pt idx="1380">
                  <c:v>23</c:v>
                </c:pt>
                <c:pt idx="1381">
                  <c:v>23</c:v>
                </c:pt>
                <c:pt idx="1382">
                  <c:v>23</c:v>
                </c:pt>
                <c:pt idx="1383">
                  <c:v>23</c:v>
                </c:pt>
                <c:pt idx="1384">
                  <c:v>23</c:v>
                </c:pt>
                <c:pt idx="1385">
                  <c:v>23</c:v>
                </c:pt>
                <c:pt idx="1386">
                  <c:v>23</c:v>
                </c:pt>
                <c:pt idx="1387">
                  <c:v>23</c:v>
                </c:pt>
                <c:pt idx="1388">
                  <c:v>23</c:v>
                </c:pt>
                <c:pt idx="1389">
                  <c:v>23</c:v>
                </c:pt>
                <c:pt idx="1390">
                  <c:v>23</c:v>
                </c:pt>
                <c:pt idx="1391">
                  <c:v>23</c:v>
                </c:pt>
                <c:pt idx="1392">
                  <c:v>22</c:v>
                </c:pt>
                <c:pt idx="1393">
                  <c:v>22</c:v>
                </c:pt>
                <c:pt idx="1394">
                  <c:v>22</c:v>
                </c:pt>
                <c:pt idx="1395">
                  <c:v>22</c:v>
                </c:pt>
                <c:pt idx="1396">
                  <c:v>22</c:v>
                </c:pt>
                <c:pt idx="1397">
                  <c:v>22</c:v>
                </c:pt>
                <c:pt idx="1398">
                  <c:v>22</c:v>
                </c:pt>
                <c:pt idx="1399">
                  <c:v>22</c:v>
                </c:pt>
                <c:pt idx="1400">
                  <c:v>22</c:v>
                </c:pt>
                <c:pt idx="1401">
                  <c:v>22</c:v>
                </c:pt>
                <c:pt idx="1402">
                  <c:v>22</c:v>
                </c:pt>
                <c:pt idx="1403">
                  <c:v>22</c:v>
                </c:pt>
                <c:pt idx="1404">
                  <c:v>22</c:v>
                </c:pt>
                <c:pt idx="1405">
                  <c:v>22</c:v>
                </c:pt>
                <c:pt idx="1406">
                  <c:v>22</c:v>
                </c:pt>
                <c:pt idx="1407">
                  <c:v>22</c:v>
                </c:pt>
                <c:pt idx="1408">
                  <c:v>22</c:v>
                </c:pt>
                <c:pt idx="1409">
                  <c:v>22</c:v>
                </c:pt>
                <c:pt idx="1410">
                  <c:v>22</c:v>
                </c:pt>
                <c:pt idx="1411">
                  <c:v>22</c:v>
                </c:pt>
                <c:pt idx="1412">
                  <c:v>22</c:v>
                </c:pt>
                <c:pt idx="1413">
                  <c:v>22</c:v>
                </c:pt>
                <c:pt idx="1414">
                  <c:v>21</c:v>
                </c:pt>
                <c:pt idx="1415">
                  <c:v>21</c:v>
                </c:pt>
                <c:pt idx="1416">
                  <c:v>21</c:v>
                </c:pt>
                <c:pt idx="1417">
                  <c:v>21</c:v>
                </c:pt>
                <c:pt idx="1418">
                  <c:v>21</c:v>
                </c:pt>
                <c:pt idx="1419">
                  <c:v>21</c:v>
                </c:pt>
                <c:pt idx="1420">
                  <c:v>21</c:v>
                </c:pt>
                <c:pt idx="1421">
                  <c:v>21</c:v>
                </c:pt>
                <c:pt idx="1422">
                  <c:v>21</c:v>
                </c:pt>
                <c:pt idx="1423">
                  <c:v>21</c:v>
                </c:pt>
                <c:pt idx="1424">
                  <c:v>21</c:v>
                </c:pt>
                <c:pt idx="1425">
                  <c:v>21</c:v>
                </c:pt>
                <c:pt idx="1426">
                  <c:v>21</c:v>
                </c:pt>
                <c:pt idx="1427">
                  <c:v>21</c:v>
                </c:pt>
                <c:pt idx="1428">
                  <c:v>21</c:v>
                </c:pt>
                <c:pt idx="1429">
                  <c:v>21</c:v>
                </c:pt>
                <c:pt idx="1430">
                  <c:v>21</c:v>
                </c:pt>
                <c:pt idx="1431">
                  <c:v>21</c:v>
                </c:pt>
                <c:pt idx="1432">
                  <c:v>21</c:v>
                </c:pt>
                <c:pt idx="1433">
                  <c:v>21</c:v>
                </c:pt>
                <c:pt idx="1434">
                  <c:v>21</c:v>
                </c:pt>
                <c:pt idx="1435">
                  <c:v>21</c:v>
                </c:pt>
                <c:pt idx="1436">
                  <c:v>21</c:v>
                </c:pt>
                <c:pt idx="1437">
                  <c:v>21</c:v>
                </c:pt>
                <c:pt idx="1438">
                  <c:v>21</c:v>
                </c:pt>
                <c:pt idx="1439">
                  <c:v>21</c:v>
                </c:pt>
                <c:pt idx="1440">
                  <c:v>21</c:v>
                </c:pt>
                <c:pt idx="1441">
                  <c:v>21</c:v>
                </c:pt>
                <c:pt idx="1442">
                  <c:v>21</c:v>
                </c:pt>
                <c:pt idx="1443">
                  <c:v>21</c:v>
                </c:pt>
                <c:pt idx="1444">
                  <c:v>21</c:v>
                </c:pt>
                <c:pt idx="1445">
                  <c:v>21</c:v>
                </c:pt>
                <c:pt idx="1446">
                  <c:v>20</c:v>
                </c:pt>
                <c:pt idx="1447">
                  <c:v>20</c:v>
                </c:pt>
                <c:pt idx="1448">
                  <c:v>20</c:v>
                </c:pt>
                <c:pt idx="1449">
                  <c:v>20</c:v>
                </c:pt>
                <c:pt idx="1450">
                  <c:v>20</c:v>
                </c:pt>
                <c:pt idx="1451">
                  <c:v>20</c:v>
                </c:pt>
                <c:pt idx="1452">
                  <c:v>20</c:v>
                </c:pt>
                <c:pt idx="1453">
                  <c:v>20</c:v>
                </c:pt>
                <c:pt idx="1454">
                  <c:v>20</c:v>
                </c:pt>
                <c:pt idx="1455">
                  <c:v>20</c:v>
                </c:pt>
                <c:pt idx="1456">
                  <c:v>20</c:v>
                </c:pt>
                <c:pt idx="1457">
                  <c:v>20</c:v>
                </c:pt>
                <c:pt idx="1458">
                  <c:v>20</c:v>
                </c:pt>
                <c:pt idx="1459">
                  <c:v>20</c:v>
                </c:pt>
                <c:pt idx="1460">
                  <c:v>20</c:v>
                </c:pt>
                <c:pt idx="1461">
                  <c:v>20</c:v>
                </c:pt>
                <c:pt idx="1462">
                  <c:v>20</c:v>
                </c:pt>
                <c:pt idx="1463">
                  <c:v>20</c:v>
                </c:pt>
                <c:pt idx="1464">
                  <c:v>20</c:v>
                </c:pt>
                <c:pt idx="1465">
                  <c:v>20</c:v>
                </c:pt>
                <c:pt idx="1466">
                  <c:v>20</c:v>
                </c:pt>
                <c:pt idx="1467">
                  <c:v>20</c:v>
                </c:pt>
                <c:pt idx="1468">
                  <c:v>20</c:v>
                </c:pt>
                <c:pt idx="1469">
                  <c:v>20</c:v>
                </c:pt>
                <c:pt idx="1470">
                  <c:v>19</c:v>
                </c:pt>
                <c:pt idx="1471">
                  <c:v>19</c:v>
                </c:pt>
                <c:pt idx="1472">
                  <c:v>19</c:v>
                </c:pt>
                <c:pt idx="1473">
                  <c:v>19</c:v>
                </c:pt>
                <c:pt idx="1474">
                  <c:v>19</c:v>
                </c:pt>
                <c:pt idx="1475">
                  <c:v>19</c:v>
                </c:pt>
                <c:pt idx="1476">
                  <c:v>19</c:v>
                </c:pt>
                <c:pt idx="1477">
                  <c:v>19</c:v>
                </c:pt>
                <c:pt idx="1478">
                  <c:v>19</c:v>
                </c:pt>
                <c:pt idx="1479">
                  <c:v>19</c:v>
                </c:pt>
                <c:pt idx="1480">
                  <c:v>19</c:v>
                </c:pt>
                <c:pt idx="1481">
                  <c:v>19</c:v>
                </c:pt>
                <c:pt idx="1482">
                  <c:v>19</c:v>
                </c:pt>
                <c:pt idx="1483">
                  <c:v>19</c:v>
                </c:pt>
                <c:pt idx="1484">
                  <c:v>19</c:v>
                </c:pt>
                <c:pt idx="1485">
                  <c:v>19</c:v>
                </c:pt>
                <c:pt idx="1486">
                  <c:v>19</c:v>
                </c:pt>
                <c:pt idx="1487">
                  <c:v>19</c:v>
                </c:pt>
                <c:pt idx="1488">
                  <c:v>19</c:v>
                </c:pt>
                <c:pt idx="1489">
                  <c:v>18</c:v>
                </c:pt>
                <c:pt idx="1490">
                  <c:v>18</c:v>
                </c:pt>
                <c:pt idx="1491">
                  <c:v>18</c:v>
                </c:pt>
                <c:pt idx="1492">
                  <c:v>18</c:v>
                </c:pt>
                <c:pt idx="1493">
                  <c:v>18</c:v>
                </c:pt>
                <c:pt idx="1494">
                  <c:v>18</c:v>
                </c:pt>
                <c:pt idx="1495">
                  <c:v>18</c:v>
                </c:pt>
                <c:pt idx="1496">
                  <c:v>18</c:v>
                </c:pt>
                <c:pt idx="1497">
                  <c:v>18</c:v>
                </c:pt>
                <c:pt idx="1498">
                  <c:v>18</c:v>
                </c:pt>
                <c:pt idx="1499">
                  <c:v>18</c:v>
                </c:pt>
                <c:pt idx="1500">
                  <c:v>18</c:v>
                </c:pt>
                <c:pt idx="1501">
                  <c:v>18</c:v>
                </c:pt>
                <c:pt idx="1502">
                  <c:v>18</c:v>
                </c:pt>
                <c:pt idx="1503">
                  <c:v>18</c:v>
                </c:pt>
                <c:pt idx="1504">
                  <c:v>18</c:v>
                </c:pt>
                <c:pt idx="1505">
                  <c:v>18</c:v>
                </c:pt>
                <c:pt idx="1506">
                  <c:v>18</c:v>
                </c:pt>
                <c:pt idx="1507">
                  <c:v>18</c:v>
                </c:pt>
                <c:pt idx="1508">
                  <c:v>18</c:v>
                </c:pt>
                <c:pt idx="1509">
                  <c:v>18</c:v>
                </c:pt>
                <c:pt idx="1510">
                  <c:v>18</c:v>
                </c:pt>
                <c:pt idx="1511">
                  <c:v>18</c:v>
                </c:pt>
                <c:pt idx="1512">
                  <c:v>18</c:v>
                </c:pt>
                <c:pt idx="1513">
                  <c:v>18</c:v>
                </c:pt>
                <c:pt idx="1514">
                  <c:v>17</c:v>
                </c:pt>
                <c:pt idx="1515">
                  <c:v>17</c:v>
                </c:pt>
                <c:pt idx="1516">
                  <c:v>17</c:v>
                </c:pt>
                <c:pt idx="1517">
                  <c:v>17</c:v>
                </c:pt>
                <c:pt idx="1518">
                  <c:v>17</c:v>
                </c:pt>
                <c:pt idx="1519">
                  <c:v>17</c:v>
                </c:pt>
                <c:pt idx="1520">
                  <c:v>17</c:v>
                </c:pt>
                <c:pt idx="1521">
                  <c:v>17</c:v>
                </c:pt>
                <c:pt idx="1522">
                  <c:v>17</c:v>
                </c:pt>
                <c:pt idx="1523">
                  <c:v>17</c:v>
                </c:pt>
                <c:pt idx="1524">
                  <c:v>17</c:v>
                </c:pt>
                <c:pt idx="1525">
                  <c:v>17</c:v>
                </c:pt>
                <c:pt idx="1526">
                  <c:v>17</c:v>
                </c:pt>
                <c:pt idx="1527">
                  <c:v>17</c:v>
                </c:pt>
                <c:pt idx="1528">
                  <c:v>17</c:v>
                </c:pt>
                <c:pt idx="1529">
                  <c:v>17</c:v>
                </c:pt>
                <c:pt idx="1530">
                  <c:v>17</c:v>
                </c:pt>
                <c:pt idx="1531">
                  <c:v>17</c:v>
                </c:pt>
                <c:pt idx="1532">
                  <c:v>17</c:v>
                </c:pt>
                <c:pt idx="1533">
                  <c:v>17</c:v>
                </c:pt>
                <c:pt idx="1534">
                  <c:v>17</c:v>
                </c:pt>
                <c:pt idx="1535">
                  <c:v>17</c:v>
                </c:pt>
                <c:pt idx="1536">
                  <c:v>17</c:v>
                </c:pt>
                <c:pt idx="1537">
                  <c:v>17</c:v>
                </c:pt>
                <c:pt idx="1538">
                  <c:v>17</c:v>
                </c:pt>
                <c:pt idx="1539">
                  <c:v>17</c:v>
                </c:pt>
                <c:pt idx="1540">
                  <c:v>16</c:v>
                </c:pt>
                <c:pt idx="1541">
                  <c:v>16</c:v>
                </c:pt>
                <c:pt idx="1542">
                  <c:v>16</c:v>
                </c:pt>
                <c:pt idx="1543">
                  <c:v>16</c:v>
                </c:pt>
                <c:pt idx="1544">
                  <c:v>16</c:v>
                </c:pt>
                <c:pt idx="1545">
                  <c:v>16</c:v>
                </c:pt>
                <c:pt idx="1546">
                  <c:v>16</c:v>
                </c:pt>
                <c:pt idx="1547">
                  <c:v>16</c:v>
                </c:pt>
                <c:pt idx="1548">
                  <c:v>16</c:v>
                </c:pt>
                <c:pt idx="1549">
                  <c:v>16</c:v>
                </c:pt>
                <c:pt idx="1550">
                  <c:v>16</c:v>
                </c:pt>
                <c:pt idx="1551">
                  <c:v>16</c:v>
                </c:pt>
                <c:pt idx="1552">
                  <c:v>16</c:v>
                </c:pt>
                <c:pt idx="1553">
                  <c:v>16</c:v>
                </c:pt>
                <c:pt idx="1554">
                  <c:v>16</c:v>
                </c:pt>
                <c:pt idx="1555">
                  <c:v>16</c:v>
                </c:pt>
                <c:pt idx="1556">
                  <c:v>16</c:v>
                </c:pt>
                <c:pt idx="1557">
                  <c:v>16</c:v>
                </c:pt>
                <c:pt idx="1558">
                  <c:v>16</c:v>
                </c:pt>
                <c:pt idx="1559">
                  <c:v>16</c:v>
                </c:pt>
                <c:pt idx="1560">
                  <c:v>16</c:v>
                </c:pt>
                <c:pt idx="1561">
                  <c:v>16</c:v>
                </c:pt>
                <c:pt idx="1562">
                  <c:v>16</c:v>
                </c:pt>
                <c:pt idx="1563">
                  <c:v>16</c:v>
                </c:pt>
                <c:pt idx="1564">
                  <c:v>16</c:v>
                </c:pt>
                <c:pt idx="1565">
                  <c:v>16</c:v>
                </c:pt>
                <c:pt idx="1566">
                  <c:v>16</c:v>
                </c:pt>
                <c:pt idx="1567">
                  <c:v>16</c:v>
                </c:pt>
                <c:pt idx="1568">
                  <c:v>15</c:v>
                </c:pt>
                <c:pt idx="1569">
                  <c:v>15</c:v>
                </c:pt>
                <c:pt idx="1570">
                  <c:v>15</c:v>
                </c:pt>
                <c:pt idx="1571">
                  <c:v>15</c:v>
                </c:pt>
                <c:pt idx="1572">
                  <c:v>15</c:v>
                </c:pt>
                <c:pt idx="1573">
                  <c:v>15</c:v>
                </c:pt>
                <c:pt idx="1574">
                  <c:v>15</c:v>
                </c:pt>
                <c:pt idx="1575">
                  <c:v>15</c:v>
                </c:pt>
                <c:pt idx="1576">
                  <c:v>15</c:v>
                </c:pt>
                <c:pt idx="1577">
                  <c:v>15</c:v>
                </c:pt>
                <c:pt idx="1578">
                  <c:v>15</c:v>
                </c:pt>
                <c:pt idx="1579">
                  <c:v>15</c:v>
                </c:pt>
                <c:pt idx="1580">
                  <c:v>15</c:v>
                </c:pt>
                <c:pt idx="1581">
                  <c:v>15</c:v>
                </c:pt>
                <c:pt idx="1582">
                  <c:v>15</c:v>
                </c:pt>
                <c:pt idx="1583">
                  <c:v>15</c:v>
                </c:pt>
                <c:pt idx="1584">
                  <c:v>15</c:v>
                </c:pt>
                <c:pt idx="1585">
                  <c:v>15</c:v>
                </c:pt>
                <c:pt idx="1586">
                  <c:v>15</c:v>
                </c:pt>
                <c:pt idx="1587">
                  <c:v>15</c:v>
                </c:pt>
                <c:pt idx="1588">
                  <c:v>15</c:v>
                </c:pt>
                <c:pt idx="1589">
                  <c:v>15</c:v>
                </c:pt>
                <c:pt idx="1590">
                  <c:v>15</c:v>
                </c:pt>
                <c:pt idx="1591">
                  <c:v>14</c:v>
                </c:pt>
                <c:pt idx="1592">
                  <c:v>14</c:v>
                </c:pt>
                <c:pt idx="1593">
                  <c:v>14</c:v>
                </c:pt>
                <c:pt idx="1594">
                  <c:v>14</c:v>
                </c:pt>
                <c:pt idx="1595">
                  <c:v>14</c:v>
                </c:pt>
                <c:pt idx="1596">
                  <c:v>14</c:v>
                </c:pt>
                <c:pt idx="1597">
                  <c:v>14</c:v>
                </c:pt>
                <c:pt idx="1598">
                  <c:v>14</c:v>
                </c:pt>
                <c:pt idx="1599">
                  <c:v>14</c:v>
                </c:pt>
                <c:pt idx="1600">
                  <c:v>14</c:v>
                </c:pt>
                <c:pt idx="1601">
                  <c:v>14</c:v>
                </c:pt>
                <c:pt idx="1602">
                  <c:v>14</c:v>
                </c:pt>
                <c:pt idx="1603">
                  <c:v>14</c:v>
                </c:pt>
                <c:pt idx="1604">
                  <c:v>14</c:v>
                </c:pt>
                <c:pt idx="1605">
                  <c:v>14</c:v>
                </c:pt>
                <c:pt idx="1606">
                  <c:v>14</c:v>
                </c:pt>
                <c:pt idx="1607">
                  <c:v>14</c:v>
                </c:pt>
                <c:pt idx="1608">
                  <c:v>14</c:v>
                </c:pt>
                <c:pt idx="1609">
                  <c:v>14</c:v>
                </c:pt>
                <c:pt idx="1610">
                  <c:v>14</c:v>
                </c:pt>
                <c:pt idx="1611">
                  <c:v>14</c:v>
                </c:pt>
                <c:pt idx="1612">
                  <c:v>14</c:v>
                </c:pt>
                <c:pt idx="1613">
                  <c:v>14</c:v>
                </c:pt>
                <c:pt idx="1614">
                  <c:v>14</c:v>
                </c:pt>
                <c:pt idx="1615">
                  <c:v>14</c:v>
                </c:pt>
                <c:pt idx="1616">
                  <c:v>14</c:v>
                </c:pt>
                <c:pt idx="1617">
                  <c:v>14</c:v>
                </c:pt>
                <c:pt idx="1618">
                  <c:v>13</c:v>
                </c:pt>
                <c:pt idx="1619">
                  <c:v>13</c:v>
                </c:pt>
                <c:pt idx="1620">
                  <c:v>13</c:v>
                </c:pt>
                <c:pt idx="1621">
                  <c:v>13</c:v>
                </c:pt>
                <c:pt idx="1622">
                  <c:v>13</c:v>
                </c:pt>
                <c:pt idx="1623">
                  <c:v>13</c:v>
                </c:pt>
                <c:pt idx="1624">
                  <c:v>13</c:v>
                </c:pt>
                <c:pt idx="1625">
                  <c:v>13</c:v>
                </c:pt>
                <c:pt idx="1626">
                  <c:v>13</c:v>
                </c:pt>
                <c:pt idx="1627">
                  <c:v>13</c:v>
                </c:pt>
                <c:pt idx="1628">
                  <c:v>13</c:v>
                </c:pt>
                <c:pt idx="1629">
                  <c:v>13</c:v>
                </c:pt>
                <c:pt idx="1630">
                  <c:v>13</c:v>
                </c:pt>
                <c:pt idx="1631">
                  <c:v>13</c:v>
                </c:pt>
                <c:pt idx="1632">
                  <c:v>13</c:v>
                </c:pt>
                <c:pt idx="1633">
                  <c:v>13</c:v>
                </c:pt>
                <c:pt idx="1634">
                  <c:v>13</c:v>
                </c:pt>
                <c:pt idx="1635">
                  <c:v>13</c:v>
                </c:pt>
                <c:pt idx="1636">
                  <c:v>13</c:v>
                </c:pt>
                <c:pt idx="1637">
                  <c:v>13</c:v>
                </c:pt>
                <c:pt idx="1638">
                  <c:v>13</c:v>
                </c:pt>
                <c:pt idx="1639">
                  <c:v>13</c:v>
                </c:pt>
                <c:pt idx="1640">
                  <c:v>13</c:v>
                </c:pt>
                <c:pt idx="1641">
                  <c:v>13</c:v>
                </c:pt>
                <c:pt idx="1642">
                  <c:v>13</c:v>
                </c:pt>
                <c:pt idx="1643">
                  <c:v>13</c:v>
                </c:pt>
                <c:pt idx="1644">
                  <c:v>13</c:v>
                </c:pt>
                <c:pt idx="1645">
                  <c:v>13</c:v>
                </c:pt>
                <c:pt idx="1646">
                  <c:v>13</c:v>
                </c:pt>
                <c:pt idx="1647">
                  <c:v>13</c:v>
                </c:pt>
                <c:pt idx="1648">
                  <c:v>13</c:v>
                </c:pt>
                <c:pt idx="1649">
                  <c:v>13</c:v>
                </c:pt>
                <c:pt idx="1650">
                  <c:v>13</c:v>
                </c:pt>
                <c:pt idx="1651">
                  <c:v>13</c:v>
                </c:pt>
                <c:pt idx="1652">
                  <c:v>12</c:v>
                </c:pt>
                <c:pt idx="1653">
                  <c:v>12</c:v>
                </c:pt>
                <c:pt idx="1654">
                  <c:v>12</c:v>
                </c:pt>
                <c:pt idx="1655">
                  <c:v>12</c:v>
                </c:pt>
                <c:pt idx="1656">
                  <c:v>12</c:v>
                </c:pt>
                <c:pt idx="1657">
                  <c:v>12</c:v>
                </c:pt>
                <c:pt idx="1658">
                  <c:v>12</c:v>
                </c:pt>
                <c:pt idx="1659">
                  <c:v>12</c:v>
                </c:pt>
                <c:pt idx="1660">
                  <c:v>12</c:v>
                </c:pt>
                <c:pt idx="1661">
                  <c:v>12</c:v>
                </c:pt>
                <c:pt idx="1662">
                  <c:v>12</c:v>
                </c:pt>
                <c:pt idx="1663">
                  <c:v>12</c:v>
                </c:pt>
                <c:pt idx="1664">
                  <c:v>12</c:v>
                </c:pt>
                <c:pt idx="1665">
                  <c:v>12</c:v>
                </c:pt>
                <c:pt idx="1666">
                  <c:v>12</c:v>
                </c:pt>
                <c:pt idx="1667">
                  <c:v>12</c:v>
                </c:pt>
                <c:pt idx="1668">
                  <c:v>12</c:v>
                </c:pt>
                <c:pt idx="1669">
                  <c:v>12</c:v>
                </c:pt>
                <c:pt idx="1670">
                  <c:v>12</c:v>
                </c:pt>
                <c:pt idx="1671">
                  <c:v>12</c:v>
                </c:pt>
                <c:pt idx="1672">
                  <c:v>12</c:v>
                </c:pt>
                <c:pt idx="1673">
                  <c:v>12</c:v>
                </c:pt>
                <c:pt idx="1674">
                  <c:v>12</c:v>
                </c:pt>
                <c:pt idx="1675">
                  <c:v>11</c:v>
                </c:pt>
                <c:pt idx="1676">
                  <c:v>11</c:v>
                </c:pt>
                <c:pt idx="1677">
                  <c:v>11</c:v>
                </c:pt>
                <c:pt idx="1678">
                  <c:v>11</c:v>
                </c:pt>
                <c:pt idx="1679">
                  <c:v>11</c:v>
                </c:pt>
                <c:pt idx="1680">
                  <c:v>11</c:v>
                </c:pt>
                <c:pt idx="1681">
                  <c:v>11</c:v>
                </c:pt>
                <c:pt idx="1682">
                  <c:v>11</c:v>
                </c:pt>
                <c:pt idx="1683">
                  <c:v>11</c:v>
                </c:pt>
                <c:pt idx="1684">
                  <c:v>11</c:v>
                </c:pt>
                <c:pt idx="1685">
                  <c:v>11</c:v>
                </c:pt>
                <c:pt idx="1686">
                  <c:v>11</c:v>
                </c:pt>
                <c:pt idx="1687">
                  <c:v>11</c:v>
                </c:pt>
                <c:pt idx="1688">
                  <c:v>11</c:v>
                </c:pt>
                <c:pt idx="1689">
                  <c:v>11</c:v>
                </c:pt>
                <c:pt idx="1690">
                  <c:v>11</c:v>
                </c:pt>
                <c:pt idx="1691">
                  <c:v>11</c:v>
                </c:pt>
                <c:pt idx="1692">
                  <c:v>11</c:v>
                </c:pt>
                <c:pt idx="1693">
                  <c:v>11</c:v>
                </c:pt>
                <c:pt idx="1694">
                  <c:v>11</c:v>
                </c:pt>
                <c:pt idx="1695">
                  <c:v>11</c:v>
                </c:pt>
                <c:pt idx="1696">
                  <c:v>11</c:v>
                </c:pt>
                <c:pt idx="1697">
                  <c:v>11</c:v>
                </c:pt>
                <c:pt idx="1698">
                  <c:v>11</c:v>
                </c:pt>
                <c:pt idx="1699">
                  <c:v>11</c:v>
                </c:pt>
                <c:pt idx="1700">
                  <c:v>10</c:v>
                </c:pt>
                <c:pt idx="1701">
                  <c:v>10</c:v>
                </c:pt>
                <c:pt idx="1702">
                  <c:v>10</c:v>
                </c:pt>
                <c:pt idx="1703">
                  <c:v>10</c:v>
                </c:pt>
                <c:pt idx="1704">
                  <c:v>10</c:v>
                </c:pt>
                <c:pt idx="1705">
                  <c:v>10</c:v>
                </c:pt>
                <c:pt idx="1706">
                  <c:v>10</c:v>
                </c:pt>
                <c:pt idx="1707">
                  <c:v>10</c:v>
                </c:pt>
                <c:pt idx="1708">
                  <c:v>10</c:v>
                </c:pt>
                <c:pt idx="1709">
                  <c:v>10</c:v>
                </c:pt>
                <c:pt idx="1710">
                  <c:v>10</c:v>
                </c:pt>
                <c:pt idx="1711">
                  <c:v>10</c:v>
                </c:pt>
                <c:pt idx="1712">
                  <c:v>10</c:v>
                </c:pt>
                <c:pt idx="1713">
                  <c:v>10</c:v>
                </c:pt>
                <c:pt idx="1714">
                  <c:v>10</c:v>
                </c:pt>
                <c:pt idx="1715">
                  <c:v>10</c:v>
                </c:pt>
                <c:pt idx="1716">
                  <c:v>10</c:v>
                </c:pt>
                <c:pt idx="1717">
                  <c:v>10</c:v>
                </c:pt>
                <c:pt idx="1718">
                  <c:v>10</c:v>
                </c:pt>
                <c:pt idx="1719">
                  <c:v>10</c:v>
                </c:pt>
                <c:pt idx="1720">
                  <c:v>10</c:v>
                </c:pt>
                <c:pt idx="1721">
                  <c:v>10</c:v>
                </c:pt>
                <c:pt idx="1722">
                  <c:v>10</c:v>
                </c:pt>
                <c:pt idx="1723">
                  <c:v>10</c:v>
                </c:pt>
                <c:pt idx="1724">
                  <c:v>10</c:v>
                </c:pt>
                <c:pt idx="1725">
                  <c:v>10</c:v>
                </c:pt>
                <c:pt idx="1726">
                  <c:v>10</c:v>
                </c:pt>
                <c:pt idx="1727">
                  <c:v>10</c:v>
                </c:pt>
                <c:pt idx="1728">
                  <c:v>10</c:v>
                </c:pt>
                <c:pt idx="1729">
                  <c:v>10</c:v>
                </c:pt>
                <c:pt idx="1730">
                  <c:v>10</c:v>
                </c:pt>
                <c:pt idx="1731">
                  <c:v>10</c:v>
                </c:pt>
                <c:pt idx="1732">
                  <c:v>9</c:v>
                </c:pt>
                <c:pt idx="1733">
                  <c:v>9</c:v>
                </c:pt>
                <c:pt idx="1734">
                  <c:v>9</c:v>
                </c:pt>
                <c:pt idx="1735">
                  <c:v>9</c:v>
                </c:pt>
                <c:pt idx="1736">
                  <c:v>9</c:v>
                </c:pt>
                <c:pt idx="1737">
                  <c:v>9</c:v>
                </c:pt>
                <c:pt idx="1738">
                  <c:v>9</c:v>
                </c:pt>
                <c:pt idx="1739">
                  <c:v>9</c:v>
                </c:pt>
                <c:pt idx="1740">
                  <c:v>9</c:v>
                </c:pt>
                <c:pt idx="1741">
                  <c:v>9</c:v>
                </c:pt>
                <c:pt idx="1742">
                  <c:v>9</c:v>
                </c:pt>
                <c:pt idx="1743">
                  <c:v>9</c:v>
                </c:pt>
                <c:pt idx="1744">
                  <c:v>9</c:v>
                </c:pt>
                <c:pt idx="1745">
                  <c:v>9</c:v>
                </c:pt>
                <c:pt idx="1746">
                  <c:v>9</c:v>
                </c:pt>
                <c:pt idx="1747">
                  <c:v>9</c:v>
                </c:pt>
                <c:pt idx="1748">
                  <c:v>9</c:v>
                </c:pt>
                <c:pt idx="1749">
                  <c:v>9</c:v>
                </c:pt>
                <c:pt idx="1750">
                  <c:v>9</c:v>
                </c:pt>
                <c:pt idx="1751">
                  <c:v>9</c:v>
                </c:pt>
                <c:pt idx="1752">
                  <c:v>9</c:v>
                </c:pt>
                <c:pt idx="1753">
                  <c:v>9</c:v>
                </c:pt>
                <c:pt idx="1754">
                  <c:v>9</c:v>
                </c:pt>
                <c:pt idx="1755">
                  <c:v>9</c:v>
                </c:pt>
                <c:pt idx="1756">
                  <c:v>9</c:v>
                </c:pt>
                <c:pt idx="1757">
                  <c:v>9</c:v>
                </c:pt>
                <c:pt idx="1758">
                  <c:v>9</c:v>
                </c:pt>
                <c:pt idx="1759">
                  <c:v>9</c:v>
                </c:pt>
                <c:pt idx="1760">
                  <c:v>9</c:v>
                </c:pt>
                <c:pt idx="1761">
                  <c:v>9</c:v>
                </c:pt>
                <c:pt idx="1762">
                  <c:v>9</c:v>
                </c:pt>
                <c:pt idx="1763">
                  <c:v>9</c:v>
                </c:pt>
                <c:pt idx="1764">
                  <c:v>9</c:v>
                </c:pt>
                <c:pt idx="1765">
                  <c:v>9</c:v>
                </c:pt>
                <c:pt idx="1766">
                  <c:v>8</c:v>
                </c:pt>
                <c:pt idx="1767">
                  <c:v>8</c:v>
                </c:pt>
                <c:pt idx="1768">
                  <c:v>8</c:v>
                </c:pt>
                <c:pt idx="1769">
                  <c:v>8</c:v>
                </c:pt>
                <c:pt idx="1770">
                  <c:v>8</c:v>
                </c:pt>
                <c:pt idx="1771">
                  <c:v>8</c:v>
                </c:pt>
                <c:pt idx="1772">
                  <c:v>8</c:v>
                </c:pt>
                <c:pt idx="1773">
                  <c:v>8</c:v>
                </c:pt>
                <c:pt idx="1774">
                  <c:v>8</c:v>
                </c:pt>
                <c:pt idx="1775">
                  <c:v>8</c:v>
                </c:pt>
                <c:pt idx="1776">
                  <c:v>8</c:v>
                </c:pt>
                <c:pt idx="1777">
                  <c:v>8</c:v>
                </c:pt>
                <c:pt idx="1778">
                  <c:v>8</c:v>
                </c:pt>
                <c:pt idx="1779">
                  <c:v>8</c:v>
                </c:pt>
                <c:pt idx="1780">
                  <c:v>8</c:v>
                </c:pt>
                <c:pt idx="1781">
                  <c:v>8</c:v>
                </c:pt>
                <c:pt idx="1782">
                  <c:v>8</c:v>
                </c:pt>
                <c:pt idx="1783">
                  <c:v>7</c:v>
                </c:pt>
                <c:pt idx="1784">
                  <c:v>7</c:v>
                </c:pt>
                <c:pt idx="1785">
                  <c:v>7</c:v>
                </c:pt>
                <c:pt idx="1786">
                  <c:v>7</c:v>
                </c:pt>
                <c:pt idx="1787">
                  <c:v>7</c:v>
                </c:pt>
                <c:pt idx="1788">
                  <c:v>7</c:v>
                </c:pt>
                <c:pt idx="1789">
                  <c:v>7</c:v>
                </c:pt>
                <c:pt idx="1790">
                  <c:v>7</c:v>
                </c:pt>
                <c:pt idx="1791">
                  <c:v>7</c:v>
                </c:pt>
                <c:pt idx="1792">
                  <c:v>7</c:v>
                </c:pt>
                <c:pt idx="1793">
                  <c:v>7</c:v>
                </c:pt>
                <c:pt idx="1794">
                  <c:v>7</c:v>
                </c:pt>
                <c:pt idx="1795">
                  <c:v>7</c:v>
                </c:pt>
                <c:pt idx="1796">
                  <c:v>7</c:v>
                </c:pt>
                <c:pt idx="1797">
                  <c:v>7</c:v>
                </c:pt>
                <c:pt idx="1798">
                  <c:v>7</c:v>
                </c:pt>
                <c:pt idx="1799">
                  <c:v>7</c:v>
                </c:pt>
                <c:pt idx="1800">
                  <c:v>7</c:v>
                </c:pt>
                <c:pt idx="1801">
                  <c:v>7</c:v>
                </c:pt>
                <c:pt idx="1802">
                  <c:v>7</c:v>
                </c:pt>
                <c:pt idx="1803">
                  <c:v>7</c:v>
                </c:pt>
                <c:pt idx="1804">
                  <c:v>7</c:v>
                </c:pt>
                <c:pt idx="1805">
                  <c:v>7</c:v>
                </c:pt>
                <c:pt idx="1806">
                  <c:v>7</c:v>
                </c:pt>
                <c:pt idx="1807">
                  <c:v>7</c:v>
                </c:pt>
                <c:pt idx="1808">
                  <c:v>7</c:v>
                </c:pt>
                <c:pt idx="1809">
                  <c:v>7</c:v>
                </c:pt>
                <c:pt idx="1810">
                  <c:v>7</c:v>
                </c:pt>
                <c:pt idx="1811">
                  <c:v>7</c:v>
                </c:pt>
                <c:pt idx="1812">
                  <c:v>7</c:v>
                </c:pt>
                <c:pt idx="1813">
                  <c:v>7</c:v>
                </c:pt>
                <c:pt idx="1814">
                  <c:v>7</c:v>
                </c:pt>
                <c:pt idx="1815">
                  <c:v>7</c:v>
                </c:pt>
                <c:pt idx="1816">
                  <c:v>7</c:v>
                </c:pt>
                <c:pt idx="1817">
                  <c:v>7</c:v>
                </c:pt>
                <c:pt idx="1818">
                  <c:v>7</c:v>
                </c:pt>
                <c:pt idx="1819">
                  <c:v>7</c:v>
                </c:pt>
                <c:pt idx="1820">
                  <c:v>7</c:v>
                </c:pt>
                <c:pt idx="1821">
                  <c:v>7</c:v>
                </c:pt>
                <c:pt idx="1822">
                  <c:v>7</c:v>
                </c:pt>
                <c:pt idx="1823">
                  <c:v>6</c:v>
                </c:pt>
                <c:pt idx="1824">
                  <c:v>6</c:v>
                </c:pt>
                <c:pt idx="1825">
                  <c:v>6</c:v>
                </c:pt>
                <c:pt idx="1826">
                  <c:v>6</c:v>
                </c:pt>
                <c:pt idx="1827">
                  <c:v>6</c:v>
                </c:pt>
                <c:pt idx="1828">
                  <c:v>6</c:v>
                </c:pt>
                <c:pt idx="1829">
                  <c:v>6</c:v>
                </c:pt>
                <c:pt idx="1830">
                  <c:v>6</c:v>
                </c:pt>
                <c:pt idx="1831">
                  <c:v>6</c:v>
                </c:pt>
                <c:pt idx="1832">
                  <c:v>6</c:v>
                </c:pt>
                <c:pt idx="1833">
                  <c:v>6</c:v>
                </c:pt>
                <c:pt idx="1834">
                  <c:v>6</c:v>
                </c:pt>
                <c:pt idx="1835">
                  <c:v>6</c:v>
                </c:pt>
                <c:pt idx="1836">
                  <c:v>6</c:v>
                </c:pt>
                <c:pt idx="1837">
                  <c:v>6</c:v>
                </c:pt>
                <c:pt idx="1838">
                  <c:v>6</c:v>
                </c:pt>
                <c:pt idx="1839">
                  <c:v>6</c:v>
                </c:pt>
                <c:pt idx="1840">
                  <c:v>6</c:v>
                </c:pt>
                <c:pt idx="1841">
                  <c:v>6</c:v>
                </c:pt>
                <c:pt idx="1842">
                  <c:v>6</c:v>
                </c:pt>
                <c:pt idx="1843">
                  <c:v>6</c:v>
                </c:pt>
                <c:pt idx="1844">
                  <c:v>6</c:v>
                </c:pt>
                <c:pt idx="1845">
                  <c:v>6</c:v>
                </c:pt>
                <c:pt idx="1846">
                  <c:v>6</c:v>
                </c:pt>
                <c:pt idx="1847">
                  <c:v>6</c:v>
                </c:pt>
                <c:pt idx="1848">
                  <c:v>6</c:v>
                </c:pt>
                <c:pt idx="1849">
                  <c:v>6</c:v>
                </c:pt>
                <c:pt idx="1850">
                  <c:v>6</c:v>
                </c:pt>
                <c:pt idx="1851">
                  <c:v>6</c:v>
                </c:pt>
                <c:pt idx="1852">
                  <c:v>6</c:v>
                </c:pt>
                <c:pt idx="1853">
                  <c:v>6</c:v>
                </c:pt>
                <c:pt idx="1854">
                  <c:v>6</c:v>
                </c:pt>
                <c:pt idx="1855">
                  <c:v>6</c:v>
                </c:pt>
                <c:pt idx="1856">
                  <c:v>6</c:v>
                </c:pt>
                <c:pt idx="1857">
                  <c:v>6</c:v>
                </c:pt>
                <c:pt idx="1858">
                  <c:v>6</c:v>
                </c:pt>
                <c:pt idx="1859">
                  <c:v>6</c:v>
                </c:pt>
                <c:pt idx="1860">
                  <c:v>6</c:v>
                </c:pt>
                <c:pt idx="1861">
                  <c:v>6</c:v>
                </c:pt>
                <c:pt idx="1862">
                  <c:v>6</c:v>
                </c:pt>
                <c:pt idx="1863">
                  <c:v>6</c:v>
                </c:pt>
                <c:pt idx="1864">
                  <c:v>6</c:v>
                </c:pt>
                <c:pt idx="1865">
                  <c:v>6</c:v>
                </c:pt>
                <c:pt idx="1866">
                  <c:v>6</c:v>
                </c:pt>
                <c:pt idx="1867">
                  <c:v>5</c:v>
                </c:pt>
                <c:pt idx="1868">
                  <c:v>5</c:v>
                </c:pt>
                <c:pt idx="1869">
                  <c:v>5</c:v>
                </c:pt>
                <c:pt idx="1870">
                  <c:v>5</c:v>
                </c:pt>
                <c:pt idx="1871">
                  <c:v>5</c:v>
                </c:pt>
                <c:pt idx="1872">
                  <c:v>5</c:v>
                </c:pt>
                <c:pt idx="1873">
                  <c:v>5</c:v>
                </c:pt>
                <c:pt idx="1874">
                  <c:v>5</c:v>
                </c:pt>
                <c:pt idx="1875">
                  <c:v>5</c:v>
                </c:pt>
                <c:pt idx="1876">
                  <c:v>5</c:v>
                </c:pt>
                <c:pt idx="1877">
                  <c:v>5</c:v>
                </c:pt>
                <c:pt idx="1878">
                  <c:v>5</c:v>
                </c:pt>
                <c:pt idx="1879">
                  <c:v>5</c:v>
                </c:pt>
                <c:pt idx="1880">
                  <c:v>5</c:v>
                </c:pt>
                <c:pt idx="1881">
                  <c:v>5</c:v>
                </c:pt>
                <c:pt idx="1882">
                  <c:v>5</c:v>
                </c:pt>
                <c:pt idx="1883">
                  <c:v>5</c:v>
                </c:pt>
                <c:pt idx="1884">
                  <c:v>5</c:v>
                </c:pt>
                <c:pt idx="1885">
                  <c:v>5</c:v>
                </c:pt>
                <c:pt idx="1886">
                  <c:v>5</c:v>
                </c:pt>
                <c:pt idx="1887">
                  <c:v>5</c:v>
                </c:pt>
                <c:pt idx="1888">
                  <c:v>5</c:v>
                </c:pt>
                <c:pt idx="1889">
                  <c:v>5</c:v>
                </c:pt>
                <c:pt idx="1890">
                  <c:v>5</c:v>
                </c:pt>
                <c:pt idx="1891">
                  <c:v>5</c:v>
                </c:pt>
                <c:pt idx="1892">
                  <c:v>5</c:v>
                </c:pt>
                <c:pt idx="1893">
                  <c:v>5</c:v>
                </c:pt>
                <c:pt idx="1894">
                  <c:v>5</c:v>
                </c:pt>
                <c:pt idx="1895">
                  <c:v>5</c:v>
                </c:pt>
                <c:pt idx="1896">
                  <c:v>5</c:v>
                </c:pt>
                <c:pt idx="1897">
                  <c:v>5</c:v>
                </c:pt>
                <c:pt idx="1898">
                  <c:v>5</c:v>
                </c:pt>
                <c:pt idx="1899">
                  <c:v>5</c:v>
                </c:pt>
                <c:pt idx="1900">
                  <c:v>5</c:v>
                </c:pt>
                <c:pt idx="1901">
                  <c:v>5</c:v>
                </c:pt>
                <c:pt idx="1902">
                  <c:v>5</c:v>
                </c:pt>
                <c:pt idx="1903">
                  <c:v>5</c:v>
                </c:pt>
                <c:pt idx="1904">
                  <c:v>4</c:v>
                </c:pt>
                <c:pt idx="1905">
                  <c:v>4</c:v>
                </c:pt>
                <c:pt idx="1906">
                  <c:v>4</c:v>
                </c:pt>
                <c:pt idx="1907">
                  <c:v>4</c:v>
                </c:pt>
                <c:pt idx="1908">
                  <c:v>4</c:v>
                </c:pt>
                <c:pt idx="1909">
                  <c:v>4</c:v>
                </c:pt>
                <c:pt idx="1910">
                  <c:v>4</c:v>
                </c:pt>
                <c:pt idx="1911">
                  <c:v>4</c:v>
                </c:pt>
                <c:pt idx="1912">
                  <c:v>4</c:v>
                </c:pt>
                <c:pt idx="1913">
                  <c:v>4</c:v>
                </c:pt>
                <c:pt idx="1914">
                  <c:v>4</c:v>
                </c:pt>
                <c:pt idx="1915">
                  <c:v>4</c:v>
                </c:pt>
                <c:pt idx="1916">
                  <c:v>4</c:v>
                </c:pt>
                <c:pt idx="1917">
                  <c:v>4</c:v>
                </c:pt>
                <c:pt idx="1918">
                  <c:v>4</c:v>
                </c:pt>
                <c:pt idx="1919">
                  <c:v>4</c:v>
                </c:pt>
                <c:pt idx="1920">
                  <c:v>4</c:v>
                </c:pt>
                <c:pt idx="1921">
                  <c:v>4</c:v>
                </c:pt>
                <c:pt idx="1922">
                  <c:v>4</c:v>
                </c:pt>
                <c:pt idx="1923">
                  <c:v>4</c:v>
                </c:pt>
                <c:pt idx="1924">
                  <c:v>4</c:v>
                </c:pt>
                <c:pt idx="1925">
                  <c:v>4</c:v>
                </c:pt>
                <c:pt idx="1926">
                  <c:v>4</c:v>
                </c:pt>
                <c:pt idx="1927">
                  <c:v>4</c:v>
                </c:pt>
                <c:pt idx="1928">
                  <c:v>4</c:v>
                </c:pt>
                <c:pt idx="1929">
                  <c:v>4</c:v>
                </c:pt>
                <c:pt idx="1930">
                  <c:v>4</c:v>
                </c:pt>
                <c:pt idx="1931">
                  <c:v>4</c:v>
                </c:pt>
                <c:pt idx="1932">
                  <c:v>4</c:v>
                </c:pt>
                <c:pt idx="1933">
                  <c:v>4</c:v>
                </c:pt>
                <c:pt idx="1934">
                  <c:v>4</c:v>
                </c:pt>
                <c:pt idx="1935">
                  <c:v>3</c:v>
                </c:pt>
                <c:pt idx="1936">
                  <c:v>3</c:v>
                </c:pt>
                <c:pt idx="1937">
                  <c:v>3</c:v>
                </c:pt>
                <c:pt idx="1938">
                  <c:v>3</c:v>
                </c:pt>
                <c:pt idx="1939">
                  <c:v>3</c:v>
                </c:pt>
                <c:pt idx="1940">
                  <c:v>3</c:v>
                </c:pt>
                <c:pt idx="1941">
                  <c:v>3</c:v>
                </c:pt>
                <c:pt idx="1942">
                  <c:v>3</c:v>
                </c:pt>
                <c:pt idx="1943">
                  <c:v>3</c:v>
                </c:pt>
                <c:pt idx="1944">
                  <c:v>3</c:v>
                </c:pt>
                <c:pt idx="1945">
                  <c:v>3</c:v>
                </c:pt>
                <c:pt idx="1946">
                  <c:v>3</c:v>
                </c:pt>
                <c:pt idx="1947">
                  <c:v>3</c:v>
                </c:pt>
                <c:pt idx="1948">
                  <c:v>3</c:v>
                </c:pt>
                <c:pt idx="1949">
                  <c:v>3</c:v>
                </c:pt>
                <c:pt idx="1950">
                  <c:v>3</c:v>
                </c:pt>
                <c:pt idx="1951">
                  <c:v>3</c:v>
                </c:pt>
                <c:pt idx="1952">
                  <c:v>3</c:v>
                </c:pt>
                <c:pt idx="1953">
                  <c:v>3</c:v>
                </c:pt>
                <c:pt idx="1954">
                  <c:v>3</c:v>
                </c:pt>
                <c:pt idx="1955">
                  <c:v>3</c:v>
                </c:pt>
                <c:pt idx="1956">
                  <c:v>3</c:v>
                </c:pt>
                <c:pt idx="1957">
                  <c:v>3</c:v>
                </c:pt>
                <c:pt idx="1958">
                  <c:v>3</c:v>
                </c:pt>
                <c:pt idx="1959">
                  <c:v>2</c:v>
                </c:pt>
                <c:pt idx="1960">
                  <c:v>2</c:v>
                </c:pt>
                <c:pt idx="1961">
                  <c:v>2</c:v>
                </c:pt>
                <c:pt idx="1962">
                  <c:v>2</c:v>
                </c:pt>
                <c:pt idx="1963">
                  <c:v>2</c:v>
                </c:pt>
                <c:pt idx="1964">
                  <c:v>2</c:v>
                </c:pt>
                <c:pt idx="1965">
                  <c:v>2</c:v>
                </c:pt>
                <c:pt idx="1966">
                  <c:v>2</c:v>
                </c:pt>
                <c:pt idx="1967">
                  <c:v>2</c:v>
                </c:pt>
                <c:pt idx="1968">
                  <c:v>2</c:v>
                </c:pt>
                <c:pt idx="1969">
                  <c:v>2</c:v>
                </c:pt>
                <c:pt idx="1970">
                  <c:v>2</c:v>
                </c:pt>
                <c:pt idx="1971">
                  <c:v>2</c:v>
                </c:pt>
                <c:pt idx="1972">
                  <c:v>2</c:v>
                </c:pt>
                <c:pt idx="1973">
                  <c:v>2</c:v>
                </c:pt>
                <c:pt idx="1974">
                  <c:v>2</c:v>
                </c:pt>
                <c:pt idx="1975">
                  <c:v>2</c:v>
                </c:pt>
                <c:pt idx="1976">
                  <c:v>2</c:v>
                </c:pt>
                <c:pt idx="1977">
                  <c:v>1</c:v>
                </c:pt>
                <c:pt idx="1978">
                  <c:v>1</c:v>
                </c:pt>
                <c:pt idx="1979">
                  <c:v>1</c:v>
                </c:pt>
                <c:pt idx="1980">
                  <c:v>1</c:v>
                </c:pt>
                <c:pt idx="1981">
                  <c:v>1</c:v>
                </c:pt>
                <c:pt idx="1982">
                  <c:v>1</c:v>
                </c:pt>
                <c:pt idx="1983">
                  <c:v>1</c:v>
                </c:pt>
                <c:pt idx="1984">
                  <c:v>1</c:v>
                </c:pt>
                <c:pt idx="1985">
                  <c:v>1</c:v>
                </c:pt>
                <c:pt idx="1986">
                  <c:v>1</c:v>
                </c:pt>
                <c:pt idx="1987">
                  <c:v>1</c:v>
                </c:pt>
                <c:pt idx="1988">
                  <c:v>1</c:v>
                </c:pt>
                <c:pt idx="1989">
                  <c:v>1</c:v>
                </c:pt>
                <c:pt idx="1990">
                  <c:v>1</c:v>
                </c:pt>
                <c:pt idx="1991">
                  <c:v>1</c:v>
                </c:pt>
                <c:pt idx="1992">
                  <c:v>1</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numCache>
            </c:numRef>
          </c:yVal>
          <c:smooth val="0"/>
        </c:ser>
        <c:dLbls>
          <c:showLegendKey val="0"/>
          <c:showVal val="0"/>
          <c:showCatName val="0"/>
          <c:showSerName val="0"/>
          <c:showPercent val="0"/>
          <c:showBubbleSize val="0"/>
        </c:dLbls>
        <c:axId val="61654144"/>
        <c:axId val="61656064"/>
      </c:scatterChart>
      <c:valAx>
        <c:axId val="61654144"/>
        <c:scaling>
          <c:orientation val="minMax"/>
          <c:max val="100"/>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61656064"/>
        <c:crosses val="autoZero"/>
        <c:crossBetween val="midCat"/>
      </c:valAx>
      <c:valAx>
        <c:axId val="61656064"/>
        <c:scaling>
          <c:orientation val="minMax"/>
          <c:max val="100"/>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61654144"/>
        <c:crosses val="autoZero"/>
        <c:crossBetween val="midCat"/>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6-05-24T16:45:24.804" idx="1">
    <p:pos x="748" y="197"/>
    <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FF1608-1BBE-4A09-838C-FC6C8611103D}" type="datetimeFigureOut">
              <a:rPr lang="en-US" smtClean="0"/>
              <a:t>19/4/2017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4FAF73-95DB-4555-8B8E-62E29464DBA7}" type="slidenum">
              <a:rPr lang="en-US" smtClean="0"/>
              <a:t>‹#›</a:t>
            </a:fld>
            <a:endParaRPr lang="en-US"/>
          </a:p>
        </p:txBody>
      </p:sp>
    </p:spTree>
    <p:extLst>
      <p:ext uri="{BB962C8B-B14F-4D97-AF65-F5344CB8AC3E}">
        <p14:creationId xmlns:p14="http://schemas.microsoft.com/office/powerpoint/2010/main" val="58715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xfrm>
            <a:off x="382588" y="685800"/>
            <a:ext cx="6094412" cy="3429000"/>
          </a:xfrm>
          <a:ln/>
        </p:spPr>
      </p:sp>
      <p:sp>
        <p:nvSpPr>
          <p:cNvPr id="251907" name="Rectangle 3"/>
          <p:cNvSpPr>
            <a:spLocks noGrp="1" noChangeArrowheads="1"/>
          </p:cNvSpPr>
          <p:nvPr>
            <p:ph type="body" idx="1"/>
          </p:nvPr>
        </p:nvSpPr>
        <p:spPr>
          <a:xfrm>
            <a:off x="685480" y="4343144"/>
            <a:ext cx="5487041"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There appears to be a paradox in the world of asthma management. </a:t>
            </a:r>
          </a:p>
          <a:p>
            <a:r>
              <a:rPr lang="en-US">
                <a:latin typeface="Times New Roman" charset="0"/>
              </a:rPr>
              <a:t>Today, we have: </a:t>
            </a:r>
          </a:p>
          <a:p>
            <a:pPr>
              <a:buFontTx/>
              <a:buChar char="•"/>
            </a:pPr>
            <a:r>
              <a:rPr lang="en-US">
                <a:latin typeface="Times New Roman" charset="0"/>
              </a:rPr>
              <a:t>Better knowledge of the pathogenesis of the disease </a:t>
            </a:r>
          </a:p>
          <a:p>
            <a:pPr>
              <a:buFontTx/>
              <a:buChar char="•"/>
            </a:pPr>
            <a:r>
              <a:rPr lang="en-US">
                <a:latin typeface="Times New Roman" charset="0"/>
              </a:rPr>
              <a:t>Improved pharmacological interventions </a:t>
            </a:r>
          </a:p>
          <a:p>
            <a:pPr>
              <a:buFontTx/>
              <a:buChar char="•"/>
            </a:pPr>
            <a:r>
              <a:rPr lang="en-US">
                <a:latin typeface="Times New Roman" charset="0"/>
              </a:rPr>
              <a:t>National and international guidelines</a:t>
            </a:r>
          </a:p>
          <a:p>
            <a:pPr>
              <a:buFontTx/>
              <a:buChar char="•"/>
            </a:pPr>
            <a:r>
              <a:rPr lang="en-GB">
                <a:latin typeface="Times New Roman" charset="0"/>
              </a:rPr>
              <a:t>More opportunities than ever before for education of both health professionals and patients, especially with wide use of the internet</a:t>
            </a:r>
          </a:p>
          <a:p>
            <a:endParaRPr lang="en-GB">
              <a:latin typeface="Times New Roman" charset="0"/>
            </a:endParaRPr>
          </a:p>
        </p:txBody>
      </p:sp>
    </p:spTree>
    <p:extLst>
      <p:ext uri="{BB962C8B-B14F-4D97-AF65-F5344CB8AC3E}">
        <p14:creationId xmlns:p14="http://schemas.microsoft.com/office/powerpoint/2010/main" val="1645110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EDEFC5-0582-6E44-ADC8-73CB1B05EDB4}" type="slidenum">
              <a:rPr lang="it-IT" sz="1200">
                <a:solidFill>
                  <a:prstClr val="black"/>
                </a:solidFill>
                <a:latin typeface="Calibri" charset="0"/>
              </a:rPr>
              <a:pPr eaLnBrk="1" hangingPunct="1"/>
              <a:t>17</a:t>
            </a:fld>
            <a:endParaRPr lang="it-IT" sz="1200">
              <a:solidFill>
                <a:prstClr val="black"/>
              </a:solidFill>
              <a:latin typeface="Calibri" charset="0"/>
            </a:endParaRPr>
          </a:p>
        </p:txBody>
      </p:sp>
      <p:sp>
        <p:nvSpPr>
          <p:cNvPr id="788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Arial" charset="0"/>
                <a:ea typeface="ＭＳ Ｐゴシック" charset="0"/>
                <a:cs typeface="Arial" charset="0"/>
              </a:rPr>
              <a:t>Il tentativo di  risposta a questo quesito sembra rappresentare un vero e proprio punto di svolta. Esso è rappresentato dal progetto GRADE, dove l</a:t>
            </a:r>
            <a:r>
              <a:rPr lang="ja-JP" altLang="it-IT">
                <a:latin typeface="Arial" charset="0"/>
                <a:ea typeface="ＭＳ Ｐゴシック" charset="0"/>
                <a:cs typeface="Arial" charset="0"/>
              </a:rPr>
              <a:t>’</a:t>
            </a:r>
            <a:r>
              <a:rPr lang="it-IT" altLang="ja-JP">
                <a:latin typeface="Arial" charset="0"/>
                <a:ea typeface="ＭＳ Ｐゴシック" charset="0"/>
                <a:cs typeface="Arial" charset="0"/>
              </a:rPr>
              <a:t>acronio sta per…..</a:t>
            </a:r>
            <a:endParaRPr lang="it-IT">
              <a:latin typeface="Arial" charset="0"/>
              <a:ea typeface="ＭＳ Ｐゴシック" charset="0"/>
              <a:cs typeface="Arial" charset="0"/>
            </a:endParaRPr>
          </a:p>
        </p:txBody>
      </p:sp>
    </p:spTree>
    <p:extLst>
      <p:ext uri="{BB962C8B-B14F-4D97-AF65-F5344CB8AC3E}">
        <p14:creationId xmlns:p14="http://schemas.microsoft.com/office/powerpoint/2010/main" val="367836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BFCBDF-C34E-E340-842D-147327EA6FE3}" type="slidenum">
              <a:rPr lang="it-IT" sz="1200">
                <a:solidFill>
                  <a:prstClr val="black"/>
                </a:solidFill>
                <a:latin typeface="Calibri" charset="0"/>
              </a:rPr>
              <a:pPr eaLnBrk="1" hangingPunct="1"/>
              <a:t>19</a:t>
            </a:fld>
            <a:endParaRPr lang="it-IT" sz="1200">
              <a:solidFill>
                <a:prstClr val="black"/>
              </a:solidFill>
              <a:latin typeface="Calibri" charset="0"/>
            </a:endParaRPr>
          </a:p>
        </p:txBody>
      </p:sp>
      <p:sp>
        <p:nvSpPr>
          <p:cNvPr id="88066"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Arial" charset="0"/>
                <a:ea typeface="ＭＳ Ｐゴシック" charset="0"/>
                <a:cs typeface="Arial" charset="0"/>
              </a:rPr>
              <a:t>Quindi riassumendo, i fattori che influenzano la forza di una raccomandazione sono rappresentati principalmente da:</a:t>
            </a:r>
          </a:p>
          <a:p>
            <a:pPr eaLnBrk="1" hangingPunct="1">
              <a:spcBef>
                <a:spcPct val="0"/>
              </a:spcBef>
              <a:buFontTx/>
              <a:buChar char="-"/>
            </a:pPr>
            <a:r>
              <a:rPr lang="it-IT">
                <a:latin typeface="Arial" charset="0"/>
                <a:ea typeface="ＭＳ Ｐゴシック" charset="0"/>
                <a:cs typeface="Arial" charset="0"/>
              </a:rPr>
              <a:t>Il bilancio tra effetti desiderabili ed indesiderabili</a:t>
            </a:r>
          </a:p>
          <a:p>
            <a:pPr eaLnBrk="1" hangingPunct="1">
              <a:spcBef>
                <a:spcPct val="0"/>
              </a:spcBef>
              <a:buFontTx/>
              <a:buChar char="-"/>
            </a:pPr>
            <a:r>
              <a:rPr lang="it-IT">
                <a:latin typeface="Arial" charset="0"/>
                <a:ea typeface="ＭＳ Ｐゴシック" charset="0"/>
                <a:cs typeface="Arial" charset="0"/>
              </a:rPr>
              <a:t>La qualità dell</a:t>
            </a:r>
            <a:r>
              <a:rPr lang="ja-JP" altLang="it-IT">
                <a:latin typeface="Arial" charset="0"/>
                <a:ea typeface="ＭＳ Ｐゴシック" charset="0"/>
                <a:cs typeface="Arial" charset="0"/>
              </a:rPr>
              <a:t>’</a:t>
            </a:r>
            <a:r>
              <a:rPr lang="it-IT" altLang="ja-JP">
                <a:latin typeface="Arial" charset="0"/>
                <a:ea typeface="ＭＳ Ｐゴシック" charset="0"/>
                <a:cs typeface="Arial" charset="0"/>
              </a:rPr>
              <a:t>evidenza</a:t>
            </a:r>
          </a:p>
          <a:p>
            <a:pPr eaLnBrk="1" hangingPunct="1">
              <a:spcBef>
                <a:spcPct val="0"/>
              </a:spcBef>
              <a:buFontTx/>
              <a:buChar char="-"/>
            </a:pPr>
            <a:r>
              <a:rPr lang="it-IT">
                <a:latin typeface="Arial" charset="0"/>
                <a:ea typeface="ＭＳ Ｐゴシック" charset="0"/>
                <a:cs typeface="Arial" charset="0"/>
              </a:rPr>
              <a:t>Le valutazioni e preferenze dei pazienti</a:t>
            </a:r>
          </a:p>
          <a:p>
            <a:pPr eaLnBrk="1" hangingPunct="1">
              <a:spcBef>
                <a:spcPct val="0"/>
              </a:spcBef>
              <a:buFontTx/>
              <a:buChar char="-"/>
            </a:pPr>
            <a:r>
              <a:rPr lang="it-IT">
                <a:latin typeface="Arial" charset="0"/>
                <a:ea typeface="ＭＳ Ｐゴシック" charset="0"/>
                <a:cs typeface="Arial" charset="0"/>
              </a:rPr>
              <a:t>I costi</a:t>
            </a:r>
          </a:p>
          <a:p>
            <a:pPr eaLnBrk="1" hangingPunct="1">
              <a:spcBef>
                <a:spcPct val="0"/>
              </a:spcBef>
              <a:buFontTx/>
              <a:buChar char="-"/>
            </a:pPr>
            <a:endParaRPr lang="it-IT">
              <a:latin typeface="Arial" charset="0"/>
              <a:ea typeface="ＭＳ Ｐゴシック" charset="0"/>
              <a:cs typeface="Arial" charset="0"/>
            </a:endParaRPr>
          </a:p>
          <a:p>
            <a:pPr eaLnBrk="1" hangingPunct="1">
              <a:spcBef>
                <a:spcPct val="0"/>
              </a:spcBef>
              <a:buFontTx/>
              <a:buChar char="-"/>
            </a:pPr>
            <a:endParaRPr lang="it-IT">
              <a:latin typeface="Arial" charset="0"/>
              <a:ea typeface="ＭＳ Ｐゴシック" charset="0"/>
              <a:cs typeface="Arial" charset="0"/>
            </a:endParaRPr>
          </a:p>
        </p:txBody>
      </p:sp>
    </p:spTree>
    <p:extLst>
      <p:ext uri="{BB962C8B-B14F-4D97-AF65-F5344CB8AC3E}">
        <p14:creationId xmlns:p14="http://schemas.microsoft.com/office/powerpoint/2010/main" val="4045593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egnaposto immagine diapositiva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atin typeface="Calibri" charset="0"/>
              </a:rPr>
              <a:t>In the contest of Ga2len network of excellence, activity supported by the European Union, we have developed specific recommendations for assessing PROS and Quality of life in allergic rhinitis and asthma in clinical trials. In these position papers published on Allergy you can find the criteria for development, use and interpretation of PROs in clinical Research.</a:t>
            </a:r>
          </a:p>
        </p:txBody>
      </p:sp>
      <p:sp>
        <p:nvSpPr>
          <p:cNvPr id="3686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DCFB6EA-C985-8444-9AAA-9C61E532E554}" type="slidenum">
              <a:rPr lang="it-IT">
                <a:solidFill>
                  <a:prstClr val="black"/>
                </a:solidFill>
                <a:latin typeface="Arial" charset="0"/>
                <a:cs typeface="Arial" charset="0"/>
              </a:rPr>
              <a:pPr/>
              <a:t>22</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366231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34CA35BE-1375-0C41-B496-069C2DDA1504}" type="slidenum">
              <a:rPr lang="it-IT">
                <a:solidFill>
                  <a:prstClr val="black"/>
                </a:solidFill>
                <a:latin typeface="Times" charset="0"/>
                <a:cs typeface="Arial" charset="0"/>
              </a:rPr>
              <a:pPr/>
              <a:t>24</a:t>
            </a:fld>
            <a:endParaRPr lang="it-IT">
              <a:solidFill>
                <a:prstClr val="black"/>
              </a:solidFill>
              <a:latin typeface="Times" charset="0"/>
              <a:cs typeface="Arial" charset="0"/>
            </a:endParaRPr>
          </a:p>
        </p:txBody>
      </p:sp>
      <p:sp>
        <p:nvSpPr>
          <p:cNvPr id="41986"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GB">
              <a:latin typeface="Calibri" charset="0"/>
            </a:endParaRPr>
          </a:p>
        </p:txBody>
      </p:sp>
    </p:spTree>
    <p:extLst>
      <p:ext uri="{BB962C8B-B14F-4D97-AF65-F5344CB8AC3E}">
        <p14:creationId xmlns:p14="http://schemas.microsoft.com/office/powerpoint/2010/main" val="258135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403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it-IT">
              <a:latin typeface="Calibri" charset="0"/>
            </a:endParaRPr>
          </a:p>
        </p:txBody>
      </p:sp>
    </p:spTree>
    <p:extLst>
      <p:ext uri="{BB962C8B-B14F-4D97-AF65-F5344CB8AC3E}">
        <p14:creationId xmlns:p14="http://schemas.microsoft.com/office/powerpoint/2010/main" val="2693995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D0B586E-FF28-4548-B33E-8D2B6BC25B75}" type="slidenum">
              <a:rPr lang="it-IT">
                <a:solidFill>
                  <a:prstClr val="black"/>
                </a:solidFill>
                <a:latin typeface="Arial" charset="0"/>
                <a:cs typeface="Arial" charset="0"/>
              </a:rPr>
              <a:pPr/>
              <a:t>27</a:t>
            </a:fld>
            <a:endParaRPr lang="it-IT">
              <a:solidFill>
                <a:prstClr val="black"/>
              </a:solidFill>
              <a:latin typeface="Arial" charset="0"/>
              <a:cs typeface="Arial" charset="0"/>
            </a:endParaRPr>
          </a:p>
        </p:txBody>
      </p:sp>
      <p:sp>
        <p:nvSpPr>
          <p:cNvPr id="50178"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it-IT">
              <a:latin typeface="Calibri" charset="0"/>
            </a:endParaRPr>
          </a:p>
        </p:txBody>
      </p:sp>
    </p:spTree>
    <p:extLst>
      <p:ext uri="{BB962C8B-B14F-4D97-AF65-F5344CB8AC3E}">
        <p14:creationId xmlns:p14="http://schemas.microsoft.com/office/powerpoint/2010/main" val="3596274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CA245B99-7E3F-5940-A86D-2CAE08E7A1A1}" type="slidenum">
              <a:rPr lang="it-IT">
                <a:solidFill>
                  <a:prstClr val="black"/>
                </a:solidFill>
                <a:latin typeface="Times" charset="0"/>
                <a:cs typeface="Arial" charset="0"/>
              </a:rPr>
              <a:pPr/>
              <a:t>31</a:t>
            </a:fld>
            <a:endParaRPr lang="it-IT">
              <a:solidFill>
                <a:prstClr val="black"/>
              </a:solidFill>
              <a:latin typeface="Times" charset="0"/>
              <a:cs typeface="Arial" charset="0"/>
            </a:endParaRPr>
          </a:p>
        </p:txBody>
      </p:sp>
      <p:sp>
        <p:nvSpPr>
          <p:cNvPr id="55298"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GB">
              <a:latin typeface="Calibri" charset="0"/>
            </a:endParaRPr>
          </a:p>
        </p:txBody>
      </p:sp>
    </p:spTree>
    <p:extLst>
      <p:ext uri="{BB962C8B-B14F-4D97-AF65-F5344CB8AC3E}">
        <p14:creationId xmlns:p14="http://schemas.microsoft.com/office/powerpoint/2010/main" val="3370761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A1FC5324-7714-0A43-9068-33948624A733}" type="slidenum">
              <a:rPr lang="it-IT">
                <a:solidFill>
                  <a:prstClr val="black"/>
                </a:solidFill>
                <a:latin typeface="Arial" charset="0"/>
                <a:ea typeface="MS PGothic" charset="0"/>
                <a:cs typeface="Arial" charset="0"/>
              </a:rPr>
              <a:pPr/>
              <a:t>33</a:t>
            </a:fld>
            <a:endParaRPr lang="it-IT">
              <a:solidFill>
                <a:prstClr val="black"/>
              </a:solidFill>
              <a:latin typeface="Arial" charset="0"/>
              <a:ea typeface="MS PGothic" charset="0"/>
              <a:cs typeface="Arial" charset="0"/>
            </a:endParaRPr>
          </a:p>
        </p:txBody>
      </p:sp>
      <p:sp>
        <p:nvSpPr>
          <p:cNvPr id="60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eaLnBrk="0" hangingPunct="0"/>
            <a:fld id="{3C80F7DE-F6C2-6545-AD2D-D1DF0FF87C4E}" type="slidenum">
              <a:rPr lang="it-IT" sz="1200">
                <a:solidFill>
                  <a:prstClr val="black"/>
                </a:solidFill>
                <a:latin typeface="Arial Unicode MS" charset="0"/>
                <a:ea typeface="MS PGothic" charset="0"/>
                <a:cs typeface="Arial" charset="0"/>
              </a:rPr>
              <a:pPr algn="r" eaLnBrk="0" hangingPunct="0"/>
              <a:t>33</a:t>
            </a:fld>
            <a:endParaRPr lang="it-IT" sz="1200">
              <a:solidFill>
                <a:prstClr val="black"/>
              </a:solidFill>
              <a:latin typeface="Arial Unicode MS" charset="0"/>
              <a:ea typeface="MS PGothic" charset="0"/>
              <a:cs typeface="Arial" charset="0"/>
            </a:endParaRPr>
          </a:p>
        </p:txBody>
      </p:sp>
      <p:sp>
        <p:nvSpPr>
          <p:cNvPr id="60419" name="Rectangle 2"/>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0420" name="Segnaposto note 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it-IT">
              <a:latin typeface="Arial" charset="0"/>
            </a:endParaRPr>
          </a:p>
        </p:txBody>
      </p:sp>
    </p:spTree>
    <p:extLst>
      <p:ext uri="{BB962C8B-B14F-4D97-AF65-F5344CB8AC3E}">
        <p14:creationId xmlns:p14="http://schemas.microsoft.com/office/powerpoint/2010/main" val="1607964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it-IT">
              <a:latin typeface="Calibri" charset="0"/>
            </a:endParaRPr>
          </a:p>
        </p:txBody>
      </p:sp>
      <p:sp>
        <p:nvSpPr>
          <p:cNvPr id="6246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DDD42CB-DD67-9749-97FE-1DDD84933B10}" type="slidenum">
              <a:rPr lang="it-IT">
                <a:solidFill>
                  <a:prstClr val="black"/>
                </a:solidFill>
                <a:latin typeface="Arial" charset="0"/>
                <a:cs typeface="Arial" charset="0"/>
              </a:rPr>
              <a:pPr/>
              <a:t>35</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526945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B56063-74BF-ED4E-844D-3444EF5E7D28}" type="slidenum">
              <a:rPr lang="en-US" sz="1200">
                <a:solidFill>
                  <a:prstClr val="black"/>
                </a:solidFill>
              </a:rPr>
              <a:pPr eaLnBrk="1" hangingPunct="1"/>
              <a:t>67</a:t>
            </a:fld>
            <a:endParaRPr lang="en-US" sz="1200">
              <a:solidFill>
                <a:prstClr val="black"/>
              </a:solidFill>
            </a:endParaRPr>
          </a:p>
        </p:txBody>
      </p:sp>
      <p:sp>
        <p:nvSpPr>
          <p:cNvPr id="48131" name="Rectangle 2"/>
          <p:cNvSpPr>
            <a:spLocks noGrp="1" noRot="1" noChangeAspect="1" noChangeArrowheads="1" noTextEdit="1"/>
          </p:cNvSpPr>
          <p:nvPr>
            <p:ph type="sldImg"/>
          </p:nvPr>
        </p:nvSpPr>
        <p:spPr bwMode="auto">
          <a:xfrm>
            <a:off x="384175" y="684213"/>
            <a:ext cx="6091238"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2" name="Rectangle 3"/>
          <p:cNvSpPr>
            <a:spLocks noGrp="1" noChangeArrowheads="1"/>
          </p:cNvSpPr>
          <p:nvPr>
            <p:ph type="body" idx="1"/>
          </p:nvPr>
        </p:nvSpPr>
        <p:spPr bwMode="auto">
          <a:xfrm>
            <a:off x="1154113" y="4341813"/>
            <a:ext cx="4605337"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31239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382588" y="685800"/>
            <a:ext cx="6094412" cy="3429000"/>
          </a:xfrm>
          <a:ln/>
        </p:spPr>
      </p:sp>
      <p:sp>
        <p:nvSpPr>
          <p:cNvPr id="253955" name="Rectangle 3"/>
          <p:cNvSpPr>
            <a:spLocks noGrp="1" noChangeArrowheads="1"/>
          </p:cNvSpPr>
          <p:nvPr>
            <p:ph type="body" idx="1"/>
          </p:nvPr>
        </p:nvSpPr>
        <p:spPr>
          <a:xfrm>
            <a:off x="685480" y="4343144"/>
            <a:ext cx="5487041"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And yet, asthma still continues to be poorly controlled with unacceptable levels of morbidity and mortality. As a result, patients continue to seek emergency care and require hospitalization. </a:t>
            </a:r>
          </a:p>
          <a:p>
            <a:r>
              <a:rPr lang="en-GB">
                <a:latin typeface="Times New Roman" charset="0"/>
              </a:rPr>
              <a:t>With so many advancements in asthma management, why can</a:t>
            </a:r>
            <a:r>
              <a:rPr lang="ja-JP" altLang="en-GB">
                <a:latin typeface="Times New Roman" charset="0"/>
              </a:rPr>
              <a:t>’</a:t>
            </a:r>
            <a:r>
              <a:rPr lang="en-GB">
                <a:latin typeface="Times New Roman" charset="0"/>
              </a:rPr>
              <a:t>t we get this disease under control? The problem is complex; possible reasons stem from our patients, health professionals, and health systems.</a:t>
            </a:r>
          </a:p>
        </p:txBody>
      </p:sp>
    </p:spTree>
    <p:extLst>
      <p:ext uri="{BB962C8B-B14F-4D97-AF65-F5344CB8AC3E}">
        <p14:creationId xmlns:p14="http://schemas.microsoft.com/office/powerpoint/2010/main" val="2781878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541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atin typeface="Calibri" charset="0"/>
                <a:ea typeface="ＭＳ Ｐゴシック" charset="0"/>
                <a:cs typeface="ＭＳ Ｐゴシック" charset="0"/>
              </a:rPr>
              <a:t>2355 individui. 85% congestione nasale, severa nel 40%. Sintomo da prevenire </a:t>
            </a:r>
          </a:p>
        </p:txBody>
      </p:sp>
    </p:spTree>
    <p:extLst>
      <p:ext uri="{BB962C8B-B14F-4D97-AF65-F5344CB8AC3E}">
        <p14:creationId xmlns:p14="http://schemas.microsoft.com/office/powerpoint/2010/main" val="395887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Espace réservé de l'image des diapositives 1"/>
          <p:cNvSpPr>
            <a:spLocks noGrp="1" noRot="1" noChangeAspect="1" noTextEdit="1"/>
          </p:cNvSpPr>
          <p:nvPr>
            <p:ph type="sldImg"/>
          </p:nvPr>
        </p:nvSpPr>
        <p:spPr bwMode="auto">
          <a:xfrm>
            <a:off x="1143000" y="685800"/>
            <a:ext cx="4575175"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1" name="Espace réservé des commentaires 2"/>
          <p:cNvSpPr>
            <a:spLocks noGrp="1"/>
          </p:cNvSpPr>
          <p:nvPr>
            <p:ph type="body" idx="1"/>
          </p:nvPr>
        </p:nvSpPr>
        <p:spPr>
          <a:xfrm>
            <a:off x="685494" y="4344357"/>
            <a:ext cx="5487014" cy="4113169"/>
          </a:xfrm>
        </p:spPr>
        <p:txBody>
          <a:bodyPr lIns="90498" tIns="45250" rIns="90498" bIns="45250"/>
          <a:lstStyle/>
          <a:p>
            <a:endParaRPr lang="fr-FR" smtClean="0"/>
          </a:p>
        </p:txBody>
      </p:sp>
      <p:sp>
        <p:nvSpPr>
          <p:cNvPr id="421892" name="Espace réservé du numéro de diapositive 3"/>
          <p:cNvSpPr txBox="1">
            <a:spLocks noGrp="1"/>
          </p:cNvSpPr>
          <p:nvPr/>
        </p:nvSpPr>
        <p:spPr bwMode="auto">
          <a:xfrm>
            <a:off x="3884464" y="8685879"/>
            <a:ext cx="2972004" cy="45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50" rIns="90498" bIns="45250" anchor="b"/>
          <a:lstStyle>
            <a:lvl1pPr defTabSz="474663" eaLnBrk="0" hangingPunct="0">
              <a:defRPr>
                <a:solidFill>
                  <a:schemeClr val="tx1"/>
                </a:solidFill>
                <a:latin typeface="Arial" pitchFamily="34" charset="0"/>
                <a:cs typeface="Arial" pitchFamily="34" charset="0"/>
              </a:defRPr>
            </a:lvl1pPr>
            <a:lvl2pPr marL="769938" indent="-295275" defTabSz="474663" eaLnBrk="0" hangingPunct="0">
              <a:defRPr>
                <a:solidFill>
                  <a:schemeClr val="tx1"/>
                </a:solidFill>
                <a:latin typeface="Arial" pitchFamily="34" charset="0"/>
                <a:cs typeface="Arial" pitchFamily="34" charset="0"/>
              </a:defRPr>
            </a:lvl2pPr>
            <a:lvl3pPr marL="1185863" indent="-238125" defTabSz="474663" eaLnBrk="0" hangingPunct="0">
              <a:defRPr>
                <a:solidFill>
                  <a:schemeClr val="tx1"/>
                </a:solidFill>
                <a:latin typeface="Arial" pitchFamily="34" charset="0"/>
                <a:cs typeface="Arial" pitchFamily="34" charset="0"/>
              </a:defRPr>
            </a:lvl3pPr>
            <a:lvl4pPr marL="1658938" indent="-236538" defTabSz="474663" eaLnBrk="0" hangingPunct="0">
              <a:defRPr>
                <a:solidFill>
                  <a:schemeClr val="tx1"/>
                </a:solidFill>
                <a:latin typeface="Arial" pitchFamily="34" charset="0"/>
                <a:cs typeface="Arial" pitchFamily="34" charset="0"/>
              </a:defRPr>
            </a:lvl4pPr>
            <a:lvl5pPr marL="2133600" indent="-236538" defTabSz="474663" eaLnBrk="0" hangingPunct="0">
              <a:defRPr>
                <a:solidFill>
                  <a:schemeClr val="tx1"/>
                </a:solidFill>
                <a:latin typeface="Arial" pitchFamily="34" charset="0"/>
                <a:cs typeface="Arial" pitchFamily="34" charset="0"/>
              </a:defRPr>
            </a:lvl5pPr>
            <a:lvl6pPr marL="2590800" indent="-236538" defTabSz="474663" eaLnBrk="0" fontAlgn="base" hangingPunct="0">
              <a:spcBef>
                <a:spcPct val="0"/>
              </a:spcBef>
              <a:spcAft>
                <a:spcPct val="0"/>
              </a:spcAft>
              <a:defRPr>
                <a:solidFill>
                  <a:schemeClr val="tx1"/>
                </a:solidFill>
                <a:latin typeface="Arial" pitchFamily="34" charset="0"/>
                <a:cs typeface="Arial" pitchFamily="34" charset="0"/>
              </a:defRPr>
            </a:lvl6pPr>
            <a:lvl7pPr marL="3048000" indent="-236538" defTabSz="474663" eaLnBrk="0" fontAlgn="base" hangingPunct="0">
              <a:spcBef>
                <a:spcPct val="0"/>
              </a:spcBef>
              <a:spcAft>
                <a:spcPct val="0"/>
              </a:spcAft>
              <a:defRPr>
                <a:solidFill>
                  <a:schemeClr val="tx1"/>
                </a:solidFill>
                <a:latin typeface="Arial" pitchFamily="34" charset="0"/>
                <a:cs typeface="Arial" pitchFamily="34" charset="0"/>
              </a:defRPr>
            </a:lvl7pPr>
            <a:lvl8pPr marL="3505200" indent="-236538" defTabSz="474663" eaLnBrk="0" fontAlgn="base" hangingPunct="0">
              <a:spcBef>
                <a:spcPct val="0"/>
              </a:spcBef>
              <a:spcAft>
                <a:spcPct val="0"/>
              </a:spcAft>
              <a:defRPr>
                <a:solidFill>
                  <a:schemeClr val="tx1"/>
                </a:solidFill>
                <a:latin typeface="Arial" pitchFamily="34" charset="0"/>
                <a:cs typeface="Arial" pitchFamily="34" charset="0"/>
              </a:defRPr>
            </a:lvl8pPr>
            <a:lvl9pPr marL="3962400" indent="-236538" defTabSz="4746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46024F1-44D3-4734-8D61-DAB9D9907ED4}" type="slidenum">
              <a:rPr lang="fr-FR" sz="1100">
                <a:solidFill>
                  <a:prstClr val="black"/>
                </a:solidFill>
                <a:ea typeface="MS PGothic" pitchFamily="34" charset="-128"/>
              </a:rPr>
              <a:pPr algn="r" eaLnBrk="1" hangingPunct="1"/>
              <a:t>76</a:t>
            </a:fld>
            <a:endParaRPr lang="fr-FR" sz="1100">
              <a:solidFill>
                <a:prstClr val="black"/>
              </a:solidFill>
              <a:ea typeface="MS PGothic" pitchFamily="34" charset="-128"/>
            </a:endParaRPr>
          </a:p>
        </p:txBody>
      </p:sp>
    </p:spTree>
    <p:extLst>
      <p:ext uri="{BB962C8B-B14F-4D97-AF65-F5344CB8AC3E}">
        <p14:creationId xmlns:p14="http://schemas.microsoft.com/office/powerpoint/2010/main" val="2338100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963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sz="2000" b="1">
                <a:solidFill>
                  <a:srgbClr val="0070C0"/>
                </a:solidFill>
                <a:latin typeface="Arial" charset="0"/>
                <a:cs typeface="Arial" charset="0"/>
              </a:rPr>
              <a:t>the psychometric properties of the available questionnaires have been evaluated in patients</a:t>
            </a:r>
            <a:r>
              <a:rPr lang="en-GB" sz="2000" b="1">
                <a:solidFill>
                  <a:srgbClr val="0070C0"/>
                </a:solidFill>
                <a:latin typeface="Tahoma" charset="0"/>
                <a:cs typeface="Arial" charset="0"/>
              </a:rPr>
              <a:t>’</a:t>
            </a:r>
            <a:r>
              <a:rPr lang="en-GB" sz="2000" b="1">
                <a:solidFill>
                  <a:srgbClr val="0070C0"/>
                </a:solidFill>
                <a:latin typeface="Arial" charset="0"/>
                <a:cs typeface="Arial" charset="0"/>
              </a:rPr>
              <a:t> populations, but not in the single patient [1]. For a questionnaire to be clinically useful, not only it must be valid, reliable and responsive in the single patient, but also simple, quick to complete, easy to score and interpret, and it has to provide useful information for disease management </a:t>
            </a:r>
          </a:p>
          <a:p>
            <a:pPr>
              <a:spcBef>
                <a:spcPct val="0"/>
              </a:spcBef>
            </a:pPr>
            <a:r>
              <a:rPr lang="en-GB" sz="2000" b="1">
                <a:solidFill>
                  <a:srgbClr val="0070C0"/>
                </a:solidFill>
                <a:latin typeface="Arial" charset="0"/>
                <a:cs typeface="Arial" charset="0"/>
              </a:rPr>
              <a:t>Barriers to the use of current questionnaires in daily practice:</a:t>
            </a:r>
          </a:p>
          <a:p>
            <a:pPr>
              <a:spcBef>
                <a:spcPct val="0"/>
              </a:spcBef>
            </a:pPr>
            <a:endParaRPr lang="en-GB" sz="2000" b="1">
              <a:solidFill>
                <a:srgbClr val="0070C0"/>
              </a:solidFill>
              <a:latin typeface="Arial" charset="0"/>
              <a:cs typeface="Arial" charset="0"/>
            </a:endParaRPr>
          </a:p>
          <a:p>
            <a:pPr>
              <a:spcBef>
                <a:spcPct val="0"/>
              </a:spcBef>
            </a:pPr>
            <a:endParaRPr lang="it-IT">
              <a:latin typeface="Calibri" charset="0"/>
            </a:endParaRPr>
          </a:p>
        </p:txBody>
      </p:sp>
    </p:spTree>
    <p:extLst>
      <p:ext uri="{BB962C8B-B14F-4D97-AF65-F5344CB8AC3E}">
        <p14:creationId xmlns:p14="http://schemas.microsoft.com/office/powerpoint/2010/main" val="818636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fld id="{10265CA1-2B13-F144-8DDA-48640725828F}" type="slidenum">
              <a:rPr lang="fr-FR" sz="1200">
                <a:solidFill>
                  <a:prstClr val="black"/>
                </a:solidFill>
                <a:latin typeface="Times New Roman" charset="0"/>
                <a:cs typeface="Arial" charset="0"/>
              </a:rPr>
              <a:pPr algn="r"/>
              <a:t>91</a:t>
            </a:fld>
            <a:endParaRPr lang="fr-FR" sz="1200">
              <a:solidFill>
                <a:prstClr val="black"/>
              </a:solidFill>
              <a:latin typeface="Times New Roman" charset="0"/>
              <a:cs typeface="Arial" charset="0"/>
            </a:endParaRPr>
          </a:p>
        </p:txBody>
      </p:sp>
      <p:sp>
        <p:nvSpPr>
          <p:cNvPr id="71682" name="Rectangle 2"/>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it-IT">
              <a:latin typeface="Calibri" charset="0"/>
            </a:endParaRPr>
          </a:p>
        </p:txBody>
      </p:sp>
    </p:spTree>
    <p:extLst>
      <p:ext uri="{BB962C8B-B14F-4D97-AF65-F5344CB8AC3E}">
        <p14:creationId xmlns:p14="http://schemas.microsoft.com/office/powerpoint/2010/main" val="1847339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fld id="{732AC8D7-538A-BF41-9FB6-93BC0091034E}" type="slidenum">
              <a:rPr lang="it-IT" sz="1200">
                <a:solidFill>
                  <a:prstClr val="black"/>
                </a:solidFill>
                <a:latin typeface="Times" charset="0"/>
                <a:cs typeface="Arial" charset="0"/>
              </a:rPr>
              <a:pPr algn="r"/>
              <a:t>94</a:t>
            </a:fld>
            <a:endParaRPr lang="it-IT" sz="1200">
              <a:solidFill>
                <a:prstClr val="black"/>
              </a:solidFill>
              <a:latin typeface="Times" charset="0"/>
              <a:cs typeface="Arial" charset="0"/>
            </a:endParaRPr>
          </a:p>
        </p:txBody>
      </p:sp>
      <p:sp>
        <p:nvSpPr>
          <p:cNvPr id="75778"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defTabSz="457200">
              <a:spcBef>
                <a:spcPct val="0"/>
              </a:spcBef>
            </a:pPr>
            <a:endParaRPr lang="en-GB">
              <a:latin typeface="Arial" charset="0"/>
            </a:endParaRPr>
          </a:p>
        </p:txBody>
      </p:sp>
    </p:spTree>
    <p:extLst>
      <p:ext uri="{BB962C8B-B14F-4D97-AF65-F5344CB8AC3E}">
        <p14:creationId xmlns:p14="http://schemas.microsoft.com/office/powerpoint/2010/main" val="2074396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p:cNvSpPr>
            <a:spLocks noGrp="1" noRot="1" noChangeAspect="1" noTextEdit="1"/>
          </p:cNvSpPr>
          <p:nvPr>
            <p:ph type="sldImg"/>
          </p:nvPr>
        </p:nvSpPr>
        <p:spPr bwMode="auto">
          <a:xfrm>
            <a:off x="1371600" y="1143000"/>
            <a:ext cx="4114800" cy="30861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92162" name="Segnaposto note 2"/>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it-IT">
                <a:latin typeface="Calibri" charset="0"/>
              </a:rPr>
              <a:t>It indicates the score perceived as significant for the patients, non only for the statisical analysis</a:t>
            </a:r>
          </a:p>
        </p:txBody>
      </p:sp>
      <p:sp>
        <p:nvSpPr>
          <p:cNvPr id="92163"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fld id="{32CD893C-ED1E-9548-A59E-6C38F2182CC0}" type="slidenum">
              <a:rPr lang="it-IT" sz="1200">
                <a:solidFill>
                  <a:prstClr val="black"/>
                </a:solidFill>
                <a:latin typeface="Arial" charset="0"/>
                <a:cs typeface="Arial" charset="0"/>
              </a:rPr>
              <a:pPr algn="r"/>
              <a:t>96</a:t>
            </a:fld>
            <a:endParaRPr lang="it-IT" sz="1200">
              <a:solidFill>
                <a:prstClr val="black"/>
              </a:solidFill>
              <a:latin typeface="Arial" charset="0"/>
              <a:cs typeface="Arial" charset="0"/>
            </a:endParaRPr>
          </a:p>
        </p:txBody>
      </p:sp>
    </p:spTree>
    <p:extLst>
      <p:ext uri="{BB962C8B-B14F-4D97-AF65-F5344CB8AC3E}">
        <p14:creationId xmlns:p14="http://schemas.microsoft.com/office/powerpoint/2010/main" val="23261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E4201E8-A497-4816-8EAC-D8C77ADEBCE3}" type="slidenum">
              <a:rPr lang="fr-FR" smtClean="0">
                <a:solidFill>
                  <a:prstClr val="black"/>
                </a:solidFill>
              </a:rPr>
              <a:pPr/>
              <a:t>108</a:t>
            </a:fld>
            <a:endParaRPr lang="fr-FR">
              <a:solidFill>
                <a:prstClr val="black"/>
              </a:solidFill>
            </a:endParaRPr>
          </a:p>
        </p:txBody>
      </p:sp>
    </p:spTree>
    <p:extLst>
      <p:ext uri="{BB962C8B-B14F-4D97-AF65-F5344CB8AC3E}">
        <p14:creationId xmlns:p14="http://schemas.microsoft.com/office/powerpoint/2010/main" val="895360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3B49BE-1BCC-4EBA-A172-DFC96FF8EAFE}" type="slidenum">
              <a:rPr lang="en-GB" smtClean="0">
                <a:solidFill>
                  <a:prstClr val="black"/>
                </a:solidFill>
              </a:rPr>
              <a:pPr/>
              <a:t>114</a:t>
            </a:fld>
            <a:endParaRPr lang="en-GB">
              <a:solidFill>
                <a:prstClr val="black"/>
              </a:solidFill>
            </a:endParaRPr>
          </a:p>
        </p:txBody>
      </p:sp>
    </p:spTree>
    <p:extLst>
      <p:ext uri="{BB962C8B-B14F-4D97-AF65-F5344CB8AC3E}">
        <p14:creationId xmlns:p14="http://schemas.microsoft.com/office/powerpoint/2010/main" val="664807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E4201E8-A497-4816-8EAC-D8C77ADEBCE3}" type="slidenum">
              <a:rPr lang="fr-FR" smtClean="0">
                <a:solidFill>
                  <a:prstClr val="black"/>
                </a:solidFill>
              </a:rPr>
              <a:pPr/>
              <a:t>138</a:t>
            </a:fld>
            <a:endParaRPr lang="fr-FR">
              <a:solidFill>
                <a:prstClr val="black"/>
              </a:solidFill>
            </a:endParaRPr>
          </a:p>
        </p:txBody>
      </p:sp>
    </p:spTree>
    <p:extLst>
      <p:ext uri="{BB962C8B-B14F-4D97-AF65-F5344CB8AC3E}">
        <p14:creationId xmlns:p14="http://schemas.microsoft.com/office/powerpoint/2010/main" val="895360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E4201E8-A497-4816-8EAC-D8C77ADEBCE3}" type="slidenum">
              <a:rPr lang="fr-FR" smtClean="0">
                <a:solidFill>
                  <a:prstClr val="black"/>
                </a:solidFill>
              </a:rPr>
              <a:pPr/>
              <a:t>139</a:t>
            </a:fld>
            <a:endParaRPr lang="fr-FR">
              <a:solidFill>
                <a:prstClr val="black"/>
              </a:solidFill>
            </a:endParaRPr>
          </a:p>
        </p:txBody>
      </p:sp>
    </p:spTree>
    <p:extLst>
      <p:ext uri="{BB962C8B-B14F-4D97-AF65-F5344CB8AC3E}">
        <p14:creationId xmlns:p14="http://schemas.microsoft.com/office/powerpoint/2010/main" val="129594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FB5AAE-2125-7B4E-AA71-E3351A5EDC91}" type="slidenum">
              <a:rPr lang="it-IT" sz="1200">
                <a:solidFill>
                  <a:prstClr val="black"/>
                </a:solidFill>
                <a:latin typeface="Calibri" charset="0"/>
              </a:rPr>
              <a:pPr eaLnBrk="1" hangingPunct="1"/>
              <a:t>5</a:t>
            </a:fld>
            <a:endParaRPr lang="it-IT" sz="1200">
              <a:solidFill>
                <a:prstClr val="black"/>
              </a:solidFill>
              <a:latin typeface="Calibri" charset="0"/>
            </a:endParaRPr>
          </a:p>
        </p:txBody>
      </p:sp>
      <p:sp>
        <p:nvSpPr>
          <p:cNvPr id="154626"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800" b="1">
                <a:solidFill>
                  <a:schemeClr val="bg1"/>
                </a:solidFill>
                <a:latin typeface="Calibri" charset="0"/>
                <a:ea typeface="ＭＳ Ｐゴシック" charset="0"/>
                <a:cs typeface="Times New Roman" charset="0"/>
              </a:rPr>
              <a:t>any report coming from patients, without involvment and interpretation  by physician or others,  about how they function or feel in relation to a health  condition and its treatment</a:t>
            </a:r>
            <a:endParaRPr lang="it-IT" sz="2800" b="1">
              <a:solidFill>
                <a:schemeClr val="bg1"/>
              </a:solidFill>
              <a:latin typeface="Calibri" charset="0"/>
              <a:ea typeface="ＭＳ Ｐゴシック" charset="0"/>
              <a:cs typeface="Times New Roman" charset="0"/>
            </a:endParaRPr>
          </a:p>
        </p:txBody>
      </p:sp>
    </p:spTree>
    <p:extLst>
      <p:ext uri="{BB962C8B-B14F-4D97-AF65-F5344CB8AC3E}">
        <p14:creationId xmlns:p14="http://schemas.microsoft.com/office/powerpoint/2010/main" val="386524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atin typeface="Calibri" charset="0"/>
                <a:ea typeface="ＭＳ Ｐゴシック" charset="0"/>
                <a:cs typeface="ＭＳ Ｐゴシック" charset="0"/>
              </a:rPr>
              <a:t>And because pros are now taken into account in the regulatory process</a:t>
            </a:r>
          </a:p>
          <a:p>
            <a:pPr eaLnBrk="1" hangingPunct="1"/>
            <a:endParaRPr lang="en-GB">
              <a:latin typeface="Calibri" charset="0"/>
              <a:ea typeface="ＭＳ Ｐゴシック" charset="0"/>
              <a:cs typeface="ＭＳ Ｐゴシック" charset="0"/>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A11A53-B108-5F4B-9A73-B741BD6CE547}" type="slidenum">
              <a:rPr lang="it-IT" sz="1200">
                <a:solidFill>
                  <a:prstClr val="black"/>
                </a:solidFill>
                <a:latin typeface="Calibri" charset="0"/>
              </a:rPr>
              <a:pPr eaLnBrk="1" hangingPunct="1"/>
              <a:t>6</a:t>
            </a:fld>
            <a:endParaRPr lang="it-IT" sz="1200">
              <a:solidFill>
                <a:prstClr val="black"/>
              </a:solidFill>
              <a:latin typeface="Calibri" charset="0"/>
            </a:endParaRPr>
          </a:p>
        </p:txBody>
      </p:sp>
    </p:spTree>
    <p:extLst>
      <p:ext uri="{BB962C8B-B14F-4D97-AF65-F5344CB8AC3E}">
        <p14:creationId xmlns:p14="http://schemas.microsoft.com/office/powerpoint/2010/main" val="1727543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ED3E3CFC-9D23-0847-8E6A-01ACEFA2625C}" type="slidenum">
              <a:rPr lang="it-IT">
                <a:solidFill>
                  <a:prstClr val="black"/>
                </a:solidFill>
                <a:latin typeface="Times" charset="0"/>
                <a:cs typeface="Arial" charset="0"/>
              </a:rPr>
              <a:pPr/>
              <a:t>7</a:t>
            </a:fld>
            <a:endParaRPr lang="it-IT">
              <a:solidFill>
                <a:prstClr val="black"/>
              </a:solidFill>
              <a:latin typeface="Times" charset="0"/>
              <a:cs typeface="Arial" charset="0"/>
            </a:endParaRPr>
          </a:p>
        </p:txBody>
      </p:sp>
      <p:sp>
        <p:nvSpPr>
          <p:cNvPr id="20482" name="Rectangle 2"/>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it-IT">
                <a:latin typeface="Calibri" charset="0"/>
              </a:rPr>
              <a:t>Because physicans and patients, have different views of the same disease.</a:t>
            </a:r>
          </a:p>
          <a:p>
            <a:pPr>
              <a:spcBef>
                <a:spcPct val="0"/>
              </a:spcBef>
            </a:pPr>
            <a:r>
              <a:rPr lang="it-IT">
                <a:latin typeface="Calibri" charset="0"/>
              </a:rPr>
              <a:t>It</a:t>
            </a:r>
            <a:r>
              <a:rPr lang="ja-JP" altLang="it-IT">
                <a:latin typeface="Calibri" charset="0"/>
              </a:rPr>
              <a:t>’</a:t>
            </a:r>
            <a:r>
              <a:rPr lang="it-IT">
                <a:latin typeface="Calibri" charset="0"/>
              </a:rPr>
              <a:t>s obvious: one is the expert of the disease, and one has a personal experience of the disease</a:t>
            </a:r>
          </a:p>
          <a:p>
            <a:pPr>
              <a:spcBef>
                <a:spcPct val="0"/>
              </a:spcBef>
            </a:pPr>
            <a:r>
              <a:rPr lang="it-IT">
                <a:latin typeface="Calibri" charset="0"/>
              </a:rPr>
              <a:t>But qol provides an objective assessment of subjective aspects. So we can traslate patient</a:t>
            </a:r>
            <a:r>
              <a:rPr lang="ja-JP" altLang="it-IT">
                <a:latin typeface="Calibri" charset="0"/>
              </a:rPr>
              <a:t>’</a:t>
            </a:r>
            <a:r>
              <a:rPr lang="it-IT">
                <a:latin typeface="Calibri" charset="0"/>
              </a:rPr>
              <a:t>s perscetive into numbers, scores, indicators</a:t>
            </a:r>
          </a:p>
        </p:txBody>
      </p:sp>
    </p:spTree>
    <p:extLst>
      <p:ext uri="{BB962C8B-B14F-4D97-AF65-F5344CB8AC3E}">
        <p14:creationId xmlns:p14="http://schemas.microsoft.com/office/powerpoint/2010/main" val="1590894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4" tIns="45287" rIns="90574" bIns="45287"/>
          <a:lstStyle>
            <a:lvl1pPr defTabSz="904875" eaLnBrk="0" hangingPunct="0">
              <a:defRPr sz="2400">
                <a:solidFill>
                  <a:schemeClr val="tx1"/>
                </a:solidFill>
                <a:latin typeface="Arial" charset="0"/>
                <a:ea typeface="ＭＳ Ｐゴシック" charset="0"/>
                <a:cs typeface="ＭＳ Ｐゴシック" charset="0"/>
              </a:defRPr>
            </a:lvl1pPr>
            <a:lvl2pPr marL="742950" indent="-285750" defTabSz="904875" eaLnBrk="0" hangingPunct="0">
              <a:defRPr sz="2400">
                <a:solidFill>
                  <a:schemeClr val="tx1"/>
                </a:solidFill>
                <a:latin typeface="Arial" charset="0"/>
                <a:ea typeface="ＭＳ Ｐゴシック" charset="0"/>
              </a:defRPr>
            </a:lvl2pPr>
            <a:lvl3pPr marL="1143000" indent="-228600" defTabSz="904875" eaLnBrk="0" hangingPunct="0">
              <a:defRPr sz="2400">
                <a:solidFill>
                  <a:schemeClr val="tx1"/>
                </a:solidFill>
                <a:latin typeface="Arial" charset="0"/>
                <a:ea typeface="ＭＳ Ｐゴシック" charset="0"/>
              </a:defRPr>
            </a:lvl3pPr>
            <a:lvl4pPr marL="1600200" indent="-228600" defTabSz="904875" eaLnBrk="0" hangingPunct="0">
              <a:defRPr sz="2400">
                <a:solidFill>
                  <a:schemeClr val="tx1"/>
                </a:solidFill>
                <a:latin typeface="Arial" charset="0"/>
                <a:ea typeface="ＭＳ Ｐゴシック" charset="0"/>
              </a:defRPr>
            </a:lvl4pPr>
            <a:lvl5pPr marL="2057400" indent="-228600" defTabSz="904875" eaLnBrk="0" hangingPunct="0">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BA23B-38A9-EF4F-B418-FDFC4D2E92EB}" type="slidenum">
              <a:rPr lang="it-IT" sz="1200">
                <a:solidFill>
                  <a:prstClr val="black"/>
                </a:solidFill>
                <a:latin typeface="Calibri" charset="0"/>
              </a:rPr>
              <a:pPr eaLnBrk="1" hangingPunct="1"/>
              <a:t>8</a:t>
            </a:fld>
            <a:endParaRPr lang="it-IT" sz="1200">
              <a:solidFill>
                <a:prstClr val="black"/>
              </a:solidFill>
              <a:latin typeface="Calibri" charset="0"/>
            </a:endParaRPr>
          </a:p>
        </p:txBody>
      </p:sp>
      <p:sp>
        <p:nvSpPr>
          <p:cNvPr id="156674" name="Rectangle 1026"/>
          <p:cNvSpPr>
            <a:spLocks noGrp="1" noRot="1" noChangeAspect="1" noChangeArrowheads="1" noTextEdit="1"/>
          </p:cNvSpPr>
          <p:nvPr>
            <p:ph type="sldImg"/>
          </p:nvPr>
        </p:nvSpPr>
        <p:spPr bwMode="auto">
          <a:xfrm>
            <a:off x="1371600" y="1143000"/>
            <a:ext cx="4114800" cy="30861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6675"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33231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it-IT">
              <a:latin typeface="Calibri" charset="0"/>
            </a:endParaRPr>
          </a:p>
        </p:txBody>
      </p:sp>
      <p:sp>
        <p:nvSpPr>
          <p:cNvPr id="2457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558C1E7-5148-4444-9508-A7D1666AD8AE}" type="slidenum">
              <a:rPr lang="it-IT">
                <a:solidFill>
                  <a:prstClr val="black"/>
                </a:solidFill>
                <a:latin typeface="Arial" charset="0"/>
                <a:cs typeface="Arial" charset="0"/>
              </a:rPr>
              <a:pPr/>
              <a:t>9</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171046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fld id="{683CB0AC-F12F-FC48-B39E-ED29D4529097}" type="slidenum">
              <a:rPr lang="it-IT" sz="1200">
                <a:solidFill>
                  <a:prstClr val="black"/>
                </a:solidFill>
                <a:latin typeface="Times" charset="0"/>
                <a:cs typeface="Arial" charset="0"/>
              </a:rPr>
              <a:pPr algn="r"/>
              <a:t>10</a:t>
            </a:fld>
            <a:endParaRPr lang="it-IT" sz="1200">
              <a:solidFill>
                <a:prstClr val="black"/>
              </a:solidFill>
              <a:latin typeface="Times" charset="0"/>
              <a:cs typeface="Arial" charset="0"/>
            </a:endParaRPr>
          </a:p>
        </p:txBody>
      </p:sp>
      <p:sp>
        <p:nvSpPr>
          <p:cNvPr id="276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atin typeface="Calibri" charset="0"/>
              </a:rPr>
              <a:t>It has been used mainly as secondary outcome</a:t>
            </a:r>
          </a:p>
          <a:p>
            <a:pPr>
              <a:spcBef>
                <a:spcPct val="0"/>
              </a:spcBef>
            </a:pPr>
            <a:r>
              <a:rPr lang="it-IT">
                <a:latin typeface="Calibri" charset="0"/>
              </a:rPr>
              <a:t>It has been emphasized when the results of primary outcomes were not satisfaying</a:t>
            </a:r>
          </a:p>
          <a:p>
            <a:pPr>
              <a:spcBef>
                <a:spcPct val="0"/>
              </a:spcBef>
            </a:pPr>
            <a:r>
              <a:rPr lang="it-IT">
                <a:latin typeface="Calibri" charset="0"/>
              </a:rPr>
              <a:t>It has been evaluated with an uncorrect metodology: simple lists of items, unvalidated tool or validated tools in a wrong way</a:t>
            </a:r>
          </a:p>
        </p:txBody>
      </p:sp>
    </p:spTree>
    <p:extLst>
      <p:ext uri="{BB962C8B-B14F-4D97-AF65-F5344CB8AC3E}">
        <p14:creationId xmlns:p14="http://schemas.microsoft.com/office/powerpoint/2010/main" val="421375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atin typeface="Calibri" charset="0"/>
                <a:ea typeface="ＭＳ Ｐゴシック" charset="0"/>
                <a:cs typeface="ＭＳ Ｐゴシック" charset="0"/>
              </a:rPr>
              <a:t>And because pros are now taken into account in the regulatory process</a:t>
            </a:r>
          </a:p>
          <a:p>
            <a:pPr eaLnBrk="1" hangingPunct="1"/>
            <a:endParaRPr lang="en-GB">
              <a:latin typeface="Calibri" charset="0"/>
              <a:ea typeface="ＭＳ Ｐゴシック" charset="0"/>
              <a:cs typeface="ＭＳ Ｐゴシック" charset="0"/>
            </a:endParaRP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5D041B-4C66-7846-A4BF-13756A3D3AF1}" type="slidenum">
              <a:rPr lang="it-IT" sz="1200">
                <a:solidFill>
                  <a:prstClr val="black"/>
                </a:solidFill>
                <a:latin typeface="Calibri" charset="0"/>
              </a:rPr>
              <a:pPr eaLnBrk="1" hangingPunct="1"/>
              <a:t>14</a:t>
            </a:fld>
            <a:endParaRPr lang="it-IT" sz="1200">
              <a:solidFill>
                <a:prstClr val="black"/>
              </a:solidFill>
              <a:latin typeface="Calibri" charset="0"/>
            </a:endParaRPr>
          </a:p>
        </p:txBody>
      </p:sp>
    </p:spTree>
    <p:extLst>
      <p:ext uri="{BB962C8B-B14F-4D97-AF65-F5344CB8AC3E}">
        <p14:creationId xmlns:p14="http://schemas.microsoft.com/office/powerpoint/2010/main" val="559540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www.zincmapssa.com/Jobs/JobView.aspx?Job.Id=157700" TargetMode="External"/><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06795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048770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7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10032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79222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19639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14792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32105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43678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56160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59588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22182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17287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6" y="365125"/>
            <a:ext cx="1971675"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2"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8337227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429761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3925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05174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982490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7776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48318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28050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08766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29968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66918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6"/>
            <a:ext cx="4038600" cy="4525963"/>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contenuto 4"/>
          <p:cNvSpPr>
            <a:spLocks noGrp="1"/>
          </p:cNvSpPr>
          <p:nvPr>
            <p:ph sz="quarter" idx="3"/>
          </p:nvPr>
        </p:nvSpPr>
        <p:spPr>
          <a:xfrm>
            <a:off x="4648200" y="3938598"/>
            <a:ext cx="4038600" cy="218757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Rectangle 4"/>
          <p:cNvSpPr>
            <a:spLocks noGrp="1" noChangeArrowheads="1"/>
          </p:cNvSpPr>
          <p:nvPr>
            <p:ph type="dt" sz="half" idx="10"/>
          </p:nvPr>
        </p:nvSpPr>
        <p:spPr/>
        <p:txBody>
          <a:bodyPr rtlCol="0" anchor="t"/>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it-IT">
              <a:solidFill>
                <a:prstClr val="black">
                  <a:tint val="75000"/>
                </a:prstClr>
              </a:solidFill>
            </a:endParaRPr>
          </a:p>
        </p:txBody>
      </p:sp>
      <p:sp>
        <p:nvSpPr>
          <p:cNvPr id="7" name="Rectangle 5"/>
          <p:cNvSpPr>
            <a:spLocks noGrp="1" noChangeArrowheads="1"/>
          </p:cNvSpPr>
          <p:nvPr>
            <p:ph type="ftr" sz="quarter" idx="11"/>
          </p:nvPr>
        </p:nvSpPr>
        <p:spPr/>
        <p:txBody>
          <a:bodyPr wrap="square" numCol="1" anchor="t" anchorCtr="0" compatLnSpc="1">
            <a:prstTxWarp prst="textNoShape">
              <a:avLst/>
            </a:prstTxWarp>
          </a:bodyPr>
          <a:lstStyle>
            <a:lvl1pPr>
              <a:defRPr/>
            </a:lvl1pPr>
          </a:lstStyle>
          <a:p>
            <a:pPr>
              <a:defRPr/>
            </a:pPr>
            <a:endParaRPr lang="it-IT">
              <a:solidFill>
                <a:prstClr val="black">
                  <a:tint val="75000"/>
                </a:prstClr>
              </a:solidFill>
            </a:endParaRPr>
          </a:p>
        </p:txBody>
      </p:sp>
      <p:sp>
        <p:nvSpPr>
          <p:cNvPr id="8" name="Rectangle 6"/>
          <p:cNvSpPr>
            <a:spLocks noGrp="1" noChangeArrowheads="1"/>
          </p:cNvSpPr>
          <p:nvPr>
            <p:ph type="sldNum" sz="quarter" idx="12"/>
          </p:nvPr>
        </p:nvSpPr>
        <p:spPr/>
        <p:txBody>
          <a:bodyPr anchor="t"/>
          <a:lstStyle>
            <a:lvl1pPr>
              <a:defRPr/>
            </a:lvl1pPr>
          </a:lstStyle>
          <a:p>
            <a:pPr>
              <a:defRPr/>
            </a:pPr>
            <a:fld id="{DA1152B6-B771-164A-A782-2218C787DDEB}"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val="36576564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45687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23634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22180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9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74053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9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62058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9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68977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9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38405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9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78263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689970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0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44085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228600" y="114300"/>
            <a:ext cx="8763000" cy="990600"/>
          </a:xfrm>
        </p:spPr>
        <p:txBody>
          <a:bodyPr/>
          <a:lstStyle/>
          <a:p>
            <a:r>
              <a:rPr lang="en-US" smtClean="0"/>
              <a:t>Fare clic per modificare stile</a:t>
            </a:r>
            <a:endParaRPr lang="it-IT"/>
          </a:p>
        </p:txBody>
      </p:sp>
      <p:sp>
        <p:nvSpPr>
          <p:cNvPr id="3" name="Segnaposto testo 2"/>
          <p:cNvSpPr>
            <a:spLocks noGrp="1"/>
          </p:cNvSpPr>
          <p:nvPr>
            <p:ph type="body" sz="half" idx="1"/>
          </p:nvPr>
        </p:nvSpPr>
        <p:spPr>
          <a:xfrm>
            <a:off x="457200" y="1600200"/>
            <a:ext cx="4000500" cy="43434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quarter" idx="2"/>
          </p:nvPr>
        </p:nvSpPr>
        <p:spPr>
          <a:xfrm>
            <a:off x="4610100" y="1600200"/>
            <a:ext cx="4000500" cy="20955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contenuto 4"/>
          <p:cNvSpPr>
            <a:spLocks noGrp="1"/>
          </p:cNvSpPr>
          <p:nvPr>
            <p:ph sz="quarter" idx="3"/>
          </p:nvPr>
        </p:nvSpPr>
        <p:spPr>
          <a:xfrm>
            <a:off x="4610100" y="3848100"/>
            <a:ext cx="4000500" cy="20955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Tree>
    <p:extLst>
      <p:ext uri="{BB962C8B-B14F-4D97-AF65-F5344CB8AC3E}">
        <p14:creationId xmlns:p14="http://schemas.microsoft.com/office/powerpoint/2010/main" val="282359625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0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658970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0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90059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0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19041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0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3855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0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0783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0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01826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0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76043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0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84764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38900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57536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5"/>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810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96747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85769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1231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38354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92635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07448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312580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64317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38782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16577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086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58610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71114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227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74960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82783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64241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38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16198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902468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21366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r>
              <a:rPr lang="fr-FR" b="1" dirty="0" smtClean="0">
                <a:solidFill>
                  <a:prstClr val="white"/>
                </a:solidFill>
                <a:hlinkClick r:id="rId2"/>
              </a:rPr>
              <a:t>SAGLB.CFEX.16.06.0420</a:t>
            </a:r>
            <a:r>
              <a:rPr lang="fr-FR" b="1" dirty="0" smtClean="0">
                <a:solidFill>
                  <a:prstClr val="white"/>
                </a:solidFill>
              </a:rPr>
              <a:t> </a:t>
            </a:r>
            <a:fld id="{A00D4CA4-2EEA-D542-9078-2FFAE7C7FDA6}" type="datetimeFigureOut">
              <a:rPr lang="en-US" smtClean="0">
                <a:solidFill>
                  <a:prstClr val="white"/>
                </a:solidFill>
              </a:rPr>
              <a:pPr/>
              <a:t>19/4/2017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0397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23410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375805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508322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22292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54385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93099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77403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532343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49418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16346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3038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60453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62476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9747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38491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12892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17328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14547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88771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13562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19290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8836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85481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71807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85472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47525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89620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95837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16819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75890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9702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59667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9151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24311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82064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28219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38260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88398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94948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04427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98468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94530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53187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228749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175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36844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35633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31634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08790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97040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58938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362979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95615" y="6678000"/>
            <a:ext cx="900000" cy="180000"/>
          </a:xfrm>
        </p:spPr>
        <p:txBody>
          <a:bodyPr/>
          <a:lstStyle/>
          <a:p>
            <a:fld id="{F33CA911-6CE7-4DDA-98F3-2F923744DF1C}" type="datetime1">
              <a:rPr lang="en-GB" smtClean="0">
                <a:solidFill>
                  <a:prstClr val="white"/>
                </a:solidFill>
              </a:rPr>
              <a:pPr/>
              <a:t>19/04/2017</a:t>
            </a:fld>
            <a:endParaRPr lang="en-GB">
              <a:solidFill>
                <a:prstClr val="white"/>
              </a:solidFill>
            </a:endParaRPr>
          </a:p>
        </p:txBody>
      </p:sp>
      <p:sp>
        <p:nvSpPr>
          <p:cNvPr id="5" name="Footer Placeholder 4"/>
          <p:cNvSpPr>
            <a:spLocks noGrp="1"/>
          </p:cNvSpPr>
          <p:nvPr>
            <p:ph type="ftr" sz="quarter" idx="11"/>
          </p:nvPr>
        </p:nvSpPr>
        <p:spPr>
          <a:xfrm>
            <a:off x="655199" y="6678000"/>
            <a:ext cx="7240415" cy="180000"/>
          </a:xfrm>
        </p:spPr>
        <p:txBody>
          <a:bodyPr/>
          <a:lstStyle>
            <a:lvl1pPr>
              <a:defRPr>
                <a:solidFill>
                  <a:schemeClr val="bg1"/>
                </a:solidFill>
              </a:defRPr>
            </a:lvl1pPr>
          </a:lstStyle>
          <a:p>
            <a:r>
              <a:rPr lang="en-GB" smtClean="0">
                <a:solidFill>
                  <a:prstClr val="white"/>
                </a:solidFill>
              </a:rPr>
              <a:t>NHS | Primary care Transformation | 12 September 2013</a:t>
            </a:r>
            <a:endParaRPr lang="en-GB">
              <a:solidFill>
                <a:prstClr val="white"/>
              </a:solidFill>
            </a:endParaRPr>
          </a:p>
        </p:txBody>
      </p:sp>
      <p:sp>
        <p:nvSpPr>
          <p:cNvPr id="6" name="Slide Number Placeholder 5"/>
          <p:cNvSpPr>
            <a:spLocks noGrp="1"/>
          </p:cNvSpPr>
          <p:nvPr>
            <p:ph type="sldNum" sz="quarter" idx="12"/>
          </p:nvPr>
        </p:nvSpPr>
        <p:spPr>
          <a:xfrm>
            <a:off x="237600" y="6678000"/>
            <a:ext cx="301175" cy="180000"/>
          </a:xfrm>
        </p:spPr>
        <p:txBody>
          <a:bodyPr/>
          <a:lstStyle>
            <a:lvl1pPr>
              <a:defRPr>
                <a:solidFill>
                  <a:schemeClr val="bg1"/>
                </a:solidFill>
              </a:defRPr>
            </a:lvl1pPr>
          </a:lstStyle>
          <a:p>
            <a:fld id="{23134A5E-8B9A-4F1B-8A1C-D54727A06F98}" type="slidenum">
              <a:rPr lang="en-GB" smtClean="0">
                <a:solidFill>
                  <a:prstClr val="white"/>
                </a:solidFill>
              </a:rPr>
              <a:pPr/>
              <a:t>‹#›</a:t>
            </a:fld>
            <a:endParaRPr lang="en-GB">
              <a:solidFill>
                <a:prstClr val="white"/>
              </a:solidFill>
            </a:endParaRPr>
          </a:p>
        </p:txBody>
      </p:sp>
      <p:sp>
        <p:nvSpPr>
          <p:cNvPr id="2" name="Title 1"/>
          <p:cNvSpPr>
            <a:spLocks noGrp="1"/>
          </p:cNvSpPr>
          <p:nvPr>
            <p:ph type="ctrTitle"/>
          </p:nvPr>
        </p:nvSpPr>
        <p:spPr>
          <a:xfrm>
            <a:off x="358775" y="1494000"/>
            <a:ext cx="5580000" cy="1587600"/>
          </a:xfrm>
        </p:spPr>
        <p:txBody>
          <a:bodyPr lIns="108000" tIns="72000"/>
          <a:lstStyle>
            <a:lvl1pPr>
              <a:lnSpc>
                <a:spcPts val="4800"/>
              </a:lnSpc>
              <a:defRPr sz="4000"/>
            </a:lvl1pPr>
          </a:lstStyle>
          <a:p>
            <a:r>
              <a:rPr lang="en-US" noProof="0" smtClean="0"/>
              <a:t>Click to edit Master title style</a:t>
            </a:r>
            <a:endParaRPr lang="en-GB" noProof="0"/>
          </a:p>
        </p:txBody>
      </p:sp>
      <p:sp>
        <p:nvSpPr>
          <p:cNvPr id="3" name="Subtitle 2"/>
          <p:cNvSpPr>
            <a:spLocks noGrp="1"/>
          </p:cNvSpPr>
          <p:nvPr>
            <p:ph type="subTitle" idx="1"/>
          </p:nvPr>
        </p:nvSpPr>
        <p:spPr>
          <a:xfrm>
            <a:off x="358775" y="2160000"/>
            <a:ext cx="5580000" cy="921600"/>
          </a:xfrm>
          <a:noFill/>
        </p:spPr>
        <p:txBody>
          <a:bodyPr lIns="108000"/>
          <a:lstStyle>
            <a:lvl1pPr marL="0" indent="0" algn="l">
              <a:lnSpc>
                <a:spcPts val="3000"/>
              </a:lnSpc>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7" name="Rectangle 6"/>
          <p:cNvSpPr/>
          <p:nvPr userDrawn="1"/>
        </p:nvSpPr>
        <p:spPr>
          <a:xfrm>
            <a:off x="7470775" y="1494000"/>
            <a:ext cx="13140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8" name="Rectangle 7"/>
          <p:cNvSpPr/>
          <p:nvPr userDrawn="1"/>
        </p:nvSpPr>
        <p:spPr>
          <a:xfrm>
            <a:off x="6048375" y="3198049"/>
            <a:ext cx="1314000" cy="1589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10" name="Rectangle 9"/>
          <p:cNvSpPr/>
          <p:nvPr userDrawn="1"/>
        </p:nvSpPr>
        <p:spPr>
          <a:xfrm>
            <a:off x="3203575" y="4902100"/>
            <a:ext cx="1314000" cy="158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pic>
        <p:nvPicPr>
          <p:cNvPr id="102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03576" y="3199891"/>
            <a:ext cx="2735200" cy="1587600"/>
          </a:xfrm>
          <a:prstGeom prst="rect">
            <a:avLst/>
          </a:prstGeom>
          <a:noFill/>
          <a:ln w="9525">
            <a:noFill/>
            <a:miter lim="800000"/>
            <a:headEnd/>
            <a:tailEnd/>
          </a:ln>
        </p:spPr>
      </p:pic>
      <p:pic>
        <p:nvPicPr>
          <p:cNvPr id="102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048375" y="4902100"/>
            <a:ext cx="1314000" cy="1587600"/>
          </a:xfrm>
          <a:prstGeom prst="rect">
            <a:avLst/>
          </a:prstGeom>
          <a:noFill/>
          <a:ln w="9525">
            <a:noFill/>
            <a:miter lim="800000"/>
            <a:headEnd/>
            <a:tailEnd/>
          </a:ln>
        </p:spPr>
      </p:pic>
      <p:pic>
        <p:nvPicPr>
          <p:cNvPr id="16" name="Picture 15" descr="NHS_Constitution_RGB.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5919" y="5427700"/>
            <a:ext cx="1106952" cy="1062000"/>
          </a:xfrm>
          <a:prstGeom prst="rect">
            <a:avLst/>
          </a:prstGeom>
        </p:spPr>
      </p:pic>
      <p:pic>
        <p:nvPicPr>
          <p:cNvPr id="1029"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70775" y="3201732"/>
            <a:ext cx="1314000" cy="1585759"/>
          </a:xfrm>
          <a:prstGeom prst="rect">
            <a:avLst/>
          </a:prstGeom>
          <a:noFill/>
          <a:ln w="9525">
            <a:noFill/>
            <a:miter lim="800000"/>
            <a:headEnd/>
            <a:tailEnd/>
          </a:ln>
        </p:spPr>
      </p:pic>
      <p:sp>
        <p:nvSpPr>
          <p:cNvPr id="18" name="Rectangle 17"/>
          <p:cNvSpPr/>
          <p:nvPr userDrawn="1"/>
        </p:nvSpPr>
        <p:spPr>
          <a:xfrm>
            <a:off x="358775" y="4902100"/>
            <a:ext cx="27364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20" name="Text Placeholder 19"/>
          <p:cNvSpPr>
            <a:spLocks noGrp="1"/>
          </p:cNvSpPr>
          <p:nvPr>
            <p:ph type="body" sz="quarter" idx="13" hasCustomPrompt="1"/>
          </p:nvPr>
        </p:nvSpPr>
        <p:spPr>
          <a:xfrm>
            <a:off x="358775" y="6019201"/>
            <a:ext cx="2736850" cy="470500"/>
          </a:xfrm>
        </p:spPr>
        <p:txBody>
          <a:bodyPr lIns="108000"/>
          <a:lstStyle>
            <a:lvl1pPr marL="0" indent="0">
              <a:lnSpc>
                <a:spcPts val="1600"/>
              </a:lnSpc>
              <a:spcBef>
                <a:spcPts val="800"/>
              </a:spcBef>
              <a:buFontTx/>
              <a:buNone/>
              <a:defRPr sz="1400">
                <a:solidFill>
                  <a:schemeClr val="bg1"/>
                </a:solidFill>
              </a:defRPr>
            </a:lvl1pPr>
            <a:lvl2pPr marL="0" indent="0">
              <a:lnSpc>
                <a:spcPts val="1600"/>
              </a:lnSpc>
              <a:spcBef>
                <a:spcPts val="800"/>
              </a:spcBef>
              <a:buFontTx/>
              <a:buNone/>
              <a:defRPr sz="1400">
                <a:solidFill>
                  <a:schemeClr val="bg1"/>
                </a:solidFill>
              </a:defRPr>
            </a:lvl2pPr>
            <a:lvl3pPr marL="0" indent="0">
              <a:lnSpc>
                <a:spcPts val="1600"/>
              </a:lnSpc>
              <a:spcBef>
                <a:spcPts val="800"/>
              </a:spcBef>
              <a:buFontTx/>
              <a:buNone/>
              <a:defRPr sz="1400">
                <a:solidFill>
                  <a:schemeClr val="bg1"/>
                </a:solidFill>
              </a:defRPr>
            </a:lvl3pPr>
            <a:lvl4pPr marL="0" indent="0">
              <a:lnSpc>
                <a:spcPts val="1600"/>
              </a:lnSpc>
              <a:spcBef>
                <a:spcPts val="800"/>
              </a:spcBef>
              <a:buFontTx/>
              <a:buNone/>
              <a:defRPr sz="1400">
                <a:solidFill>
                  <a:schemeClr val="bg1"/>
                </a:solidFill>
              </a:defRPr>
            </a:lvl4pPr>
            <a:lvl5pPr marL="0" indent="0">
              <a:lnSpc>
                <a:spcPts val="1600"/>
              </a:lnSpc>
              <a:spcBef>
                <a:spcPts val="800"/>
              </a:spcBef>
              <a:buFontTx/>
              <a:buNone/>
              <a:defRPr sz="1400">
                <a:solidFill>
                  <a:schemeClr val="bg1"/>
                </a:solidFill>
              </a:defRPr>
            </a:lvl5pPr>
          </a:lstStyle>
          <a:p>
            <a:pPr lvl="0"/>
            <a:r>
              <a:rPr lang="en-GB" noProof="0" dirty="0" smtClean="0"/>
              <a:t>Click to add organisation / date</a:t>
            </a:r>
            <a:endParaRPr lang="en-GB" noProof="0" dirty="0"/>
          </a:p>
        </p:txBody>
      </p:sp>
      <p:pic>
        <p:nvPicPr>
          <p:cNvPr id="1026" name="Picture 2" descr="J:\NHS CB\Communication\Branding\Templates\Template photos\3 elderly ladies.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58775" y="3198049"/>
            <a:ext cx="1310682" cy="15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3529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48504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364377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0638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40809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64807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80819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992292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429168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63846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95420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39329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93003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71776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60474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14305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50679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28947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75587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75426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046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785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444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672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39565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45215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46457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47"/>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842866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07458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03384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63116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750904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58583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82633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87447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66064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881683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199418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683751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8631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23146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35681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0803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26685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618124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539354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95191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65267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4077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9"/>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2"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43594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0051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67522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50334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97190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70107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34699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92070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6685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84641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63977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854439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24247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30202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052879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63024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3750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77678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90438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89058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01921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34157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046795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14177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81945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56014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34195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66932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83735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59664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58536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kumimoji="0" smtClean="0"/>
            </a:lvl1pPr>
          </a:lstStyle>
          <a:p>
            <a:pPr>
              <a:defRPr/>
            </a:pPr>
            <a:endParaRPr lang="it-IT" altLang="en-US">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kumimoji="0" smtClean="0"/>
            </a:lvl1pPr>
          </a:lstStyle>
          <a:p>
            <a:pPr>
              <a:defRPr/>
            </a:pPr>
            <a:endParaRPr lang="it-IT" altLang="en-US">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kumimoji="0"/>
            </a:lvl1pPr>
          </a:lstStyle>
          <a:p>
            <a:fld id="{71128ED1-91C6-4AA5-8822-B0770AD6DA6F}" type="slidenum">
              <a:rPr lang="it-IT" altLang="ja-JP">
                <a:solidFill>
                  <a:prstClr val="black">
                    <a:tint val="75000"/>
                  </a:prstClr>
                </a:solidFill>
              </a:rPr>
              <a:pPr/>
              <a:t>‹#›</a:t>
            </a:fld>
            <a:endParaRPr lang="it-IT" altLang="ja-JP">
              <a:solidFill>
                <a:prstClr val="black">
                  <a:tint val="75000"/>
                </a:prstClr>
              </a:solidFill>
            </a:endParaRPr>
          </a:p>
        </p:txBody>
      </p:sp>
    </p:spTree>
    <p:extLst>
      <p:ext uri="{BB962C8B-B14F-4D97-AF65-F5344CB8AC3E}">
        <p14:creationId xmlns:p14="http://schemas.microsoft.com/office/powerpoint/2010/main" val="3349769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509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391" y="987431"/>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3388748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58668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86543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58608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67959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41293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04440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03630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768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55015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477817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391" y="987431"/>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4527577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78984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99959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44817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62081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60226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77078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266468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54175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76940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82822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31.xml"/><Relationship Id="rId21" Type="http://schemas.openxmlformats.org/officeDocument/2006/relationships/slideLayout" Target="../slideLayouts/slideLayout35.xml"/><Relationship Id="rId42" Type="http://schemas.openxmlformats.org/officeDocument/2006/relationships/slideLayout" Target="../slideLayouts/slideLayout56.xml"/><Relationship Id="rId63" Type="http://schemas.openxmlformats.org/officeDocument/2006/relationships/slideLayout" Target="../slideLayouts/slideLayout77.xml"/><Relationship Id="rId84" Type="http://schemas.openxmlformats.org/officeDocument/2006/relationships/slideLayout" Target="../slideLayouts/slideLayout98.xml"/><Relationship Id="rId138" Type="http://schemas.openxmlformats.org/officeDocument/2006/relationships/slideLayout" Target="../slideLayouts/slideLayout152.xml"/><Relationship Id="rId159" Type="http://schemas.openxmlformats.org/officeDocument/2006/relationships/slideLayout" Target="../slideLayouts/slideLayout173.xml"/><Relationship Id="rId170" Type="http://schemas.openxmlformats.org/officeDocument/2006/relationships/slideLayout" Target="../slideLayouts/slideLayout184.xml"/><Relationship Id="rId191" Type="http://schemas.openxmlformats.org/officeDocument/2006/relationships/slideLayout" Target="../slideLayouts/slideLayout205.xml"/><Relationship Id="rId205" Type="http://schemas.openxmlformats.org/officeDocument/2006/relationships/slideLayout" Target="../slideLayouts/slideLayout219.xml"/><Relationship Id="rId107" Type="http://schemas.openxmlformats.org/officeDocument/2006/relationships/slideLayout" Target="../slideLayouts/slideLayout121.xml"/><Relationship Id="rId11" Type="http://schemas.openxmlformats.org/officeDocument/2006/relationships/slideLayout" Target="../slideLayouts/slideLayout25.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74" Type="http://schemas.openxmlformats.org/officeDocument/2006/relationships/slideLayout" Target="../slideLayouts/slideLayout88.xml"/><Relationship Id="rId79" Type="http://schemas.openxmlformats.org/officeDocument/2006/relationships/slideLayout" Target="../slideLayouts/slideLayout93.xml"/><Relationship Id="rId102" Type="http://schemas.openxmlformats.org/officeDocument/2006/relationships/slideLayout" Target="../slideLayouts/slideLayout116.xml"/><Relationship Id="rId123" Type="http://schemas.openxmlformats.org/officeDocument/2006/relationships/slideLayout" Target="../slideLayouts/slideLayout137.xml"/><Relationship Id="rId128" Type="http://schemas.openxmlformats.org/officeDocument/2006/relationships/slideLayout" Target="../slideLayouts/slideLayout142.xml"/><Relationship Id="rId144" Type="http://schemas.openxmlformats.org/officeDocument/2006/relationships/slideLayout" Target="../slideLayouts/slideLayout158.xml"/><Relationship Id="rId149" Type="http://schemas.openxmlformats.org/officeDocument/2006/relationships/slideLayout" Target="../slideLayouts/slideLayout163.xml"/><Relationship Id="rId5" Type="http://schemas.openxmlformats.org/officeDocument/2006/relationships/slideLayout" Target="../slideLayouts/slideLayout19.xml"/><Relationship Id="rId90" Type="http://schemas.openxmlformats.org/officeDocument/2006/relationships/slideLayout" Target="../slideLayouts/slideLayout104.xml"/><Relationship Id="rId95" Type="http://schemas.openxmlformats.org/officeDocument/2006/relationships/slideLayout" Target="../slideLayouts/slideLayout109.xml"/><Relationship Id="rId160" Type="http://schemas.openxmlformats.org/officeDocument/2006/relationships/slideLayout" Target="../slideLayouts/slideLayout174.xml"/><Relationship Id="rId165" Type="http://schemas.openxmlformats.org/officeDocument/2006/relationships/slideLayout" Target="../slideLayouts/slideLayout179.xml"/><Relationship Id="rId181" Type="http://schemas.openxmlformats.org/officeDocument/2006/relationships/slideLayout" Target="../slideLayouts/slideLayout195.xml"/><Relationship Id="rId186" Type="http://schemas.openxmlformats.org/officeDocument/2006/relationships/slideLayout" Target="../slideLayouts/slideLayout200.xml"/><Relationship Id="rId211" Type="http://schemas.openxmlformats.org/officeDocument/2006/relationships/theme" Target="../theme/theme2.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113" Type="http://schemas.openxmlformats.org/officeDocument/2006/relationships/slideLayout" Target="../slideLayouts/slideLayout127.xml"/><Relationship Id="rId118" Type="http://schemas.openxmlformats.org/officeDocument/2006/relationships/slideLayout" Target="../slideLayouts/slideLayout132.xml"/><Relationship Id="rId134" Type="http://schemas.openxmlformats.org/officeDocument/2006/relationships/slideLayout" Target="../slideLayouts/slideLayout148.xml"/><Relationship Id="rId139" Type="http://schemas.openxmlformats.org/officeDocument/2006/relationships/slideLayout" Target="../slideLayouts/slideLayout153.xml"/><Relationship Id="rId80" Type="http://schemas.openxmlformats.org/officeDocument/2006/relationships/slideLayout" Target="../slideLayouts/slideLayout94.xml"/><Relationship Id="rId85" Type="http://schemas.openxmlformats.org/officeDocument/2006/relationships/slideLayout" Target="../slideLayouts/slideLayout99.xml"/><Relationship Id="rId150" Type="http://schemas.openxmlformats.org/officeDocument/2006/relationships/slideLayout" Target="../slideLayouts/slideLayout164.xml"/><Relationship Id="rId155" Type="http://schemas.openxmlformats.org/officeDocument/2006/relationships/slideLayout" Target="../slideLayouts/slideLayout169.xml"/><Relationship Id="rId171" Type="http://schemas.openxmlformats.org/officeDocument/2006/relationships/slideLayout" Target="../slideLayouts/slideLayout185.xml"/><Relationship Id="rId176" Type="http://schemas.openxmlformats.org/officeDocument/2006/relationships/slideLayout" Target="../slideLayouts/slideLayout190.xml"/><Relationship Id="rId192" Type="http://schemas.openxmlformats.org/officeDocument/2006/relationships/slideLayout" Target="../slideLayouts/slideLayout206.xml"/><Relationship Id="rId197" Type="http://schemas.openxmlformats.org/officeDocument/2006/relationships/slideLayout" Target="../slideLayouts/slideLayout211.xml"/><Relationship Id="rId206" Type="http://schemas.openxmlformats.org/officeDocument/2006/relationships/slideLayout" Target="../slideLayouts/slideLayout220.xml"/><Relationship Id="rId201" Type="http://schemas.openxmlformats.org/officeDocument/2006/relationships/slideLayout" Target="../slideLayouts/slideLayout215.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59" Type="http://schemas.openxmlformats.org/officeDocument/2006/relationships/slideLayout" Target="../slideLayouts/slideLayout73.xml"/><Relationship Id="rId103" Type="http://schemas.openxmlformats.org/officeDocument/2006/relationships/slideLayout" Target="../slideLayouts/slideLayout117.xml"/><Relationship Id="rId108" Type="http://schemas.openxmlformats.org/officeDocument/2006/relationships/slideLayout" Target="../slideLayouts/slideLayout122.xml"/><Relationship Id="rId124" Type="http://schemas.openxmlformats.org/officeDocument/2006/relationships/slideLayout" Target="../slideLayouts/slideLayout138.xml"/><Relationship Id="rId129" Type="http://schemas.openxmlformats.org/officeDocument/2006/relationships/slideLayout" Target="../slideLayouts/slideLayout143.xml"/><Relationship Id="rId54" Type="http://schemas.openxmlformats.org/officeDocument/2006/relationships/slideLayout" Target="../slideLayouts/slideLayout68.xml"/><Relationship Id="rId70" Type="http://schemas.openxmlformats.org/officeDocument/2006/relationships/slideLayout" Target="../slideLayouts/slideLayout84.xml"/><Relationship Id="rId75" Type="http://schemas.openxmlformats.org/officeDocument/2006/relationships/slideLayout" Target="../slideLayouts/slideLayout89.xml"/><Relationship Id="rId91" Type="http://schemas.openxmlformats.org/officeDocument/2006/relationships/slideLayout" Target="../slideLayouts/slideLayout105.xml"/><Relationship Id="rId96" Type="http://schemas.openxmlformats.org/officeDocument/2006/relationships/slideLayout" Target="../slideLayouts/slideLayout110.xml"/><Relationship Id="rId140" Type="http://schemas.openxmlformats.org/officeDocument/2006/relationships/slideLayout" Target="../slideLayouts/slideLayout154.xml"/><Relationship Id="rId145" Type="http://schemas.openxmlformats.org/officeDocument/2006/relationships/slideLayout" Target="../slideLayouts/slideLayout159.xml"/><Relationship Id="rId161" Type="http://schemas.openxmlformats.org/officeDocument/2006/relationships/slideLayout" Target="../slideLayouts/slideLayout175.xml"/><Relationship Id="rId166" Type="http://schemas.openxmlformats.org/officeDocument/2006/relationships/slideLayout" Target="../slideLayouts/slideLayout180.xml"/><Relationship Id="rId182" Type="http://schemas.openxmlformats.org/officeDocument/2006/relationships/slideLayout" Target="../slideLayouts/slideLayout196.xml"/><Relationship Id="rId187" Type="http://schemas.openxmlformats.org/officeDocument/2006/relationships/slideLayout" Target="../slideLayouts/slideLayout201.xml"/><Relationship Id="rId1" Type="http://schemas.openxmlformats.org/officeDocument/2006/relationships/slideLayout" Target="../slideLayouts/slideLayout15.xml"/><Relationship Id="rId6" Type="http://schemas.openxmlformats.org/officeDocument/2006/relationships/slideLayout" Target="../slideLayouts/slideLayout20.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49" Type="http://schemas.openxmlformats.org/officeDocument/2006/relationships/slideLayout" Target="../slideLayouts/slideLayout63.xml"/><Relationship Id="rId114" Type="http://schemas.openxmlformats.org/officeDocument/2006/relationships/slideLayout" Target="../slideLayouts/slideLayout128.xml"/><Relationship Id="rId119" Type="http://schemas.openxmlformats.org/officeDocument/2006/relationships/slideLayout" Target="../slideLayouts/slideLayout133.xml"/><Relationship Id="rId44" Type="http://schemas.openxmlformats.org/officeDocument/2006/relationships/slideLayout" Target="../slideLayouts/slideLayout58.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81" Type="http://schemas.openxmlformats.org/officeDocument/2006/relationships/slideLayout" Target="../slideLayouts/slideLayout95.xml"/><Relationship Id="rId86" Type="http://schemas.openxmlformats.org/officeDocument/2006/relationships/slideLayout" Target="../slideLayouts/slideLayout100.xml"/><Relationship Id="rId130" Type="http://schemas.openxmlformats.org/officeDocument/2006/relationships/slideLayout" Target="../slideLayouts/slideLayout144.xml"/><Relationship Id="rId135" Type="http://schemas.openxmlformats.org/officeDocument/2006/relationships/slideLayout" Target="../slideLayouts/slideLayout149.xml"/><Relationship Id="rId151" Type="http://schemas.openxmlformats.org/officeDocument/2006/relationships/slideLayout" Target="../slideLayouts/slideLayout165.xml"/><Relationship Id="rId156" Type="http://schemas.openxmlformats.org/officeDocument/2006/relationships/slideLayout" Target="../slideLayouts/slideLayout170.xml"/><Relationship Id="rId177" Type="http://schemas.openxmlformats.org/officeDocument/2006/relationships/slideLayout" Target="../slideLayouts/slideLayout191.xml"/><Relationship Id="rId198" Type="http://schemas.openxmlformats.org/officeDocument/2006/relationships/slideLayout" Target="../slideLayouts/slideLayout212.xml"/><Relationship Id="rId172" Type="http://schemas.openxmlformats.org/officeDocument/2006/relationships/slideLayout" Target="../slideLayouts/slideLayout186.xml"/><Relationship Id="rId193" Type="http://schemas.openxmlformats.org/officeDocument/2006/relationships/slideLayout" Target="../slideLayouts/slideLayout207.xml"/><Relationship Id="rId202" Type="http://schemas.openxmlformats.org/officeDocument/2006/relationships/slideLayout" Target="../slideLayouts/slideLayout216.xml"/><Relationship Id="rId207" Type="http://schemas.openxmlformats.org/officeDocument/2006/relationships/slideLayout" Target="../slideLayouts/slideLayout221.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 Id="rId109" Type="http://schemas.openxmlformats.org/officeDocument/2006/relationships/slideLayout" Target="../slideLayouts/slideLayout123.xml"/><Relationship Id="rId34" Type="http://schemas.openxmlformats.org/officeDocument/2006/relationships/slideLayout" Target="../slideLayouts/slideLayout48.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6" Type="http://schemas.openxmlformats.org/officeDocument/2006/relationships/slideLayout" Target="../slideLayouts/slideLayout90.xml"/><Relationship Id="rId97" Type="http://schemas.openxmlformats.org/officeDocument/2006/relationships/slideLayout" Target="../slideLayouts/slideLayout111.xml"/><Relationship Id="rId104" Type="http://schemas.openxmlformats.org/officeDocument/2006/relationships/slideLayout" Target="../slideLayouts/slideLayout118.xml"/><Relationship Id="rId120" Type="http://schemas.openxmlformats.org/officeDocument/2006/relationships/slideLayout" Target="../slideLayouts/slideLayout134.xml"/><Relationship Id="rId125" Type="http://schemas.openxmlformats.org/officeDocument/2006/relationships/slideLayout" Target="../slideLayouts/slideLayout139.xml"/><Relationship Id="rId141" Type="http://schemas.openxmlformats.org/officeDocument/2006/relationships/slideLayout" Target="../slideLayouts/slideLayout155.xml"/><Relationship Id="rId146" Type="http://schemas.openxmlformats.org/officeDocument/2006/relationships/slideLayout" Target="../slideLayouts/slideLayout160.xml"/><Relationship Id="rId167" Type="http://schemas.openxmlformats.org/officeDocument/2006/relationships/slideLayout" Target="../slideLayouts/slideLayout181.xml"/><Relationship Id="rId188" Type="http://schemas.openxmlformats.org/officeDocument/2006/relationships/slideLayout" Target="../slideLayouts/slideLayout202.xml"/><Relationship Id="rId7" Type="http://schemas.openxmlformats.org/officeDocument/2006/relationships/slideLayout" Target="../slideLayouts/slideLayout21.xml"/><Relationship Id="rId71" Type="http://schemas.openxmlformats.org/officeDocument/2006/relationships/slideLayout" Target="../slideLayouts/slideLayout85.xml"/><Relationship Id="rId92" Type="http://schemas.openxmlformats.org/officeDocument/2006/relationships/slideLayout" Target="../slideLayouts/slideLayout106.xml"/><Relationship Id="rId162" Type="http://schemas.openxmlformats.org/officeDocument/2006/relationships/slideLayout" Target="../slideLayouts/slideLayout176.xml"/><Relationship Id="rId183" Type="http://schemas.openxmlformats.org/officeDocument/2006/relationships/slideLayout" Target="../slideLayouts/slideLayout197.xml"/><Relationship Id="rId2" Type="http://schemas.openxmlformats.org/officeDocument/2006/relationships/slideLayout" Target="../slideLayouts/slideLayout16.xml"/><Relationship Id="rId29" Type="http://schemas.openxmlformats.org/officeDocument/2006/relationships/slideLayout" Target="../slideLayouts/slideLayout43.xml"/><Relationship Id="rId24" Type="http://schemas.openxmlformats.org/officeDocument/2006/relationships/slideLayout" Target="../slideLayouts/slideLayout38.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66" Type="http://schemas.openxmlformats.org/officeDocument/2006/relationships/slideLayout" Target="../slideLayouts/slideLayout80.xml"/><Relationship Id="rId87" Type="http://schemas.openxmlformats.org/officeDocument/2006/relationships/slideLayout" Target="../slideLayouts/slideLayout101.xml"/><Relationship Id="rId110" Type="http://schemas.openxmlformats.org/officeDocument/2006/relationships/slideLayout" Target="../slideLayouts/slideLayout124.xml"/><Relationship Id="rId115" Type="http://schemas.openxmlformats.org/officeDocument/2006/relationships/slideLayout" Target="../slideLayouts/slideLayout129.xml"/><Relationship Id="rId131" Type="http://schemas.openxmlformats.org/officeDocument/2006/relationships/slideLayout" Target="../slideLayouts/slideLayout145.xml"/><Relationship Id="rId136" Type="http://schemas.openxmlformats.org/officeDocument/2006/relationships/slideLayout" Target="../slideLayouts/slideLayout150.xml"/><Relationship Id="rId157" Type="http://schemas.openxmlformats.org/officeDocument/2006/relationships/slideLayout" Target="../slideLayouts/slideLayout171.xml"/><Relationship Id="rId178" Type="http://schemas.openxmlformats.org/officeDocument/2006/relationships/slideLayout" Target="../slideLayouts/slideLayout192.xml"/><Relationship Id="rId61" Type="http://schemas.openxmlformats.org/officeDocument/2006/relationships/slideLayout" Target="../slideLayouts/slideLayout75.xml"/><Relationship Id="rId82" Type="http://schemas.openxmlformats.org/officeDocument/2006/relationships/slideLayout" Target="../slideLayouts/slideLayout96.xml"/><Relationship Id="rId152" Type="http://schemas.openxmlformats.org/officeDocument/2006/relationships/slideLayout" Target="../slideLayouts/slideLayout166.xml"/><Relationship Id="rId173" Type="http://schemas.openxmlformats.org/officeDocument/2006/relationships/slideLayout" Target="../slideLayouts/slideLayout187.xml"/><Relationship Id="rId194" Type="http://schemas.openxmlformats.org/officeDocument/2006/relationships/slideLayout" Target="../slideLayouts/slideLayout208.xml"/><Relationship Id="rId199" Type="http://schemas.openxmlformats.org/officeDocument/2006/relationships/slideLayout" Target="../slideLayouts/slideLayout213.xml"/><Relationship Id="rId203" Type="http://schemas.openxmlformats.org/officeDocument/2006/relationships/slideLayout" Target="../slideLayouts/slideLayout217.xml"/><Relationship Id="rId208" Type="http://schemas.openxmlformats.org/officeDocument/2006/relationships/slideLayout" Target="../slideLayouts/slideLayout222.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56" Type="http://schemas.openxmlformats.org/officeDocument/2006/relationships/slideLayout" Target="../slideLayouts/slideLayout70.xml"/><Relationship Id="rId77" Type="http://schemas.openxmlformats.org/officeDocument/2006/relationships/slideLayout" Target="../slideLayouts/slideLayout91.xml"/><Relationship Id="rId100" Type="http://schemas.openxmlformats.org/officeDocument/2006/relationships/slideLayout" Target="../slideLayouts/slideLayout114.xml"/><Relationship Id="rId105" Type="http://schemas.openxmlformats.org/officeDocument/2006/relationships/slideLayout" Target="../slideLayouts/slideLayout119.xml"/><Relationship Id="rId126" Type="http://schemas.openxmlformats.org/officeDocument/2006/relationships/slideLayout" Target="../slideLayouts/slideLayout140.xml"/><Relationship Id="rId147" Type="http://schemas.openxmlformats.org/officeDocument/2006/relationships/slideLayout" Target="../slideLayouts/slideLayout161.xml"/><Relationship Id="rId168" Type="http://schemas.openxmlformats.org/officeDocument/2006/relationships/slideLayout" Target="../slideLayouts/slideLayout182.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93" Type="http://schemas.openxmlformats.org/officeDocument/2006/relationships/slideLayout" Target="../slideLayouts/slideLayout107.xml"/><Relationship Id="rId98" Type="http://schemas.openxmlformats.org/officeDocument/2006/relationships/slideLayout" Target="../slideLayouts/slideLayout112.xml"/><Relationship Id="rId121" Type="http://schemas.openxmlformats.org/officeDocument/2006/relationships/slideLayout" Target="../slideLayouts/slideLayout135.xml"/><Relationship Id="rId142" Type="http://schemas.openxmlformats.org/officeDocument/2006/relationships/slideLayout" Target="../slideLayouts/slideLayout156.xml"/><Relationship Id="rId163" Type="http://schemas.openxmlformats.org/officeDocument/2006/relationships/slideLayout" Target="../slideLayouts/slideLayout177.xml"/><Relationship Id="rId184" Type="http://schemas.openxmlformats.org/officeDocument/2006/relationships/slideLayout" Target="../slideLayouts/slideLayout198.xml"/><Relationship Id="rId189" Type="http://schemas.openxmlformats.org/officeDocument/2006/relationships/slideLayout" Target="../slideLayouts/slideLayout203.xml"/><Relationship Id="rId3" Type="http://schemas.openxmlformats.org/officeDocument/2006/relationships/slideLayout" Target="../slideLayouts/slideLayout17.xml"/><Relationship Id="rId25" Type="http://schemas.openxmlformats.org/officeDocument/2006/relationships/slideLayout" Target="../slideLayouts/slideLayout39.xml"/><Relationship Id="rId46" Type="http://schemas.openxmlformats.org/officeDocument/2006/relationships/slideLayout" Target="../slideLayouts/slideLayout60.xml"/><Relationship Id="rId67" Type="http://schemas.openxmlformats.org/officeDocument/2006/relationships/slideLayout" Target="../slideLayouts/slideLayout81.xml"/><Relationship Id="rId116" Type="http://schemas.openxmlformats.org/officeDocument/2006/relationships/slideLayout" Target="../slideLayouts/slideLayout130.xml"/><Relationship Id="rId137" Type="http://schemas.openxmlformats.org/officeDocument/2006/relationships/slideLayout" Target="../slideLayouts/slideLayout151.xml"/><Relationship Id="rId158" Type="http://schemas.openxmlformats.org/officeDocument/2006/relationships/slideLayout" Target="../slideLayouts/slideLayout172.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62" Type="http://schemas.openxmlformats.org/officeDocument/2006/relationships/slideLayout" Target="../slideLayouts/slideLayout76.xml"/><Relationship Id="rId83" Type="http://schemas.openxmlformats.org/officeDocument/2006/relationships/slideLayout" Target="../slideLayouts/slideLayout97.xml"/><Relationship Id="rId88" Type="http://schemas.openxmlformats.org/officeDocument/2006/relationships/slideLayout" Target="../slideLayouts/slideLayout102.xml"/><Relationship Id="rId111" Type="http://schemas.openxmlformats.org/officeDocument/2006/relationships/slideLayout" Target="../slideLayouts/slideLayout125.xml"/><Relationship Id="rId132" Type="http://schemas.openxmlformats.org/officeDocument/2006/relationships/slideLayout" Target="../slideLayouts/slideLayout146.xml"/><Relationship Id="rId153" Type="http://schemas.openxmlformats.org/officeDocument/2006/relationships/slideLayout" Target="../slideLayouts/slideLayout167.xml"/><Relationship Id="rId174" Type="http://schemas.openxmlformats.org/officeDocument/2006/relationships/slideLayout" Target="../slideLayouts/slideLayout188.xml"/><Relationship Id="rId179" Type="http://schemas.openxmlformats.org/officeDocument/2006/relationships/slideLayout" Target="../slideLayouts/slideLayout193.xml"/><Relationship Id="rId195" Type="http://schemas.openxmlformats.org/officeDocument/2006/relationships/slideLayout" Target="../slideLayouts/slideLayout209.xml"/><Relationship Id="rId209" Type="http://schemas.openxmlformats.org/officeDocument/2006/relationships/slideLayout" Target="../slideLayouts/slideLayout223.xml"/><Relationship Id="rId190" Type="http://schemas.openxmlformats.org/officeDocument/2006/relationships/slideLayout" Target="../slideLayouts/slideLayout204.xml"/><Relationship Id="rId204" Type="http://schemas.openxmlformats.org/officeDocument/2006/relationships/slideLayout" Target="../slideLayouts/slideLayout218.xml"/><Relationship Id="rId15" Type="http://schemas.openxmlformats.org/officeDocument/2006/relationships/slideLayout" Target="../slideLayouts/slideLayout29.xml"/><Relationship Id="rId36" Type="http://schemas.openxmlformats.org/officeDocument/2006/relationships/slideLayout" Target="../slideLayouts/slideLayout50.xml"/><Relationship Id="rId57" Type="http://schemas.openxmlformats.org/officeDocument/2006/relationships/slideLayout" Target="../slideLayouts/slideLayout71.xml"/><Relationship Id="rId106" Type="http://schemas.openxmlformats.org/officeDocument/2006/relationships/slideLayout" Target="../slideLayouts/slideLayout120.xml"/><Relationship Id="rId127" Type="http://schemas.openxmlformats.org/officeDocument/2006/relationships/slideLayout" Target="../slideLayouts/slideLayout14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52" Type="http://schemas.openxmlformats.org/officeDocument/2006/relationships/slideLayout" Target="../slideLayouts/slideLayout66.xml"/><Relationship Id="rId73" Type="http://schemas.openxmlformats.org/officeDocument/2006/relationships/slideLayout" Target="../slideLayouts/slideLayout87.xml"/><Relationship Id="rId78" Type="http://schemas.openxmlformats.org/officeDocument/2006/relationships/slideLayout" Target="../slideLayouts/slideLayout92.xml"/><Relationship Id="rId94" Type="http://schemas.openxmlformats.org/officeDocument/2006/relationships/slideLayout" Target="../slideLayouts/slideLayout108.xml"/><Relationship Id="rId99" Type="http://schemas.openxmlformats.org/officeDocument/2006/relationships/slideLayout" Target="../slideLayouts/slideLayout113.xml"/><Relationship Id="rId101" Type="http://schemas.openxmlformats.org/officeDocument/2006/relationships/slideLayout" Target="../slideLayouts/slideLayout115.xml"/><Relationship Id="rId122" Type="http://schemas.openxmlformats.org/officeDocument/2006/relationships/slideLayout" Target="../slideLayouts/slideLayout136.xml"/><Relationship Id="rId143" Type="http://schemas.openxmlformats.org/officeDocument/2006/relationships/slideLayout" Target="../slideLayouts/slideLayout157.xml"/><Relationship Id="rId148" Type="http://schemas.openxmlformats.org/officeDocument/2006/relationships/slideLayout" Target="../slideLayouts/slideLayout162.xml"/><Relationship Id="rId164" Type="http://schemas.openxmlformats.org/officeDocument/2006/relationships/slideLayout" Target="../slideLayouts/slideLayout178.xml"/><Relationship Id="rId169" Type="http://schemas.openxmlformats.org/officeDocument/2006/relationships/slideLayout" Target="../slideLayouts/slideLayout183.xml"/><Relationship Id="rId185" Type="http://schemas.openxmlformats.org/officeDocument/2006/relationships/slideLayout" Target="../slideLayouts/slideLayout199.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80" Type="http://schemas.openxmlformats.org/officeDocument/2006/relationships/slideLayout" Target="../slideLayouts/slideLayout194.xml"/><Relationship Id="rId210" Type="http://schemas.openxmlformats.org/officeDocument/2006/relationships/slideLayout" Target="../slideLayouts/slideLayout224.xml"/><Relationship Id="rId26" Type="http://schemas.openxmlformats.org/officeDocument/2006/relationships/slideLayout" Target="../slideLayouts/slideLayout40.xml"/><Relationship Id="rId47" Type="http://schemas.openxmlformats.org/officeDocument/2006/relationships/slideLayout" Target="../slideLayouts/slideLayout61.xml"/><Relationship Id="rId68" Type="http://schemas.openxmlformats.org/officeDocument/2006/relationships/slideLayout" Target="../slideLayouts/slideLayout82.xml"/><Relationship Id="rId89" Type="http://schemas.openxmlformats.org/officeDocument/2006/relationships/slideLayout" Target="../slideLayouts/slideLayout103.xml"/><Relationship Id="rId112" Type="http://schemas.openxmlformats.org/officeDocument/2006/relationships/slideLayout" Target="../slideLayouts/slideLayout126.xml"/><Relationship Id="rId133" Type="http://schemas.openxmlformats.org/officeDocument/2006/relationships/slideLayout" Target="../slideLayouts/slideLayout147.xml"/><Relationship Id="rId154" Type="http://schemas.openxmlformats.org/officeDocument/2006/relationships/slideLayout" Target="../slideLayouts/slideLayout168.xml"/><Relationship Id="rId175" Type="http://schemas.openxmlformats.org/officeDocument/2006/relationships/slideLayout" Target="../slideLayouts/slideLayout189.xml"/><Relationship Id="rId196" Type="http://schemas.openxmlformats.org/officeDocument/2006/relationships/slideLayout" Target="../slideLayouts/slideLayout210.xml"/><Relationship Id="rId200" Type="http://schemas.openxmlformats.org/officeDocument/2006/relationships/slideLayout" Target="../slideLayouts/slideLayout214.xml"/><Relationship Id="rId16"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915644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0D4CA4-2EEA-D542-9078-2FFAE7C7FDA6}" type="datetimeFigureOut">
              <a:rPr lang="en-US" smtClean="0">
                <a:solidFill>
                  <a:prstClr val="black">
                    <a:tint val="75000"/>
                  </a:prstClr>
                </a:solidFill>
              </a:rPr>
              <a:pPr defTabSz="457200"/>
              <a:t>19/4/2017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u="sng">
                <a:solidFill>
                  <a:schemeClr val="tx1">
                    <a:tint val="75000"/>
                  </a:schemeClr>
                </a:solidFill>
              </a:defRPr>
            </a:lvl1pPr>
          </a:lstStyle>
          <a:p>
            <a:pPr defTabSz="457200"/>
            <a:fld id="{92F49A2F-3596-5F4F-A399-E82650591722}"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Rectangle 9"/>
          <p:cNvSpPr/>
          <p:nvPr userDrawn="1"/>
        </p:nvSpPr>
        <p:spPr>
          <a:xfrm>
            <a:off x="7642924" y="6126163"/>
            <a:ext cx="1043876" cy="200055"/>
          </a:xfrm>
          <a:prstGeom prst="rect">
            <a:avLst/>
          </a:prstGeom>
        </p:spPr>
        <p:txBody>
          <a:bodyPr wrap="none">
            <a:spAutoFit/>
          </a:bodyPr>
          <a:lstStyle/>
          <a:p>
            <a:pPr defTabSz="457200"/>
            <a:r>
              <a:rPr lang="fr-FR" sz="700" b="1" dirty="0">
                <a:solidFill>
                  <a:prstClr val="white">
                    <a:lumMod val="50000"/>
                  </a:prstClr>
                </a:solidFill>
              </a:rPr>
              <a:t>AGLB.CFEX.16.06.0420 </a:t>
            </a:r>
            <a:endParaRPr lang="fr-FR" sz="700" dirty="0">
              <a:solidFill>
                <a:prstClr val="white">
                  <a:lumMod val="50000"/>
                </a:prstClr>
              </a:solidFill>
            </a:endParaRPr>
          </a:p>
        </p:txBody>
      </p:sp>
    </p:spTree>
    <p:extLst>
      <p:ext uri="{BB962C8B-B14F-4D97-AF65-F5344CB8AC3E}">
        <p14:creationId xmlns:p14="http://schemas.microsoft.com/office/powerpoint/2010/main" val="16013005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 id="2147483746" r:id="rId71"/>
    <p:sldLayoutId id="2147483747" r:id="rId72"/>
    <p:sldLayoutId id="2147483748" r:id="rId73"/>
    <p:sldLayoutId id="2147483749" r:id="rId74"/>
    <p:sldLayoutId id="2147483750" r:id="rId75"/>
    <p:sldLayoutId id="2147483751" r:id="rId76"/>
    <p:sldLayoutId id="2147483752" r:id="rId77"/>
    <p:sldLayoutId id="2147483753" r:id="rId78"/>
    <p:sldLayoutId id="2147483754" r:id="rId79"/>
    <p:sldLayoutId id="2147483755" r:id="rId80"/>
    <p:sldLayoutId id="2147483756" r:id="rId81"/>
    <p:sldLayoutId id="2147483757" r:id="rId82"/>
    <p:sldLayoutId id="2147483758" r:id="rId83"/>
    <p:sldLayoutId id="2147483759" r:id="rId84"/>
    <p:sldLayoutId id="2147483760" r:id="rId85"/>
    <p:sldLayoutId id="2147483761" r:id="rId86"/>
    <p:sldLayoutId id="2147483762" r:id="rId87"/>
    <p:sldLayoutId id="2147483763" r:id="rId88"/>
    <p:sldLayoutId id="2147483764" r:id="rId89"/>
    <p:sldLayoutId id="2147483765" r:id="rId90"/>
    <p:sldLayoutId id="2147483766" r:id="rId91"/>
    <p:sldLayoutId id="2147483767" r:id="rId92"/>
    <p:sldLayoutId id="2147483768" r:id="rId93"/>
    <p:sldLayoutId id="2147483769" r:id="rId94"/>
    <p:sldLayoutId id="2147483770" r:id="rId95"/>
    <p:sldLayoutId id="2147483771" r:id="rId96"/>
    <p:sldLayoutId id="2147483772" r:id="rId97"/>
    <p:sldLayoutId id="2147483773" r:id="rId98"/>
    <p:sldLayoutId id="2147483774" r:id="rId99"/>
    <p:sldLayoutId id="2147483775" r:id="rId100"/>
    <p:sldLayoutId id="2147483776" r:id="rId101"/>
    <p:sldLayoutId id="2147483777" r:id="rId102"/>
    <p:sldLayoutId id="2147483778" r:id="rId103"/>
    <p:sldLayoutId id="2147483779" r:id="rId104"/>
    <p:sldLayoutId id="2147483780" r:id="rId105"/>
    <p:sldLayoutId id="2147483781" r:id="rId106"/>
    <p:sldLayoutId id="2147483782" r:id="rId107"/>
    <p:sldLayoutId id="2147483783" r:id="rId108"/>
    <p:sldLayoutId id="2147483784" r:id="rId109"/>
    <p:sldLayoutId id="2147483785" r:id="rId110"/>
    <p:sldLayoutId id="2147483786" r:id="rId111"/>
    <p:sldLayoutId id="2147483787" r:id="rId112"/>
    <p:sldLayoutId id="2147483788" r:id="rId113"/>
    <p:sldLayoutId id="2147483789" r:id="rId114"/>
    <p:sldLayoutId id="2147483790" r:id="rId115"/>
    <p:sldLayoutId id="2147483791" r:id="rId116"/>
    <p:sldLayoutId id="2147483792" r:id="rId117"/>
    <p:sldLayoutId id="2147483793" r:id="rId118"/>
    <p:sldLayoutId id="2147483794" r:id="rId119"/>
    <p:sldLayoutId id="2147483795" r:id="rId120"/>
    <p:sldLayoutId id="2147483796" r:id="rId121"/>
    <p:sldLayoutId id="2147483797" r:id="rId122"/>
    <p:sldLayoutId id="2147483798" r:id="rId123"/>
    <p:sldLayoutId id="2147483799" r:id="rId124"/>
    <p:sldLayoutId id="2147483800" r:id="rId125"/>
    <p:sldLayoutId id="2147483801" r:id="rId126"/>
    <p:sldLayoutId id="2147483802" r:id="rId127"/>
    <p:sldLayoutId id="2147483803" r:id="rId128"/>
    <p:sldLayoutId id="2147483804" r:id="rId129"/>
    <p:sldLayoutId id="2147483805" r:id="rId130"/>
    <p:sldLayoutId id="2147483806" r:id="rId131"/>
    <p:sldLayoutId id="2147483807" r:id="rId132"/>
    <p:sldLayoutId id="2147483808" r:id="rId133"/>
    <p:sldLayoutId id="2147483809" r:id="rId134"/>
    <p:sldLayoutId id="2147483810" r:id="rId135"/>
    <p:sldLayoutId id="2147483811" r:id="rId136"/>
    <p:sldLayoutId id="2147483812" r:id="rId137"/>
    <p:sldLayoutId id="2147483813" r:id="rId138"/>
    <p:sldLayoutId id="2147483814" r:id="rId139"/>
    <p:sldLayoutId id="2147483815" r:id="rId140"/>
    <p:sldLayoutId id="2147483816" r:id="rId141"/>
    <p:sldLayoutId id="2147483817" r:id="rId142"/>
    <p:sldLayoutId id="2147483818" r:id="rId143"/>
    <p:sldLayoutId id="2147483819" r:id="rId144"/>
    <p:sldLayoutId id="2147483820" r:id="rId145"/>
    <p:sldLayoutId id="2147483821" r:id="rId146"/>
    <p:sldLayoutId id="2147483822" r:id="rId147"/>
    <p:sldLayoutId id="2147483823" r:id="rId148"/>
    <p:sldLayoutId id="2147483824" r:id="rId149"/>
    <p:sldLayoutId id="2147483825" r:id="rId150"/>
    <p:sldLayoutId id="2147483826" r:id="rId151"/>
    <p:sldLayoutId id="2147483827" r:id="rId152"/>
    <p:sldLayoutId id="2147483828" r:id="rId153"/>
    <p:sldLayoutId id="2147483829" r:id="rId154"/>
    <p:sldLayoutId id="2147483830" r:id="rId155"/>
    <p:sldLayoutId id="2147483831" r:id="rId156"/>
    <p:sldLayoutId id="2147483832" r:id="rId157"/>
    <p:sldLayoutId id="2147483833" r:id="rId158"/>
    <p:sldLayoutId id="2147483834" r:id="rId159"/>
    <p:sldLayoutId id="2147483835" r:id="rId160"/>
    <p:sldLayoutId id="2147483836" r:id="rId161"/>
    <p:sldLayoutId id="2147483837" r:id="rId162"/>
    <p:sldLayoutId id="2147483838" r:id="rId163"/>
    <p:sldLayoutId id="2147483839" r:id="rId164"/>
    <p:sldLayoutId id="2147483840" r:id="rId165"/>
    <p:sldLayoutId id="2147483841" r:id="rId166"/>
    <p:sldLayoutId id="2147483842" r:id="rId167"/>
    <p:sldLayoutId id="2147483843" r:id="rId168"/>
    <p:sldLayoutId id="2147483844" r:id="rId169"/>
    <p:sldLayoutId id="2147483845" r:id="rId170"/>
    <p:sldLayoutId id="2147483846" r:id="rId171"/>
    <p:sldLayoutId id="2147483847" r:id="rId172"/>
    <p:sldLayoutId id="2147483848" r:id="rId173"/>
    <p:sldLayoutId id="2147483849" r:id="rId174"/>
    <p:sldLayoutId id="2147483850" r:id="rId175"/>
    <p:sldLayoutId id="2147483851" r:id="rId176"/>
    <p:sldLayoutId id="2147483852" r:id="rId177"/>
    <p:sldLayoutId id="2147483853" r:id="rId178"/>
    <p:sldLayoutId id="2147483854" r:id="rId179"/>
    <p:sldLayoutId id="2147483855" r:id="rId180"/>
    <p:sldLayoutId id="2147483856" r:id="rId181"/>
    <p:sldLayoutId id="2147483857" r:id="rId182"/>
    <p:sldLayoutId id="2147483858" r:id="rId183"/>
    <p:sldLayoutId id="2147483859" r:id="rId184"/>
    <p:sldLayoutId id="2147483860" r:id="rId185"/>
    <p:sldLayoutId id="2147483861" r:id="rId186"/>
    <p:sldLayoutId id="2147483862" r:id="rId187"/>
    <p:sldLayoutId id="2147483863" r:id="rId188"/>
    <p:sldLayoutId id="2147483864" r:id="rId189"/>
    <p:sldLayoutId id="2147483865" r:id="rId190"/>
    <p:sldLayoutId id="2147483866" r:id="rId191"/>
    <p:sldLayoutId id="2147483867" r:id="rId192"/>
    <p:sldLayoutId id="2147483868" r:id="rId193"/>
    <p:sldLayoutId id="2147483869" r:id="rId194"/>
    <p:sldLayoutId id="2147483870" r:id="rId195"/>
    <p:sldLayoutId id="2147483871" r:id="rId196"/>
    <p:sldLayoutId id="2147483872" r:id="rId197"/>
    <p:sldLayoutId id="2147483873" r:id="rId198"/>
    <p:sldLayoutId id="2147483874" r:id="rId199"/>
    <p:sldLayoutId id="2147483875" r:id="rId200"/>
    <p:sldLayoutId id="2147483876" r:id="rId201"/>
    <p:sldLayoutId id="2147483877" r:id="rId202"/>
    <p:sldLayoutId id="2147483878" r:id="rId203"/>
    <p:sldLayoutId id="2147483879" r:id="rId204"/>
    <p:sldLayoutId id="2147483880" r:id="rId205"/>
    <p:sldLayoutId id="2147483881" r:id="rId206"/>
    <p:sldLayoutId id="2147483882" r:id="rId207"/>
    <p:sldLayoutId id="2147483883" r:id="rId208"/>
    <p:sldLayoutId id="2147483884" r:id="rId209"/>
    <p:sldLayoutId id="2147483885" r:id="rId2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hyperlink" Target="http://bp3.blogger.com/_ClBJIkKAgfI/Rc83lKzWXEI/AAAAAAAAAEc/xlXPEWUmUQY/s400/zfashion+make+up.JPG" TargetMode="External"/><Relationship Id="rId4" Type="http://schemas.openxmlformats.org/officeDocument/2006/relationships/hyperlink" Target="http://www1.istockphoto.com/file_thumbview_approve/2793919/2/istockphoto_2793919-make-up.jpg"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05.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0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7.xml"/><Relationship Id="rId5" Type="http://schemas.openxmlformats.org/officeDocument/2006/relationships/image" Target="../media/image148.png"/><Relationship Id="rId4" Type="http://schemas.openxmlformats.org/officeDocument/2006/relationships/image" Target="../media/image147.png"/></Relationships>
</file>

<file path=ppt/slides/_rels/slide11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47.png"/></Relationships>
</file>

<file path=ppt/slides/_rels/slide1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7.xml"/><Relationship Id="rId5" Type="http://schemas.openxmlformats.org/officeDocument/2006/relationships/image" Target="../media/image153.png"/><Relationship Id="rId4" Type="http://schemas.openxmlformats.org/officeDocument/2006/relationships/image" Target="../media/image147.png"/></Relationships>
</file>

<file path=ppt/slides/_rels/slide1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4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08.xml"/><Relationship Id="rId5" Type="http://schemas.openxmlformats.org/officeDocument/2006/relationships/image" Target="../media/image156.png"/><Relationship Id="rId4" Type="http://schemas.openxmlformats.org/officeDocument/2006/relationships/image" Target="../media/image147.png"/></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57.png"/><Relationship Id="rId1" Type="http://schemas.openxmlformats.org/officeDocument/2006/relationships/slideLayout" Target="../slideLayouts/slideLayout209.xml"/><Relationship Id="rId6" Type="http://schemas.openxmlformats.org/officeDocument/2006/relationships/comments" Target="../comments/comment1.xml"/><Relationship Id="rId5" Type="http://schemas.openxmlformats.org/officeDocument/2006/relationships/image" Target="../media/image158.png"/><Relationship Id="rId4" Type="http://schemas.openxmlformats.org/officeDocument/2006/relationships/image" Target="../media/image146.png"/></Relationships>
</file>

<file path=ppt/slides/_rels/slide12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46.png"/><Relationship Id="rId1" Type="http://schemas.openxmlformats.org/officeDocument/2006/relationships/slideLayout" Target="../slideLayouts/slideLayout210.xml"/><Relationship Id="rId4" Type="http://schemas.openxmlformats.org/officeDocument/2006/relationships/image" Target="../media/image160.png"/></Relationships>
</file>

<file path=ppt/slides/_rels/slide1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11.xml"/><Relationship Id="rId5" Type="http://schemas.openxmlformats.org/officeDocument/2006/relationships/image" Target="../media/image164.png"/><Relationship Id="rId4" Type="http://schemas.openxmlformats.org/officeDocument/2006/relationships/image" Target="../media/image16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15.xml"/></Relationships>
</file>

<file path=ppt/slides/_rels/slide12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16.xml"/><Relationship Id="rId4" Type="http://schemas.openxmlformats.org/officeDocument/2006/relationships/chart" Target="../charts/char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67.png"/><Relationship Id="rId2" Type="http://schemas.openxmlformats.org/officeDocument/2006/relationships/slideLayout" Target="../slideLayouts/slideLayout217.xml"/><Relationship Id="rId1" Type="http://schemas.openxmlformats.org/officeDocument/2006/relationships/vmlDrawing" Target="../drawings/vmlDrawing6.vml"/><Relationship Id="rId6" Type="http://schemas.openxmlformats.org/officeDocument/2006/relationships/package" Target="../embeddings/Microsoft_Word_Document1.docx"/><Relationship Id="rId5" Type="http://schemas.openxmlformats.org/officeDocument/2006/relationships/oleObject" Target="../embeddings/oleObject6.bin"/><Relationship Id="rId4" Type="http://schemas.openxmlformats.org/officeDocument/2006/relationships/image" Target="../media/image146.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68.png"/><Relationship Id="rId2" Type="http://schemas.openxmlformats.org/officeDocument/2006/relationships/slideLayout" Target="../slideLayouts/slideLayout218.xml"/><Relationship Id="rId1" Type="http://schemas.openxmlformats.org/officeDocument/2006/relationships/vmlDrawing" Target="../drawings/vmlDrawing7.vml"/><Relationship Id="rId6" Type="http://schemas.openxmlformats.org/officeDocument/2006/relationships/package" Target="../embeddings/Microsoft_Word_Document2.docx"/><Relationship Id="rId5" Type="http://schemas.openxmlformats.org/officeDocument/2006/relationships/oleObject" Target="../embeddings/oleObject7.bin"/><Relationship Id="rId4" Type="http://schemas.openxmlformats.org/officeDocument/2006/relationships/image" Target="../media/image146.png"/></Relationships>
</file>

<file path=ppt/slides/_rels/slide1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19.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69.png"/><Relationship Id="rId2" Type="http://schemas.openxmlformats.org/officeDocument/2006/relationships/slideLayout" Target="../slideLayouts/slideLayout220.xml"/><Relationship Id="rId1" Type="http://schemas.openxmlformats.org/officeDocument/2006/relationships/vmlDrawing" Target="../drawings/vmlDrawing8.vml"/><Relationship Id="rId6" Type="http://schemas.openxmlformats.org/officeDocument/2006/relationships/package" Target="../embeddings/Microsoft_Word_Document3.docx"/><Relationship Id="rId5" Type="http://schemas.openxmlformats.org/officeDocument/2006/relationships/oleObject" Target="../embeddings/oleObject8.bin"/><Relationship Id="rId4" Type="http://schemas.openxmlformats.org/officeDocument/2006/relationships/image" Target="../media/image146.png"/></Relationships>
</file>

<file path=ppt/slides/_rels/slide13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7.xml"/></Relationships>
</file>

<file path=ppt/slides/_rels/slide13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7.xml"/><Relationship Id="rId5" Type="http://schemas.openxmlformats.org/officeDocument/2006/relationships/image" Target="../media/image173.png"/><Relationship Id="rId4" Type="http://schemas.openxmlformats.org/officeDocument/2006/relationships/image" Target="../media/image172.png"/></Relationships>
</file>

<file path=ppt/slides/_rels/slide1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chart" Target="../charts/chart2.xml"/><Relationship Id="rId1" Type="http://schemas.openxmlformats.org/officeDocument/2006/relationships/slideLayout" Target="../slideLayouts/slideLayout221.xml"/><Relationship Id="rId4" Type="http://schemas.openxmlformats.org/officeDocument/2006/relationships/image" Target="../media/image14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2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4.xml"/></Relationships>
</file>

<file path=ppt/slides/_rels/slide1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1.xml"/><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30.png"/><Relationship Id="rId11"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gif"/><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3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wmf"/><Relationship Id="rId1" Type="http://schemas.openxmlformats.org/officeDocument/2006/relationships/slideLayout" Target="../slideLayouts/slideLayout2.xml"/><Relationship Id="rId5" Type="http://schemas.openxmlformats.org/officeDocument/2006/relationships/image" Target="../media/image52.wmf"/><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7.png"/><Relationship Id="rId4" Type="http://schemas.openxmlformats.org/officeDocument/2006/relationships/oleObject" Target="../embeddings/oleObject5.bin"/></Relationships>
</file>

<file path=ppt/slides/_rels/slide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9387" y="2385733"/>
            <a:ext cx="8844574" cy="1325563"/>
          </a:xfrm>
        </p:spPr>
        <p:txBody>
          <a:bodyPr>
            <a:noAutofit/>
          </a:bodyPr>
          <a:lstStyle/>
          <a:p>
            <a:r>
              <a:rPr lang="it-IT" sz="4800" b="1" dirty="0" smtClean="0">
                <a:solidFill>
                  <a:srgbClr val="660066"/>
                </a:solidFill>
                <a:latin typeface="Arial Black"/>
                <a:cs typeface="Arial Black"/>
              </a:rPr>
              <a:t>REAL LIFE CLINICAL PRACTICE</a:t>
            </a:r>
            <a:endParaRPr lang="it-IT" sz="4800" b="1" dirty="0">
              <a:solidFill>
                <a:srgbClr val="660066"/>
              </a:solidFill>
              <a:latin typeface="Arial Black"/>
              <a:cs typeface="Arial Black"/>
            </a:endParaRPr>
          </a:p>
        </p:txBody>
      </p:sp>
    </p:spTree>
    <p:extLst>
      <p:ext uri="{BB962C8B-B14F-4D97-AF65-F5344CB8AC3E}">
        <p14:creationId xmlns:p14="http://schemas.microsoft.com/office/powerpoint/2010/main" val="3666400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AutoShape 2" descr="istockphoto_2793919-make-up">
            <a:hlinkClick r:id="rId4"/>
          </p:cNvPr>
          <p:cNvSpPr>
            <a:spLocks noChangeAspect="1" noChangeArrowheads="1"/>
          </p:cNvSpPr>
          <p:nvPr/>
        </p:nvSpPr>
        <p:spPr bwMode="auto">
          <a:xfrm>
            <a:off x="4097343" y="2938463"/>
            <a:ext cx="9493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2060" name="Text Box 3"/>
          <p:cNvSpPr txBox="1">
            <a:spLocks noChangeArrowheads="1"/>
          </p:cNvSpPr>
          <p:nvPr/>
        </p:nvSpPr>
        <p:spPr bwMode="auto">
          <a:xfrm>
            <a:off x="317500" y="981075"/>
            <a:ext cx="5265738" cy="137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it-IT" sz="2800" b="1">
                <a:solidFill>
                  <a:srgbClr val="0070C0"/>
                </a:solidFill>
                <a:latin typeface="Tahoma" charset="0"/>
                <a:cs typeface="Arial" charset="0"/>
              </a:rPr>
              <a:t>PROs have been used </a:t>
            </a:r>
          </a:p>
          <a:p>
            <a:pPr algn="ctr"/>
            <a:r>
              <a:rPr lang="it-IT" sz="2800" b="1">
                <a:solidFill>
                  <a:srgbClr val="0070C0"/>
                </a:solidFill>
                <a:latin typeface="Tahoma" charset="0"/>
                <a:cs typeface="Arial" charset="0"/>
              </a:rPr>
              <a:t>as a </a:t>
            </a:r>
          </a:p>
          <a:p>
            <a:pPr algn="ctr"/>
            <a:r>
              <a:rPr lang="ja-JP" altLang="it-IT" sz="2800" b="1">
                <a:solidFill>
                  <a:srgbClr val="0070C0"/>
                </a:solidFill>
                <a:latin typeface="Tahoma" charset="0"/>
                <a:cs typeface="Arial" charset="0"/>
              </a:rPr>
              <a:t>“</a:t>
            </a:r>
            <a:r>
              <a:rPr lang="it-IT" sz="2800" b="1">
                <a:solidFill>
                  <a:srgbClr val="0070C0"/>
                </a:solidFill>
                <a:latin typeface="Tahoma" charset="0"/>
                <a:cs typeface="Arial" charset="0"/>
              </a:rPr>
              <a:t>make up – outcome</a:t>
            </a:r>
            <a:r>
              <a:rPr lang="ja-JP" altLang="it-IT" sz="2800" b="1">
                <a:solidFill>
                  <a:srgbClr val="0070C0"/>
                </a:solidFill>
                <a:latin typeface="Tahoma" charset="0"/>
                <a:cs typeface="Arial" charset="0"/>
              </a:rPr>
              <a:t>”</a:t>
            </a:r>
            <a:endParaRPr lang="it-IT" sz="2800" b="1">
              <a:solidFill>
                <a:srgbClr val="0070C0"/>
              </a:solidFill>
              <a:latin typeface="Tahoma" charset="0"/>
              <a:cs typeface="Arial" charset="0"/>
            </a:endParaRPr>
          </a:p>
        </p:txBody>
      </p:sp>
      <p:sp>
        <p:nvSpPr>
          <p:cNvPr id="2061" name="AutoShape 4" descr="zfashion%2Bmake%2Bup">
            <a:hlinkClick r:id="rId5"/>
          </p:cNvPr>
          <p:cNvSpPr>
            <a:spLocks noChangeAspect="1" noChangeArrowheads="1"/>
          </p:cNvSpPr>
          <p:nvPr/>
        </p:nvSpPr>
        <p:spPr bwMode="auto">
          <a:xfrm>
            <a:off x="4149725" y="2938463"/>
            <a:ext cx="8461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graphicFrame>
        <p:nvGraphicFramePr>
          <p:cNvPr id="2058" name="Object 10"/>
          <p:cNvGraphicFramePr>
            <a:graphicFrameLocks noChangeAspect="1"/>
          </p:cNvGraphicFramePr>
          <p:nvPr/>
        </p:nvGraphicFramePr>
        <p:xfrm>
          <a:off x="4781550" y="2492375"/>
          <a:ext cx="3513138" cy="4071938"/>
        </p:xfrm>
        <a:graphic>
          <a:graphicData uri="http://schemas.openxmlformats.org/presentationml/2006/ole">
            <mc:AlternateContent xmlns:mc="http://schemas.openxmlformats.org/markup-compatibility/2006">
              <mc:Choice xmlns:v="urn:schemas-microsoft-com:vml" Requires="v">
                <p:oleObj spid="_x0000_s2051" name="Fotografia Photo Editor" r:id="rId6" imgW="3285714" imgH="3809524" progId="MSPhotoEd.3">
                  <p:embed/>
                </p:oleObj>
              </mc:Choice>
              <mc:Fallback>
                <p:oleObj name="Fotografia Photo Editor" r:id="rId6" imgW="3285714" imgH="3809524"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550" y="2492375"/>
                        <a:ext cx="351313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45557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828800"/>
            <a:ext cx="9144000" cy="2667000"/>
          </a:xfrm>
          <a:gradFill flip="none" rotWithShape="1">
            <a:gsLst>
              <a:gs pos="0">
                <a:srgbClr val="AA1BDF"/>
              </a:gs>
              <a:gs pos="100000">
                <a:srgbClr val="FFFFFF"/>
              </a:gs>
              <a:gs pos="50000">
                <a:srgbClr val="0000FF">
                  <a:alpha val="12000"/>
                </a:srgbClr>
              </a:gs>
            </a:gsLst>
            <a:path path="circle">
              <a:fillToRect l="50000" t="50000" r="50000" b="50000"/>
            </a:path>
            <a:tileRect/>
          </a:gradFill>
          <a:ln>
            <a:solidFill>
              <a:srgbClr val="660066"/>
            </a:solidFill>
            <a:miter lim="800000"/>
            <a:headEnd/>
            <a:tailEnd/>
          </a:ln>
        </p:spPr>
        <p:txBody>
          <a:bodyPr>
            <a:no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6600" b="1" dirty="0">
                <a:solidFill>
                  <a:srgbClr val="660066"/>
                </a:solidFill>
                <a:effectLst>
                  <a:outerShdw blurRad="38100" dist="38100" dir="2700000" algn="tl">
                    <a:srgbClr val="EEECE1"/>
                  </a:outerShdw>
                </a:effectLst>
                <a:latin typeface="Arial Black"/>
                <a:cs typeface="Arial Black"/>
              </a:rPr>
              <a:t>Take Home </a:t>
            </a:r>
            <a:r>
              <a:rPr lang="it-IT" sz="6600" b="1" dirty="0" err="1" smtClean="0">
                <a:solidFill>
                  <a:srgbClr val="660066"/>
                </a:solidFill>
                <a:effectLst>
                  <a:outerShdw blurRad="38100" dist="38100" dir="2700000" algn="tl">
                    <a:srgbClr val="EEECE1"/>
                  </a:outerShdw>
                </a:effectLst>
                <a:latin typeface="Arial Black"/>
                <a:cs typeface="Arial Black"/>
              </a:rPr>
              <a:t>Messages</a:t>
            </a:r>
            <a:endParaRPr lang="it-IT" sz="6600" b="1" dirty="0">
              <a:solidFill>
                <a:srgbClr val="660066"/>
              </a:solidFill>
              <a:effectLst>
                <a:outerShdw blurRad="38100" dist="38100" dir="2700000" algn="tl">
                  <a:srgbClr val="EEECE1"/>
                </a:outerShdw>
              </a:effectLst>
              <a:latin typeface="Arial Black"/>
              <a:cs typeface="Arial Black"/>
            </a:endParaRPr>
          </a:p>
        </p:txBody>
      </p:sp>
    </p:spTree>
    <p:extLst>
      <p:ext uri="{BB962C8B-B14F-4D97-AF65-F5344CB8AC3E}">
        <p14:creationId xmlns:p14="http://schemas.microsoft.com/office/powerpoint/2010/main" val="33689055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t="-14722" b="-14722"/>
          <a:stretch>
            <a:fillRect/>
          </a:stretch>
        </p:blipFill>
        <p:spPr>
          <a:xfrm>
            <a:off x="1" y="-365631"/>
            <a:ext cx="4949918" cy="2731024"/>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4932383" y="1943630"/>
            <a:ext cx="4063209" cy="4678847"/>
          </a:xfrm>
          <a:prstGeom prst="rect">
            <a:avLst/>
          </a:prstGeom>
          <a:ln>
            <a:noFill/>
          </a:ln>
          <a:effectLst>
            <a:outerShdw blurRad="292100" dist="139700" dir="2700000" algn="tl" rotWithShape="0">
              <a:srgbClr val="333333">
                <a:alpha val="65000"/>
              </a:srgbClr>
            </a:outerShdw>
          </a:effectLst>
        </p:spPr>
      </p:pic>
      <p:sp>
        <p:nvSpPr>
          <p:cNvPr id="3" name="Freccia destra 2"/>
          <p:cNvSpPr/>
          <p:nvPr/>
        </p:nvSpPr>
        <p:spPr>
          <a:xfrm>
            <a:off x="4269304" y="6242200"/>
            <a:ext cx="642692" cy="615805"/>
          </a:xfrm>
          <a:prstGeom prst="rightArrow">
            <a:avLst/>
          </a:prstGeom>
          <a:solidFill>
            <a:schemeClr val="accent6">
              <a:lumMod val="50000"/>
            </a:schemeClr>
          </a:solidFill>
          <a:ln>
            <a:solidFill>
              <a:srgbClr val="70AD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6597661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7490" y="365129"/>
            <a:ext cx="8572162" cy="1325563"/>
          </a:xfrm>
        </p:spPr>
        <p:txBody>
          <a:bodyPr/>
          <a:lstStyle/>
          <a:p>
            <a:r>
              <a:rPr lang="it-IT" b="1" u="sng" dirty="0" smtClean="0">
                <a:solidFill>
                  <a:srgbClr val="660066"/>
                </a:solidFill>
                <a:latin typeface="Arial Black"/>
                <a:cs typeface="Arial Black"/>
              </a:rPr>
              <a:t>A.R. TREATMENT REQUIREMENTS</a:t>
            </a:r>
            <a:endParaRPr lang="it-IT" b="1" u="sng" dirty="0">
              <a:solidFill>
                <a:srgbClr val="660066"/>
              </a:solidFill>
              <a:latin typeface="Arial Black"/>
              <a:cs typeface="Arial Black"/>
            </a:endParaRPr>
          </a:p>
        </p:txBody>
      </p:sp>
      <p:sp>
        <p:nvSpPr>
          <p:cNvPr id="3" name="Segnaposto contenuto 2"/>
          <p:cNvSpPr>
            <a:spLocks noGrp="1"/>
          </p:cNvSpPr>
          <p:nvPr>
            <p:ph idx="1"/>
          </p:nvPr>
        </p:nvSpPr>
        <p:spPr>
          <a:xfrm>
            <a:off x="599788" y="2672352"/>
            <a:ext cx="7886700" cy="4351338"/>
          </a:xfrm>
        </p:spPr>
        <p:txBody>
          <a:bodyPr>
            <a:normAutofit/>
          </a:bodyPr>
          <a:lstStyle/>
          <a:p>
            <a:r>
              <a:rPr lang="it-IT" sz="4000" b="1" dirty="0" err="1" smtClean="0">
                <a:latin typeface="Avenir Black Oblique"/>
                <a:cs typeface="Avenir Black Oblique"/>
              </a:rPr>
              <a:t>Prevention</a:t>
            </a:r>
            <a:r>
              <a:rPr lang="it-IT" sz="4000" b="1" dirty="0" smtClean="0">
                <a:latin typeface="Avenir Black Oblique"/>
                <a:cs typeface="Avenir Black Oblique"/>
              </a:rPr>
              <a:t> of Indoor &amp; Outdoor </a:t>
            </a:r>
            <a:r>
              <a:rPr lang="it-IT" sz="4000" b="1" dirty="0" err="1" smtClean="0">
                <a:latin typeface="Avenir Black Oblique"/>
                <a:cs typeface="Avenir Black Oblique"/>
              </a:rPr>
              <a:t>Pollution</a:t>
            </a:r>
            <a:endParaRPr lang="it-IT" sz="4000" b="1" dirty="0" smtClean="0">
              <a:latin typeface="Avenir Black Oblique"/>
              <a:cs typeface="Avenir Black Oblique"/>
            </a:endParaRPr>
          </a:p>
        </p:txBody>
      </p:sp>
    </p:spTree>
    <p:extLst>
      <p:ext uri="{BB962C8B-B14F-4D97-AF65-F5344CB8AC3E}">
        <p14:creationId xmlns:p14="http://schemas.microsoft.com/office/powerpoint/2010/main" val="38317430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l="-30465" r="-30465"/>
          <a:stretch>
            <a:fillRect/>
          </a:stretch>
        </p:blipFill>
        <p:spPr>
          <a:xfrm>
            <a:off x="-1871349" y="394176"/>
            <a:ext cx="11015351" cy="6077512"/>
          </a:xfrm>
          <a:prstGeom prst="rect">
            <a:avLst/>
          </a:prstGeom>
          <a:ln>
            <a:noFill/>
          </a:ln>
          <a:effectLst>
            <a:outerShdw blurRad="292100" dist="139700" dir="2700000" algn="tl" rotWithShape="0">
              <a:srgbClr val="333333">
                <a:alpha val="65000"/>
              </a:srgbClr>
            </a:outerShdw>
          </a:effectLst>
        </p:spPr>
      </p:pic>
      <p:pic>
        <p:nvPicPr>
          <p:cNvPr id="5" name="Immagine 4" descr="WH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spTree>
    <p:extLst>
      <p:ext uri="{BB962C8B-B14F-4D97-AF65-F5344CB8AC3E}">
        <p14:creationId xmlns:p14="http://schemas.microsoft.com/office/powerpoint/2010/main" val="41619327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l="-32733" r="-32733"/>
          <a:stretch>
            <a:fillRect/>
          </a:stretch>
        </p:blipFill>
        <p:spPr>
          <a:xfrm>
            <a:off x="-2169231" y="245126"/>
            <a:ext cx="11313233" cy="6241863"/>
          </a:xfrm>
          <a:prstGeom prst="rect">
            <a:avLst/>
          </a:prstGeom>
          <a:ln>
            <a:noFill/>
          </a:ln>
          <a:effectLst>
            <a:outerShdw blurRad="292100" dist="139700" dir="2700000" algn="tl" rotWithShape="0">
              <a:srgbClr val="333333">
                <a:alpha val="65000"/>
              </a:srgbClr>
            </a:outerShdw>
          </a:effectLst>
        </p:spPr>
      </p:pic>
      <p:pic>
        <p:nvPicPr>
          <p:cNvPr id="5" name="Immagine 4" descr="WH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spTree>
    <p:extLst>
      <p:ext uri="{BB962C8B-B14F-4D97-AF65-F5344CB8AC3E}">
        <p14:creationId xmlns:p14="http://schemas.microsoft.com/office/powerpoint/2010/main" val="28661779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l="-32704" r="-32704"/>
          <a:stretch>
            <a:fillRect/>
          </a:stretch>
        </p:blipFill>
        <p:spPr>
          <a:xfrm>
            <a:off x="-2223952" y="126672"/>
            <a:ext cx="11472464" cy="6329716"/>
          </a:xfrm>
          <a:prstGeom prst="rect">
            <a:avLst/>
          </a:prstGeom>
          <a:ln>
            <a:noFill/>
          </a:ln>
          <a:effectLst>
            <a:outerShdw blurRad="292100" dist="139700" dir="2700000" algn="tl" rotWithShape="0">
              <a:srgbClr val="333333">
                <a:alpha val="65000"/>
              </a:srgbClr>
            </a:outerShdw>
          </a:effectLst>
        </p:spPr>
      </p:pic>
      <p:pic>
        <p:nvPicPr>
          <p:cNvPr id="5" name="Immagine 4" descr="WH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spTree>
    <p:extLst>
      <p:ext uri="{BB962C8B-B14F-4D97-AF65-F5344CB8AC3E}">
        <p14:creationId xmlns:p14="http://schemas.microsoft.com/office/powerpoint/2010/main" val="32735387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l="-33685" r="-33685"/>
          <a:stretch>
            <a:fillRect/>
          </a:stretch>
        </p:blipFill>
        <p:spPr>
          <a:xfrm>
            <a:off x="-919226" y="1031932"/>
            <a:ext cx="7886700" cy="4351338"/>
          </a:xfrm>
        </p:spPr>
      </p:pic>
    </p:spTree>
    <p:extLst>
      <p:ext uri="{BB962C8B-B14F-4D97-AF65-F5344CB8AC3E}">
        <p14:creationId xmlns:p14="http://schemas.microsoft.com/office/powerpoint/2010/main" val="1516934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7490" y="365129"/>
            <a:ext cx="8572162" cy="1325563"/>
          </a:xfrm>
        </p:spPr>
        <p:txBody>
          <a:bodyPr/>
          <a:lstStyle/>
          <a:p>
            <a:r>
              <a:rPr lang="it-IT" b="1" u="sng" dirty="0" smtClean="0">
                <a:solidFill>
                  <a:srgbClr val="660066"/>
                </a:solidFill>
                <a:latin typeface="Arial Black"/>
                <a:cs typeface="Arial Black"/>
              </a:rPr>
              <a:t>A.R. TREATMENT REQUIREMENTS</a:t>
            </a:r>
            <a:endParaRPr lang="it-IT" b="1" u="sng" dirty="0">
              <a:solidFill>
                <a:srgbClr val="660066"/>
              </a:solidFill>
              <a:latin typeface="Arial Black"/>
              <a:cs typeface="Arial Black"/>
            </a:endParaRPr>
          </a:p>
        </p:txBody>
      </p:sp>
      <p:sp>
        <p:nvSpPr>
          <p:cNvPr id="3" name="Segnaposto contenuto 2"/>
          <p:cNvSpPr>
            <a:spLocks noGrp="1"/>
          </p:cNvSpPr>
          <p:nvPr>
            <p:ph idx="1"/>
          </p:nvPr>
        </p:nvSpPr>
        <p:spPr>
          <a:xfrm>
            <a:off x="236920" y="2249042"/>
            <a:ext cx="8812112" cy="4351338"/>
          </a:xfrm>
        </p:spPr>
        <p:txBody>
          <a:bodyPr>
            <a:normAutofit/>
          </a:bodyPr>
          <a:lstStyle/>
          <a:p>
            <a:pPr algn="ctr"/>
            <a:r>
              <a:rPr lang="it-IT" sz="4000" b="1" dirty="0" err="1" smtClean="0">
                <a:latin typeface="Avenir Black Oblique"/>
                <a:cs typeface="Avenir Black Oblique"/>
              </a:rPr>
              <a:t>Prevention</a:t>
            </a:r>
            <a:r>
              <a:rPr lang="it-IT" sz="4000" b="1" dirty="0" smtClean="0">
                <a:latin typeface="Avenir Black Oblique"/>
                <a:cs typeface="Avenir Black Oblique"/>
              </a:rPr>
              <a:t> of Indoor &amp; Outdoor </a:t>
            </a:r>
            <a:r>
              <a:rPr lang="it-IT" sz="4000" b="1" dirty="0" err="1" smtClean="0">
                <a:latin typeface="Avenir Black Oblique"/>
                <a:cs typeface="Avenir Black Oblique"/>
              </a:rPr>
              <a:t>Pollution</a:t>
            </a:r>
            <a:endParaRPr lang="it-IT" sz="4000" b="1" dirty="0" smtClean="0">
              <a:latin typeface="Avenir Black Oblique"/>
              <a:cs typeface="Avenir Black Oblique"/>
            </a:endParaRPr>
          </a:p>
          <a:p>
            <a:pPr algn="ctr"/>
            <a:r>
              <a:rPr lang="it-IT" sz="4000" b="1" dirty="0" err="1" smtClean="0">
                <a:latin typeface="Avenir Black Oblique"/>
                <a:cs typeface="Avenir Black Oblique"/>
              </a:rPr>
              <a:t>Drug</a:t>
            </a:r>
            <a:r>
              <a:rPr lang="it-IT" sz="4000" b="1" dirty="0" smtClean="0">
                <a:latin typeface="Avenir Black Oblique"/>
                <a:cs typeface="Avenir Black Oblique"/>
              </a:rPr>
              <a:t> &amp; AIT </a:t>
            </a:r>
            <a:r>
              <a:rPr lang="it-IT" sz="4000" b="1" dirty="0" err="1" smtClean="0">
                <a:latin typeface="Avenir Black Oblique"/>
                <a:cs typeface="Avenir Black Oblique"/>
              </a:rPr>
              <a:t>Treatments</a:t>
            </a:r>
            <a:r>
              <a:rPr lang="it-IT" sz="4000" b="1" dirty="0" smtClean="0">
                <a:latin typeface="Avenir Black Oblique"/>
                <a:cs typeface="Avenir Black Oblique"/>
              </a:rPr>
              <a:t> </a:t>
            </a:r>
            <a:r>
              <a:rPr lang="it-IT" sz="4000" b="1" dirty="0" err="1" smtClean="0">
                <a:latin typeface="Avenir Black Oblique"/>
                <a:cs typeface="Avenir Black Oblique"/>
              </a:rPr>
              <a:t>according</a:t>
            </a:r>
            <a:r>
              <a:rPr lang="it-IT" sz="4000" b="1" dirty="0" smtClean="0">
                <a:latin typeface="Avenir Black Oblique"/>
                <a:cs typeface="Avenir Black Oblique"/>
              </a:rPr>
              <a:t> to </a:t>
            </a:r>
            <a:r>
              <a:rPr lang="it-IT" sz="4000" b="1" dirty="0" err="1" smtClean="0">
                <a:latin typeface="Avenir Black Oblique"/>
                <a:cs typeface="Avenir Black Oblique"/>
              </a:rPr>
              <a:t>Guidelines</a:t>
            </a:r>
            <a:endParaRPr lang="it-IT" sz="4000" b="1" dirty="0">
              <a:latin typeface="Avenir Black Oblique"/>
              <a:cs typeface="Avenir Black Oblique"/>
            </a:endParaRPr>
          </a:p>
        </p:txBody>
      </p:sp>
    </p:spTree>
    <p:extLst>
      <p:ext uri="{BB962C8B-B14F-4D97-AF65-F5344CB8AC3E}">
        <p14:creationId xmlns:p14="http://schemas.microsoft.com/office/powerpoint/2010/main" val="28870329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I0143074\Desktop\Logo-Sanofi-CHC-rvb-H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7" y="6118118"/>
            <a:ext cx="3255414" cy="48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7"/>
          <p:cNvGrpSpPr/>
          <p:nvPr/>
        </p:nvGrpSpPr>
        <p:grpSpPr>
          <a:xfrm>
            <a:off x="384048" y="862144"/>
            <a:ext cx="8385048" cy="0"/>
            <a:chOff x="624840" y="1193073"/>
            <a:chExt cx="7909560" cy="0"/>
          </a:xfrm>
        </p:grpSpPr>
        <p:cxnSp>
          <p:nvCxnSpPr>
            <p:cNvPr id="23"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24"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25"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sp>
        <p:nvSpPr>
          <p:cNvPr id="5" name="ZoneTexte 4"/>
          <p:cNvSpPr txBox="1"/>
          <p:nvPr/>
        </p:nvSpPr>
        <p:spPr>
          <a:xfrm>
            <a:off x="1682353" y="2348880"/>
            <a:ext cx="6006901" cy="1754326"/>
          </a:xfrm>
          <a:prstGeom prst="rect">
            <a:avLst/>
          </a:prstGeom>
          <a:noFill/>
        </p:spPr>
        <p:txBody>
          <a:bodyPr wrap="none" rtlCol="0">
            <a:spAutoFit/>
          </a:bodyPr>
          <a:lstStyle/>
          <a:p>
            <a:pPr algn="ctr" defTabSz="457200"/>
            <a:r>
              <a:rPr lang="en-US" sz="5400" dirty="0">
                <a:solidFill>
                  <a:srgbClr val="7030A0"/>
                </a:solidFill>
              </a:rPr>
              <a:t>   </a:t>
            </a:r>
            <a:endParaRPr lang="en-US" sz="5400" b="1" dirty="0">
              <a:solidFill>
                <a:srgbClr val="7030A0"/>
              </a:solidFill>
            </a:endParaRPr>
          </a:p>
          <a:p>
            <a:pPr algn="ctr" defTabSz="457200"/>
            <a:r>
              <a:rPr lang="en-US" sz="5400" b="1" dirty="0">
                <a:solidFill>
                  <a:prstClr val="white">
                    <a:lumMod val="65000"/>
                  </a:prstClr>
                </a:solidFill>
              </a:rPr>
              <a:t>Concluding Remarks</a:t>
            </a:r>
          </a:p>
        </p:txBody>
      </p:sp>
    </p:spTree>
    <p:extLst>
      <p:ext uri="{BB962C8B-B14F-4D97-AF65-F5344CB8AC3E}">
        <p14:creationId xmlns:p14="http://schemas.microsoft.com/office/powerpoint/2010/main" val="378352153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475" y="278178"/>
            <a:ext cx="8451781" cy="5139858"/>
          </a:xfrm>
          <a:prstGeom prst="rect">
            <a:avLst/>
          </a:prstGeom>
          <a:noFill/>
        </p:spPr>
        <p:txBody>
          <a:bodyPr wrap="none" lIns="91430" tIns="45715" rIns="91430" bIns="45715" rtlCol="0">
            <a:spAutoFit/>
          </a:bodyPr>
          <a:lstStyle/>
          <a:p>
            <a:pPr algn="ctr" defTabSz="457200"/>
            <a:r>
              <a:rPr lang="en-US" sz="3200" b="1" dirty="0">
                <a:solidFill>
                  <a:prstClr val="white"/>
                </a:solidFill>
              </a:rPr>
              <a:t>The role of air pollution in the severity of rhinitis</a:t>
            </a:r>
          </a:p>
          <a:p>
            <a:pPr algn="ctr" defTabSz="457200"/>
            <a:endParaRPr lang="en-US" sz="3200" b="1" dirty="0">
              <a:solidFill>
                <a:prstClr val="white"/>
              </a:solidFill>
            </a:endParaRPr>
          </a:p>
          <a:p>
            <a:pPr marL="514350" indent="-514350" algn="ctr" defTabSz="457200">
              <a:buFont typeface="+mj-lt"/>
              <a:buAutoNum type="arabicPeriod"/>
            </a:pPr>
            <a:r>
              <a:rPr lang="en-US" sz="3200" b="1" dirty="0">
                <a:solidFill>
                  <a:srgbClr val="FFFF00"/>
                </a:solidFill>
              </a:rPr>
              <a:t>Bibliographic analysis</a:t>
            </a:r>
          </a:p>
          <a:p>
            <a:pPr marL="514350" indent="-514350" algn="ctr" defTabSz="457200">
              <a:buFont typeface="+mj-lt"/>
              <a:buAutoNum type="arabicPeriod"/>
            </a:pPr>
            <a:endParaRPr lang="en-US" sz="3200" b="1" dirty="0">
              <a:solidFill>
                <a:srgbClr val="FFFF00"/>
              </a:solidFill>
            </a:endParaRPr>
          </a:p>
          <a:p>
            <a:pPr marL="514350" indent="-514350" algn="ctr" defTabSz="457200">
              <a:buFont typeface="+mj-lt"/>
              <a:buAutoNum type="arabicPeriod"/>
            </a:pPr>
            <a:r>
              <a:rPr lang="en-US" sz="3200" b="1" dirty="0">
                <a:solidFill>
                  <a:srgbClr val="F79646"/>
                </a:solidFill>
              </a:rPr>
              <a:t>Proposal for a study using </a:t>
            </a:r>
            <a:r>
              <a:rPr lang="en-US" sz="3200" b="1" dirty="0" err="1">
                <a:solidFill>
                  <a:srgbClr val="F79646"/>
                </a:solidFill>
              </a:rPr>
              <a:t>telemonitoring</a:t>
            </a:r>
            <a:endParaRPr lang="en-US" sz="3200" b="1" dirty="0">
              <a:solidFill>
                <a:srgbClr val="F79646"/>
              </a:solidFill>
            </a:endParaRPr>
          </a:p>
          <a:p>
            <a:pPr marL="2286000" lvl="4" indent="-457200" defTabSz="457200">
              <a:spcBef>
                <a:spcPts val="1200"/>
              </a:spcBef>
              <a:buFont typeface="Arial" panose="020B0604020202020204" pitchFamily="34" charset="0"/>
              <a:buChar char="•"/>
            </a:pPr>
            <a:r>
              <a:rPr lang="en-US" sz="3200" b="1" dirty="0">
                <a:solidFill>
                  <a:prstClr val="white"/>
                </a:solidFill>
              </a:rPr>
              <a:t>New thinking</a:t>
            </a:r>
          </a:p>
          <a:p>
            <a:pPr marL="2286000" lvl="4" indent="-457200" defTabSz="457200">
              <a:spcBef>
                <a:spcPts val="1200"/>
              </a:spcBef>
              <a:buFont typeface="Arial" panose="020B0604020202020204" pitchFamily="34" charset="0"/>
              <a:buChar char="•"/>
            </a:pPr>
            <a:r>
              <a:rPr lang="en-US" sz="3200" b="1" dirty="0">
                <a:solidFill>
                  <a:prstClr val="white"/>
                </a:solidFill>
              </a:rPr>
              <a:t>MASK</a:t>
            </a:r>
          </a:p>
          <a:p>
            <a:pPr marL="2286000" lvl="4" indent="-457200" defTabSz="457200">
              <a:spcBef>
                <a:spcPts val="1200"/>
              </a:spcBef>
              <a:buFont typeface="Arial" panose="020B0604020202020204" pitchFamily="34" charset="0"/>
              <a:buChar char="•"/>
            </a:pPr>
            <a:r>
              <a:rPr lang="en-US" sz="3200" b="1" dirty="0">
                <a:solidFill>
                  <a:prstClr val="white"/>
                </a:solidFill>
              </a:rPr>
              <a:t>First unexpected MASK results</a:t>
            </a:r>
          </a:p>
          <a:p>
            <a:pPr marL="2286000" lvl="4" indent="-457200" defTabSz="457200">
              <a:spcBef>
                <a:spcPts val="1200"/>
              </a:spcBef>
              <a:buFont typeface="Arial" panose="020B0604020202020204" pitchFamily="34" charset="0"/>
              <a:buChar char="•"/>
            </a:pPr>
            <a:r>
              <a:rPr lang="en-US" sz="3200" b="1" dirty="0">
                <a:solidFill>
                  <a:prstClr val="white"/>
                </a:solidFill>
              </a:rPr>
              <a:t>Proposal</a:t>
            </a:r>
          </a:p>
        </p:txBody>
      </p:sp>
    </p:spTree>
    <p:extLst>
      <p:ext uri="{BB962C8B-B14F-4D97-AF65-F5344CB8AC3E}">
        <p14:creationId xmlns:p14="http://schemas.microsoft.com/office/powerpoint/2010/main" val="9224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2157409"/>
            <a:ext cx="8547100" cy="1435100"/>
          </a:xfrm>
          <a:prstGeom prst="rect">
            <a:avLst/>
          </a:prstGeom>
          <a:ln>
            <a:noFill/>
          </a:ln>
          <a:effectLst>
            <a:outerShdw blurRad="292100" dist="139700" dir="2700000" algn="tl" rotWithShape="0">
              <a:srgbClr val="333333">
                <a:alpha val="65000"/>
              </a:srgbClr>
            </a:outerShdw>
          </a:effectLst>
        </p:spPr>
      </p:pic>
      <p:pic>
        <p:nvPicPr>
          <p:cNvPr id="6" name="Immagine 5" descr="N.E.J.of M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508" y="118611"/>
            <a:ext cx="1484986" cy="2000707"/>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4"/>
          <a:stretch>
            <a:fillRect/>
          </a:stretch>
        </p:blipFill>
        <p:spPr>
          <a:xfrm>
            <a:off x="3163399" y="134477"/>
            <a:ext cx="3967657" cy="421148"/>
          </a:xfrm>
          <a:prstGeom prst="rect">
            <a:avLst/>
          </a:prstGeom>
          <a:ln>
            <a:noFill/>
          </a:ln>
          <a:effectLst>
            <a:outerShdw blurRad="292100" dist="139700" dir="2700000" algn="tl" rotWithShape="0">
              <a:srgbClr val="333333">
                <a:alpha val="65000"/>
              </a:srgbClr>
            </a:outerShdw>
          </a:effectLst>
        </p:spPr>
      </p:pic>
      <p:sp>
        <p:nvSpPr>
          <p:cNvPr id="8" name="CasellaDiTesto 7"/>
          <p:cNvSpPr txBox="1"/>
          <p:nvPr/>
        </p:nvSpPr>
        <p:spPr>
          <a:xfrm>
            <a:off x="5635631" y="609084"/>
            <a:ext cx="1579022" cy="400110"/>
          </a:xfrm>
          <a:prstGeom prst="rect">
            <a:avLst/>
          </a:prstGeom>
          <a:noFill/>
        </p:spPr>
        <p:txBody>
          <a:bodyPr wrap="none" rtlCol="0">
            <a:spAutoFit/>
          </a:bodyPr>
          <a:lstStyle/>
          <a:p>
            <a:r>
              <a:rPr lang="it-IT" sz="2000" b="1" i="1" dirty="0">
                <a:solidFill>
                  <a:srgbClr val="660066"/>
                </a:solidFill>
              </a:rPr>
              <a:t>MARCH 2012</a:t>
            </a:r>
          </a:p>
        </p:txBody>
      </p:sp>
      <p:pic>
        <p:nvPicPr>
          <p:cNvPr id="2" name="Immagine 1"/>
          <p:cNvPicPr>
            <a:picLocks noChangeAspect="1"/>
          </p:cNvPicPr>
          <p:nvPr/>
        </p:nvPicPr>
        <p:blipFill>
          <a:blip r:embed="rId5"/>
          <a:stretch>
            <a:fillRect/>
          </a:stretch>
        </p:blipFill>
        <p:spPr>
          <a:xfrm>
            <a:off x="327005" y="3938108"/>
            <a:ext cx="4714685" cy="2521047"/>
          </a:xfrm>
          <a:prstGeom prst="rect">
            <a:avLst/>
          </a:prstGeom>
          <a:ln>
            <a:noFill/>
          </a:ln>
          <a:effectLst>
            <a:outerShdw blurRad="292100" dist="139700" dir="2700000" algn="tl" rotWithShape="0">
              <a:srgbClr val="333333">
                <a:alpha val="65000"/>
              </a:srgbClr>
            </a:outerShdw>
          </a:effectLst>
        </p:spPr>
      </p:pic>
      <p:sp>
        <p:nvSpPr>
          <p:cNvPr id="3" name="Freccia destra 2"/>
          <p:cNvSpPr/>
          <p:nvPr/>
        </p:nvSpPr>
        <p:spPr>
          <a:xfrm>
            <a:off x="312555" y="3710514"/>
            <a:ext cx="5119895" cy="1031800"/>
          </a:xfrm>
          <a:prstGeom prst="rightArrow">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73073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88640"/>
            <a:ext cx="9143999" cy="769441"/>
          </a:xfrm>
          <a:prstGeom prst="rect">
            <a:avLst/>
          </a:prstGeom>
          <a:noFill/>
        </p:spPr>
        <p:txBody>
          <a:bodyPr wrap="square" rtlCol="0">
            <a:spAutoFit/>
          </a:bodyPr>
          <a:lstStyle/>
          <a:p>
            <a:pPr algn="ctr" defTabSz="457200"/>
            <a:r>
              <a:rPr lang="en-SG" sz="4400" b="1" dirty="0">
                <a:solidFill>
                  <a:prstClr val="white"/>
                </a:solidFill>
              </a:rPr>
              <a:t>Proposal</a:t>
            </a:r>
          </a:p>
        </p:txBody>
      </p:sp>
      <p:sp>
        <p:nvSpPr>
          <p:cNvPr id="3" name="ZoneTexte 2"/>
          <p:cNvSpPr txBox="1"/>
          <p:nvPr/>
        </p:nvSpPr>
        <p:spPr>
          <a:xfrm>
            <a:off x="323528" y="1340768"/>
            <a:ext cx="8568952" cy="4528612"/>
          </a:xfrm>
          <a:prstGeom prst="rect">
            <a:avLst/>
          </a:prstGeom>
          <a:noFill/>
        </p:spPr>
        <p:txBody>
          <a:bodyPr wrap="square" rtlCol="0">
            <a:spAutoFit/>
          </a:bodyPr>
          <a:lstStyle/>
          <a:p>
            <a:pPr marL="457200" indent="-457200" defTabSz="457200">
              <a:lnSpc>
                <a:spcPct val="150000"/>
              </a:lnSpc>
              <a:spcBef>
                <a:spcPts val="1200"/>
              </a:spcBef>
              <a:buFont typeface="+mj-lt"/>
              <a:buAutoNum type="arabicPeriod"/>
            </a:pPr>
            <a:r>
              <a:rPr lang="en-US" sz="2400" b="1" dirty="0">
                <a:solidFill>
                  <a:prstClr val="white"/>
                </a:solidFill>
              </a:rPr>
              <a:t>To have a new thinking strategy</a:t>
            </a:r>
          </a:p>
          <a:p>
            <a:pPr marL="457200" indent="-457200" defTabSz="457200">
              <a:lnSpc>
                <a:spcPct val="150000"/>
              </a:lnSpc>
              <a:spcBef>
                <a:spcPts val="1200"/>
              </a:spcBef>
              <a:buFont typeface="+mj-lt"/>
              <a:buAutoNum type="arabicPeriod"/>
            </a:pPr>
            <a:r>
              <a:rPr lang="en-US" sz="2400" b="1" dirty="0">
                <a:solidFill>
                  <a:prstClr val="white"/>
                </a:solidFill>
              </a:rPr>
              <a:t>To use new methods to assess AR severity</a:t>
            </a:r>
          </a:p>
          <a:p>
            <a:pPr marL="457200" indent="-457200" defTabSz="457200">
              <a:lnSpc>
                <a:spcPct val="150000"/>
              </a:lnSpc>
              <a:spcBef>
                <a:spcPts val="1200"/>
              </a:spcBef>
              <a:buFont typeface="+mj-lt"/>
              <a:buAutoNum type="arabicPeriod"/>
            </a:pPr>
            <a:r>
              <a:rPr lang="en-US" sz="2400" b="1" dirty="0">
                <a:solidFill>
                  <a:prstClr val="white"/>
                </a:solidFill>
              </a:rPr>
              <a:t>To combine ICT technology with validated measures of outdoor air pollution</a:t>
            </a:r>
          </a:p>
          <a:p>
            <a:pPr marL="914353" lvl="1" indent="-457200" defTabSz="457200">
              <a:lnSpc>
                <a:spcPct val="150000"/>
              </a:lnSpc>
              <a:spcBef>
                <a:spcPts val="1200"/>
              </a:spcBef>
              <a:buFont typeface="+mj-lt"/>
              <a:buAutoNum type="alphaLcParenR"/>
            </a:pPr>
            <a:r>
              <a:rPr lang="en-US" sz="2400" b="1" dirty="0">
                <a:solidFill>
                  <a:prstClr val="white"/>
                </a:solidFill>
              </a:rPr>
              <a:t>To demonstrate the role of air pollution in aggravation of AR symptoms during allergen exposure</a:t>
            </a:r>
          </a:p>
          <a:p>
            <a:pPr marL="914353" lvl="1" indent="-457200" defTabSz="457200">
              <a:lnSpc>
                <a:spcPct val="150000"/>
              </a:lnSpc>
              <a:spcBef>
                <a:spcPts val="1200"/>
              </a:spcBef>
              <a:buFont typeface="+mj-lt"/>
              <a:buAutoNum type="alphaLcParenR"/>
            </a:pPr>
            <a:r>
              <a:rPr lang="en-US" sz="2400" b="1" dirty="0">
                <a:solidFill>
                  <a:prstClr val="white"/>
                </a:solidFill>
              </a:rPr>
              <a:t>To suggest the effect of some medications</a:t>
            </a:r>
          </a:p>
        </p:txBody>
      </p:sp>
    </p:spTree>
    <p:extLst>
      <p:ext uri="{BB962C8B-B14F-4D97-AF65-F5344CB8AC3E}">
        <p14:creationId xmlns:p14="http://schemas.microsoft.com/office/powerpoint/2010/main" val="232324466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475" y="278178"/>
            <a:ext cx="8451781" cy="4154973"/>
          </a:xfrm>
          <a:prstGeom prst="rect">
            <a:avLst/>
          </a:prstGeom>
          <a:noFill/>
        </p:spPr>
        <p:txBody>
          <a:bodyPr wrap="none" lIns="91430" tIns="45715" rIns="91430" bIns="45715" rtlCol="0">
            <a:spAutoFit/>
          </a:bodyPr>
          <a:lstStyle/>
          <a:p>
            <a:pPr algn="ctr" defTabSz="457200"/>
            <a:r>
              <a:rPr lang="en-US" sz="3200" b="1" dirty="0">
                <a:solidFill>
                  <a:prstClr val="white"/>
                </a:solidFill>
              </a:rPr>
              <a:t>The role of air pollution in the severity of rhinitis</a:t>
            </a:r>
          </a:p>
          <a:p>
            <a:pPr algn="ctr" defTabSz="457200"/>
            <a:endParaRPr lang="en-US" sz="3200" b="1" dirty="0">
              <a:solidFill>
                <a:prstClr val="black"/>
              </a:solidFill>
            </a:endParaRPr>
          </a:p>
          <a:p>
            <a:pPr marL="514350" indent="-514350" algn="ctr" defTabSz="457200">
              <a:buFont typeface="+mj-lt"/>
              <a:buAutoNum type="arabicPeriod" startAt="2"/>
            </a:pPr>
            <a:r>
              <a:rPr lang="en-US" sz="3200" b="1" dirty="0">
                <a:solidFill>
                  <a:srgbClr val="F79646"/>
                </a:solidFill>
              </a:rPr>
              <a:t>Proposal for a study using </a:t>
            </a:r>
            <a:r>
              <a:rPr lang="en-US" sz="3200" b="1" dirty="0" err="1">
                <a:solidFill>
                  <a:srgbClr val="F79646"/>
                </a:solidFill>
              </a:rPr>
              <a:t>telemonitoring</a:t>
            </a:r>
            <a:endParaRPr lang="en-US" sz="3200" b="1" dirty="0">
              <a:solidFill>
                <a:srgbClr val="F79646"/>
              </a:solidFill>
            </a:endParaRPr>
          </a:p>
          <a:p>
            <a:pPr marL="2286000" lvl="4" indent="-457200" defTabSz="457200">
              <a:spcBef>
                <a:spcPts val="1200"/>
              </a:spcBef>
              <a:buFont typeface="Arial" panose="020B0604020202020204" pitchFamily="34" charset="0"/>
              <a:buChar char="•"/>
            </a:pPr>
            <a:r>
              <a:rPr lang="en-US" sz="3200" b="1" dirty="0">
                <a:solidFill>
                  <a:srgbClr val="1F497D">
                    <a:lumMod val="40000"/>
                    <a:lumOff val="60000"/>
                  </a:srgbClr>
                </a:solidFill>
              </a:rPr>
              <a:t>New thinking</a:t>
            </a:r>
          </a:p>
          <a:p>
            <a:pPr marL="2286000" lvl="4" indent="-457200" defTabSz="457200">
              <a:spcBef>
                <a:spcPts val="1200"/>
              </a:spcBef>
              <a:buFont typeface="Arial" panose="020B0604020202020204" pitchFamily="34" charset="0"/>
              <a:buChar char="•"/>
            </a:pPr>
            <a:r>
              <a:rPr lang="en-US" sz="3200" b="1" dirty="0">
                <a:solidFill>
                  <a:srgbClr val="1F497D">
                    <a:lumMod val="40000"/>
                    <a:lumOff val="60000"/>
                  </a:srgbClr>
                </a:solidFill>
              </a:rPr>
              <a:t>MASK</a:t>
            </a:r>
          </a:p>
          <a:p>
            <a:pPr marL="2286000" lvl="4" indent="-457200" defTabSz="457200">
              <a:spcBef>
                <a:spcPts val="1200"/>
              </a:spcBef>
              <a:buFont typeface="Arial" panose="020B0604020202020204" pitchFamily="34" charset="0"/>
              <a:buChar char="•"/>
            </a:pPr>
            <a:r>
              <a:rPr lang="en-US" sz="3200" b="1" dirty="0">
                <a:solidFill>
                  <a:srgbClr val="1F497D">
                    <a:lumMod val="40000"/>
                    <a:lumOff val="60000"/>
                  </a:srgbClr>
                </a:solidFill>
              </a:rPr>
              <a:t>First unexpected MASK results</a:t>
            </a:r>
          </a:p>
          <a:p>
            <a:pPr marL="2286000" lvl="4" indent="-457200" defTabSz="457200">
              <a:spcBef>
                <a:spcPts val="1200"/>
              </a:spcBef>
              <a:buFont typeface="Arial" panose="020B0604020202020204" pitchFamily="34" charset="0"/>
              <a:buChar char="•"/>
            </a:pPr>
            <a:r>
              <a:rPr lang="en-US" sz="3200" b="1" dirty="0">
                <a:solidFill>
                  <a:srgbClr val="1F497D">
                    <a:lumMod val="40000"/>
                    <a:lumOff val="60000"/>
                  </a:srgbClr>
                </a:solidFill>
              </a:rPr>
              <a:t>Proposal</a:t>
            </a:r>
          </a:p>
        </p:txBody>
      </p:sp>
    </p:spTree>
    <p:extLst>
      <p:ext uri="{BB962C8B-B14F-4D97-AF65-F5344CB8AC3E}">
        <p14:creationId xmlns:p14="http://schemas.microsoft.com/office/powerpoint/2010/main" val="42336873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144129"/>
            <a:ext cx="9144000" cy="4949167"/>
          </a:xfrm>
          <a:prstGeom prst="rect">
            <a:avLst/>
          </a:prstGeom>
        </p:spPr>
      </p:pic>
      <p:sp>
        <p:nvSpPr>
          <p:cNvPr id="3" name="Rectangle 2"/>
          <p:cNvSpPr/>
          <p:nvPr/>
        </p:nvSpPr>
        <p:spPr>
          <a:xfrm>
            <a:off x="0" y="8"/>
            <a:ext cx="9144000" cy="739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a:solidFill>
                <a:prstClr val="white"/>
              </a:solidFill>
              <a:ea typeface="Arial"/>
              <a:cs typeface="Arial"/>
            </a:endParaRPr>
          </a:p>
        </p:txBody>
      </p:sp>
      <p:sp>
        <p:nvSpPr>
          <p:cNvPr id="4" name="ZoneTexte 39"/>
          <p:cNvSpPr txBox="1">
            <a:spLocks noChangeArrowheads="1"/>
          </p:cNvSpPr>
          <p:nvPr/>
        </p:nvSpPr>
        <p:spPr bwMode="auto">
          <a:xfrm>
            <a:off x="0" y="10792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GB" sz="4400" b="1" dirty="0" smtClean="0">
                <a:solidFill>
                  <a:prstClr val="white"/>
                </a:solidFill>
                <a:latin typeface="Calibri"/>
                <a:cs typeface="Tahoma" charset="0"/>
              </a:rPr>
              <a:t>EIP on AHA</a:t>
            </a:r>
            <a:endParaRPr lang="fr-FR" sz="4400" b="1" dirty="0">
              <a:solidFill>
                <a:prstClr val="white"/>
              </a:solidFill>
              <a:latin typeface="Calibri"/>
              <a:cs typeface="Tahoma" charset="0"/>
            </a:endParaRPr>
          </a:p>
        </p:txBody>
      </p:sp>
    </p:spTree>
    <p:extLst>
      <p:ext uri="{BB962C8B-B14F-4D97-AF65-F5344CB8AC3E}">
        <p14:creationId xmlns:p14="http://schemas.microsoft.com/office/powerpoint/2010/main" val="275787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9144000" cy="87312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fr-FR">
              <a:solidFill>
                <a:prstClr val="white"/>
              </a:solidFill>
            </a:endParaRPr>
          </a:p>
        </p:txBody>
      </p:sp>
      <p:sp>
        <p:nvSpPr>
          <p:cNvPr id="80898" name="ZoneTexte 75"/>
          <p:cNvSpPr txBox="1">
            <a:spLocks noChangeArrowheads="1"/>
          </p:cNvSpPr>
          <p:nvPr/>
        </p:nvSpPr>
        <p:spPr bwMode="auto">
          <a:xfrm>
            <a:off x="1960562" y="139700"/>
            <a:ext cx="7158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base">
              <a:spcBef>
                <a:spcPct val="0"/>
              </a:spcBef>
              <a:spcAft>
                <a:spcPct val="0"/>
              </a:spcAft>
            </a:pPr>
            <a:r>
              <a:rPr lang="fr-FR" sz="2800" b="1" dirty="0">
                <a:solidFill>
                  <a:srgbClr val="FFFFFF"/>
                </a:solidFill>
                <a:latin typeface="Tahoma" charset="0"/>
                <a:cs typeface="Tahoma" charset="0"/>
              </a:rPr>
              <a:t>AIRWAYS </a:t>
            </a:r>
            <a:r>
              <a:rPr lang="fr-FR" sz="2800" b="1" dirty="0" err="1">
                <a:solidFill>
                  <a:srgbClr val="FFFFFF"/>
                </a:solidFill>
                <a:latin typeface="Tahoma" charset="0"/>
                <a:cs typeface="Tahoma" charset="0"/>
              </a:rPr>
              <a:t>ICPs</a:t>
            </a:r>
            <a:r>
              <a:rPr lang="fr-FR" sz="2800" b="1" dirty="0">
                <a:solidFill>
                  <a:srgbClr val="FFFFFF"/>
                </a:solidFill>
                <a:latin typeface="Tahoma" charset="0"/>
                <a:cs typeface="Tahoma" charset="0"/>
              </a:rPr>
              <a:t> </a:t>
            </a:r>
            <a:r>
              <a:rPr lang="fr-FR" sz="2000" b="1" dirty="0">
                <a:solidFill>
                  <a:srgbClr val="FFFFFF"/>
                </a:solidFill>
                <a:latin typeface="Tahoma" charset="0"/>
                <a:cs typeface="Tahoma" charset="0"/>
              </a:rPr>
              <a:t>(</a:t>
            </a:r>
            <a:r>
              <a:rPr lang="fr-FR" sz="2000" b="1" dirty="0" err="1">
                <a:solidFill>
                  <a:srgbClr val="FFFFFF"/>
                </a:solidFill>
                <a:latin typeface="Tahoma" charset="0"/>
                <a:cs typeface="Tahoma" charset="0"/>
              </a:rPr>
              <a:t>Eur</a:t>
            </a:r>
            <a:r>
              <a:rPr lang="fr-FR" sz="2000" b="1" dirty="0">
                <a:solidFill>
                  <a:srgbClr val="FFFFFF"/>
                </a:solidFill>
                <a:latin typeface="Tahoma" charset="0"/>
                <a:cs typeface="Tahoma" charset="0"/>
              </a:rPr>
              <a:t> </a:t>
            </a:r>
            <a:r>
              <a:rPr lang="fr-FR" sz="2000" b="1" dirty="0" err="1">
                <a:solidFill>
                  <a:srgbClr val="FFFFFF"/>
                </a:solidFill>
                <a:latin typeface="Tahoma" charset="0"/>
                <a:cs typeface="Tahoma" charset="0"/>
              </a:rPr>
              <a:t>Respir</a:t>
            </a:r>
            <a:r>
              <a:rPr lang="fr-FR" sz="2000" b="1" dirty="0">
                <a:solidFill>
                  <a:srgbClr val="FFFFFF"/>
                </a:solidFill>
                <a:latin typeface="Tahoma" charset="0"/>
                <a:cs typeface="Tahoma" charset="0"/>
              </a:rPr>
              <a:t> J 2014)</a:t>
            </a:r>
          </a:p>
        </p:txBody>
      </p:sp>
      <p:cxnSp>
        <p:nvCxnSpPr>
          <p:cNvPr id="14" name="Connecteur droit 13"/>
          <p:cNvCxnSpPr/>
          <p:nvPr/>
        </p:nvCxnSpPr>
        <p:spPr>
          <a:xfrm>
            <a:off x="0" y="881063"/>
            <a:ext cx="9144000" cy="0"/>
          </a:xfrm>
          <a:prstGeom prst="line">
            <a:avLst/>
          </a:prstGeom>
          <a:ln w="38100" cmpd="sng">
            <a:solidFill>
              <a:srgbClr val="FABA48"/>
            </a:solidFill>
          </a:ln>
        </p:spPr>
        <p:style>
          <a:lnRef idx="2">
            <a:schemeClr val="accent1"/>
          </a:lnRef>
          <a:fillRef idx="0">
            <a:schemeClr val="accent1"/>
          </a:fillRef>
          <a:effectRef idx="1">
            <a:schemeClr val="accent1"/>
          </a:effectRef>
          <a:fontRef idx="minor">
            <a:schemeClr val="tx1"/>
          </a:fontRef>
        </p:style>
      </p:cxnSp>
      <p:pic>
        <p:nvPicPr>
          <p:cNvPr id="8090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920750"/>
            <a:ext cx="90932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4338638"/>
            <a:ext cx="69596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513" y="4371975"/>
            <a:ext cx="86995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3" name="Grouper 7"/>
          <p:cNvGrpSpPr>
            <a:grpSpLocks/>
          </p:cNvGrpSpPr>
          <p:nvPr/>
        </p:nvGrpSpPr>
        <p:grpSpPr bwMode="auto">
          <a:xfrm>
            <a:off x="7938" y="47625"/>
            <a:ext cx="1673225" cy="401638"/>
            <a:chOff x="-1" y="0"/>
            <a:chExt cx="1965326" cy="402167"/>
          </a:xfrm>
        </p:grpSpPr>
        <p:sp>
          <p:nvSpPr>
            <p:cNvPr id="9" name="Rectangle 8"/>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fr-FR">
                <a:solidFill>
                  <a:prstClr val="white"/>
                </a:solidFill>
              </a:endParaRPr>
            </a:p>
          </p:txBody>
        </p:sp>
        <p:pic>
          <p:nvPicPr>
            <p:cNvPr id="80906"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904"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1150" y="411163"/>
            <a:ext cx="8763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262595"/>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nSpc>
                <a:spcPct val="100000"/>
              </a:lnSpc>
            </a:pPr>
            <a:r>
              <a:rPr lang="en-GB" sz="4400" b="1" dirty="0" smtClean="0"/>
              <a:t>Airways - ICP launch</a:t>
            </a:r>
            <a:endParaRPr lang="en-GB" sz="4400" b="1" i="1" dirty="0"/>
          </a:p>
        </p:txBody>
      </p:sp>
      <p:sp>
        <p:nvSpPr>
          <p:cNvPr id="18" name="Text Placeholder 17"/>
          <p:cNvSpPr>
            <a:spLocks noGrp="1"/>
          </p:cNvSpPr>
          <p:nvPr>
            <p:ph type="body" sz="quarter" idx="13"/>
          </p:nvPr>
        </p:nvSpPr>
        <p:spPr>
          <a:xfrm>
            <a:off x="323528" y="5013176"/>
            <a:ext cx="2736850" cy="1060451"/>
          </a:xfrm>
        </p:spPr>
        <p:txBody>
          <a:bodyPr>
            <a:noAutofit/>
          </a:bodyPr>
          <a:lstStyle/>
          <a:p>
            <a:r>
              <a:rPr lang="en-GB" sz="2000" b="1" dirty="0" smtClean="0"/>
              <a:t>Dr Mike Bewick </a:t>
            </a:r>
          </a:p>
          <a:p>
            <a:r>
              <a:rPr lang="en-GB" sz="2000" b="1" dirty="0" smtClean="0"/>
              <a:t>Deputy Medical Director</a:t>
            </a:r>
          </a:p>
          <a:p>
            <a:r>
              <a:rPr lang="en-GB" sz="2000" b="1" dirty="0" smtClean="0"/>
              <a:t>NHS England</a:t>
            </a:r>
          </a:p>
          <a:p>
            <a:r>
              <a:rPr lang="en-GB" sz="2000" b="1" dirty="0" smtClean="0"/>
              <a:t>17 Feb 2014</a:t>
            </a:r>
            <a:endParaRPr lang="en-GB" sz="2000" b="1" dirty="0"/>
          </a:p>
        </p:txBody>
      </p:sp>
    </p:spTree>
    <p:extLst>
      <p:ext uri="{BB962C8B-B14F-4D97-AF65-F5344CB8AC3E}">
        <p14:creationId xmlns:p14="http://schemas.microsoft.com/office/powerpoint/2010/main" val="1845503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938" y="-63500"/>
            <a:ext cx="9144000" cy="825500"/>
          </a:xfrm>
          <a:prstGeom prst="rect">
            <a:avLst/>
          </a:prstGeom>
          <a:solidFill>
            <a:srgbClr val="2D4D92"/>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4000" b="1" dirty="0">
                <a:solidFill>
                  <a:prstClr val="white"/>
                </a:solidFill>
              </a:rPr>
              <a:t>My allergy diary </a:t>
            </a:r>
          </a:p>
        </p:txBody>
      </p:sp>
      <p:grpSp>
        <p:nvGrpSpPr>
          <p:cNvPr id="43012" name="Grouper 7"/>
          <p:cNvGrpSpPr>
            <a:grpSpLocks/>
          </p:cNvGrpSpPr>
          <p:nvPr/>
        </p:nvGrpSpPr>
        <p:grpSpPr bwMode="auto">
          <a:xfrm>
            <a:off x="7938" y="-52388"/>
            <a:ext cx="1673225" cy="401638"/>
            <a:chOff x="-1" y="0"/>
            <a:chExt cx="1965326" cy="402167"/>
          </a:xfrm>
        </p:grpSpPr>
        <p:sp>
          <p:nvSpPr>
            <p:cNvPr id="9" name="Rectangle 8"/>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dirty="0">
                <a:solidFill>
                  <a:prstClr val="white"/>
                </a:solidFill>
              </a:endParaRPr>
            </a:p>
          </p:txBody>
        </p:sp>
        <p:pic>
          <p:nvPicPr>
            <p:cNvPr id="43019" name="Imag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13"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312738"/>
            <a:ext cx="8763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descr="C:\WINNT\Profiles\Administrator\Desktop\ari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9463" y="-20638"/>
            <a:ext cx="635000"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Content Placeholder 6"/>
          <p:cNvSpPr>
            <a:spLocks noGrp="1"/>
          </p:cNvSpPr>
          <p:nvPr>
            <p:ph sz="half" idx="4294967295"/>
          </p:nvPr>
        </p:nvSpPr>
        <p:spPr>
          <a:xfrm>
            <a:off x="311150" y="1268760"/>
            <a:ext cx="4836914" cy="4525963"/>
          </a:xfrm>
        </p:spPr>
        <p:txBody>
          <a:bodyPr>
            <a:normAutofit/>
          </a:bodyPr>
          <a:lstStyle/>
          <a:p>
            <a:endParaRPr lang="en-US" dirty="0">
              <a:latin typeface="Arial" charset="0"/>
              <a:cs typeface="Arial" charset="0"/>
            </a:endParaRPr>
          </a:p>
          <a:p>
            <a:r>
              <a:rPr lang="en-US" dirty="0">
                <a:latin typeface="Arial" charset="0"/>
                <a:cs typeface="Arial" charset="0"/>
              </a:rPr>
              <a:t>On first use, users see a welcome screen, accept terms and conditions of use and are given </a:t>
            </a:r>
            <a:r>
              <a:rPr lang="en-US" dirty="0" smtClean="0">
                <a:latin typeface="Arial" charset="0"/>
                <a:cs typeface="Arial" charset="0"/>
              </a:rPr>
              <a:t>the opportunity </a:t>
            </a:r>
            <a:r>
              <a:rPr lang="en-US" dirty="0">
                <a:latin typeface="Arial" charset="0"/>
                <a:cs typeface="Arial" charset="0"/>
              </a:rPr>
              <a:t>to register and create an account.</a:t>
            </a:r>
            <a:endParaRPr lang="en-IE" dirty="0">
              <a:latin typeface="Arial" charset="0"/>
              <a:cs typeface="Arial" charset="0"/>
            </a:endParaRPr>
          </a:p>
          <a:p>
            <a:endParaRPr lang="en-IE" dirty="0">
              <a:latin typeface="Arial" charset="0"/>
              <a:cs typeface="Arial" charset="0"/>
            </a:endParaRPr>
          </a:p>
        </p:txBody>
      </p:sp>
      <p:pic>
        <p:nvPicPr>
          <p:cNvPr id="43017" name="Picture 3" descr="C:\Users\Ruth\Documents\MEDApharma\MP29-02\ARIA digital\Screen shots\Meda_app_iPhone\Meda_app_iPhone\splash_iPh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5160" y="1033463"/>
            <a:ext cx="2925727" cy="533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96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23528" y="188640"/>
            <a:ext cx="3600400" cy="6428475"/>
          </a:xfrm>
          <a:prstGeom prst="rect">
            <a:avLst/>
          </a:prstGeom>
          <a:ln>
            <a:solidFill>
              <a:srgbClr val="A3B7BE"/>
            </a:solidFill>
          </a:ln>
        </p:spPr>
      </p:pic>
      <p:pic>
        <p:nvPicPr>
          <p:cNvPr id="4" name="Image 3"/>
          <p:cNvPicPr>
            <a:picLocks noChangeAspect="1"/>
          </p:cNvPicPr>
          <p:nvPr/>
        </p:nvPicPr>
        <p:blipFill>
          <a:blip r:embed="rId3"/>
          <a:stretch>
            <a:fillRect/>
          </a:stretch>
        </p:blipFill>
        <p:spPr>
          <a:xfrm>
            <a:off x="4788024" y="188640"/>
            <a:ext cx="3672408" cy="6466882"/>
          </a:xfrm>
          <a:prstGeom prst="rect">
            <a:avLst/>
          </a:prstGeom>
        </p:spPr>
      </p:pic>
    </p:spTree>
    <p:extLst>
      <p:ext uri="{BB962C8B-B14F-4D97-AF65-F5344CB8AC3E}">
        <p14:creationId xmlns:p14="http://schemas.microsoft.com/office/powerpoint/2010/main" val="4231983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938" y="-63500"/>
            <a:ext cx="9144000" cy="825500"/>
          </a:xfrm>
          <a:prstGeom prst="rect">
            <a:avLst/>
          </a:prstGeom>
          <a:solidFill>
            <a:srgbClr val="2D4D92"/>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endParaRPr lang="fr-FR" dirty="0">
              <a:solidFill>
                <a:prstClr val="white"/>
              </a:solidFill>
            </a:endParaRPr>
          </a:p>
        </p:txBody>
      </p:sp>
      <p:grpSp>
        <p:nvGrpSpPr>
          <p:cNvPr id="49156" name="Grouper 7"/>
          <p:cNvGrpSpPr>
            <a:grpSpLocks/>
          </p:cNvGrpSpPr>
          <p:nvPr/>
        </p:nvGrpSpPr>
        <p:grpSpPr bwMode="auto">
          <a:xfrm>
            <a:off x="7938" y="-52388"/>
            <a:ext cx="1673225" cy="401638"/>
            <a:chOff x="-1" y="0"/>
            <a:chExt cx="1965326" cy="402167"/>
          </a:xfrm>
        </p:grpSpPr>
        <p:sp>
          <p:nvSpPr>
            <p:cNvPr id="9" name="Rectangle 8"/>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dirty="0">
                <a:solidFill>
                  <a:prstClr val="white"/>
                </a:solidFill>
              </a:endParaRPr>
            </a:p>
          </p:txBody>
        </p:sp>
        <p:pic>
          <p:nvPicPr>
            <p:cNvPr id="49164" name="Imag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57"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312738"/>
            <a:ext cx="8763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descr="C:\WINNT\Profiles\Administrator\Desktop\ari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9463" y="-20638"/>
            <a:ext cx="635000"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itle 3"/>
          <p:cNvSpPr>
            <a:spLocks noGrp="1"/>
          </p:cNvSpPr>
          <p:nvPr>
            <p:ph type="title" idx="4294967295"/>
          </p:nvPr>
        </p:nvSpPr>
        <p:spPr>
          <a:xfrm>
            <a:off x="1372815" y="-52388"/>
            <a:ext cx="7159625" cy="762001"/>
          </a:xfrm>
        </p:spPr>
        <p:txBody>
          <a:bodyPr>
            <a:normAutofit/>
          </a:bodyPr>
          <a:lstStyle/>
          <a:p>
            <a:r>
              <a:rPr lang="en-IE" sz="3400" b="1" dirty="0">
                <a:latin typeface="+mn-lt"/>
                <a:cs typeface="Arial" charset="0"/>
              </a:rPr>
              <a:t>My Allergy Diary: Symptom Control</a:t>
            </a:r>
          </a:p>
        </p:txBody>
      </p:sp>
      <p:sp>
        <p:nvSpPr>
          <p:cNvPr id="49160" name="Content Placeholder 4"/>
          <p:cNvSpPr>
            <a:spLocks noGrp="1"/>
          </p:cNvSpPr>
          <p:nvPr>
            <p:ph sz="half" idx="4294967295"/>
          </p:nvPr>
        </p:nvSpPr>
        <p:spPr>
          <a:xfrm>
            <a:off x="338212" y="1544638"/>
            <a:ext cx="3441700" cy="4525962"/>
          </a:xfrm>
        </p:spPr>
        <p:txBody>
          <a:bodyPr>
            <a:noAutofit/>
          </a:bodyPr>
          <a:lstStyle/>
          <a:p>
            <a:r>
              <a:rPr lang="en-US" sz="2000" dirty="0">
                <a:cs typeface="Arial" charset="0"/>
              </a:rPr>
              <a:t>? Indicates a response is required</a:t>
            </a:r>
          </a:p>
          <a:p>
            <a:r>
              <a:rPr lang="en-US" sz="2000" dirty="0">
                <a:cs typeface="Arial" charset="0"/>
              </a:rPr>
              <a:t>Users touch the line to indicate response and a ‘marker’ appears in that location</a:t>
            </a:r>
          </a:p>
          <a:p>
            <a:r>
              <a:rPr lang="en-US" sz="2000" dirty="0">
                <a:cs typeface="Arial" charset="0"/>
              </a:rPr>
              <a:t>The marker can be moved with a finger to mark the line where intended. </a:t>
            </a:r>
          </a:p>
          <a:p>
            <a:r>
              <a:rPr lang="en-US" sz="2000" dirty="0">
                <a:cs typeface="Arial" charset="0"/>
              </a:rPr>
              <a:t>Once the mark is placed the user then touches ‘next’ to move on to the next VAS </a:t>
            </a:r>
            <a:endParaRPr lang="en-IE" sz="2000" dirty="0">
              <a:cs typeface="Arial" charset="0"/>
            </a:endParaRPr>
          </a:p>
          <a:p>
            <a:r>
              <a:rPr lang="en-US" sz="2000" dirty="0">
                <a:cs typeface="Arial" charset="0"/>
              </a:rPr>
              <a:t>Each VAS is completed once daily</a:t>
            </a:r>
            <a:endParaRPr lang="en-IE" sz="2000" dirty="0">
              <a:cs typeface="Arial" charset="0"/>
            </a:endParaRPr>
          </a:p>
          <a:p>
            <a:endParaRPr lang="en-IE" sz="2000" dirty="0">
              <a:cs typeface="Arial" charset="0"/>
            </a:endParaRPr>
          </a:p>
        </p:txBody>
      </p:sp>
      <p:pic>
        <p:nvPicPr>
          <p:cNvPr id="49161" name="Picture 4" descr="C:\Users\Ruth\Documents\MEDApharma\MP29-02\ARIA digital\Screen shots\Meda_app_iPhone\Meda_app_iPhone\symptoms_value_set_iPh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7475" y="1017588"/>
            <a:ext cx="2566988"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2" descr="C:\Users\Ruth\Documents\MEDApharma\MP29-02\ARIA digital\Screen shots\Meda_app_iPhone\Meda_app_iPhone\symptoms_blank_iPho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0488" y="1017588"/>
            <a:ext cx="2566987"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980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938" y="-63500"/>
            <a:ext cx="9144000" cy="825500"/>
          </a:xfrm>
          <a:prstGeom prst="rect">
            <a:avLst/>
          </a:prstGeom>
          <a:solidFill>
            <a:srgbClr val="2D4D92"/>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endParaRPr lang="fr-FR" dirty="0">
              <a:solidFill>
                <a:prstClr val="white"/>
              </a:solidFill>
            </a:endParaRPr>
          </a:p>
        </p:txBody>
      </p:sp>
      <p:grpSp>
        <p:nvGrpSpPr>
          <p:cNvPr id="53252" name="Grouper 7"/>
          <p:cNvGrpSpPr>
            <a:grpSpLocks/>
          </p:cNvGrpSpPr>
          <p:nvPr/>
        </p:nvGrpSpPr>
        <p:grpSpPr bwMode="auto">
          <a:xfrm>
            <a:off x="7938" y="-52388"/>
            <a:ext cx="1673225" cy="401638"/>
            <a:chOff x="-1" y="0"/>
            <a:chExt cx="1965326" cy="402167"/>
          </a:xfrm>
        </p:grpSpPr>
        <p:sp>
          <p:nvSpPr>
            <p:cNvPr id="9" name="Rectangle 8"/>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dirty="0">
                <a:solidFill>
                  <a:prstClr val="white"/>
                </a:solidFill>
              </a:endParaRPr>
            </a:p>
          </p:txBody>
        </p:sp>
        <p:pic>
          <p:nvPicPr>
            <p:cNvPr id="53261" name="Imag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3"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312738"/>
            <a:ext cx="8763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descr="C:\WINNT\Profiles\Administrator\Desktop\ari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9463" y="-20638"/>
            <a:ext cx="635000"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itle 3"/>
          <p:cNvSpPr>
            <a:spLocks noGrp="1"/>
          </p:cNvSpPr>
          <p:nvPr>
            <p:ph type="title" idx="4294967295"/>
          </p:nvPr>
        </p:nvSpPr>
        <p:spPr>
          <a:xfrm>
            <a:off x="1295598" y="-27384"/>
            <a:ext cx="7308850" cy="781051"/>
          </a:xfrm>
        </p:spPr>
        <p:txBody>
          <a:bodyPr>
            <a:normAutofit/>
          </a:bodyPr>
          <a:lstStyle/>
          <a:p>
            <a:r>
              <a:rPr lang="en-IE" sz="3400" b="1" dirty="0">
                <a:latin typeface="+mn-lt"/>
                <a:cs typeface="Verdana"/>
              </a:rPr>
              <a:t>My Allergy Diary: control assessment</a:t>
            </a:r>
          </a:p>
        </p:txBody>
      </p:sp>
      <p:sp>
        <p:nvSpPr>
          <p:cNvPr id="53256" name="Content Placeholder 6"/>
          <p:cNvSpPr>
            <a:spLocks noGrp="1"/>
          </p:cNvSpPr>
          <p:nvPr>
            <p:ph sz="half" idx="4294967295"/>
          </p:nvPr>
        </p:nvSpPr>
        <p:spPr>
          <a:xfrm>
            <a:off x="0" y="1203325"/>
            <a:ext cx="3816350" cy="4525963"/>
          </a:xfrm>
        </p:spPr>
        <p:txBody>
          <a:bodyPr>
            <a:normAutofit fontScale="85000" lnSpcReduction="20000"/>
          </a:bodyPr>
          <a:lstStyle/>
          <a:p>
            <a:r>
              <a:rPr lang="en-IE">
                <a:latin typeface="Arial" charset="0"/>
                <a:cs typeface="Arial" charset="0"/>
              </a:rPr>
              <a:t>In case of continued high scores the feedback message will display an appropriate message in red type and a warning icon will mark the graph</a:t>
            </a:r>
          </a:p>
          <a:p>
            <a:pPr marL="342900" lvl="1" indent="-342900">
              <a:buClrTx/>
              <a:buFont typeface="Arial" charset="0"/>
              <a:buChar char="•"/>
            </a:pPr>
            <a:endParaRPr lang="en-US">
              <a:latin typeface="Arial" charset="0"/>
              <a:cs typeface="Arial" charset="0"/>
            </a:endParaRPr>
          </a:p>
          <a:p>
            <a:pPr marL="342900" lvl="1" indent="-342900">
              <a:buClrTx/>
              <a:buFont typeface="Arial" charset="0"/>
              <a:buChar char="•"/>
            </a:pPr>
            <a:r>
              <a:rPr lang="en-US">
                <a:latin typeface="Arial" charset="0"/>
                <a:cs typeface="Arial" charset="0"/>
              </a:rPr>
              <a:t>Prompts users to discuss their diary data with their health care provider </a:t>
            </a:r>
          </a:p>
          <a:p>
            <a:endParaRPr lang="en-IE">
              <a:latin typeface="Arial" charset="0"/>
              <a:cs typeface="Arial" charset="0"/>
            </a:endParaRPr>
          </a:p>
        </p:txBody>
      </p:sp>
      <p:sp>
        <p:nvSpPr>
          <p:cNvPr id="13" name="Rectangle 8"/>
          <p:cNvSpPr>
            <a:spLocks noChangeArrowheads="1"/>
          </p:cNvSpPr>
          <p:nvPr/>
        </p:nvSpPr>
        <p:spPr bwMode="auto">
          <a:xfrm>
            <a:off x="4400551" y="6189299"/>
            <a:ext cx="4633912" cy="400050"/>
          </a:xfrm>
          <a:prstGeom prst="rect">
            <a:avLst/>
          </a:prstGeom>
          <a:solidFill>
            <a:schemeClr val="bg1"/>
          </a:solidFill>
          <a:ln w="6350">
            <a:solidFill>
              <a:schemeClr val="tx1"/>
            </a:solidFill>
            <a:miter lim="800000"/>
            <a:headEnd/>
            <a:tailEnd/>
          </a:ln>
          <a:effectLst>
            <a:outerShdw blurRad="50800" dist="38100" dir="2700000" algn="tl" rotWithShape="0">
              <a:srgbClr val="000000">
                <a:alpha val="39998"/>
              </a:srgbClr>
            </a:outerShdw>
          </a:effectLst>
        </p:spPr>
        <p:txBody>
          <a:bodyPr anchor="ctr">
            <a:spAutoFit/>
          </a:bodyPr>
          <a:lstStyle/>
          <a:p>
            <a:pPr marL="0" lvl="1" algn="ctr" defTabSz="457200"/>
            <a:r>
              <a:rPr lang="en-IE" sz="2000" b="1">
                <a:solidFill>
                  <a:prstClr val="white"/>
                </a:solidFill>
              </a:rPr>
              <a:t>Aim: get to ‘green’ and stay there</a:t>
            </a:r>
          </a:p>
        </p:txBody>
      </p:sp>
      <p:pic>
        <p:nvPicPr>
          <p:cNvPr id="15" name="Picture 5" descr="results_portrait_week_warning_meds_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5771" y="1089133"/>
            <a:ext cx="2303473" cy="4807378"/>
          </a:xfrm>
          <a:prstGeom prst="rect">
            <a:avLst/>
          </a:prstGeom>
        </p:spPr>
      </p:pic>
    </p:spTree>
    <p:extLst>
      <p:ext uri="{BB962C8B-B14F-4D97-AF65-F5344CB8AC3E}">
        <p14:creationId xmlns:p14="http://schemas.microsoft.com/office/powerpoint/2010/main" val="2427976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938" y="-63500"/>
            <a:ext cx="9144000" cy="825500"/>
          </a:xfrm>
          <a:prstGeom prst="rect">
            <a:avLst/>
          </a:prstGeom>
          <a:solidFill>
            <a:srgbClr val="2D4D92"/>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endParaRPr lang="fr-FR" dirty="0">
              <a:solidFill>
                <a:prstClr val="white"/>
              </a:solidFill>
            </a:endParaRPr>
          </a:p>
        </p:txBody>
      </p:sp>
      <p:grpSp>
        <p:nvGrpSpPr>
          <p:cNvPr id="53252" name="Grouper 7"/>
          <p:cNvGrpSpPr>
            <a:grpSpLocks/>
          </p:cNvGrpSpPr>
          <p:nvPr/>
        </p:nvGrpSpPr>
        <p:grpSpPr bwMode="auto">
          <a:xfrm>
            <a:off x="7938" y="-52388"/>
            <a:ext cx="1673225" cy="401638"/>
            <a:chOff x="-1" y="0"/>
            <a:chExt cx="1965326" cy="402167"/>
          </a:xfrm>
        </p:grpSpPr>
        <p:sp>
          <p:nvSpPr>
            <p:cNvPr id="9" name="Rectangle 8"/>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dirty="0">
                <a:solidFill>
                  <a:prstClr val="white"/>
                </a:solidFill>
              </a:endParaRPr>
            </a:p>
          </p:txBody>
        </p:sp>
        <p:pic>
          <p:nvPicPr>
            <p:cNvPr id="53261" name="Imag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3"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312738"/>
            <a:ext cx="8763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descr="C:\WINNT\Profiles\Administrator\Desktop\ari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9463" y="-20638"/>
            <a:ext cx="635000"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itle 3"/>
          <p:cNvSpPr>
            <a:spLocks noGrp="1"/>
          </p:cNvSpPr>
          <p:nvPr>
            <p:ph type="title" idx="4294967295"/>
          </p:nvPr>
        </p:nvSpPr>
        <p:spPr>
          <a:xfrm>
            <a:off x="1668647" y="-52388"/>
            <a:ext cx="7475353" cy="781051"/>
          </a:xfrm>
        </p:spPr>
        <p:txBody>
          <a:bodyPr>
            <a:normAutofit/>
          </a:bodyPr>
          <a:lstStyle/>
          <a:p>
            <a:r>
              <a:rPr lang="en-IE" sz="3400" b="1" dirty="0" smtClean="0">
                <a:latin typeface="+mn-lt"/>
                <a:cs typeface="Verdana"/>
              </a:rPr>
              <a:t>EQ-5D &amp; WPAI-AS</a:t>
            </a:r>
            <a:endParaRPr lang="en-IE" sz="3400" b="1" dirty="0">
              <a:latin typeface="+mn-lt"/>
              <a:cs typeface="Verdana"/>
            </a:endParaRPr>
          </a:p>
        </p:txBody>
      </p:sp>
      <p:pic>
        <p:nvPicPr>
          <p:cNvPr id="4" name="Image 3"/>
          <p:cNvPicPr>
            <a:picLocks noChangeAspect="1"/>
          </p:cNvPicPr>
          <p:nvPr/>
        </p:nvPicPr>
        <p:blipFill>
          <a:blip r:embed="rId5"/>
          <a:stretch>
            <a:fillRect/>
          </a:stretch>
        </p:blipFill>
        <p:spPr>
          <a:xfrm>
            <a:off x="4788024" y="1001999"/>
            <a:ext cx="3133153" cy="5562945"/>
          </a:xfrm>
          <a:prstGeom prst="rect">
            <a:avLst/>
          </a:prstGeom>
        </p:spPr>
      </p:pic>
      <p:pic>
        <p:nvPicPr>
          <p:cNvPr id="5" name="Image 4"/>
          <p:cNvPicPr>
            <a:picLocks noChangeAspect="1"/>
          </p:cNvPicPr>
          <p:nvPr/>
        </p:nvPicPr>
        <p:blipFill>
          <a:blip r:embed="rId6"/>
          <a:stretch>
            <a:fillRect/>
          </a:stretch>
        </p:blipFill>
        <p:spPr>
          <a:xfrm>
            <a:off x="1167169" y="1001999"/>
            <a:ext cx="3197250" cy="5595187"/>
          </a:xfrm>
          <a:prstGeom prst="rect">
            <a:avLst/>
          </a:prstGeom>
        </p:spPr>
      </p:pic>
    </p:spTree>
    <p:extLst>
      <p:ext uri="{BB962C8B-B14F-4D97-AF65-F5344CB8AC3E}">
        <p14:creationId xmlns:p14="http://schemas.microsoft.com/office/powerpoint/2010/main" val="1127243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 y="715984"/>
            <a:ext cx="4350831" cy="5921375"/>
          </a:xfrm>
          <a:prstGeom prst="rect">
            <a:avLst/>
          </a:prstGeom>
          <a:ln>
            <a:noFill/>
          </a:ln>
          <a:effectLst>
            <a:outerShdw blurRad="292100" dist="139700" dir="2700000" algn="tl" rotWithShape="0">
              <a:srgbClr val="333333">
                <a:alpha val="65000"/>
              </a:srgbClr>
            </a:outerShdw>
          </a:effectLst>
        </p:spPr>
      </p:pic>
      <p:pic>
        <p:nvPicPr>
          <p:cNvPr id="5" name="Immagine 4" descr="N.E.J.of M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508" y="118611"/>
            <a:ext cx="1484986" cy="2000707"/>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4"/>
          <a:stretch>
            <a:fillRect/>
          </a:stretch>
        </p:blipFill>
        <p:spPr>
          <a:xfrm>
            <a:off x="3163399" y="134477"/>
            <a:ext cx="3967657" cy="421148"/>
          </a:xfrm>
          <a:prstGeom prst="rect">
            <a:avLst/>
          </a:prstGeom>
          <a:ln>
            <a:noFill/>
          </a:ln>
          <a:effectLst>
            <a:outerShdw blurRad="292100" dist="139700" dir="2700000" algn="tl" rotWithShape="0">
              <a:srgbClr val="333333">
                <a:alpha val="65000"/>
              </a:srgbClr>
            </a:outerShdw>
          </a:effectLst>
        </p:spPr>
      </p:pic>
      <p:sp>
        <p:nvSpPr>
          <p:cNvPr id="7" name="CasellaDiTesto 6"/>
          <p:cNvSpPr txBox="1"/>
          <p:nvPr/>
        </p:nvSpPr>
        <p:spPr>
          <a:xfrm>
            <a:off x="6188785" y="2370554"/>
            <a:ext cx="2776722" cy="707886"/>
          </a:xfrm>
          <a:prstGeom prst="rect">
            <a:avLst/>
          </a:prstGeom>
          <a:noFill/>
        </p:spPr>
        <p:txBody>
          <a:bodyPr wrap="none" rtlCol="0">
            <a:spAutoFit/>
          </a:bodyPr>
          <a:lstStyle/>
          <a:p>
            <a:pPr algn="ctr"/>
            <a:r>
              <a:rPr lang="it-IT" sz="2000" b="1" i="1" dirty="0">
                <a:solidFill>
                  <a:srgbClr val="660066"/>
                </a:solidFill>
              </a:rPr>
              <a:t>Barry &amp; </a:t>
            </a:r>
            <a:r>
              <a:rPr lang="it-IT" sz="2000" b="1" i="1" dirty="0" err="1">
                <a:solidFill>
                  <a:srgbClr val="660066"/>
                </a:solidFill>
              </a:rPr>
              <a:t>Edgman-Levitan</a:t>
            </a:r>
            <a:endParaRPr lang="it-IT" sz="2000" b="1" i="1" dirty="0">
              <a:solidFill>
                <a:srgbClr val="660066"/>
              </a:solidFill>
            </a:endParaRPr>
          </a:p>
          <a:p>
            <a:pPr algn="ctr"/>
            <a:r>
              <a:rPr lang="it-IT" sz="2000" b="1" i="1" dirty="0">
                <a:solidFill>
                  <a:srgbClr val="660066"/>
                </a:solidFill>
              </a:rPr>
              <a:t> MARCH 2012</a:t>
            </a:r>
          </a:p>
        </p:txBody>
      </p:sp>
      <p:sp>
        <p:nvSpPr>
          <p:cNvPr id="2" name="Cornice 1"/>
          <p:cNvSpPr/>
          <p:nvPr/>
        </p:nvSpPr>
        <p:spPr>
          <a:xfrm>
            <a:off x="8800" y="2804944"/>
            <a:ext cx="4478036" cy="4017774"/>
          </a:xfrm>
          <a:prstGeom prst="frame">
            <a:avLst>
              <a:gd name="adj1" fmla="val 2402"/>
            </a:avLst>
          </a:prstGeom>
          <a:solidFill>
            <a:srgbClr val="33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black"/>
              </a:solidFill>
            </a:endParaRPr>
          </a:p>
        </p:txBody>
      </p:sp>
      <p:cxnSp>
        <p:nvCxnSpPr>
          <p:cNvPr id="8" name="Connettore 1 7"/>
          <p:cNvCxnSpPr/>
          <p:nvPr/>
        </p:nvCxnSpPr>
        <p:spPr>
          <a:xfrm flipV="1">
            <a:off x="2311753" y="3495886"/>
            <a:ext cx="1637492" cy="2853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flipV="1">
            <a:off x="146408" y="3809802"/>
            <a:ext cx="3974079" cy="5251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flipV="1">
            <a:off x="110873" y="4204774"/>
            <a:ext cx="3974079" cy="5251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flipV="1">
            <a:off x="157115" y="4551797"/>
            <a:ext cx="2261669" cy="9711"/>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flipV="1">
            <a:off x="1009890" y="4894251"/>
            <a:ext cx="3089195" cy="5153"/>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flipV="1">
            <a:off x="86038" y="5222425"/>
            <a:ext cx="2739438" cy="57672"/>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138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0963" y="83220"/>
            <a:ext cx="9144000" cy="825500"/>
          </a:xfrm>
          <a:prstGeom prst="rect">
            <a:avLst/>
          </a:prstGeom>
          <a:solidFill>
            <a:srgbClr val="2D4D92"/>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endParaRPr lang="fr-FR" dirty="0">
              <a:solidFill>
                <a:prstClr val="white"/>
              </a:solidFill>
            </a:endParaRPr>
          </a:p>
        </p:txBody>
      </p:sp>
      <p:grpSp>
        <p:nvGrpSpPr>
          <p:cNvPr id="32771" name="Grouper 7"/>
          <p:cNvGrpSpPr>
            <a:grpSpLocks/>
          </p:cNvGrpSpPr>
          <p:nvPr/>
        </p:nvGrpSpPr>
        <p:grpSpPr bwMode="auto">
          <a:xfrm>
            <a:off x="7938" y="75034"/>
            <a:ext cx="1673225" cy="401638"/>
            <a:chOff x="-1" y="0"/>
            <a:chExt cx="1965326" cy="402167"/>
          </a:xfrm>
        </p:grpSpPr>
        <p:sp>
          <p:nvSpPr>
            <p:cNvPr id="9" name="Rectangle 8"/>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dirty="0">
                <a:solidFill>
                  <a:prstClr val="white"/>
                </a:solidFill>
              </a:endParaRPr>
            </a:p>
          </p:txBody>
        </p:sp>
        <p:pic>
          <p:nvPicPr>
            <p:cNvPr id="32783" name="Imag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2"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416025"/>
            <a:ext cx="8763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C:\WINNT\Profiles\Administrator\Desktop\ari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9463" y="-20638"/>
            <a:ext cx="635000"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itle 3"/>
          <p:cNvSpPr txBox="1">
            <a:spLocks/>
          </p:cNvSpPr>
          <p:nvPr/>
        </p:nvSpPr>
        <p:spPr bwMode="auto">
          <a:xfrm>
            <a:off x="1550617" y="127670"/>
            <a:ext cx="7125839"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IE" sz="4000" dirty="0">
                <a:solidFill>
                  <a:prstClr val="white"/>
                </a:solidFill>
                <a:latin typeface="Calibri"/>
                <a:cs typeface="Arial" charset="0"/>
              </a:rPr>
              <a:t>    </a:t>
            </a:r>
            <a:r>
              <a:rPr lang="en-IE" sz="4000" b="1" dirty="0">
                <a:solidFill>
                  <a:prstClr val="white"/>
                </a:solidFill>
                <a:latin typeface="Calibri"/>
                <a:cs typeface="Arial" charset="0"/>
              </a:rPr>
              <a:t>Availability of the MASK App</a:t>
            </a:r>
          </a:p>
        </p:txBody>
      </p:sp>
      <p:sp>
        <p:nvSpPr>
          <p:cNvPr id="14" name="Rectangle 13"/>
          <p:cNvSpPr/>
          <p:nvPr/>
        </p:nvSpPr>
        <p:spPr>
          <a:xfrm>
            <a:off x="752475" y="1041400"/>
            <a:ext cx="223838" cy="23177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a:solidFill>
                <a:prstClr val="white"/>
              </a:solidFill>
            </a:endParaRPr>
          </a:p>
        </p:txBody>
      </p:sp>
      <p:sp>
        <p:nvSpPr>
          <p:cNvPr id="15" name="Rectangle 14"/>
          <p:cNvSpPr/>
          <p:nvPr/>
        </p:nvSpPr>
        <p:spPr>
          <a:xfrm>
            <a:off x="3444875" y="1062038"/>
            <a:ext cx="225425"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a:solidFill>
                <a:prstClr val="white"/>
              </a:solidFill>
            </a:endParaRPr>
          </a:p>
        </p:txBody>
      </p:sp>
      <p:sp>
        <p:nvSpPr>
          <p:cNvPr id="16" name="Rectangle 15"/>
          <p:cNvSpPr/>
          <p:nvPr/>
        </p:nvSpPr>
        <p:spPr>
          <a:xfrm>
            <a:off x="5686425" y="1041400"/>
            <a:ext cx="225425" cy="231775"/>
          </a:xfrm>
          <a:prstGeom prst="rect">
            <a:avLst/>
          </a:prstGeom>
          <a:solidFill>
            <a:srgbClr val="FF9A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a:solidFill>
                <a:prstClr val="white"/>
              </a:solidFill>
            </a:endParaRPr>
          </a:p>
        </p:txBody>
      </p:sp>
      <p:sp>
        <p:nvSpPr>
          <p:cNvPr id="32778" name="ZoneTexte 18"/>
          <p:cNvSpPr txBox="1">
            <a:spLocks noChangeArrowheads="1"/>
          </p:cNvSpPr>
          <p:nvPr/>
        </p:nvSpPr>
        <p:spPr bwMode="auto">
          <a:xfrm>
            <a:off x="3670300" y="923925"/>
            <a:ext cx="201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fr-FR">
                <a:solidFill>
                  <a:prstClr val="white"/>
                </a:solidFill>
                <a:latin typeface="Calibri" charset="0"/>
              </a:rPr>
              <a:t>July 2015</a:t>
            </a:r>
          </a:p>
        </p:txBody>
      </p:sp>
      <p:sp>
        <p:nvSpPr>
          <p:cNvPr id="32779" name="ZoneTexte 19"/>
          <p:cNvSpPr txBox="1">
            <a:spLocks noChangeArrowheads="1"/>
          </p:cNvSpPr>
          <p:nvPr/>
        </p:nvSpPr>
        <p:spPr bwMode="auto">
          <a:xfrm>
            <a:off x="5911850" y="923925"/>
            <a:ext cx="2487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fr-FR" sz="1800">
                <a:solidFill>
                  <a:prstClr val="white"/>
                </a:solidFill>
                <a:latin typeface="Calibri" charset="0"/>
              </a:rPr>
              <a:t>  </a:t>
            </a:r>
            <a:r>
              <a:rPr lang="fr-FR">
                <a:solidFill>
                  <a:prstClr val="white"/>
                </a:solidFill>
                <a:latin typeface="Calibri" charset="0"/>
              </a:rPr>
              <a:t>December 2015</a:t>
            </a:r>
          </a:p>
        </p:txBody>
      </p:sp>
      <p:sp>
        <p:nvSpPr>
          <p:cNvPr id="32780" name="Rectangle 22"/>
          <p:cNvSpPr>
            <a:spLocks noChangeArrowheads="1"/>
          </p:cNvSpPr>
          <p:nvPr/>
        </p:nvSpPr>
        <p:spPr bwMode="auto">
          <a:xfrm>
            <a:off x="976313" y="923925"/>
            <a:ext cx="2043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fr-FR" sz="2400">
                <a:solidFill>
                  <a:srgbClr val="000000"/>
                </a:solidFill>
              </a:rPr>
              <a:t>Initial version</a:t>
            </a:r>
          </a:p>
        </p:txBody>
      </p:sp>
      <p:pic>
        <p:nvPicPr>
          <p:cNvPr id="32781"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0025" y="1562100"/>
            <a:ext cx="61229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31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p:cNvPicPr>
            <a:picLocks noChangeAspect="1"/>
          </p:cNvPicPr>
          <p:nvPr/>
        </p:nvPicPr>
        <p:blipFill>
          <a:blip r:embed="rId2"/>
          <a:stretch>
            <a:fillRect/>
          </a:stretch>
        </p:blipFill>
        <p:spPr>
          <a:xfrm>
            <a:off x="8220562" y="137538"/>
            <a:ext cx="911347" cy="607564"/>
          </a:xfrm>
          <a:prstGeom prst="rect">
            <a:avLst/>
          </a:prstGeom>
        </p:spPr>
      </p:pic>
      <p:sp>
        <p:nvSpPr>
          <p:cNvPr id="47" name="Rectangle 46"/>
          <p:cNvSpPr/>
          <p:nvPr/>
        </p:nvSpPr>
        <p:spPr>
          <a:xfrm>
            <a:off x="8051" y="-78750"/>
            <a:ext cx="9144000" cy="825500"/>
          </a:xfrm>
          <a:prstGeom prst="rect">
            <a:avLst/>
          </a:prstGeom>
          <a:solidFill>
            <a:srgbClr val="2D4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a:solidFill>
                <a:prstClr val="white"/>
              </a:solidFill>
            </a:endParaRPr>
          </a:p>
        </p:txBody>
      </p:sp>
      <p:sp>
        <p:nvSpPr>
          <p:cNvPr id="49" name="ZoneTexte 48"/>
          <p:cNvSpPr txBox="1">
            <a:spLocks noChangeArrowheads="1"/>
          </p:cNvSpPr>
          <p:nvPr/>
        </p:nvSpPr>
        <p:spPr bwMode="auto">
          <a:xfrm>
            <a:off x="2849040" y="29847"/>
            <a:ext cx="4636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SG" sz="4000" b="1" dirty="0" smtClean="0">
                <a:solidFill>
                  <a:srgbClr val="FFFFFF"/>
                </a:solidFill>
                <a:latin typeface="Calibri"/>
                <a:cs typeface="Tahoma" charset="0"/>
              </a:rPr>
              <a:t>ICP in allergic rhinitis</a:t>
            </a:r>
            <a:endParaRPr lang="en-SG" sz="4000" b="1" dirty="0">
              <a:solidFill>
                <a:srgbClr val="FFFFFF"/>
              </a:solidFill>
              <a:latin typeface="Calibri"/>
              <a:cs typeface="Tahoma" charset="0"/>
            </a:endParaRPr>
          </a:p>
        </p:txBody>
      </p:sp>
      <p:grpSp>
        <p:nvGrpSpPr>
          <p:cNvPr id="52" name="Grouper 7"/>
          <p:cNvGrpSpPr>
            <a:grpSpLocks/>
          </p:cNvGrpSpPr>
          <p:nvPr/>
        </p:nvGrpSpPr>
        <p:grpSpPr bwMode="auto">
          <a:xfrm>
            <a:off x="8052" y="-51730"/>
            <a:ext cx="1673225" cy="401638"/>
            <a:chOff x="-1" y="0"/>
            <a:chExt cx="1965326" cy="402167"/>
          </a:xfrm>
        </p:grpSpPr>
        <p:sp>
          <p:nvSpPr>
            <p:cNvPr id="53" name="Rectangle 52"/>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a:solidFill>
                  <a:prstClr val="white"/>
                </a:solidFill>
              </a:endParaRPr>
            </a:p>
          </p:txBody>
        </p:sp>
        <p:pic>
          <p:nvPicPr>
            <p:cNvPr id="59" name="Imag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668" y="312324"/>
            <a:ext cx="876782" cy="42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60"/>
          <p:cNvPicPr/>
          <p:nvPr/>
        </p:nvPicPr>
        <p:blipFill>
          <a:blip r:embed="rId5">
            <a:extLst>
              <a:ext uri="{28A0092B-C50C-407E-A947-70E740481C1C}">
                <a14:useLocalDpi xmlns:a14="http://schemas.microsoft.com/office/drawing/2010/main" val="0"/>
              </a:ext>
            </a:extLst>
          </a:blip>
          <a:srcRect/>
          <a:stretch>
            <a:fillRect/>
          </a:stretch>
        </p:blipFill>
        <p:spPr bwMode="auto">
          <a:xfrm>
            <a:off x="81536" y="1794747"/>
            <a:ext cx="8836409" cy="4031274"/>
          </a:xfrm>
          <a:prstGeom prst="rect">
            <a:avLst/>
          </a:prstGeom>
          <a:noFill/>
          <a:ln>
            <a:noFill/>
          </a:ln>
        </p:spPr>
      </p:pic>
    </p:spTree>
    <p:extLst>
      <p:ext uri="{BB962C8B-B14F-4D97-AF65-F5344CB8AC3E}">
        <p14:creationId xmlns:p14="http://schemas.microsoft.com/office/powerpoint/2010/main" val="1243492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44000" cy="1036638"/>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fr-FR">
              <a:solidFill>
                <a:prstClr val="white"/>
              </a:solidFill>
            </a:endParaRPr>
          </a:p>
        </p:txBody>
      </p:sp>
      <p:cxnSp>
        <p:nvCxnSpPr>
          <p:cNvPr id="39" name="Connecteur droit 38"/>
          <p:cNvCxnSpPr/>
          <p:nvPr/>
        </p:nvCxnSpPr>
        <p:spPr>
          <a:xfrm>
            <a:off x="0" y="1036638"/>
            <a:ext cx="9144000" cy="0"/>
          </a:xfrm>
          <a:prstGeom prst="line">
            <a:avLst/>
          </a:prstGeom>
          <a:ln w="38100" cmpd="sng">
            <a:solidFill>
              <a:srgbClr val="FABA48"/>
            </a:solidFill>
          </a:ln>
        </p:spPr>
        <p:style>
          <a:lnRef idx="2">
            <a:schemeClr val="accent1"/>
          </a:lnRef>
          <a:fillRef idx="0">
            <a:schemeClr val="accent1"/>
          </a:fillRef>
          <a:effectRef idx="1">
            <a:schemeClr val="accent1"/>
          </a:effectRef>
          <a:fontRef idx="minor">
            <a:schemeClr val="tx1"/>
          </a:fontRef>
        </p:style>
      </p:cxnSp>
      <p:pic>
        <p:nvPicPr>
          <p:cNvPr id="40"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3" y="82878"/>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368872" y="-27384"/>
            <a:ext cx="7667624" cy="707886"/>
          </a:xfrm>
          <a:prstGeom prst="rect">
            <a:avLst/>
          </a:prstGeom>
          <a:noFill/>
        </p:spPr>
        <p:txBody>
          <a:bodyPr wrap="square" rtlCol="0">
            <a:spAutoFit/>
          </a:bodyPr>
          <a:lstStyle/>
          <a:p>
            <a:pPr algn="ctr" defTabSz="457200"/>
            <a:r>
              <a:rPr lang="en-SG" sz="4000" b="1" dirty="0">
                <a:solidFill>
                  <a:prstClr val="white"/>
                </a:solidFill>
              </a:rPr>
              <a:t>Clinical decision support system</a:t>
            </a:r>
          </a:p>
        </p:txBody>
      </p:sp>
      <p:pic>
        <p:nvPicPr>
          <p:cNvPr id="42" name="Immagine 4" descr="crowdsourcing-cropped"/>
          <p:cNvPicPr/>
          <p:nvPr/>
        </p:nvPicPr>
        <p:blipFill>
          <a:blip r:embed="rId3">
            <a:extLst>
              <a:ext uri="{28A0092B-C50C-407E-A947-70E740481C1C}">
                <a14:useLocalDpi xmlns:a14="http://schemas.microsoft.com/office/drawing/2010/main" val="0"/>
              </a:ext>
            </a:extLst>
          </a:blip>
          <a:srcRect/>
          <a:stretch>
            <a:fillRect/>
          </a:stretch>
        </p:blipFill>
        <p:spPr bwMode="auto">
          <a:xfrm>
            <a:off x="-1" y="898653"/>
            <a:ext cx="4569665" cy="275970"/>
          </a:xfrm>
          <a:prstGeom prst="rect">
            <a:avLst/>
          </a:prstGeom>
          <a:noFill/>
          <a:ln>
            <a:noFill/>
          </a:ln>
        </p:spPr>
      </p:pic>
      <p:pic>
        <p:nvPicPr>
          <p:cNvPr id="43" name="Immagine 4" descr="crowdsourcing-cropped"/>
          <p:cNvPicPr/>
          <p:nvPr/>
        </p:nvPicPr>
        <p:blipFill>
          <a:blip r:embed="rId3">
            <a:extLst>
              <a:ext uri="{28A0092B-C50C-407E-A947-70E740481C1C}">
                <a14:useLocalDpi xmlns:a14="http://schemas.microsoft.com/office/drawing/2010/main" val="0"/>
              </a:ext>
            </a:extLst>
          </a:blip>
          <a:srcRect/>
          <a:stretch>
            <a:fillRect/>
          </a:stretch>
        </p:blipFill>
        <p:spPr bwMode="auto">
          <a:xfrm>
            <a:off x="4569665" y="898653"/>
            <a:ext cx="4574336" cy="275970"/>
          </a:xfrm>
          <a:prstGeom prst="rect">
            <a:avLst/>
          </a:prstGeom>
          <a:noFill/>
          <a:ln>
            <a:noFill/>
          </a:ln>
        </p:spPr>
      </p:pic>
      <p:pic>
        <p:nvPicPr>
          <p:cNvPr id="2" name="Image 1"/>
          <p:cNvPicPr>
            <a:picLocks noChangeAspect="1"/>
          </p:cNvPicPr>
          <p:nvPr/>
        </p:nvPicPr>
        <p:blipFill>
          <a:blip r:embed="rId4"/>
          <a:stretch>
            <a:fillRect/>
          </a:stretch>
        </p:blipFill>
        <p:spPr>
          <a:xfrm>
            <a:off x="0" y="723900"/>
            <a:ext cx="9144000" cy="5396992"/>
          </a:xfrm>
          <a:prstGeom prst="rect">
            <a:avLst/>
          </a:prstGeom>
        </p:spPr>
      </p:pic>
      <p:sp>
        <p:nvSpPr>
          <p:cNvPr id="3" name="ZoneTexte 2"/>
          <p:cNvSpPr txBox="1"/>
          <p:nvPr/>
        </p:nvSpPr>
        <p:spPr>
          <a:xfrm>
            <a:off x="-1" y="6463039"/>
            <a:ext cx="9144001" cy="369332"/>
          </a:xfrm>
          <a:prstGeom prst="rect">
            <a:avLst/>
          </a:prstGeom>
          <a:noFill/>
        </p:spPr>
        <p:txBody>
          <a:bodyPr wrap="square" rtlCol="0">
            <a:spAutoFit/>
          </a:bodyPr>
          <a:lstStyle/>
          <a:p>
            <a:pPr algn="ctr" defTabSz="457200"/>
            <a:r>
              <a:rPr lang="fr-FR" dirty="0">
                <a:solidFill>
                  <a:prstClr val="white"/>
                </a:solidFill>
              </a:rPr>
              <a:t>J </a:t>
            </a:r>
            <a:r>
              <a:rPr lang="fr-FR" dirty="0" err="1">
                <a:solidFill>
                  <a:prstClr val="white"/>
                </a:solidFill>
              </a:rPr>
              <a:t>Allergy</a:t>
            </a:r>
            <a:r>
              <a:rPr lang="fr-FR" dirty="0">
                <a:solidFill>
                  <a:prstClr val="white"/>
                </a:solidFill>
              </a:rPr>
              <a:t> Clin </a:t>
            </a:r>
            <a:r>
              <a:rPr lang="fr-FR" dirty="0" err="1">
                <a:solidFill>
                  <a:prstClr val="white"/>
                </a:solidFill>
              </a:rPr>
              <a:t>Immunol</a:t>
            </a:r>
            <a:r>
              <a:rPr lang="fr-FR" dirty="0">
                <a:solidFill>
                  <a:prstClr val="white"/>
                </a:solidFill>
              </a:rPr>
              <a:t>, 2016, in </a:t>
            </a:r>
            <a:r>
              <a:rPr lang="fr-FR" dirty="0" err="1">
                <a:solidFill>
                  <a:prstClr val="white"/>
                </a:solidFill>
              </a:rPr>
              <a:t>press</a:t>
            </a:r>
            <a:endParaRPr lang="fr-FR" dirty="0">
              <a:solidFill>
                <a:prstClr val="white"/>
              </a:solidFill>
            </a:endParaRPr>
          </a:p>
        </p:txBody>
      </p:sp>
    </p:spTree>
    <p:extLst>
      <p:ext uri="{BB962C8B-B14F-4D97-AF65-F5344CB8AC3E}">
        <p14:creationId xmlns:p14="http://schemas.microsoft.com/office/powerpoint/2010/main" val="399470780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62683" y="144016"/>
            <a:ext cx="8701805" cy="836712"/>
          </a:xfrm>
          <a:prstGeom prst="rect">
            <a:avLst/>
          </a:prstGeom>
        </p:spPr>
      </p:pic>
      <p:pic>
        <p:nvPicPr>
          <p:cNvPr id="6" name="Image 5"/>
          <p:cNvPicPr>
            <a:picLocks noChangeAspect="1"/>
          </p:cNvPicPr>
          <p:nvPr/>
        </p:nvPicPr>
        <p:blipFill>
          <a:blip r:embed="rId3"/>
          <a:stretch>
            <a:fillRect/>
          </a:stretch>
        </p:blipFill>
        <p:spPr>
          <a:xfrm>
            <a:off x="3707904" y="2173197"/>
            <a:ext cx="5256584" cy="704860"/>
          </a:xfrm>
          <a:prstGeom prst="rect">
            <a:avLst/>
          </a:prstGeom>
        </p:spPr>
      </p:pic>
      <p:pic>
        <p:nvPicPr>
          <p:cNvPr id="7" name="Content Placeholder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3312323"/>
            <a:ext cx="1316961" cy="2418715"/>
          </a:xfrm>
          <a:prstGeom prst="rect">
            <a:avLst/>
          </a:prstGeom>
          <a:noFill/>
          <a:ln>
            <a:noFill/>
          </a:ln>
          <a:extLst/>
        </p:spPr>
      </p:pic>
      <p:sp>
        <p:nvSpPr>
          <p:cNvPr id="8" name="ZoneTexte 7"/>
          <p:cNvSpPr txBox="1"/>
          <p:nvPr/>
        </p:nvSpPr>
        <p:spPr>
          <a:xfrm>
            <a:off x="4355976" y="3936349"/>
            <a:ext cx="2581797" cy="1569660"/>
          </a:xfrm>
          <a:prstGeom prst="rect">
            <a:avLst/>
          </a:prstGeom>
          <a:noFill/>
        </p:spPr>
        <p:txBody>
          <a:bodyPr wrap="none" rtlCol="0">
            <a:spAutoFit/>
          </a:bodyPr>
          <a:lstStyle/>
          <a:p>
            <a:pPr defTabSz="457200"/>
            <a:r>
              <a:rPr lang="fr-FR" sz="2400" b="1" dirty="0">
                <a:solidFill>
                  <a:prstClr val="white"/>
                </a:solidFill>
              </a:rPr>
              <a:t>Michael </a:t>
            </a:r>
            <a:r>
              <a:rPr lang="fr-FR" sz="2400" b="1" dirty="0" err="1">
                <a:solidFill>
                  <a:prstClr val="white"/>
                </a:solidFill>
              </a:rPr>
              <a:t>Bewick</a:t>
            </a:r>
            <a:endParaRPr lang="fr-FR" sz="2400" b="1" dirty="0">
              <a:solidFill>
                <a:prstClr val="white"/>
              </a:solidFill>
            </a:endParaRPr>
          </a:p>
          <a:p>
            <a:pPr defTabSz="457200"/>
            <a:r>
              <a:rPr lang="fr-FR" sz="2400" b="1" dirty="0">
                <a:solidFill>
                  <a:prstClr val="white"/>
                </a:solidFill>
              </a:rPr>
              <a:t>Jean Bousquet</a:t>
            </a:r>
          </a:p>
          <a:p>
            <a:pPr defTabSz="457200"/>
            <a:r>
              <a:rPr lang="fr-FR" sz="2400" b="1" dirty="0">
                <a:solidFill>
                  <a:prstClr val="white"/>
                </a:solidFill>
              </a:rPr>
              <a:t>Olivier </a:t>
            </a:r>
            <a:r>
              <a:rPr lang="fr-FR" sz="2400" b="1" dirty="0" err="1">
                <a:solidFill>
                  <a:prstClr val="white"/>
                </a:solidFill>
              </a:rPr>
              <a:t>VandenPlas</a:t>
            </a:r>
            <a:endParaRPr lang="fr-FR" sz="2400" b="1" dirty="0">
              <a:solidFill>
                <a:prstClr val="white"/>
              </a:solidFill>
            </a:endParaRPr>
          </a:p>
          <a:p>
            <a:pPr defTabSz="457200"/>
            <a:r>
              <a:rPr lang="fr-FR" sz="2400" b="1" dirty="0">
                <a:solidFill>
                  <a:prstClr val="white"/>
                </a:solidFill>
              </a:rPr>
              <a:t>Peter </a:t>
            </a:r>
            <a:r>
              <a:rPr lang="fr-FR" sz="2400" b="1" dirty="0" err="1">
                <a:solidFill>
                  <a:prstClr val="white"/>
                </a:solidFill>
              </a:rPr>
              <a:t>Hellings</a:t>
            </a:r>
            <a:endParaRPr lang="fr-FR" sz="2400" b="1" dirty="0">
              <a:solidFill>
                <a:prstClr val="white"/>
              </a:solidFill>
            </a:endParaRPr>
          </a:p>
        </p:txBody>
      </p:sp>
      <p:pic>
        <p:nvPicPr>
          <p:cNvPr id="9" name="Image 8"/>
          <p:cNvPicPr>
            <a:picLocks noChangeAspect="1"/>
          </p:cNvPicPr>
          <p:nvPr/>
        </p:nvPicPr>
        <p:blipFill>
          <a:blip r:embed="rId5"/>
          <a:stretch>
            <a:fillRect/>
          </a:stretch>
        </p:blipFill>
        <p:spPr>
          <a:xfrm>
            <a:off x="262683" y="1556792"/>
            <a:ext cx="3576206" cy="4608512"/>
          </a:xfrm>
          <a:prstGeom prst="rect">
            <a:avLst/>
          </a:prstGeom>
        </p:spPr>
      </p:pic>
    </p:spTree>
    <p:extLst>
      <p:ext uri="{BB962C8B-B14F-4D97-AF65-F5344CB8AC3E}">
        <p14:creationId xmlns:p14="http://schemas.microsoft.com/office/powerpoint/2010/main" val="20922940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475" y="278178"/>
            <a:ext cx="8451781" cy="4647416"/>
          </a:xfrm>
          <a:prstGeom prst="rect">
            <a:avLst/>
          </a:prstGeom>
          <a:noFill/>
        </p:spPr>
        <p:txBody>
          <a:bodyPr wrap="none" lIns="91430" tIns="45715" rIns="91430" bIns="45715" rtlCol="0">
            <a:spAutoFit/>
          </a:bodyPr>
          <a:lstStyle/>
          <a:p>
            <a:pPr algn="ctr" defTabSz="457200"/>
            <a:r>
              <a:rPr lang="en-US" sz="3200" b="1" dirty="0">
                <a:solidFill>
                  <a:prstClr val="white"/>
                </a:solidFill>
              </a:rPr>
              <a:t>The role of air pollution in the severity of rhinitis</a:t>
            </a:r>
          </a:p>
          <a:p>
            <a:pPr algn="ctr" defTabSz="457200"/>
            <a:endParaRPr lang="en-US" sz="3200" b="1" dirty="0">
              <a:solidFill>
                <a:prstClr val="white"/>
              </a:solidFill>
            </a:endParaRPr>
          </a:p>
          <a:p>
            <a:pPr algn="ctr" defTabSz="457200"/>
            <a:endParaRPr lang="en-US" sz="3200" b="1" dirty="0">
              <a:solidFill>
                <a:prstClr val="black"/>
              </a:solidFill>
            </a:endParaRPr>
          </a:p>
          <a:p>
            <a:pPr marL="514350" indent="-514350" algn="ctr" defTabSz="457200">
              <a:buFont typeface="+mj-lt"/>
              <a:buAutoNum type="arabicParenR"/>
            </a:pPr>
            <a:r>
              <a:rPr lang="en-US" sz="3200" b="1" dirty="0">
                <a:solidFill>
                  <a:srgbClr val="F79646"/>
                </a:solidFill>
              </a:rPr>
              <a:t>Proposal for a study using </a:t>
            </a:r>
            <a:r>
              <a:rPr lang="en-US" sz="3200" b="1" dirty="0" err="1">
                <a:solidFill>
                  <a:srgbClr val="F79646"/>
                </a:solidFill>
              </a:rPr>
              <a:t>telemonitoring</a:t>
            </a:r>
            <a:endParaRPr lang="en-US" sz="3200" b="1" dirty="0">
              <a:solidFill>
                <a:srgbClr val="F79646"/>
              </a:solidFill>
            </a:endParaRPr>
          </a:p>
          <a:p>
            <a:pPr marL="2743200" lvl="5" indent="-457200" defTabSz="457200">
              <a:spcBef>
                <a:spcPts val="1200"/>
              </a:spcBef>
              <a:buFont typeface="Arial" panose="020B0604020202020204" pitchFamily="34" charset="0"/>
              <a:buChar char="•"/>
            </a:pPr>
            <a:r>
              <a:rPr lang="en-US" sz="3200" b="1" dirty="0">
                <a:solidFill>
                  <a:srgbClr val="1F497D">
                    <a:lumMod val="60000"/>
                    <a:lumOff val="40000"/>
                  </a:srgbClr>
                </a:solidFill>
              </a:rPr>
              <a:t>New thinking</a:t>
            </a:r>
          </a:p>
          <a:p>
            <a:pPr marL="2743200" lvl="5" indent="-457200" defTabSz="457200">
              <a:spcBef>
                <a:spcPts val="1200"/>
              </a:spcBef>
              <a:buFont typeface="Arial" panose="020B0604020202020204" pitchFamily="34" charset="0"/>
              <a:buChar char="•"/>
            </a:pPr>
            <a:r>
              <a:rPr lang="en-US" sz="3200" b="1" dirty="0">
                <a:solidFill>
                  <a:srgbClr val="1F497D">
                    <a:lumMod val="60000"/>
                    <a:lumOff val="40000"/>
                  </a:srgbClr>
                </a:solidFill>
              </a:rPr>
              <a:t>MASK</a:t>
            </a:r>
          </a:p>
          <a:p>
            <a:pPr marL="2743200" lvl="5" indent="-457200" defTabSz="457200">
              <a:spcBef>
                <a:spcPts val="1200"/>
              </a:spcBef>
              <a:buFont typeface="Arial" panose="020B0604020202020204" pitchFamily="34" charset="0"/>
              <a:buChar char="•"/>
            </a:pPr>
            <a:r>
              <a:rPr lang="en-US" sz="3200" b="1" dirty="0">
                <a:solidFill>
                  <a:prstClr val="white"/>
                </a:solidFill>
              </a:rPr>
              <a:t>First unexpected MASK results</a:t>
            </a:r>
          </a:p>
          <a:p>
            <a:pPr marL="2743200" lvl="5" indent="-457200" defTabSz="457200">
              <a:spcBef>
                <a:spcPts val="1200"/>
              </a:spcBef>
              <a:buFont typeface="Arial" panose="020B0604020202020204" pitchFamily="34" charset="0"/>
              <a:buChar char="•"/>
            </a:pPr>
            <a:r>
              <a:rPr lang="en-US" sz="3200" b="1" dirty="0">
                <a:solidFill>
                  <a:srgbClr val="1F497D">
                    <a:lumMod val="40000"/>
                    <a:lumOff val="60000"/>
                  </a:srgbClr>
                </a:solidFill>
              </a:rPr>
              <a:t>Proposal</a:t>
            </a:r>
          </a:p>
        </p:txBody>
      </p:sp>
    </p:spTree>
    <p:extLst>
      <p:ext uri="{BB962C8B-B14F-4D97-AF65-F5344CB8AC3E}">
        <p14:creationId xmlns:p14="http://schemas.microsoft.com/office/powerpoint/2010/main" val="2755392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0"/>
            <a:ext cx="9144000" cy="866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sp>
        <p:nvSpPr>
          <p:cNvPr id="39" name="ZoneTexte 3"/>
          <p:cNvSpPr txBox="1">
            <a:spLocks noChangeArrowheads="1"/>
          </p:cNvSpPr>
          <p:nvPr/>
        </p:nvSpPr>
        <p:spPr bwMode="auto">
          <a:xfrm>
            <a:off x="1868488" y="140028"/>
            <a:ext cx="695198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pPr>
            <a:r>
              <a:rPr lang="en-SG" sz="4400" b="1" dirty="0" smtClean="0">
                <a:solidFill>
                  <a:srgbClr val="FFFFFF"/>
                </a:solidFill>
                <a:latin typeface="Calibri"/>
                <a:cs typeface="Tahoma" charset="0"/>
              </a:rPr>
              <a:t>Aims</a:t>
            </a:r>
            <a:endParaRPr lang="en-SG" sz="4400" b="1" dirty="0">
              <a:solidFill>
                <a:srgbClr val="FFFFFF"/>
              </a:solidFill>
              <a:latin typeface="Calibri"/>
              <a:cs typeface="Tahoma" charset="0"/>
            </a:endParaRPr>
          </a:p>
        </p:txBody>
      </p:sp>
      <p:grpSp>
        <p:nvGrpSpPr>
          <p:cNvPr id="41" name="Grouper 5"/>
          <p:cNvGrpSpPr>
            <a:grpSpLocks/>
          </p:cNvGrpSpPr>
          <p:nvPr/>
        </p:nvGrpSpPr>
        <p:grpSpPr bwMode="auto">
          <a:xfrm>
            <a:off x="0" y="0"/>
            <a:ext cx="1673225" cy="401638"/>
            <a:chOff x="-1" y="0"/>
            <a:chExt cx="1965326" cy="402167"/>
          </a:xfrm>
        </p:grpSpPr>
        <p:sp>
          <p:nvSpPr>
            <p:cNvPr id="43" name="Rectangle 42"/>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pic>
          <p:nvPicPr>
            <p:cNvPr id="44"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344488"/>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95112" y="1368778"/>
            <a:ext cx="8142110" cy="4961649"/>
          </a:xfrm>
          <a:prstGeom prst="rect">
            <a:avLst/>
          </a:prstGeom>
        </p:spPr>
        <p:txBody>
          <a:bodyPr wrap="square">
            <a:spAutoFit/>
          </a:bodyPr>
          <a:lstStyle/>
          <a:p>
            <a:pPr marL="342900" indent="-342900" defTabSz="457200">
              <a:lnSpc>
                <a:spcPct val="110000"/>
              </a:lnSpc>
              <a:spcBef>
                <a:spcPts val="600"/>
              </a:spcBef>
              <a:buFont typeface="Arial" panose="020B0604020202020204" pitchFamily="34" charset="0"/>
              <a:buChar char="•"/>
            </a:pPr>
            <a:r>
              <a:rPr lang="en-GB" sz="2400" dirty="0">
                <a:solidFill>
                  <a:prstClr val="white"/>
                </a:solidFill>
              </a:rPr>
              <a:t>On February 29, 2016, information on baseline characteristics was made available for the first 730 participants of the MASK survey in Europe. </a:t>
            </a:r>
            <a:endParaRPr lang="fr-FR" sz="2400" dirty="0">
              <a:solidFill>
                <a:prstClr val="white"/>
              </a:solidFill>
            </a:endParaRPr>
          </a:p>
          <a:p>
            <a:pPr marL="342900" indent="-342900" defTabSz="457200">
              <a:lnSpc>
                <a:spcPct val="110000"/>
              </a:lnSpc>
              <a:spcBef>
                <a:spcPts val="600"/>
              </a:spcBef>
              <a:buFont typeface="Arial" panose="020B0604020202020204" pitchFamily="34" charset="0"/>
              <a:buChar char="•"/>
            </a:pPr>
            <a:r>
              <a:rPr lang="en-GB" sz="2400" dirty="0">
                <a:solidFill>
                  <a:prstClr val="white"/>
                </a:solidFill>
              </a:rPr>
              <a:t>The aims of this cross-sectional pilot study were to assess whether </a:t>
            </a:r>
            <a:endParaRPr lang="fr-FR" sz="2400" dirty="0">
              <a:solidFill>
                <a:prstClr val="white"/>
              </a:solidFill>
            </a:endParaRPr>
          </a:p>
          <a:p>
            <a:pPr marL="800100" lvl="1" indent="-342900" defTabSz="457200">
              <a:lnSpc>
                <a:spcPct val="110000"/>
              </a:lnSpc>
              <a:spcBef>
                <a:spcPts val="600"/>
              </a:spcBef>
              <a:buFont typeface="Arial" panose="020B0604020202020204" pitchFamily="34" charset="0"/>
              <a:buChar char="•"/>
            </a:pPr>
            <a:r>
              <a:rPr lang="en-GB" sz="2400" i="1" dirty="0">
                <a:solidFill>
                  <a:srgbClr val="FFFF00"/>
                </a:solidFill>
              </a:rPr>
              <a:t>Allergy Diary</a:t>
            </a:r>
            <a:r>
              <a:rPr lang="en-GB" sz="2400" dirty="0">
                <a:solidFill>
                  <a:srgbClr val="FFFF00"/>
                </a:solidFill>
              </a:rPr>
              <a:t> users were able to properly provide baseline characteristics, </a:t>
            </a:r>
            <a:endParaRPr lang="fr-FR" sz="2400" dirty="0">
              <a:solidFill>
                <a:srgbClr val="FFFF00"/>
              </a:solidFill>
            </a:endParaRPr>
          </a:p>
          <a:p>
            <a:pPr marL="800100" lvl="1" indent="-342900" defTabSz="457200">
              <a:lnSpc>
                <a:spcPct val="110000"/>
              </a:lnSpc>
              <a:spcBef>
                <a:spcPts val="600"/>
              </a:spcBef>
              <a:buFont typeface="Arial" panose="020B0604020202020204" pitchFamily="34" charset="0"/>
              <a:buChar char="•"/>
            </a:pPr>
            <a:r>
              <a:rPr lang="en-GB" sz="2400" dirty="0">
                <a:solidFill>
                  <a:srgbClr val="FFFF00"/>
                </a:solidFill>
              </a:rPr>
              <a:t>Simple phenotypic characteristics based upon data captured by </a:t>
            </a:r>
            <a:r>
              <a:rPr lang="en-GB" sz="2400" i="1" dirty="0">
                <a:solidFill>
                  <a:srgbClr val="FFFF00"/>
                </a:solidFill>
              </a:rPr>
              <a:t>Allergy Diary</a:t>
            </a:r>
            <a:r>
              <a:rPr lang="en-GB" sz="2400" dirty="0">
                <a:solidFill>
                  <a:srgbClr val="FFFF00"/>
                </a:solidFill>
              </a:rPr>
              <a:t> could be identified </a:t>
            </a:r>
            <a:endParaRPr lang="fr-FR" sz="2400" dirty="0">
              <a:solidFill>
                <a:srgbClr val="FFFF00"/>
              </a:solidFill>
            </a:endParaRPr>
          </a:p>
          <a:p>
            <a:pPr marL="800100" lvl="1" indent="-342900" defTabSz="457200">
              <a:lnSpc>
                <a:spcPct val="110000"/>
              </a:lnSpc>
              <a:spcBef>
                <a:spcPts val="600"/>
              </a:spcBef>
              <a:buFont typeface="Arial" panose="020B0604020202020204" pitchFamily="34" charset="0"/>
              <a:buChar char="•"/>
            </a:pPr>
            <a:r>
              <a:rPr lang="en-GB" sz="2400" dirty="0">
                <a:solidFill>
                  <a:srgbClr val="FFFF00"/>
                </a:solidFill>
              </a:rPr>
              <a:t>and information gathered by this pilot study could suggest novel concepts and research questions.</a:t>
            </a:r>
            <a:endParaRPr lang="fr-FR" sz="2400" dirty="0">
              <a:solidFill>
                <a:srgbClr val="FFFF00"/>
              </a:solidFill>
            </a:endParaRPr>
          </a:p>
        </p:txBody>
      </p:sp>
    </p:spTree>
    <p:extLst>
      <p:ext uri="{BB962C8B-B14F-4D97-AF65-F5344CB8AC3E}">
        <p14:creationId xmlns:p14="http://schemas.microsoft.com/office/powerpoint/2010/main" val="115863944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009444" y="169334"/>
            <a:ext cx="3598333" cy="6392332"/>
          </a:xfrm>
          <a:prstGeom prst="rect">
            <a:avLst/>
          </a:prstGeom>
          <a:ln>
            <a:solidFill>
              <a:srgbClr val="A3B7BE"/>
            </a:solidFill>
          </a:ln>
        </p:spPr>
      </p:pic>
      <p:pic>
        <p:nvPicPr>
          <p:cNvPr id="4" name="Image 3"/>
          <p:cNvPicPr>
            <a:picLocks noChangeAspect="1"/>
          </p:cNvPicPr>
          <p:nvPr/>
        </p:nvPicPr>
        <p:blipFill>
          <a:blip r:embed="rId3"/>
          <a:stretch>
            <a:fillRect/>
          </a:stretch>
        </p:blipFill>
        <p:spPr>
          <a:xfrm>
            <a:off x="395536" y="169333"/>
            <a:ext cx="3672408" cy="6383811"/>
          </a:xfrm>
          <a:prstGeom prst="rect">
            <a:avLst/>
          </a:prstGeom>
          <a:ln>
            <a:solidFill>
              <a:srgbClr val="A3B7BE"/>
            </a:solidFill>
          </a:ln>
        </p:spPr>
      </p:pic>
    </p:spTree>
    <p:extLst>
      <p:ext uri="{BB962C8B-B14F-4D97-AF65-F5344CB8AC3E}">
        <p14:creationId xmlns:p14="http://schemas.microsoft.com/office/powerpoint/2010/main" val="3978061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avec flèche 8"/>
          <p:cNvCxnSpPr/>
          <p:nvPr/>
        </p:nvCxnSpPr>
        <p:spPr>
          <a:xfrm>
            <a:off x="4335657" y="1688381"/>
            <a:ext cx="1" cy="1161085"/>
          </a:xfrm>
          <a:prstGeom prst="straightConnector1">
            <a:avLst/>
          </a:prstGeom>
          <a:ln w="28575" cmpd="sng">
            <a:tailEnd type="arrow"/>
          </a:ln>
          <a:effectLst/>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4335657" y="3218799"/>
            <a:ext cx="1" cy="1161085"/>
          </a:xfrm>
          <a:prstGeom prst="straightConnector1">
            <a:avLst/>
          </a:prstGeom>
          <a:ln w="28575" cmpd="sng">
            <a:tailEnd type="arrow"/>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3466053" y="1319049"/>
            <a:ext cx="1762622" cy="369332"/>
          </a:xfrm>
          <a:prstGeom prst="rect">
            <a:avLst/>
          </a:prstGeom>
          <a:noFill/>
          <a:ln w="28575" cmpd="sng">
            <a:solidFill>
              <a:srgbClr val="FFFF00"/>
            </a:solidFill>
          </a:ln>
          <a:effectLst/>
        </p:spPr>
        <p:txBody>
          <a:bodyPr wrap="none" rtlCol="0">
            <a:spAutoFit/>
          </a:bodyPr>
          <a:lstStyle/>
          <a:p>
            <a:pPr defTabSz="457200"/>
            <a:r>
              <a:rPr lang="en-SG" b="1" dirty="0">
                <a:solidFill>
                  <a:prstClr val="white"/>
                </a:solidFill>
              </a:rPr>
              <a:t>Nasal symptoms</a:t>
            </a:r>
          </a:p>
        </p:txBody>
      </p:sp>
      <p:sp>
        <p:nvSpPr>
          <p:cNvPr id="5" name="ZoneTexte 4"/>
          <p:cNvSpPr txBox="1"/>
          <p:nvPr/>
        </p:nvSpPr>
        <p:spPr>
          <a:xfrm>
            <a:off x="3705016" y="2849466"/>
            <a:ext cx="1261283" cy="369332"/>
          </a:xfrm>
          <a:prstGeom prst="rect">
            <a:avLst/>
          </a:prstGeom>
          <a:noFill/>
          <a:ln w="28575" cmpd="sng">
            <a:solidFill>
              <a:srgbClr val="FFFF00"/>
            </a:solidFill>
          </a:ln>
          <a:effectLst/>
        </p:spPr>
        <p:txBody>
          <a:bodyPr wrap="none" rtlCol="0">
            <a:spAutoFit/>
          </a:bodyPr>
          <a:lstStyle/>
          <a:p>
            <a:pPr defTabSz="457200"/>
            <a:r>
              <a:rPr lang="en-SG" b="1" dirty="0" err="1">
                <a:solidFill>
                  <a:prstClr val="white"/>
                </a:solidFill>
              </a:rPr>
              <a:t>Rhinorrhea</a:t>
            </a:r>
            <a:endParaRPr lang="en-SG" b="1" dirty="0">
              <a:solidFill>
                <a:prstClr val="white"/>
              </a:solidFill>
            </a:endParaRPr>
          </a:p>
        </p:txBody>
      </p:sp>
      <p:cxnSp>
        <p:nvCxnSpPr>
          <p:cNvPr id="17" name="Connecteur droit 16"/>
          <p:cNvCxnSpPr/>
          <p:nvPr/>
        </p:nvCxnSpPr>
        <p:spPr>
          <a:xfrm flipH="1">
            <a:off x="1915175" y="1872958"/>
            <a:ext cx="2420482" cy="0"/>
          </a:xfrm>
          <a:prstGeom prst="line">
            <a:avLst/>
          </a:prstGeom>
          <a:ln w="28575"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a:endCxn id="3" idx="0"/>
          </p:cNvCxnSpPr>
          <p:nvPr/>
        </p:nvCxnSpPr>
        <p:spPr>
          <a:xfrm>
            <a:off x="1915175" y="1872958"/>
            <a:ext cx="6972" cy="214558"/>
          </a:xfrm>
          <a:prstGeom prst="straightConnector1">
            <a:avLst/>
          </a:prstGeom>
          <a:ln w="28575"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a:off x="1939430" y="3439046"/>
            <a:ext cx="6972" cy="211299"/>
          </a:xfrm>
          <a:prstGeom prst="straightConnector1">
            <a:avLst/>
          </a:prstGeom>
          <a:ln w="28575"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ZoneTexte 22"/>
          <p:cNvSpPr txBox="1"/>
          <p:nvPr/>
        </p:nvSpPr>
        <p:spPr>
          <a:xfrm>
            <a:off x="550500" y="1305539"/>
            <a:ext cx="785642" cy="369332"/>
          </a:xfrm>
          <a:prstGeom prst="rect">
            <a:avLst/>
          </a:prstGeom>
          <a:noFill/>
          <a:effectLst/>
        </p:spPr>
        <p:txBody>
          <a:bodyPr wrap="none" rtlCol="0">
            <a:spAutoFit/>
          </a:bodyPr>
          <a:lstStyle/>
          <a:p>
            <a:pPr defTabSz="457200"/>
            <a:r>
              <a:rPr lang="en-SG" b="1" dirty="0">
                <a:solidFill>
                  <a:srgbClr val="F79646"/>
                </a:solidFill>
              </a:rPr>
              <a:t>Group</a:t>
            </a:r>
          </a:p>
        </p:txBody>
      </p:sp>
      <p:sp>
        <p:nvSpPr>
          <p:cNvPr id="24" name="ZoneTexte 23"/>
          <p:cNvSpPr txBox="1"/>
          <p:nvPr/>
        </p:nvSpPr>
        <p:spPr>
          <a:xfrm>
            <a:off x="787193" y="2087516"/>
            <a:ext cx="301660" cy="369332"/>
          </a:xfrm>
          <a:prstGeom prst="rect">
            <a:avLst/>
          </a:prstGeom>
          <a:noFill/>
          <a:effectLst/>
        </p:spPr>
        <p:txBody>
          <a:bodyPr wrap="none" rtlCol="0">
            <a:spAutoFit/>
          </a:bodyPr>
          <a:lstStyle/>
          <a:p>
            <a:pPr defTabSz="457200"/>
            <a:r>
              <a:rPr lang="en-SG" b="1" dirty="0">
                <a:solidFill>
                  <a:srgbClr val="F79646"/>
                </a:solidFill>
              </a:rPr>
              <a:t>1</a:t>
            </a:r>
          </a:p>
        </p:txBody>
      </p:sp>
      <p:sp>
        <p:nvSpPr>
          <p:cNvPr id="25" name="ZoneTexte 24"/>
          <p:cNvSpPr txBox="1"/>
          <p:nvPr/>
        </p:nvSpPr>
        <p:spPr>
          <a:xfrm>
            <a:off x="787193" y="3668327"/>
            <a:ext cx="301660" cy="369332"/>
          </a:xfrm>
          <a:prstGeom prst="rect">
            <a:avLst/>
          </a:prstGeom>
          <a:noFill/>
          <a:effectLst/>
        </p:spPr>
        <p:txBody>
          <a:bodyPr wrap="none" rtlCol="0">
            <a:spAutoFit/>
          </a:bodyPr>
          <a:lstStyle/>
          <a:p>
            <a:pPr defTabSz="457200"/>
            <a:r>
              <a:rPr lang="en-SG" b="1" dirty="0">
                <a:solidFill>
                  <a:srgbClr val="F79646"/>
                </a:solidFill>
              </a:rPr>
              <a:t>2</a:t>
            </a:r>
          </a:p>
        </p:txBody>
      </p:sp>
      <p:sp>
        <p:nvSpPr>
          <p:cNvPr id="26" name="ZoneTexte 25"/>
          <p:cNvSpPr txBox="1"/>
          <p:nvPr/>
        </p:nvSpPr>
        <p:spPr>
          <a:xfrm>
            <a:off x="2293497" y="4393394"/>
            <a:ext cx="4096644" cy="369332"/>
          </a:xfrm>
          <a:prstGeom prst="rect">
            <a:avLst/>
          </a:prstGeom>
          <a:noFill/>
          <a:ln w="28575" cmpd="sng">
            <a:solidFill>
              <a:srgbClr val="FFFF00"/>
            </a:solidFill>
          </a:ln>
          <a:effectLst/>
        </p:spPr>
        <p:txBody>
          <a:bodyPr wrap="none" rtlCol="0">
            <a:spAutoFit/>
          </a:bodyPr>
          <a:lstStyle/>
          <a:p>
            <a:pPr defTabSz="457200"/>
            <a:r>
              <a:rPr lang="en-SG" b="1" dirty="0">
                <a:solidFill>
                  <a:prstClr val="white"/>
                </a:solidFill>
              </a:rPr>
              <a:t>Number of other nasal/ocular symptoms</a:t>
            </a:r>
          </a:p>
        </p:txBody>
      </p:sp>
      <p:cxnSp>
        <p:nvCxnSpPr>
          <p:cNvPr id="34" name="Connecteur droit avec flèche 33"/>
          <p:cNvCxnSpPr/>
          <p:nvPr/>
        </p:nvCxnSpPr>
        <p:spPr>
          <a:xfrm flipH="1">
            <a:off x="1042190" y="2272182"/>
            <a:ext cx="872986" cy="0"/>
          </a:xfrm>
          <a:prstGeom prst="straightConnector1">
            <a:avLst/>
          </a:prstGeom>
          <a:ln w="28575"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p:nvPr/>
        </p:nvCxnSpPr>
        <p:spPr>
          <a:xfrm flipH="1">
            <a:off x="1042190" y="3852993"/>
            <a:ext cx="872986" cy="0"/>
          </a:xfrm>
          <a:prstGeom prst="straightConnector1">
            <a:avLst/>
          </a:prstGeom>
          <a:ln w="28575"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2" name="Grouper 11"/>
          <p:cNvGrpSpPr/>
          <p:nvPr/>
        </p:nvGrpSpPr>
        <p:grpSpPr>
          <a:xfrm>
            <a:off x="1675738" y="3668327"/>
            <a:ext cx="2923066" cy="369332"/>
            <a:chOff x="1787308" y="2274149"/>
            <a:chExt cx="2923066" cy="369332"/>
          </a:xfrm>
          <a:solidFill>
            <a:schemeClr val="bg1"/>
          </a:solidFill>
          <a:effectLst/>
        </p:grpSpPr>
        <p:sp>
          <p:nvSpPr>
            <p:cNvPr id="13" name="ZoneTexte 12"/>
            <p:cNvSpPr txBox="1"/>
            <p:nvPr/>
          </p:nvSpPr>
          <p:spPr>
            <a:xfrm>
              <a:off x="1787308" y="2274149"/>
              <a:ext cx="492818" cy="369332"/>
            </a:xfrm>
            <a:prstGeom prst="rect">
              <a:avLst/>
            </a:prstGeom>
            <a:grpFill/>
            <a:ln w="28575" cmpd="sng">
              <a:solidFill>
                <a:srgbClr val="FF0000"/>
              </a:solidFill>
            </a:ln>
          </p:spPr>
          <p:txBody>
            <a:bodyPr wrap="none" rtlCol="0">
              <a:spAutoFit/>
            </a:bodyPr>
            <a:lstStyle/>
            <a:p>
              <a:pPr defTabSz="457200"/>
              <a:r>
                <a:rPr lang="en-SG" b="1" dirty="0">
                  <a:solidFill>
                    <a:srgbClr val="FF0000"/>
                  </a:solidFill>
                </a:rPr>
                <a:t>NO</a:t>
              </a:r>
            </a:p>
          </p:txBody>
        </p:sp>
        <p:sp>
          <p:nvSpPr>
            <p:cNvPr id="14" name="ZoneTexte 13"/>
            <p:cNvSpPr txBox="1"/>
            <p:nvPr/>
          </p:nvSpPr>
          <p:spPr>
            <a:xfrm>
              <a:off x="4184081" y="2274149"/>
              <a:ext cx="526293" cy="369332"/>
            </a:xfrm>
            <a:prstGeom prst="rect">
              <a:avLst/>
            </a:prstGeom>
            <a:grpFill/>
            <a:ln w="28575" cmpd="sng">
              <a:solidFill>
                <a:srgbClr val="FF0000"/>
              </a:solidFill>
            </a:ln>
          </p:spPr>
          <p:txBody>
            <a:bodyPr wrap="none" rtlCol="0">
              <a:spAutoFit/>
            </a:bodyPr>
            <a:lstStyle/>
            <a:p>
              <a:pPr defTabSz="457200"/>
              <a:r>
                <a:rPr lang="en-SG" b="1" dirty="0">
                  <a:solidFill>
                    <a:srgbClr val="FF0000"/>
                  </a:solidFill>
                </a:rPr>
                <a:t>YES</a:t>
              </a:r>
            </a:p>
          </p:txBody>
        </p:sp>
      </p:grpSp>
      <p:grpSp>
        <p:nvGrpSpPr>
          <p:cNvPr id="11" name="Grouper 10"/>
          <p:cNvGrpSpPr/>
          <p:nvPr/>
        </p:nvGrpSpPr>
        <p:grpSpPr>
          <a:xfrm>
            <a:off x="1675738" y="2087516"/>
            <a:ext cx="2923066" cy="369332"/>
            <a:chOff x="1787308" y="2274149"/>
            <a:chExt cx="2923066" cy="369332"/>
          </a:xfrm>
          <a:solidFill>
            <a:schemeClr val="bg1"/>
          </a:solidFill>
          <a:effectLst/>
        </p:grpSpPr>
        <p:sp>
          <p:nvSpPr>
            <p:cNvPr id="4" name="ZoneTexte 3"/>
            <p:cNvSpPr txBox="1"/>
            <p:nvPr/>
          </p:nvSpPr>
          <p:spPr>
            <a:xfrm>
              <a:off x="4184081" y="2274149"/>
              <a:ext cx="526293" cy="369332"/>
            </a:xfrm>
            <a:prstGeom prst="rect">
              <a:avLst/>
            </a:prstGeom>
            <a:grpFill/>
            <a:ln w="28575" cmpd="sng">
              <a:solidFill>
                <a:srgbClr val="FF0000"/>
              </a:solidFill>
            </a:ln>
          </p:spPr>
          <p:txBody>
            <a:bodyPr wrap="none" rtlCol="0">
              <a:spAutoFit/>
            </a:bodyPr>
            <a:lstStyle/>
            <a:p>
              <a:pPr defTabSz="457200"/>
              <a:r>
                <a:rPr lang="en-SG" b="1" dirty="0">
                  <a:solidFill>
                    <a:srgbClr val="FF0000"/>
                  </a:solidFill>
                </a:rPr>
                <a:t>YES</a:t>
              </a:r>
            </a:p>
          </p:txBody>
        </p:sp>
        <p:sp>
          <p:nvSpPr>
            <p:cNvPr id="3" name="ZoneTexte 2"/>
            <p:cNvSpPr txBox="1"/>
            <p:nvPr/>
          </p:nvSpPr>
          <p:spPr>
            <a:xfrm>
              <a:off x="1787308" y="2274149"/>
              <a:ext cx="492818" cy="369332"/>
            </a:xfrm>
            <a:prstGeom prst="rect">
              <a:avLst/>
            </a:prstGeom>
            <a:grpFill/>
            <a:ln w="28575" cmpd="sng">
              <a:solidFill>
                <a:srgbClr val="FF0000"/>
              </a:solidFill>
            </a:ln>
          </p:spPr>
          <p:txBody>
            <a:bodyPr wrap="none" rtlCol="0">
              <a:spAutoFit/>
            </a:bodyPr>
            <a:lstStyle/>
            <a:p>
              <a:pPr defTabSz="457200"/>
              <a:r>
                <a:rPr lang="en-SG" b="1" dirty="0">
                  <a:solidFill>
                    <a:srgbClr val="FF0000"/>
                  </a:solidFill>
                </a:rPr>
                <a:t>NO</a:t>
              </a:r>
            </a:p>
          </p:txBody>
        </p:sp>
      </p:grpSp>
      <p:cxnSp>
        <p:nvCxnSpPr>
          <p:cNvPr id="37" name="Connecteur droit 36"/>
          <p:cNvCxnSpPr/>
          <p:nvPr/>
        </p:nvCxnSpPr>
        <p:spPr>
          <a:xfrm flipH="1">
            <a:off x="1922147" y="3439046"/>
            <a:ext cx="2420482" cy="0"/>
          </a:xfrm>
          <a:prstGeom prst="line">
            <a:avLst/>
          </a:prstGeom>
          <a:ln w="28575"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40" name="Connecteur droit 39"/>
          <p:cNvCxnSpPr/>
          <p:nvPr/>
        </p:nvCxnSpPr>
        <p:spPr>
          <a:xfrm flipH="1">
            <a:off x="4335657" y="4777101"/>
            <a:ext cx="6162" cy="825475"/>
          </a:xfrm>
          <a:prstGeom prst="line">
            <a:avLst/>
          </a:prstGeom>
          <a:ln w="28575" cmpd="sng">
            <a:solidFill>
              <a:srgbClr val="FFFF00"/>
            </a:solidFill>
          </a:ln>
          <a:effectLst/>
        </p:spPr>
        <p:style>
          <a:lnRef idx="2">
            <a:schemeClr val="accent1"/>
          </a:lnRef>
          <a:fillRef idx="0">
            <a:schemeClr val="accent1"/>
          </a:fillRef>
          <a:effectRef idx="1">
            <a:schemeClr val="accent1"/>
          </a:effectRef>
          <a:fontRef idx="minor">
            <a:schemeClr val="tx1"/>
          </a:fontRef>
        </p:style>
      </p:cxnSp>
      <p:grpSp>
        <p:nvGrpSpPr>
          <p:cNvPr id="10" name="Grouper 9"/>
          <p:cNvGrpSpPr/>
          <p:nvPr/>
        </p:nvGrpSpPr>
        <p:grpSpPr>
          <a:xfrm>
            <a:off x="787193" y="5008484"/>
            <a:ext cx="3548464" cy="1200329"/>
            <a:chOff x="898763" y="5124070"/>
            <a:chExt cx="3548464" cy="1200329"/>
          </a:xfrm>
        </p:grpSpPr>
        <p:sp>
          <p:nvSpPr>
            <p:cNvPr id="27" name="ZoneTexte 26"/>
            <p:cNvSpPr txBox="1"/>
            <p:nvPr/>
          </p:nvSpPr>
          <p:spPr>
            <a:xfrm>
              <a:off x="898763" y="5124070"/>
              <a:ext cx="301660" cy="1200329"/>
            </a:xfrm>
            <a:prstGeom prst="rect">
              <a:avLst/>
            </a:prstGeom>
            <a:noFill/>
            <a:effectLst/>
          </p:spPr>
          <p:txBody>
            <a:bodyPr wrap="none" rtlCol="0">
              <a:spAutoFit/>
            </a:bodyPr>
            <a:lstStyle/>
            <a:p>
              <a:pPr defTabSz="457200"/>
              <a:r>
                <a:rPr lang="en-SG" b="1" dirty="0">
                  <a:solidFill>
                    <a:srgbClr val="F79646"/>
                  </a:solidFill>
                </a:rPr>
                <a:t>3</a:t>
              </a:r>
            </a:p>
            <a:p>
              <a:pPr defTabSz="457200"/>
              <a:r>
                <a:rPr lang="en-SG" b="1" dirty="0">
                  <a:solidFill>
                    <a:srgbClr val="F79646"/>
                  </a:solidFill>
                </a:rPr>
                <a:t>4</a:t>
              </a:r>
            </a:p>
            <a:p>
              <a:pPr defTabSz="457200"/>
              <a:r>
                <a:rPr lang="en-SG" b="1" dirty="0">
                  <a:solidFill>
                    <a:srgbClr val="F79646"/>
                  </a:solidFill>
                </a:rPr>
                <a:t>5</a:t>
              </a:r>
            </a:p>
            <a:p>
              <a:pPr defTabSz="457200"/>
              <a:r>
                <a:rPr lang="en-SG" b="1" dirty="0">
                  <a:solidFill>
                    <a:srgbClr val="F79646"/>
                  </a:solidFill>
                </a:rPr>
                <a:t>6</a:t>
              </a:r>
            </a:p>
          </p:txBody>
        </p:sp>
        <p:cxnSp>
          <p:nvCxnSpPr>
            <p:cNvPr id="30" name="Connecteur droit avec flèche 29"/>
            <p:cNvCxnSpPr/>
            <p:nvPr/>
          </p:nvCxnSpPr>
          <p:spPr>
            <a:xfrm flipH="1">
              <a:off x="1153760" y="5349949"/>
              <a:ext cx="1204644" cy="0"/>
            </a:xfrm>
            <a:prstGeom prst="straightConnector1">
              <a:avLst/>
            </a:prstGeom>
            <a:ln w="28575"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flipH="1">
              <a:off x="1153760" y="5596919"/>
              <a:ext cx="1204644" cy="0"/>
            </a:xfrm>
            <a:prstGeom prst="straightConnector1">
              <a:avLst/>
            </a:prstGeom>
            <a:ln w="28575"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flipH="1">
              <a:off x="1153760" y="5870909"/>
              <a:ext cx="1204644" cy="0"/>
            </a:xfrm>
            <a:prstGeom prst="straightConnector1">
              <a:avLst/>
            </a:prstGeom>
            <a:ln w="28575"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flipH="1">
              <a:off x="1153760" y="6131389"/>
              <a:ext cx="1204644" cy="0"/>
            </a:xfrm>
            <a:prstGeom prst="straightConnector1">
              <a:avLst/>
            </a:prstGeom>
            <a:ln w="28575"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Connecteur droit avec flèche 41"/>
            <p:cNvCxnSpPr>
              <a:endCxn id="28" idx="3"/>
            </p:cNvCxnSpPr>
            <p:nvPr/>
          </p:nvCxnSpPr>
          <p:spPr>
            <a:xfrm flipH="1" flipV="1">
              <a:off x="3038394" y="5724235"/>
              <a:ext cx="1408833" cy="3994"/>
            </a:xfrm>
            <a:prstGeom prst="straightConnector1">
              <a:avLst/>
            </a:prstGeom>
            <a:ln w="28575"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ZoneTexte 27"/>
            <p:cNvSpPr txBox="1"/>
            <p:nvPr/>
          </p:nvSpPr>
          <p:spPr>
            <a:xfrm>
              <a:off x="2337511" y="5124070"/>
              <a:ext cx="700883" cy="1200329"/>
            </a:xfrm>
            <a:prstGeom prst="rect">
              <a:avLst/>
            </a:prstGeom>
            <a:noFill/>
            <a:ln w="28575" cmpd="sng">
              <a:solidFill>
                <a:srgbClr val="FF0000"/>
              </a:solidFill>
            </a:ln>
            <a:effectLst/>
          </p:spPr>
          <p:txBody>
            <a:bodyPr wrap="none" rtlCol="0">
              <a:spAutoFit/>
            </a:bodyPr>
            <a:lstStyle/>
            <a:p>
              <a:pPr defTabSz="457200"/>
              <a:r>
                <a:rPr lang="en-SG" b="1" dirty="0">
                  <a:solidFill>
                    <a:srgbClr val="FF0000"/>
                  </a:solidFill>
                </a:rPr>
                <a:t>None</a:t>
              </a:r>
            </a:p>
            <a:p>
              <a:pPr defTabSz="457200"/>
              <a:r>
                <a:rPr lang="en-SG" b="1" dirty="0">
                  <a:solidFill>
                    <a:srgbClr val="FF0000"/>
                  </a:solidFill>
                </a:rPr>
                <a:t>1-2</a:t>
              </a:r>
            </a:p>
            <a:p>
              <a:pPr defTabSz="457200"/>
              <a:r>
                <a:rPr lang="en-SG" b="1" dirty="0">
                  <a:solidFill>
                    <a:srgbClr val="FF0000"/>
                  </a:solidFill>
                </a:rPr>
                <a:t>≥3</a:t>
              </a:r>
            </a:p>
            <a:p>
              <a:pPr defTabSz="457200"/>
              <a:r>
                <a:rPr lang="en-SG" b="1" dirty="0">
                  <a:solidFill>
                    <a:srgbClr val="FF0000"/>
                  </a:solidFill>
                </a:rPr>
                <a:t>All</a:t>
              </a:r>
            </a:p>
          </p:txBody>
        </p:sp>
      </p:grpSp>
      <p:sp>
        <p:nvSpPr>
          <p:cNvPr id="6" name="ZoneTexte 5"/>
          <p:cNvSpPr txBox="1"/>
          <p:nvPr/>
        </p:nvSpPr>
        <p:spPr>
          <a:xfrm>
            <a:off x="6049742" y="2087516"/>
            <a:ext cx="1887506" cy="369332"/>
          </a:xfrm>
          <a:prstGeom prst="rect">
            <a:avLst/>
          </a:prstGeom>
          <a:noFill/>
        </p:spPr>
        <p:txBody>
          <a:bodyPr wrap="none" rtlCol="0">
            <a:spAutoFit/>
          </a:bodyPr>
          <a:lstStyle/>
          <a:p>
            <a:pPr defTabSz="457200"/>
            <a:r>
              <a:rPr lang="en-SG" b="1" dirty="0">
                <a:solidFill>
                  <a:srgbClr val="FFFF00"/>
                </a:solidFill>
              </a:rPr>
              <a:t>Non symptomatic</a:t>
            </a:r>
          </a:p>
        </p:txBody>
      </p:sp>
      <p:sp>
        <p:nvSpPr>
          <p:cNvPr id="7" name="ZoneTexte 6"/>
          <p:cNvSpPr txBox="1"/>
          <p:nvPr/>
        </p:nvSpPr>
        <p:spPr>
          <a:xfrm>
            <a:off x="6049742" y="3529828"/>
            <a:ext cx="2224399" cy="646331"/>
          </a:xfrm>
          <a:prstGeom prst="rect">
            <a:avLst/>
          </a:prstGeom>
          <a:noFill/>
        </p:spPr>
        <p:txBody>
          <a:bodyPr wrap="none" rtlCol="0">
            <a:spAutoFit/>
          </a:bodyPr>
          <a:lstStyle/>
          <a:p>
            <a:pPr defTabSz="457200"/>
            <a:r>
              <a:rPr lang="en-SG" b="1" dirty="0">
                <a:solidFill>
                  <a:srgbClr val="FFFF00"/>
                </a:solidFill>
              </a:rPr>
              <a:t>Probably non-allergic</a:t>
            </a:r>
          </a:p>
          <a:p>
            <a:pPr defTabSz="457200"/>
            <a:r>
              <a:rPr lang="en-SG" b="1" dirty="0">
                <a:solidFill>
                  <a:srgbClr val="FFFF00"/>
                </a:solidFill>
              </a:rPr>
              <a:t>rhinitis</a:t>
            </a:r>
          </a:p>
        </p:txBody>
      </p:sp>
      <p:sp>
        <p:nvSpPr>
          <p:cNvPr id="8" name="ZoneTexte 7"/>
          <p:cNvSpPr txBox="1"/>
          <p:nvPr/>
        </p:nvSpPr>
        <p:spPr>
          <a:xfrm>
            <a:off x="6049742" y="5008484"/>
            <a:ext cx="2796454" cy="1200329"/>
          </a:xfrm>
          <a:prstGeom prst="rect">
            <a:avLst/>
          </a:prstGeom>
          <a:noFill/>
        </p:spPr>
        <p:txBody>
          <a:bodyPr wrap="square" rtlCol="0">
            <a:spAutoFit/>
          </a:bodyPr>
          <a:lstStyle/>
          <a:p>
            <a:pPr defTabSz="457200"/>
            <a:r>
              <a:rPr lang="en-SG" b="1" dirty="0">
                <a:solidFill>
                  <a:srgbClr val="FFFF00"/>
                </a:solidFill>
              </a:rPr>
              <a:t>Most patients with allergic rhinitis should have 3-4 symptoms (including rhinorrhoea)</a:t>
            </a:r>
          </a:p>
        </p:txBody>
      </p:sp>
      <p:sp>
        <p:nvSpPr>
          <p:cNvPr id="35" name="Rectangle 34"/>
          <p:cNvSpPr/>
          <p:nvPr/>
        </p:nvSpPr>
        <p:spPr>
          <a:xfrm>
            <a:off x="36512" y="41945"/>
            <a:ext cx="9144000" cy="866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SG" dirty="0">
              <a:solidFill>
                <a:prstClr val="white"/>
              </a:solidFill>
            </a:endParaRPr>
          </a:p>
        </p:txBody>
      </p:sp>
      <p:sp>
        <p:nvSpPr>
          <p:cNvPr id="39" name="ZoneTexte 3"/>
          <p:cNvSpPr txBox="1">
            <a:spLocks noChangeArrowheads="1"/>
          </p:cNvSpPr>
          <p:nvPr/>
        </p:nvSpPr>
        <p:spPr bwMode="auto">
          <a:xfrm>
            <a:off x="1623738" y="181973"/>
            <a:ext cx="62971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pPr>
            <a:r>
              <a:rPr lang="en-SG" sz="3600" b="1" dirty="0" smtClean="0">
                <a:solidFill>
                  <a:srgbClr val="FFFFFF"/>
                </a:solidFill>
                <a:latin typeface="Tahoma" charset="0"/>
                <a:cs typeface="Tahoma" charset="0"/>
              </a:rPr>
              <a:t>Clinical score</a:t>
            </a:r>
            <a:endParaRPr lang="en-SG" sz="3600" b="1" dirty="0">
              <a:solidFill>
                <a:srgbClr val="FFFFFF"/>
              </a:solidFill>
              <a:latin typeface="Tahoma" charset="0"/>
              <a:cs typeface="Tahoma" charset="0"/>
            </a:endParaRPr>
          </a:p>
        </p:txBody>
      </p:sp>
      <p:grpSp>
        <p:nvGrpSpPr>
          <p:cNvPr id="41" name="Grouper 5"/>
          <p:cNvGrpSpPr>
            <a:grpSpLocks/>
          </p:cNvGrpSpPr>
          <p:nvPr/>
        </p:nvGrpSpPr>
        <p:grpSpPr bwMode="auto">
          <a:xfrm>
            <a:off x="36512" y="41945"/>
            <a:ext cx="1673225" cy="401638"/>
            <a:chOff x="-1" y="0"/>
            <a:chExt cx="1965326" cy="402167"/>
          </a:xfrm>
        </p:grpSpPr>
        <p:sp>
          <p:nvSpPr>
            <p:cNvPr id="43" name="Rectangle 42"/>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SG" dirty="0">
                <a:solidFill>
                  <a:prstClr val="white"/>
                </a:solidFill>
              </a:endParaRPr>
            </a:p>
          </p:txBody>
        </p:sp>
        <p:pic>
          <p:nvPicPr>
            <p:cNvPr id="44"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775" y="386433"/>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7233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rot="16200000">
            <a:off x="364210" y="3275641"/>
            <a:ext cx="1661808" cy="400110"/>
          </a:xfrm>
          <a:prstGeom prst="rect">
            <a:avLst/>
          </a:prstGeom>
          <a:noFill/>
        </p:spPr>
        <p:txBody>
          <a:bodyPr wrap="none" rtlCol="0">
            <a:spAutoFit/>
          </a:bodyPr>
          <a:lstStyle/>
          <a:p>
            <a:pPr defTabSz="457200"/>
            <a:r>
              <a:rPr lang="fr-FR" sz="2000" dirty="0">
                <a:solidFill>
                  <a:prstClr val="white"/>
                </a:solidFill>
              </a:rPr>
              <a:t>% participants</a:t>
            </a:r>
          </a:p>
        </p:txBody>
      </p:sp>
      <p:sp>
        <p:nvSpPr>
          <p:cNvPr id="9" name="ZoneTexte 8"/>
          <p:cNvSpPr txBox="1"/>
          <p:nvPr/>
        </p:nvSpPr>
        <p:spPr>
          <a:xfrm>
            <a:off x="3806298" y="6231440"/>
            <a:ext cx="840645" cy="400110"/>
          </a:xfrm>
          <a:prstGeom prst="rect">
            <a:avLst/>
          </a:prstGeom>
          <a:noFill/>
        </p:spPr>
        <p:txBody>
          <a:bodyPr wrap="none" rtlCol="0">
            <a:spAutoFit/>
          </a:bodyPr>
          <a:lstStyle/>
          <a:p>
            <a:pPr defTabSz="457200"/>
            <a:r>
              <a:rPr lang="fr-FR" sz="2000" dirty="0">
                <a:solidFill>
                  <a:prstClr val="white"/>
                </a:solidFill>
              </a:rPr>
              <a:t>Group</a:t>
            </a:r>
          </a:p>
        </p:txBody>
      </p:sp>
      <p:sp>
        <p:nvSpPr>
          <p:cNvPr id="13" name="Rectangle 12"/>
          <p:cNvSpPr/>
          <p:nvPr/>
        </p:nvSpPr>
        <p:spPr>
          <a:xfrm>
            <a:off x="0" y="0"/>
            <a:ext cx="9144000" cy="866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SG" dirty="0">
              <a:solidFill>
                <a:prstClr val="white"/>
              </a:solidFill>
            </a:endParaRPr>
          </a:p>
        </p:txBody>
      </p:sp>
      <p:sp>
        <p:nvSpPr>
          <p:cNvPr id="15" name="ZoneTexte 3"/>
          <p:cNvSpPr txBox="1">
            <a:spLocks noChangeArrowheads="1"/>
          </p:cNvSpPr>
          <p:nvPr/>
        </p:nvSpPr>
        <p:spPr bwMode="auto">
          <a:xfrm>
            <a:off x="1666454" y="140028"/>
            <a:ext cx="740157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pPr>
            <a:r>
              <a:rPr lang="en-SG" sz="3400" b="1" dirty="0" smtClean="0">
                <a:solidFill>
                  <a:srgbClr val="FFFFFF"/>
                </a:solidFill>
                <a:latin typeface="Calibri"/>
                <a:cs typeface="Tahoma" charset="0"/>
              </a:rPr>
              <a:t>Repartition of symptomatic participants</a:t>
            </a:r>
            <a:endParaRPr lang="en-SG" sz="3400" b="1" dirty="0">
              <a:solidFill>
                <a:srgbClr val="FFFFFF"/>
              </a:solidFill>
              <a:latin typeface="Calibri"/>
              <a:cs typeface="Tahoma" charset="0"/>
            </a:endParaRPr>
          </a:p>
        </p:txBody>
      </p:sp>
      <p:grpSp>
        <p:nvGrpSpPr>
          <p:cNvPr id="16" name="Grouper 5"/>
          <p:cNvGrpSpPr>
            <a:grpSpLocks/>
          </p:cNvGrpSpPr>
          <p:nvPr/>
        </p:nvGrpSpPr>
        <p:grpSpPr bwMode="auto">
          <a:xfrm>
            <a:off x="0" y="0"/>
            <a:ext cx="1673225" cy="401638"/>
            <a:chOff x="-1" y="0"/>
            <a:chExt cx="1965326" cy="402167"/>
          </a:xfrm>
        </p:grpSpPr>
        <p:sp>
          <p:nvSpPr>
            <p:cNvPr id="17" name="Rectangle 16"/>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pic>
          <p:nvPicPr>
            <p:cNvPr id="18"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344488"/>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Graphique 19"/>
          <p:cNvGraphicFramePr>
            <a:graphicFrameLocks/>
          </p:cNvGraphicFramePr>
          <p:nvPr>
            <p:extLst>
              <p:ext uri="{D42A27DB-BD31-4B8C-83A1-F6EECF244321}">
                <p14:modId xmlns:p14="http://schemas.microsoft.com/office/powerpoint/2010/main" val="3428173953"/>
              </p:ext>
            </p:extLst>
          </p:nvPr>
        </p:nvGraphicFramePr>
        <p:xfrm>
          <a:off x="1587225" y="1008459"/>
          <a:ext cx="6017331" cy="52229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6928032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66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6" name="ZoneTexte 3"/>
          <p:cNvSpPr txBox="1">
            <a:spLocks noChangeArrowheads="1"/>
          </p:cNvSpPr>
          <p:nvPr/>
        </p:nvSpPr>
        <p:spPr bwMode="auto">
          <a:xfrm>
            <a:off x="1899705" y="171777"/>
            <a:ext cx="710784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pPr>
            <a:r>
              <a:rPr lang="en-US" sz="3400" b="1" dirty="0" smtClean="0">
                <a:solidFill>
                  <a:srgbClr val="FFFFFF"/>
                </a:solidFill>
                <a:latin typeface="Calibri"/>
                <a:cs typeface="Tahoma" charset="0"/>
              </a:rPr>
              <a:t>Impairment in different clinical groups</a:t>
            </a:r>
            <a:endParaRPr lang="en-US" sz="3400" b="1" dirty="0">
              <a:solidFill>
                <a:srgbClr val="FFFFFF"/>
              </a:solidFill>
              <a:latin typeface="Calibri"/>
              <a:cs typeface="Tahoma" charset="0"/>
            </a:endParaRPr>
          </a:p>
        </p:txBody>
      </p:sp>
      <p:grpSp>
        <p:nvGrpSpPr>
          <p:cNvPr id="7" name="Grouper 5"/>
          <p:cNvGrpSpPr>
            <a:grpSpLocks/>
          </p:cNvGrpSpPr>
          <p:nvPr/>
        </p:nvGrpSpPr>
        <p:grpSpPr bwMode="auto">
          <a:xfrm>
            <a:off x="0" y="0"/>
            <a:ext cx="1673225" cy="401638"/>
            <a:chOff x="-1" y="0"/>
            <a:chExt cx="1965326" cy="402167"/>
          </a:xfrm>
        </p:grpSpPr>
        <p:sp>
          <p:nvSpPr>
            <p:cNvPr id="8" name="Rectangle 7"/>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pic>
          <p:nvPicPr>
            <p:cNvPr id="9"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263" y="344488"/>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t 11"/>
          <p:cNvGraphicFramePr>
            <a:graphicFrameLocks noChangeAspect="1"/>
          </p:cNvGraphicFramePr>
          <p:nvPr>
            <p:extLst>
              <p:ext uri="{D42A27DB-BD31-4B8C-83A1-F6EECF244321}">
                <p14:modId xmlns:p14="http://schemas.microsoft.com/office/powerpoint/2010/main" val="152630338"/>
              </p:ext>
            </p:extLst>
          </p:nvPr>
        </p:nvGraphicFramePr>
        <p:xfrm>
          <a:off x="73484" y="1628800"/>
          <a:ext cx="8815477" cy="3303764"/>
        </p:xfrm>
        <a:graphic>
          <a:graphicData uri="http://schemas.openxmlformats.org/presentationml/2006/ole">
            <mc:AlternateContent xmlns:mc="http://schemas.openxmlformats.org/markup-compatibility/2006">
              <mc:Choice xmlns:v="urn:schemas-microsoft-com:vml" Requires="v">
                <p:oleObj spid="_x0000_s6147" name="Document" r:id="rId6" imgW="9525000" imgH="3568700" progId="Word.Document.12">
                  <p:embed/>
                </p:oleObj>
              </mc:Choice>
              <mc:Fallback>
                <p:oleObj name="Document" r:id="rId6" imgW="9525000" imgH="3568700" progId="Word.Document.12">
                  <p:embed/>
                  <p:pic>
                    <p:nvPicPr>
                      <p:cNvPr id="0" name=""/>
                      <p:cNvPicPr/>
                      <p:nvPr/>
                    </p:nvPicPr>
                    <p:blipFill>
                      <a:blip r:embed="rId7"/>
                      <a:stretch>
                        <a:fillRect/>
                      </a:stretch>
                    </p:blipFill>
                    <p:spPr>
                      <a:xfrm>
                        <a:off x="73484" y="1628800"/>
                        <a:ext cx="8815477" cy="3303764"/>
                      </a:xfrm>
                      <a:prstGeom prst="rect">
                        <a:avLst/>
                      </a:prstGeom>
                    </p:spPr>
                  </p:pic>
                </p:oleObj>
              </mc:Fallback>
            </mc:AlternateContent>
          </a:graphicData>
        </a:graphic>
      </p:graphicFrame>
      <p:sp>
        <p:nvSpPr>
          <p:cNvPr id="13" name="ZoneTexte 12"/>
          <p:cNvSpPr txBox="1"/>
          <p:nvPr/>
        </p:nvSpPr>
        <p:spPr>
          <a:xfrm>
            <a:off x="0" y="6536377"/>
            <a:ext cx="9144000" cy="276999"/>
          </a:xfrm>
          <a:prstGeom prst="rect">
            <a:avLst/>
          </a:prstGeom>
          <a:noFill/>
        </p:spPr>
        <p:txBody>
          <a:bodyPr wrap="square" rtlCol="0">
            <a:spAutoFit/>
          </a:bodyPr>
          <a:lstStyle/>
          <a:p>
            <a:pPr algn="ctr" defTabSz="457200"/>
            <a:r>
              <a:rPr lang="en-GB" sz="1200" dirty="0">
                <a:solidFill>
                  <a:prstClr val="white"/>
                </a:solidFill>
              </a:rPr>
              <a:t>Chi2 test : P&lt;0.01 group 4 </a:t>
            </a:r>
            <a:r>
              <a:rPr lang="en-GB" sz="1200" dirty="0" err="1">
                <a:solidFill>
                  <a:prstClr val="white"/>
                </a:solidFill>
              </a:rPr>
              <a:t>vs</a:t>
            </a:r>
            <a:r>
              <a:rPr lang="en-GB" sz="1200" dirty="0">
                <a:solidFill>
                  <a:prstClr val="white"/>
                </a:solidFill>
              </a:rPr>
              <a:t> 3*; group 5 </a:t>
            </a:r>
            <a:r>
              <a:rPr lang="en-GB" sz="1200" dirty="0" err="1">
                <a:solidFill>
                  <a:prstClr val="white"/>
                </a:solidFill>
              </a:rPr>
              <a:t>vs</a:t>
            </a:r>
            <a:r>
              <a:rPr lang="en-GB" sz="1200" dirty="0">
                <a:solidFill>
                  <a:prstClr val="white"/>
                </a:solidFill>
              </a:rPr>
              <a:t> 4</a:t>
            </a:r>
            <a:r>
              <a:rPr lang="en-GB" sz="1200" baseline="30000" dirty="0">
                <a:solidFill>
                  <a:prstClr val="white"/>
                </a:solidFill>
              </a:rPr>
              <a:t>$</a:t>
            </a:r>
            <a:r>
              <a:rPr lang="en-GB" sz="1200" dirty="0">
                <a:solidFill>
                  <a:prstClr val="white"/>
                </a:solidFill>
              </a:rPr>
              <a:t>; group 6 </a:t>
            </a:r>
            <a:r>
              <a:rPr lang="en-GB" sz="1200" dirty="0" err="1">
                <a:solidFill>
                  <a:prstClr val="white"/>
                </a:solidFill>
              </a:rPr>
              <a:t>vs</a:t>
            </a:r>
            <a:r>
              <a:rPr lang="en-GB" sz="1200" dirty="0">
                <a:solidFill>
                  <a:prstClr val="white"/>
                </a:solidFill>
              </a:rPr>
              <a:t> 5</a:t>
            </a:r>
            <a:r>
              <a:rPr lang="en-GB" sz="1200" baseline="30000" dirty="0">
                <a:solidFill>
                  <a:prstClr val="white"/>
                </a:solidFill>
              </a:rPr>
              <a:t>£</a:t>
            </a:r>
            <a:r>
              <a:rPr lang="en-GB" sz="1200" dirty="0">
                <a:solidFill>
                  <a:prstClr val="white"/>
                </a:solidFill>
              </a:rPr>
              <a:t>. </a:t>
            </a:r>
            <a:endParaRPr lang="fr-FR" sz="1200" dirty="0">
              <a:solidFill>
                <a:prstClr val="white"/>
              </a:solidFill>
            </a:endParaRPr>
          </a:p>
        </p:txBody>
      </p:sp>
    </p:spTree>
    <p:extLst>
      <p:ext uri="{BB962C8B-B14F-4D97-AF65-F5344CB8AC3E}">
        <p14:creationId xmlns:p14="http://schemas.microsoft.com/office/powerpoint/2010/main" val="4047935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8102" y="1118729"/>
            <a:ext cx="5534025" cy="1435897"/>
          </a:xfrm>
          <a:prstGeom prst="rect">
            <a:avLst/>
          </a:prstGeom>
          <a:ln>
            <a:noFill/>
          </a:ln>
          <a:effectLst>
            <a:outerShdw blurRad="292100" dist="139700" dir="2700000" algn="tl" rotWithShape="0">
              <a:srgbClr val="333333">
                <a:alpha val="65000"/>
              </a:srgbClr>
            </a:outerShdw>
          </a:effectLst>
        </p:spPr>
      </p:pic>
      <p:pic>
        <p:nvPicPr>
          <p:cNvPr id="8" name="Immagine 7" descr="N.E.J.of M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508" y="118611"/>
            <a:ext cx="1484986" cy="2000707"/>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4"/>
          <a:stretch>
            <a:fillRect/>
          </a:stretch>
        </p:blipFill>
        <p:spPr>
          <a:xfrm>
            <a:off x="3163399" y="134477"/>
            <a:ext cx="3967657" cy="421148"/>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5635631" y="609084"/>
            <a:ext cx="1579022" cy="400110"/>
          </a:xfrm>
          <a:prstGeom prst="rect">
            <a:avLst/>
          </a:prstGeom>
          <a:noFill/>
        </p:spPr>
        <p:txBody>
          <a:bodyPr wrap="none" rtlCol="0">
            <a:spAutoFit/>
          </a:bodyPr>
          <a:lstStyle/>
          <a:p>
            <a:r>
              <a:rPr lang="it-IT" sz="2000" b="1" i="1" dirty="0">
                <a:solidFill>
                  <a:srgbClr val="660066"/>
                </a:solidFill>
              </a:rPr>
              <a:t>MARCH 2012</a:t>
            </a:r>
          </a:p>
        </p:txBody>
      </p:sp>
      <p:pic>
        <p:nvPicPr>
          <p:cNvPr id="11" name="Immagine 10"/>
          <p:cNvPicPr>
            <a:picLocks noChangeAspect="1"/>
          </p:cNvPicPr>
          <p:nvPr/>
        </p:nvPicPr>
        <p:blipFill>
          <a:blip r:embed="rId5"/>
          <a:stretch>
            <a:fillRect/>
          </a:stretch>
        </p:blipFill>
        <p:spPr>
          <a:xfrm>
            <a:off x="38100" y="2917825"/>
            <a:ext cx="3880066" cy="2940050"/>
          </a:xfrm>
          <a:prstGeom prst="rect">
            <a:avLst/>
          </a:prstGeom>
          <a:ln>
            <a:noFill/>
          </a:ln>
          <a:effectLst>
            <a:outerShdw blurRad="292100" dist="139700" dir="2700000" algn="tl" rotWithShape="0">
              <a:srgbClr val="333333">
                <a:alpha val="65000"/>
              </a:srgbClr>
            </a:outerShdw>
          </a:effectLst>
        </p:spPr>
      </p:pic>
      <p:cxnSp>
        <p:nvCxnSpPr>
          <p:cNvPr id="7" name="Connettore 1 6"/>
          <p:cNvCxnSpPr/>
          <p:nvPr/>
        </p:nvCxnSpPr>
        <p:spPr>
          <a:xfrm>
            <a:off x="2711593" y="5227580"/>
            <a:ext cx="1055708" cy="911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flipV="1">
            <a:off x="5" y="5536352"/>
            <a:ext cx="3917137" cy="597"/>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flipV="1">
            <a:off x="6" y="5850268"/>
            <a:ext cx="2547209" cy="1030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01944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66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sp>
        <p:nvSpPr>
          <p:cNvPr id="6" name="ZoneTexte 3"/>
          <p:cNvSpPr txBox="1">
            <a:spLocks noChangeArrowheads="1"/>
          </p:cNvSpPr>
          <p:nvPr/>
        </p:nvSpPr>
        <p:spPr bwMode="auto">
          <a:xfrm>
            <a:off x="1570220" y="111168"/>
            <a:ext cx="752060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pPr>
            <a:r>
              <a:rPr lang="en-US" sz="3200" b="1" dirty="0" smtClean="0">
                <a:solidFill>
                  <a:srgbClr val="FFFFFF"/>
                </a:solidFill>
                <a:latin typeface="Calibri"/>
                <a:cs typeface="Tahoma" charset="0"/>
              </a:rPr>
              <a:t>Impairment in participants with rhinorrhea</a:t>
            </a:r>
            <a:endParaRPr lang="en-US" sz="3200" b="1" dirty="0">
              <a:solidFill>
                <a:srgbClr val="FFFFFF"/>
              </a:solidFill>
              <a:latin typeface="Calibri"/>
              <a:cs typeface="Tahoma" charset="0"/>
            </a:endParaRPr>
          </a:p>
        </p:txBody>
      </p:sp>
      <p:grpSp>
        <p:nvGrpSpPr>
          <p:cNvPr id="7" name="Grouper 5"/>
          <p:cNvGrpSpPr>
            <a:grpSpLocks/>
          </p:cNvGrpSpPr>
          <p:nvPr/>
        </p:nvGrpSpPr>
        <p:grpSpPr bwMode="auto">
          <a:xfrm>
            <a:off x="0" y="0"/>
            <a:ext cx="1673225" cy="401638"/>
            <a:chOff x="-1" y="0"/>
            <a:chExt cx="1965326" cy="402167"/>
          </a:xfrm>
        </p:grpSpPr>
        <p:sp>
          <p:nvSpPr>
            <p:cNvPr id="8" name="Rectangle 7"/>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pic>
          <p:nvPicPr>
            <p:cNvPr id="9"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263" y="344488"/>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 3"/>
          <p:cNvGraphicFramePr>
            <a:graphicFrameLocks noChangeAspect="1"/>
          </p:cNvGraphicFramePr>
          <p:nvPr>
            <p:extLst>
              <p:ext uri="{D42A27DB-BD31-4B8C-83A1-F6EECF244321}">
                <p14:modId xmlns:p14="http://schemas.microsoft.com/office/powerpoint/2010/main" val="193262280"/>
              </p:ext>
            </p:extLst>
          </p:nvPr>
        </p:nvGraphicFramePr>
        <p:xfrm>
          <a:off x="180038" y="1641760"/>
          <a:ext cx="8848833" cy="3554447"/>
        </p:xfrm>
        <a:graphic>
          <a:graphicData uri="http://schemas.openxmlformats.org/presentationml/2006/ole">
            <mc:AlternateContent xmlns:mc="http://schemas.openxmlformats.org/markup-compatibility/2006">
              <mc:Choice xmlns:v="urn:schemas-microsoft-com:vml" Requires="v">
                <p:oleObj spid="_x0000_s7171" name="Document" r:id="rId6" imgW="9042400" imgH="3632200" progId="Word.Document.12">
                  <p:embed/>
                </p:oleObj>
              </mc:Choice>
              <mc:Fallback>
                <p:oleObj name="Document" r:id="rId6" imgW="9042400" imgH="3632200" progId="Word.Document.12">
                  <p:embed/>
                  <p:pic>
                    <p:nvPicPr>
                      <p:cNvPr id="0" name=""/>
                      <p:cNvPicPr/>
                      <p:nvPr/>
                    </p:nvPicPr>
                    <p:blipFill>
                      <a:blip r:embed="rId7"/>
                      <a:stretch>
                        <a:fillRect/>
                      </a:stretch>
                    </p:blipFill>
                    <p:spPr>
                      <a:xfrm>
                        <a:off x="180038" y="1641760"/>
                        <a:ext cx="8848833" cy="3554447"/>
                      </a:xfrm>
                      <a:prstGeom prst="rect">
                        <a:avLst/>
                      </a:prstGeom>
                    </p:spPr>
                  </p:pic>
                </p:oleObj>
              </mc:Fallback>
            </mc:AlternateContent>
          </a:graphicData>
        </a:graphic>
      </p:graphicFrame>
    </p:spTree>
    <p:extLst>
      <p:ext uri="{BB962C8B-B14F-4D97-AF65-F5344CB8AC3E}">
        <p14:creationId xmlns:p14="http://schemas.microsoft.com/office/powerpoint/2010/main" val="122345784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66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SG" dirty="0">
              <a:solidFill>
                <a:prstClr val="white"/>
              </a:solidFill>
            </a:endParaRPr>
          </a:p>
        </p:txBody>
      </p:sp>
      <p:sp>
        <p:nvSpPr>
          <p:cNvPr id="6" name="ZoneTexte 3"/>
          <p:cNvSpPr txBox="1">
            <a:spLocks noChangeArrowheads="1"/>
          </p:cNvSpPr>
          <p:nvPr/>
        </p:nvSpPr>
        <p:spPr bwMode="auto">
          <a:xfrm>
            <a:off x="2165944" y="111168"/>
            <a:ext cx="632917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pPr>
            <a:r>
              <a:rPr lang="en-SG" sz="3200" b="1" dirty="0" smtClean="0">
                <a:solidFill>
                  <a:srgbClr val="FFFFFF"/>
                </a:solidFill>
                <a:latin typeface="Calibri"/>
                <a:cs typeface="Tahoma" charset="0"/>
              </a:rPr>
              <a:t>Validation in an observational study</a:t>
            </a:r>
            <a:endParaRPr lang="en-SG" sz="3200" b="1" dirty="0">
              <a:solidFill>
                <a:srgbClr val="FFFFFF"/>
              </a:solidFill>
              <a:latin typeface="Calibri"/>
              <a:cs typeface="Tahoma" charset="0"/>
            </a:endParaRPr>
          </a:p>
        </p:txBody>
      </p:sp>
      <p:grpSp>
        <p:nvGrpSpPr>
          <p:cNvPr id="7" name="Grouper 5"/>
          <p:cNvGrpSpPr>
            <a:grpSpLocks/>
          </p:cNvGrpSpPr>
          <p:nvPr/>
        </p:nvGrpSpPr>
        <p:grpSpPr bwMode="auto">
          <a:xfrm>
            <a:off x="0" y="0"/>
            <a:ext cx="1673225" cy="401638"/>
            <a:chOff x="-1" y="0"/>
            <a:chExt cx="1965326" cy="402167"/>
          </a:xfrm>
        </p:grpSpPr>
        <p:sp>
          <p:nvSpPr>
            <p:cNvPr id="8" name="Rectangle 7"/>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SG" dirty="0">
                <a:solidFill>
                  <a:prstClr val="white"/>
                </a:solidFill>
              </a:endParaRPr>
            </a:p>
          </p:txBody>
        </p:sp>
        <p:pic>
          <p:nvPicPr>
            <p:cNvPr id="9"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344488"/>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39679" y="1228048"/>
            <a:ext cx="8155442" cy="5493812"/>
          </a:xfrm>
          <a:prstGeom prst="rect">
            <a:avLst/>
          </a:prstGeom>
        </p:spPr>
        <p:txBody>
          <a:bodyPr wrap="square">
            <a:spAutoFit/>
          </a:bodyPr>
          <a:lstStyle/>
          <a:p>
            <a:pPr defTabSz="457200">
              <a:spcBef>
                <a:spcPts val="600"/>
              </a:spcBef>
            </a:pPr>
            <a:r>
              <a:rPr lang="en-SG" sz="2400" b="1" dirty="0">
                <a:solidFill>
                  <a:prstClr val="white"/>
                </a:solidFill>
              </a:rPr>
              <a:t>EQUINOXE 2 (</a:t>
            </a:r>
            <a:r>
              <a:rPr lang="en-SG" sz="2400" b="1" dirty="0" err="1">
                <a:solidFill>
                  <a:prstClr val="white"/>
                </a:solidFill>
              </a:rPr>
              <a:t>Devillier</a:t>
            </a:r>
            <a:r>
              <a:rPr lang="en-SG" sz="2400" b="1" dirty="0">
                <a:solidFill>
                  <a:prstClr val="white"/>
                </a:solidFill>
              </a:rPr>
              <a:t> et al)</a:t>
            </a:r>
          </a:p>
          <a:p>
            <a:pPr marL="342900" indent="-342900" defTabSz="457200">
              <a:spcBef>
                <a:spcPts val="600"/>
              </a:spcBef>
              <a:buFont typeface="Arial"/>
              <a:buChar char="•"/>
            </a:pPr>
            <a:r>
              <a:rPr lang="en-SG" sz="2400" b="1" dirty="0">
                <a:solidFill>
                  <a:prstClr val="white"/>
                </a:solidFill>
              </a:rPr>
              <a:t>Adolescents (aged 12–17) and adults (aged 18–65) consulting specialist physicians for grass-pollen-induced AR in France </a:t>
            </a:r>
          </a:p>
          <a:p>
            <a:pPr marL="342900" indent="-342900" defTabSz="457200">
              <a:spcBef>
                <a:spcPts val="600"/>
              </a:spcBef>
              <a:buFont typeface="Arial"/>
              <a:buChar char="•"/>
            </a:pPr>
            <a:r>
              <a:rPr lang="en-SG" sz="2400" b="1" dirty="0">
                <a:solidFill>
                  <a:prstClr val="white"/>
                </a:solidFill>
              </a:rPr>
              <a:t>Four-week, multicentre, observational study.  The management of AR was at the physicians’ discretion. </a:t>
            </a:r>
          </a:p>
          <a:p>
            <a:pPr marL="342900" indent="-342900" defTabSz="457200">
              <a:spcBef>
                <a:spcPts val="600"/>
              </a:spcBef>
              <a:buFont typeface="Arial"/>
              <a:buChar char="•"/>
            </a:pPr>
            <a:r>
              <a:rPr lang="en-SG" sz="2400" b="1" dirty="0">
                <a:solidFill>
                  <a:prstClr val="white"/>
                </a:solidFill>
              </a:rPr>
              <a:t>Participants regularly rate </a:t>
            </a:r>
          </a:p>
          <a:p>
            <a:pPr marL="800100" lvl="1" indent="-342900" defTabSz="457200">
              <a:buFont typeface="Arial"/>
              <a:buChar char="•"/>
            </a:pPr>
            <a:r>
              <a:rPr lang="en-SG" sz="2400" b="1" dirty="0">
                <a:solidFill>
                  <a:prstClr val="white"/>
                </a:solidFill>
              </a:rPr>
              <a:t>the impairments of classroom/work productivity and regular activities according to the WPAI,</a:t>
            </a:r>
          </a:p>
          <a:p>
            <a:pPr marL="800100" lvl="1" indent="-342900" defTabSz="457200">
              <a:buFont typeface="Arial"/>
              <a:buChar char="•"/>
            </a:pPr>
            <a:r>
              <a:rPr lang="en-SG" sz="2400" b="1" dirty="0">
                <a:solidFill>
                  <a:prstClr val="white"/>
                </a:solidFill>
              </a:rPr>
              <a:t> their symptoms (using the Rhino conjunctivitis Total  Symptom Score (RTSS) score, </a:t>
            </a:r>
          </a:p>
          <a:p>
            <a:pPr lvl="1" defTabSz="457200"/>
            <a:r>
              <a:rPr lang="en-SG" sz="2400" b="1" dirty="0">
                <a:solidFill>
                  <a:prstClr val="white"/>
                </a:solidFill>
              </a:rPr>
              <a:t>     and a visual analogue scale, (VAS)</a:t>
            </a:r>
          </a:p>
          <a:p>
            <a:pPr marL="800100" lvl="1" indent="-342900" defTabSz="457200">
              <a:buFont typeface="Arial"/>
              <a:buChar char="•"/>
            </a:pPr>
            <a:r>
              <a:rPr lang="en-SG" sz="2400" b="1" dirty="0">
                <a:solidFill>
                  <a:prstClr val="white"/>
                </a:solidFill>
              </a:rPr>
              <a:t>and quality of life (according to the Rhino conjunctivitis Quality of Life Questionnaire, RQLQ). </a:t>
            </a:r>
          </a:p>
        </p:txBody>
      </p:sp>
    </p:spTree>
    <p:extLst>
      <p:ext uri="{BB962C8B-B14F-4D97-AF65-F5344CB8AC3E}">
        <p14:creationId xmlns:p14="http://schemas.microsoft.com/office/powerpoint/2010/main" val="78473630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66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sp>
        <p:nvSpPr>
          <p:cNvPr id="6" name="ZoneTexte 3"/>
          <p:cNvSpPr txBox="1">
            <a:spLocks noChangeArrowheads="1"/>
          </p:cNvSpPr>
          <p:nvPr/>
        </p:nvSpPr>
        <p:spPr bwMode="auto">
          <a:xfrm>
            <a:off x="2165944" y="111168"/>
            <a:ext cx="632917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pPr>
            <a:r>
              <a:rPr lang="en-US" sz="3200" b="1" dirty="0" smtClean="0">
                <a:solidFill>
                  <a:srgbClr val="FFFFFF"/>
                </a:solidFill>
                <a:latin typeface="Calibri"/>
                <a:cs typeface="Tahoma" charset="0"/>
              </a:rPr>
              <a:t>Validation in an observational study</a:t>
            </a:r>
            <a:endParaRPr lang="en-US" sz="3200" b="1" dirty="0">
              <a:solidFill>
                <a:srgbClr val="FFFFFF"/>
              </a:solidFill>
              <a:latin typeface="Calibri"/>
              <a:cs typeface="Tahoma" charset="0"/>
            </a:endParaRPr>
          </a:p>
        </p:txBody>
      </p:sp>
      <p:grpSp>
        <p:nvGrpSpPr>
          <p:cNvPr id="7" name="Grouper 5"/>
          <p:cNvGrpSpPr>
            <a:grpSpLocks/>
          </p:cNvGrpSpPr>
          <p:nvPr/>
        </p:nvGrpSpPr>
        <p:grpSpPr bwMode="auto">
          <a:xfrm>
            <a:off x="0" y="0"/>
            <a:ext cx="1673225" cy="401638"/>
            <a:chOff x="-1" y="0"/>
            <a:chExt cx="1965326" cy="402167"/>
          </a:xfrm>
        </p:grpSpPr>
        <p:sp>
          <p:nvSpPr>
            <p:cNvPr id="8" name="Rectangle 7"/>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pic>
          <p:nvPicPr>
            <p:cNvPr id="9"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263" y="344488"/>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t 3"/>
          <p:cNvGraphicFramePr>
            <a:graphicFrameLocks noChangeAspect="1"/>
          </p:cNvGraphicFramePr>
          <p:nvPr>
            <p:extLst>
              <p:ext uri="{D42A27DB-BD31-4B8C-83A1-F6EECF244321}">
                <p14:modId xmlns:p14="http://schemas.microsoft.com/office/powerpoint/2010/main" val="2556623699"/>
              </p:ext>
            </p:extLst>
          </p:nvPr>
        </p:nvGraphicFramePr>
        <p:xfrm>
          <a:off x="50800" y="1651000"/>
          <a:ext cx="9042400" cy="3556000"/>
        </p:xfrm>
        <a:graphic>
          <a:graphicData uri="http://schemas.openxmlformats.org/presentationml/2006/ole">
            <mc:AlternateContent xmlns:mc="http://schemas.openxmlformats.org/markup-compatibility/2006">
              <mc:Choice xmlns:v="urn:schemas-microsoft-com:vml" Requires="v">
                <p:oleObj spid="_x0000_s8195" name="Document" r:id="rId6" imgW="9042400" imgH="3556000" progId="Word.Document.12">
                  <p:embed/>
                </p:oleObj>
              </mc:Choice>
              <mc:Fallback>
                <p:oleObj name="Document" r:id="rId6" imgW="9042400" imgH="3556000" progId="Word.Document.12">
                  <p:embed/>
                  <p:pic>
                    <p:nvPicPr>
                      <p:cNvPr id="0" name=""/>
                      <p:cNvPicPr/>
                      <p:nvPr/>
                    </p:nvPicPr>
                    <p:blipFill>
                      <a:blip r:embed="rId7"/>
                      <a:stretch>
                        <a:fillRect/>
                      </a:stretch>
                    </p:blipFill>
                    <p:spPr>
                      <a:xfrm>
                        <a:off x="50800" y="1651000"/>
                        <a:ext cx="9042400" cy="3556000"/>
                      </a:xfrm>
                      <a:prstGeom prst="rect">
                        <a:avLst/>
                      </a:prstGeom>
                    </p:spPr>
                  </p:pic>
                </p:oleObj>
              </mc:Fallback>
            </mc:AlternateContent>
          </a:graphicData>
        </a:graphic>
      </p:graphicFrame>
    </p:spTree>
    <p:extLst>
      <p:ext uri="{BB962C8B-B14F-4D97-AF65-F5344CB8AC3E}">
        <p14:creationId xmlns:p14="http://schemas.microsoft.com/office/powerpoint/2010/main" val="69598740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97358" y="334962"/>
            <a:ext cx="3603020" cy="6350323"/>
          </a:xfrm>
          <a:prstGeom prst="rect">
            <a:avLst/>
          </a:prstGeom>
          <a:ln>
            <a:solidFill>
              <a:srgbClr val="A3B7BE"/>
            </a:solidFill>
          </a:ln>
        </p:spPr>
      </p:pic>
    </p:spTree>
    <p:extLst>
      <p:ext uri="{BB962C8B-B14F-4D97-AF65-F5344CB8AC3E}">
        <p14:creationId xmlns:p14="http://schemas.microsoft.com/office/powerpoint/2010/main" val="102518003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97358" y="334962"/>
            <a:ext cx="3603020" cy="6350323"/>
          </a:xfrm>
          <a:prstGeom prst="rect">
            <a:avLst/>
          </a:prstGeom>
          <a:ln>
            <a:solidFill>
              <a:srgbClr val="A3B7BE"/>
            </a:solidFill>
          </a:ln>
        </p:spPr>
      </p:pic>
      <p:pic>
        <p:nvPicPr>
          <p:cNvPr id="16" name="Image 15"/>
          <p:cNvPicPr>
            <a:picLocks noChangeAspect="1"/>
          </p:cNvPicPr>
          <p:nvPr/>
        </p:nvPicPr>
        <p:blipFill>
          <a:blip r:embed="rId3"/>
          <a:stretch>
            <a:fillRect/>
          </a:stretch>
        </p:blipFill>
        <p:spPr>
          <a:xfrm>
            <a:off x="4376352" y="668273"/>
            <a:ext cx="4632667" cy="1397327"/>
          </a:xfrm>
          <a:prstGeom prst="rect">
            <a:avLst/>
          </a:prstGeom>
        </p:spPr>
      </p:pic>
      <p:pic>
        <p:nvPicPr>
          <p:cNvPr id="17" name="Image 16"/>
          <p:cNvPicPr>
            <a:picLocks noChangeAspect="1"/>
          </p:cNvPicPr>
          <p:nvPr/>
        </p:nvPicPr>
        <p:blipFill>
          <a:blip r:embed="rId4"/>
          <a:stretch>
            <a:fillRect/>
          </a:stretch>
        </p:blipFill>
        <p:spPr>
          <a:xfrm>
            <a:off x="4376353" y="2147205"/>
            <a:ext cx="4632667" cy="1353803"/>
          </a:xfrm>
          <a:prstGeom prst="rect">
            <a:avLst/>
          </a:prstGeom>
        </p:spPr>
      </p:pic>
      <p:pic>
        <p:nvPicPr>
          <p:cNvPr id="18" name="Image 17"/>
          <p:cNvPicPr>
            <a:picLocks noChangeAspect="1"/>
          </p:cNvPicPr>
          <p:nvPr/>
        </p:nvPicPr>
        <p:blipFill>
          <a:blip r:embed="rId5"/>
          <a:stretch>
            <a:fillRect/>
          </a:stretch>
        </p:blipFill>
        <p:spPr>
          <a:xfrm>
            <a:off x="4376352" y="3558298"/>
            <a:ext cx="4632667" cy="1238854"/>
          </a:xfrm>
          <a:prstGeom prst="rect">
            <a:avLst/>
          </a:prstGeom>
        </p:spPr>
      </p:pic>
    </p:spTree>
    <p:extLst>
      <p:ext uri="{BB962C8B-B14F-4D97-AF65-F5344CB8AC3E}">
        <p14:creationId xmlns:p14="http://schemas.microsoft.com/office/powerpoint/2010/main" val="247741519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948710420"/>
              </p:ext>
            </p:extLst>
          </p:nvPr>
        </p:nvGraphicFramePr>
        <p:xfrm>
          <a:off x="1324477" y="1098594"/>
          <a:ext cx="6066388" cy="5376969"/>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p:cNvSpPr txBox="1"/>
          <p:nvPr/>
        </p:nvSpPr>
        <p:spPr>
          <a:xfrm rot="16200000">
            <a:off x="-1050579" y="3227536"/>
            <a:ext cx="3636829" cy="461665"/>
          </a:xfrm>
          <a:prstGeom prst="rect">
            <a:avLst/>
          </a:prstGeom>
          <a:noFill/>
        </p:spPr>
        <p:txBody>
          <a:bodyPr wrap="none" rtlCol="0">
            <a:spAutoFit/>
          </a:bodyPr>
          <a:lstStyle/>
          <a:p>
            <a:pPr defTabSz="457200"/>
            <a:r>
              <a:rPr lang="en-SG" sz="2400" b="1" dirty="0">
                <a:solidFill>
                  <a:prstClr val="white"/>
                </a:solidFill>
              </a:rPr>
              <a:t>Measured global VAS score</a:t>
            </a:r>
          </a:p>
        </p:txBody>
      </p:sp>
      <p:sp>
        <p:nvSpPr>
          <p:cNvPr id="6" name="ZoneTexte 5"/>
          <p:cNvSpPr txBox="1"/>
          <p:nvPr/>
        </p:nvSpPr>
        <p:spPr>
          <a:xfrm>
            <a:off x="2483768" y="6381328"/>
            <a:ext cx="4313938" cy="461665"/>
          </a:xfrm>
          <a:prstGeom prst="rect">
            <a:avLst/>
          </a:prstGeom>
          <a:noFill/>
        </p:spPr>
        <p:txBody>
          <a:bodyPr wrap="none" rtlCol="0">
            <a:spAutoFit/>
          </a:bodyPr>
          <a:lstStyle/>
          <a:p>
            <a:pPr defTabSz="457200"/>
            <a:r>
              <a:rPr lang="en-SG" sz="2400" b="1" dirty="0">
                <a:solidFill>
                  <a:prstClr val="white"/>
                </a:solidFill>
              </a:rPr>
              <a:t>Calculated cumulative VAS score</a:t>
            </a:r>
          </a:p>
        </p:txBody>
      </p:sp>
      <p:sp>
        <p:nvSpPr>
          <p:cNvPr id="7" name="Rectangle 6"/>
          <p:cNvSpPr/>
          <p:nvPr/>
        </p:nvSpPr>
        <p:spPr>
          <a:xfrm>
            <a:off x="0" y="0"/>
            <a:ext cx="9144000" cy="866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sp>
        <p:nvSpPr>
          <p:cNvPr id="9" name="ZoneTexte 3"/>
          <p:cNvSpPr txBox="1">
            <a:spLocks noChangeArrowheads="1"/>
          </p:cNvSpPr>
          <p:nvPr/>
        </p:nvSpPr>
        <p:spPr bwMode="auto">
          <a:xfrm>
            <a:off x="1868488" y="140028"/>
            <a:ext cx="72755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pPr>
            <a:r>
              <a:rPr lang="en-SG" sz="4400" b="1" dirty="0" smtClean="0">
                <a:solidFill>
                  <a:srgbClr val="FFFFFF"/>
                </a:solidFill>
                <a:latin typeface="Calibri"/>
                <a:cs typeface="Tahoma" charset="0"/>
              </a:rPr>
              <a:t>VAS correlations</a:t>
            </a:r>
            <a:endParaRPr lang="en-SG" sz="4400" b="1" dirty="0">
              <a:solidFill>
                <a:srgbClr val="FFFFFF"/>
              </a:solidFill>
              <a:latin typeface="Calibri"/>
              <a:cs typeface="Tahoma" charset="0"/>
            </a:endParaRPr>
          </a:p>
        </p:txBody>
      </p:sp>
      <p:grpSp>
        <p:nvGrpSpPr>
          <p:cNvPr id="10" name="Grouper 5"/>
          <p:cNvGrpSpPr>
            <a:grpSpLocks/>
          </p:cNvGrpSpPr>
          <p:nvPr/>
        </p:nvGrpSpPr>
        <p:grpSpPr bwMode="auto">
          <a:xfrm>
            <a:off x="0" y="0"/>
            <a:ext cx="1673225" cy="401638"/>
            <a:chOff x="-1" y="0"/>
            <a:chExt cx="1965326" cy="402167"/>
          </a:xfrm>
        </p:grpSpPr>
        <p:sp>
          <p:nvSpPr>
            <p:cNvPr id="11" name="Rectangle 10"/>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pic>
          <p:nvPicPr>
            <p:cNvPr id="12"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263" y="344488"/>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6523628" y="2844689"/>
            <a:ext cx="2620372" cy="2308324"/>
          </a:xfrm>
          <a:prstGeom prst="rect">
            <a:avLst/>
          </a:prstGeom>
          <a:noFill/>
        </p:spPr>
        <p:txBody>
          <a:bodyPr wrap="square" rtlCol="0">
            <a:spAutoFit/>
          </a:bodyPr>
          <a:lstStyle/>
          <a:p>
            <a:pPr defTabSz="457200"/>
            <a:r>
              <a:rPr lang="en-US" b="1" dirty="0">
                <a:solidFill>
                  <a:prstClr val="white"/>
                </a:solidFill>
              </a:rPr>
              <a:t>Global VAS score measured</a:t>
            </a:r>
          </a:p>
          <a:p>
            <a:pPr defTabSz="457200"/>
            <a:endParaRPr lang="en-US" b="1" dirty="0">
              <a:solidFill>
                <a:prstClr val="white"/>
              </a:solidFill>
            </a:endParaRPr>
          </a:p>
          <a:p>
            <a:pPr defTabSz="457200"/>
            <a:r>
              <a:rPr lang="en-US" b="1" dirty="0">
                <a:solidFill>
                  <a:prstClr val="white"/>
                </a:solidFill>
              </a:rPr>
              <a:t>Cumulative VAS score: mean of nasal + ocular + asthma/3</a:t>
            </a:r>
          </a:p>
          <a:p>
            <a:pPr defTabSz="457200"/>
            <a:endParaRPr lang="en-US" b="1" dirty="0">
              <a:solidFill>
                <a:prstClr val="white"/>
              </a:solidFill>
            </a:endParaRPr>
          </a:p>
          <a:p>
            <a:pPr defTabSz="457200"/>
            <a:r>
              <a:rPr lang="en-US" b="1" dirty="0">
                <a:solidFill>
                  <a:prstClr val="white"/>
                </a:solidFill>
              </a:rPr>
              <a:t>N= 2,267 days</a:t>
            </a:r>
          </a:p>
        </p:txBody>
      </p:sp>
    </p:spTree>
    <p:extLst>
      <p:ext uri="{BB962C8B-B14F-4D97-AF65-F5344CB8AC3E}">
        <p14:creationId xmlns:p14="http://schemas.microsoft.com/office/powerpoint/2010/main" val="7901074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475" y="278178"/>
            <a:ext cx="8451781" cy="4647416"/>
          </a:xfrm>
          <a:prstGeom prst="rect">
            <a:avLst/>
          </a:prstGeom>
          <a:noFill/>
        </p:spPr>
        <p:txBody>
          <a:bodyPr wrap="none" lIns="91430" tIns="45715" rIns="91430" bIns="45715" rtlCol="0">
            <a:spAutoFit/>
          </a:bodyPr>
          <a:lstStyle/>
          <a:p>
            <a:pPr algn="ctr" defTabSz="457200"/>
            <a:r>
              <a:rPr lang="en-US" sz="3200" b="1" dirty="0">
                <a:solidFill>
                  <a:prstClr val="white"/>
                </a:solidFill>
              </a:rPr>
              <a:t>The role of air pollution in the severity of rhinitis</a:t>
            </a:r>
          </a:p>
          <a:p>
            <a:pPr algn="ctr" defTabSz="457200"/>
            <a:endParaRPr lang="en-US" sz="3200" b="1" dirty="0">
              <a:solidFill>
                <a:prstClr val="white"/>
              </a:solidFill>
            </a:endParaRPr>
          </a:p>
          <a:p>
            <a:pPr algn="ctr" defTabSz="457200"/>
            <a:endParaRPr lang="en-US" sz="3200" b="1" dirty="0">
              <a:solidFill>
                <a:prstClr val="black"/>
              </a:solidFill>
            </a:endParaRPr>
          </a:p>
          <a:p>
            <a:pPr marL="514350" indent="-514350" algn="ctr" defTabSz="457200">
              <a:buFont typeface="+mj-lt"/>
              <a:buAutoNum type="arabicPeriod" startAt="2"/>
            </a:pPr>
            <a:r>
              <a:rPr lang="en-US" sz="3200" b="1" dirty="0">
                <a:solidFill>
                  <a:srgbClr val="F79646"/>
                </a:solidFill>
              </a:rPr>
              <a:t>Proposal for a study using </a:t>
            </a:r>
            <a:r>
              <a:rPr lang="en-US" sz="3200" b="1" dirty="0" err="1">
                <a:solidFill>
                  <a:srgbClr val="F79646"/>
                </a:solidFill>
              </a:rPr>
              <a:t>telemonitoring</a:t>
            </a:r>
            <a:endParaRPr lang="en-US" sz="3200" b="1" dirty="0">
              <a:solidFill>
                <a:srgbClr val="F79646"/>
              </a:solidFill>
            </a:endParaRPr>
          </a:p>
          <a:p>
            <a:pPr marL="2743200" lvl="5" indent="-457200" defTabSz="457200">
              <a:spcBef>
                <a:spcPts val="1200"/>
              </a:spcBef>
              <a:buFont typeface="Arial" panose="020B0604020202020204" pitchFamily="34" charset="0"/>
              <a:buChar char="•"/>
            </a:pPr>
            <a:r>
              <a:rPr lang="en-US" sz="3200" b="1" dirty="0">
                <a:solidFill>
                  <a:srgbClr val="1F497D">
                    <a:lumMod val="40000"/>
                    <a:lumOff val="60000"/>
                  </a:srgbClr>
                </a:solidFill>
              </a:rPr>
              <a:t>New thinking</a:t>
            </a:r>
          </a:p>
          <a:p>
            <a:pPr marL="2743200" lvl="5" indent="-457200" defTabSz="457200">
              <a:spcBef>
                <a:spcPts val="1200"/>
              </a:spcBef>
              <a:buFont typeface="Arial" panose="020B0604020202020204" pitchFamily="34" charset="0"/>
              <a:buChar char="•"/>
            </a:pPr>
            <a:r>
              <a:rPr lang="en-US" sz="3200" b="1" dirty="0">
                <a:solidFill>
                  <a:srgbClr val="1F497D">
                    <a:lumMod val="40000"/>
                    <a:lumOff val="60000"/>
                  </a:srgbClr>
                </a:solidFill>
              </a:rPr>
              <a:t>MASK</a:t>
            </a:r>
          </a:p>
          <a:p>
            <a:pPr marL="2743200" lvl="5" indent="-457200" defTabSz="457200">
              <a:spcBef>
                <a:spcPts val="1200"/>
              </a:spcBef>
              <a:buFont typeface="Arial" panose="020B0604020202020204" pitchFamily="34" charset="0"/>
              <a:buChar char="•"/>
            </a:pPr>
            <a:r>
              <a:rPr lang="en-US" sz="3200" b="1" dirty="0">
                <a:solidFill>
                  <a:srgbClr val="1F497D">
                    <a:lumMod val="40000"/>
                    <a:lumOff val="60000"/>
                  </a:srgbClr>
                </a:solidFill>
              </a:rPr>
              <a:t>First unexpected MASK results</a:t>
            </a:r>
          </a:p>
          <a:p>
            <a:pPr marL="2743200" lvl="5" indent="-457200" defTabSz="457200">
              <a:spcBef>
                <a:spcPts val="1200"/>
              </a:spcBef>
              <a:buFont typeface="Arial" panose="020B0604020202020204" pitchFamily="34" charset="0"/>
              <a:buChar char="•"/>
            </a:pPr>
            <a:r>
              <a:rPr lang="en-US" sz="3200" b="1" dirty="0">
                <a:ln w="12700">
                  <a:noFill/>
                  <a:prstDash val="solid"/>
                </a:ln>
                <a:solidFill>
                  <a:prstClr val="white"/>
                </a:solidFill>
              </a:rPr>
              <a:t>Proposal</a:t>
            </a:r>
          </a:p>
        </p:txBody>
      </p:sp>
    </p:spTree>
    <p:extLst>
      <p:ext uri="{BB962C8B-B14F-4D97-AF65-F5344CB8AC3E}">
        <p14:creationId xmlns:p14="http://schemas.microsoft.com/office/powerpoint/2010/main" val="24615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66775"/>
          </a:xfrm>
          <a:prstGeom prst="rect">
            <a:avLst/>
          </a:prstGeom>
          <a:solidFill>
            <a:srgbClr val="2D4D9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sp>
        <p:nvSpPr>
          <p:cNvPr id="9" name="ZoneTexte 3"/>
          <p:cNvSpPr txBox="1">
            <a:spLocks noChangeArrowheads="1"/>
          </p:cNvSpPr>
          <p:nvPr/>
        </p:nvSpPr>
        <p:spPr bwMode="auto">
          <a:xfrm>
            <a:off x="1673225" y="140028"/>
            <a:ext cx="731582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pPr>
            <a:r>
              <a:rPr lang="en-US" sz="3200" b="1" dirty="0" smtClean="0">
                <a:solidFill>
                  <a:srgbClr val="FFFFFF"/>
                </a:solidFill>
                <a:latin typeface="Calibri"/>
                <a:cs typeface="Tahoma" charset="0"/>
              </a:rPr>
              <a:t>Interactions between air pollution and AR</a:t>
            </a:r>
            <a:endParaRPr lang="en-US" sz="3200" b="1" dirty="0">
              <a:solidFill>
                <a:srgbClr val="FFFFFF"/>
              </a:solidFill>
              <a:latin typeface="Calibri"/>
              <a:cs typeface="Tahoma" charset="0"/>
            </a:endParaRPr>
          </a:p>
        </p:txBody>
      </p:sp>
      <p:grpSp>
        <p:nvGrpSpPr>
          <p:cNvPr id="10" name="Grouper 5"/>
          <p:cNvGrpSpPr>
            <a:grpSpLocks/>
          </p:cNvGrpSpPr>
          <p:nvPr/>
        </p:nvGrpSpPr>
        <p:grpSpPr bwMode="auto">
          <a:xfrm>
            <a:off x="0" y="0"/>
            <a:ext cx="1673225" cy="401638"/>
            <a:chOff x="-1" y="0"/>
            <a:chExt cx="1965326" cy="402167"/>
          </a:xfrm>
        </p:grpSpPr>
        <p:sp>
          <p:nvSpPr>
            <p:cNvPr id="11" name="Rectangle 10"/>
            <p:cNvSpPr/>
            <p:nvPr/>
          </p:nvSpPr>
          <p:spPr>
            <a:xfrm>
              <a:off x="-1" y="0"/>
              <a:ext cx="1965326" cy="402167"/>
            </a:xfrm>
            <a:prstGeom prst="rect">
              <a:avLst/>
            </a:prstGeom>
            <a:solidFill>
              <a:srgbClr val="2D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fr-FR">
                <a:solidFill>
                  <a:prstClr val="white"/>
                </a:solidFill>
              </a:endParaRPr>
            </a:p>
          </p:txBody>
        </p:sp>
        <p:pic>
          <p:nvPicPr>
            <p:cNvPr id="12"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11" y="84509"/>
              <a:ext cx="1778000" cy="25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344488"/>
            <a:ext cx="1085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478764" y="1006803"/>
            <a:ext cx="8269700" cy="5275290"/>
          </a:xfrm>
          <a:prstGeom prst="rect">
            <a:avLst/>
          </a:prstGeom>
          <a:noFill/>
        </p:spPr>
        <p:txBody>
          <a:bodyPr wrap="square" rtlCol="0">
            <a:spAutoFit/>
          </a:bodyPr>
          <a:lstStyle/>
          <a:p>
            <a:pPr defTabSz="457200">
              <a:lnSpc>
                <a:spcPct val="140000"/>
              </a:lnSpc>
            </a:pPr>
            <a:r>
              <a:rPr lang="en-US" sz="2000" b="1" dirty="0">
                <a:solidFill>
                  <a:prstClr val="white"/>
                </a:solidFill>
              </a:rPr>
              <a:t>1- MASK users have agreed for the analysis of their data</a:t>
            </a:r>
          </a:p>
          <a:p>
            <a:pPr defTabSz="457200">
              <a:lnSpc>
                <a:spcPct val="140000"/>
              </a:lnSpc>
            </a:pPr>
            <a:r>
              <a:rPr lang="en-US" sz="2000" b="1" dirty="0">
                <a:solidFill>
                  <a:prstClr val="white"/>
                </a:solidFill>
              </a:rPr>
              <a:t>2- MASK users are </a:t>
            </a:r>
            <a:r>
              <a:rPr lang="en-US" sz="2000" b="1" dirty="0" err="1">
                <a:solidFill>
                  <a:prstClr val="white"/>
                </a:solidFill>
              </a:rPr>
              <a:t>geolocalized</a:t>
            </a:r>
            <a:endParaRPr lang="en-US" sz="2000" b="1" dirty="0">
              <a:solidFill>
                <a:prstClr val="white"/>
              </a:solidFill>
            </a:endParaRPr>
          </a:p>
          <a:p>
            <a:pPr defTabSz="457200">
              <a:lnSpc>
                <a:spcPct val="140000"/>
              </a:lnSpc>
            </a:pPr>
            <a:r>
              <a:rPr lang="en-US" sz="2000" b="1" dirty="0">
                <a:solidFill>
                  <a:prstClr val="white"/>
                </a:solidFill>
              </a:rPr>
              <a:t>3- MASK users measure daily</a:t>
            </a:r>
          </a:p>
          <a:p>
            <a:pPr marL="800053" lvl="1" indent="-342900" defTabSz="457200">
              <a:buFont typeface="Arial"/>
              <a:buChar char="•"/>
            </a:pPr>
            <a:r>
              <a:rPr lang="en-US" sz="2000" b="1" dirty="0">
                <a:solidFill>
                  <a:srgbClr val="FFFF00"/>
                </a:solidFill>
              </a:rPr>
              <a:t>VAS (global, nasal, ocular, asthma, work)</a:t>
            </a:r>
          </a:p>
          <a:p>
            <a:pPr marL="800053" lvl="1" indent="-342900" defTabSz="457200">
              <a:buFont typeface="Arial"/>
              <a:buChar char="•"/>
            </a:pPr>
            <a:r>
              <a:rPr lang="en-US" sz="2000" b="1" dirty="0">
                <a:solidFill>
                  <a:srgbClr val="FFFF00"/>
                </a:solidFill>
              </a:rPr>
              <a:t>Medications</a:t>
            </a:r>
          </a:p>
          <a:p>
            <a:pPr defTabSz="457200">
              <a:lnSpc>
                <a:spcPct val="140000"/>
              </a:lnSpc>
            </a:pPr>
            <a:r>
              <a:rPr lang="en-US" sz="2000" b="1" dirty="0">
                <a:solidFill>
                  <a:prstClr val="white"/>
                </a:solidFill>
              </a:rPr>
              <a:t>4- VAS users measure weekly</a:t>
            </a:r>
          </a:p>
          <a:p>
            <a:pPr marL="800053" lvl="1" indent="-342900" defTabSz="457200">
              <a:buFont typeface="Arial"/>
              <a:buChar char="•"/>
            </a:pPr>
            <a:r>
              <a:rPr lang="en-US" sz="2000" b="1" dirty="0">
                <a:solidFill>
                  <a:srgbClr val="FFFF00"/>
                </a:solidFill>
              </a:rPr>
              <a:t>WPAI-AS</a:t>
            </a:r>
          </a:p>
          <a:p>
            <a:pPr marL="800053" lvl="1" indent="-342900" defTabSz="457200">
              <a:buFont typeface="Arial"/>
              <a:buChar char="•"/>
            </a:pPr>
            <a:r>
              <a:rPr lang="en-US" sz="2000" b="1" dirty="0">
                <a:solidFill>
                  <a:srgbClr val="FFFF00"/>
                </a:solidFill>
              </a:rPr>
              <a:t>EQ-5D</a:t>
            </a:r>
          </a:p>
          <a:p>
            <a:pPr defTabSz="457200">
              <a:lnSpc>
                <a:spcPct val="140000"/>
              </a:lnSpc>
            </a:pPr>
            <a:r>
              <a:rPr lang="en-US" sz="2000" b="1" dirty="0">
                <a:solidFill>
                  <a:prstClr val="white"/>
                </a:solidFill>
              </a:rPr>
              <a:t>5- </a:t>
            </a:r>
            <a:r>
              <a:rPr lang="en-US" sz="2400" b="1" dirty="0">
                <a:solidFill>
                  <a:prstClr val="white"/>
                </a:solidFill>
              </a:rPr>
              <a:t>Measurement of pollution</a:t>
            </a:r>
          </a:p>
          <a:p>
            <a:pPr defTabSz="457200">
              <a:lnSpc>
                <a:spcPct val="140000"/>
              </a:lnSpc>
            </a:pPr>
            <a:r>
              <a:rPr lang="en-US" sz="2000" b="1" dirty="0">
                <a:solidFill>
                  <a:prstClr val="white"/>
                </a:solidFill>
              </a:rPr>
              <a:t>6- </a:t>
            </a:r>
            <a:r>
              <a:rPr lang="en-US" sz="2400" b="1" dirty="0">
                <a:solidFill>
                  <a:prstClr val="white"/>
                </a:solidFill>
              </a:rPr>
              <a:t>Comparison between « polluted » and « non-polluted » days</a:t>
            </a:r>
          </a:p>
          <a:p>
            <a:pPr marL="800053" lvl="1" indent="-342900" defTabSz="457200">
              <a:lnSpc>
                <a:spcPct val="120000"/>
              </a:lnSpc>
              <a:buFont typeface="Arial"/>
              <a:buChar char="•"/>
            </a:pPr>
            <a:r>
              <a:rPr lang="en-US" sz="2000" b="1" dirty="0">
                <a:solidFill>
                  <a:srgbClr val="FFFF00"/>
                </a:solidFill>
              </a:rPr>
              <a:t>Daily VAS including work productivity</a:t>
            </a:r>
          </a:p>
          <a:p>
            <a:pPr marL="800053" lvl="1" indent="-342900" defTabSz="457200">
              <a:lnSpc>
                <a:spcPct val="120000"/>
              </a:lnSpc>
              <a:buFont typeface="Arial"/>
              <a:buChar char="•"/>
            </a:pPr>
            <a:r>
              <a:rPr lang="en-US" sz="2000" b="1" dirty="0">
                <a:solidFill>
                  <a:srgbClr val="FFFF00"/>
                </a:solidFill>
              </a:rPr>
              <a:t>Possibility to assess treatment effect</a:t>
            </a:r>
          </a:p>
          <a:p>
            <a:pPr marL="800053" lvl="1" indent="-342900" defTabSz="457200">
              <a:lnSpc>
                <a:spcPct val="120000"/>
              </a:lnSpc>
              <a:buFont typeface="Arial"/>
              <a:buChar char="•"/>
            </a:pPr>
            <a:r>
              <a:rPr lang="en-US" sz="2000" b="1" dirty="0">
                <a:solidFill>
                  <a:srgbClr val="4F81BD"/>
                </a:solidFill>
              </a:rPr>
              <a:t>Possibility to have an economic evaluation</a:t>
            </a:r>
          </a:p>
        </p:txBody>
      </p:sp>
    </p:spTree>
    <p:extLst>
      <p:ext uri="{BB962C8B-B14F-4D97-AF65-F5344CB8AC3E}">
        <p14:creationId xmlns:p14="http://schemas.microsoft.com/office/powerpoint/2010/main" val="83380227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7"/>
          <p:cNvGrpSpPr/>
          <p:nvPr/>
        </p:nvGrpSpPr>
        <p:grpSpPr>
          <a:xfrm>
            <a:off x="384048" y="862144"/>
            <a:ext cx="8385048" cy="0"/>
            <a:chOff x="624840" y="1193073"/>
            <a:chExt cx="7909560" cy="0"/>
          </a:xfrm>
        </p:grpSpPr>
        <p:cxnSp>
          <p:nvCxnSpPr>
            <p:cNvPr id="23"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24"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25"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sp>
        <p:nvSpPr>
          <p:cNvPr id="10" name="ZoneTexte 3"/>
          <p:cNvSpPr txBox="1"/>
          <p:nvPr/>
        </p:nvSpPr>
        <p:spPr>
          <a:xfrm>
            <a:off x="0" y="-27384"/>
            <a:ext cx="9144000" cy="954107"/>
          </a:xfrm>
          <a:prstGeom prst="rect">
            <a:avLst/>
          </a:prstGeom>
          <a:noFill/>
        </p:spPr>
        <p:txBody>
          <a:bodyPr wrap="square" rtlCol="0">
            <a:spAutoFit/>
          </a:bodyPr>
          <a:lstStyle/>
          <a:p>
            <a:pPr algn="ctr" defTabSz="457200"/>
            <a:r>
              <a:rPr lang="en-SG" sz="2800" b="1" dirty="0">
                <a:solidFill>
                  <a:prstClr val="white"/>
                </a:solidFill>
              </a:rPr>
              <a:t>Key messages</a:t>
            </a:r>
          </a:p>
          <a:p>
            <a:pPr algn="ctr" defTabSz="457200"/>
            <a:r>
              <a:rPr lang="en-SG" sz="2800" b="1" dirty="0">
                <a:solidFill>
                  <a:prstClr val="white"/>
                </a:solidFill>
              </a:rPr>
              <a:t>Allergy &amp; Air Pollution Training meeting</a:t>
            </a:r>
          </a:p>
        </p:txBody>
      </p:sp>
      <p:sp>
        <p:nvSpPr>
          <p:cNvPr id="11" name="ZoneTexte 4"/>
          <p:cNvSpPr txBox="1"/>
          <p:nvPr/>
        </p:nvSpPr>
        <p:spPr>
          <a:xfrm>
            <a:off x="384048" y="1268760"/>
            <a:ext cx="8385048" cy="5040560"/>
          </a:xfrm>
          <a:prstGeom prst="rect">
            <a:avLst/>
          </a:prstGeom>
          <a:noFill/>
        </p:spPr>
        <p:txBody>
          <a:bodyPr wrap="square" rtlCol="0">
            <a:spAutoFit/>
          </a:bodyPr>
          <a:lstStyle/>
          <a:p>
            <a:pPr marL="285750" indent="-285750" defTabSz="457200">
              <a:lnSpc>
                <a:spcPct val="110000"/>
              </a:lnSpc>
              <a:spcBef>
                <a:spcPts val="1200"/>
              </a:spcBef>
              <a:buFont typeface="Arial"/>
              <a:buChar char="•"/>
            </a:pPr>
            <a:r>
              <a:rPr lang="en-US" sz="2000" dirty="0">
                <a:solidFill>
                  <a:prstClr val="white"/>
                </a:solidFill>
                <a:latin typeface="Arial"/>
                <a:cs typeface="Arial"/>
              </a:rPr>
              <a:t>Air pollution is considered as a major </a:t>
            </a:r>
            <a:r>
              <a:rPr lang="en-US" sz="2000" b="1" dirty="0">
                <a:solidFill>
                  <a:prstClr val="white"/>
                </a:solidFill>
                <a:latin typeface="Arial"/>
                <a:cs typeface="Arial"/>
              </a:rPr>
              <a:t>global</a:t>
            </a:r>
            <a:r>
              <a:rPr lang="en-US" sz="2000" dirty="0">
                <a:solidFill>
                  <a:prstClr val="white"/>
                </a:solidFill>
                <a:latin typeface="Arial"/>
                <a:cs typeface="Arial"/>
              </a:rPr>
              <a:t> threat for respiratory and non-respiratory diseases causing over 3 million deaths a year </a:t>
            </a:r>
          </a:p>
          <a:p>
            <a:pPr marL="285750" indent="-285750" defTabSz="457200">
              <a:lnSpc>
                <a:spcPct val="110000"/>
              </a:lnSpc>
              <a:spcBef>
                <a:spcPts val="1200"/>
              </a:spcBef>
              <a:buFont typeface="Arial"/>
              <a:buChar char="•"/>
            </a:pPr>
            <a:r>
              <a:rPr lang="en-US" sz="2000" dirty="0">
                <a:solidFill>
                  <a:prstClr val="white"/>
                </a:solidFill>
                <a:latin typeface="Arial"/>
                <a:cs typeface="Arial"/>
              </a:rPr>
              <a:t>There are many studies supporting the impact of air pollution in the onset and severity of rhinitis and asthma</a:t>
            </a:r>
          </a:p>
          <a:p>
            <a:pPr marL="285750" indent="-285750" defTabSz="457200">
              <a:lnSpc>
                <a:spcPct val="110000"/>
              </a:lnSpc>
              <a:spcBef>
                <a:spcPts val="1200"/>
              </a:spcBef>
              <a:buFont typeface="Arial"/>
              <a:buChar char="•"/>
            </a:pPr>
            <a:r>
              <a:rPr lang="en-US" sz="2000" dirty="0">
                <a:solidFill>
                  <a:prstClr val="white"/>
                </a:solidFill>
                <a:latin typeface="Arial"/>
                <a:cs typeface="Arial"/>
              </a:rPr>
              <a:t>However, more studies are needed </a:t>
            </a:r>
          </a:p>
          <a:p>
            <a:pPr marL="742950" lvl="1" indent="-285750" defTabSz="457200">
              <a:lnSpc>
                <a:spcPct val="110000"/>
              </a:lnSpc>
              <a:buFont typeface="Arial"/>
              <a:buChar char="•"/>
            </a:pPr>
            <a:r>
              <a:rPr lang="en-US" sz="2000" dirty="0">
                <a:solidFill>
                  <a:prstClr val="white"/>
                </a:solidFill>
                <a:latin typeface="Arial"/>
                <a:cs typeface="Arial"/>
              </a:rPr>
              <a:t>To better understand the links between allergy and pollution</a:t>
            </a:r>
          </a:p>
          <a:p>
            <a:pPr marL="742950" lvl="1" indent="-285750" defTabSz="457200">
              <a:lnSpc>
                <a:spcPct val="110000"/>
              </a:lnSpc>
              <a:buFont typeface="Arial"/>
              <a:buChar char="•"/>
            </a:pPr>
            <a:r>
              <a:rPr lang="en-US" sz="2000" dirty="0">
                <a:solidFill>
                  <a:prstClr val="white"/>
                </a:solidFill>
                <a:latin typeface="Arial"/>
                <a:cs typeface="Arial"/>
              </a:rPr>
              <a:t>To better define the role of indoor and outdoor pollution</a:t>
            </a:r>
          </a:p>
          <a:p>
            <a:pPr marL="742950" lvl="1" indent="-285750" defTabSz="457200">
              <a:lnSpc>
                <a:spcPct val="110000"/>
              </a:lnSpc>
              <a:buFont typeface="Arial"/>
              <a:buChar char="•"/>
            </a:pPr>
            <a:r>
              <a:rPr lang="en-US" sz="2000" dirty="0">
                <a:solidFill>
                  <a:prstClr val="white"/>
                </a:solidFill>
                <a:latin typeface="Arial"/>
                <a:cs typeface="Arial"/>
              </a:rPr>
              <a:t>To estimate the interaction between allergens and pollutants across the life cycle</a:t>
            </a:r>
          </a:p>
          <a:p>
            <a:pPr marL="742950" lvl="1" indent="-285750" defTabSz="457200">
              <a:lnSpc>
                <a:spcPct val="110000"/>
              </a:lnSpc>
              <a:buFont typeface="Arial"/>
              <a:buChar char="•"/>
            </a:pPr>
            <a:r>
              <a:rPr lang="en-US" sz="2000" dirty="0">
                <a:solidFill>
                  <a:prstClr val="white"/>
                </a:solidFill>
                <a:latin typeface="Arial"/>
                <a:cs typeface="Arial"/>
              </a:rPr>
              <a:t>To understand the impact of pollution in the prevention and control of allergic diseases</a:t>
            </a:r>
          </a:p>
          <a:p>
            <a:pPr marL="285750" indent="-285750" defTabSz="457200">
              <a:lnSpc>
                <a:spcPct val="110000"/>
              </a:lnSpc>
              <a:spcBef>
                <a:spcPts val="600"/>
              </a:spcBef>
              <a:buFont typeface="Arial"/>
              <a:buChar char="•"/>
            </a:pPr>
            <a:r>
              <a:rPr lang="en-US" sz="2000" dirty="0">
                <a:solidFill>
                  <a:prstClr val="white"/>
                </a:solidFill>
                <a:latin typeface="Arial"/>
                <a:cs typeface="Arial"/>
              </a:rPr>
              <a:t>A political agenda should be proposed to appropriately prevent and manage air pollution in allergic diseases (including Cop 21)  </a:t>
            </a:r>
          </a:p>
        </p:txBody>
      </p:sp>
    </p:spTree>
    <p:extLst>
      <p:ext uri="{BB962C8B-B14F-4D97-AF65-F5344CB8AC3E}">
        <p14:creationId xmlns:p14="http://schemas.microsoft.com/office/powerpoint/2010/main" val="203796029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I0143074\Desktop\Logo-Sanofi-CHC-rvb-H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7" y="6118118"/>
            <a:ext cx="3255414" cy="48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7"/>
          <p:cNvGrpSpPr/>
          <p:nvPr/>
        </p:nvGrpSpPr>
        <p:grpSpPr>
          <a:xfrm>
            <a:off x="384048" y="862144"/>
            <a:ext cx="8385048" cy="0"/>
            <a:chOff x="624840" y="1193073"/>
            <a:chExt cx="7909560" cy="0"/>
          </a:xfrm>
        </p:grpSpPr>
        <p:cxnSp>
          <p:nvCxnSpPr>
            <p:cNvPr id="23"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24"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25"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sp>
        <p:nvSpPr>
          <p:cNvPr id="5" name="ZoneTexte 4"/>
          <p:cNvSpPr txBox="1"/>
          <p:nvPr/>
        </p:nvSpPr>
        <p:spPr>
          <a:xfrm>
            <a:off x="0" y="2348880"/>
            <a:ext cx="9144000" cy="1169551"/>
          </a:xfrm>
          <a:prstGeom prst="rect">
            <a:avLst/>
          </a:prstGeom>
          <a:noFill/>
        </p:spPr>
        <p:txBody>
          <a:bodyPr wrap="square" rtlCol="0">
            <a:spAutoFit/>
          </a:bodyPr>
          <a:lstStyle/>
          <a:p>
            <a:pPr algn="ctr" defTabSz="457200"/>
            <a:r>
              <a:rPr lang="en-US" sz="7000" b="1" cap="all" dirty="0">
                <a:solidFill>
                  <a:srgbClr val="7030A0"/>
                </a:solidFill>
              </a:rPr>
              <a:t>THANK YOU</a:t>
            </a:r>
            <a:endParaRPr lang="en-US" sz="7000" b="1" cap="all" dirty="0">
              <a:solidFill>
                <a:prstClr val="white">
                  <a:lumMod val="65000"/>
                </a:prstClr>
              </a:solidFill>
            </a:endParaRPr>
          </a:p>
        </p:txBody>
      </p:sp>
    </p:spTree>
    <p:extLst>
      <p:ext uri="{BB962C8B-B14F-4D97-AF65-F5344CB8AC3E}">
        <p14:creationId xmlns:p14="http://schemas.microsoft.com/office/powerpoint/2010/main" val="409260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026" descr="Journal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6" y="327033"/>
            <a:ext cx="1992313" cy="2620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8851" name="Text Box 1027"/>
          <p:cNvSpPr txBox="1">
            <a:spLocks noChangeArrowheads="1"/>
          </p:cNvSpPr>
          <p:nvPr/>
        </p:nvSpPr>
        <p:spPr bwMode="auto">
          <a:xfrm>
            <a:off x="2613025" y="687389"/>
            <a:ext cx="62626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b="1" dirty="0" err="1">
                <a:solidFill>
                  <a:srgbClr val="660066"/>
                </a:solidFill>
                <a:cs typeface="Arial" charset="0"/>
              </a:rPr>
              <a:t>HRQoL</a:t>
            </a:r>
            <a:r>
              <a:rPr lang="it-IT" b="1" dirty="0">
                <a:solidFill>
                  <a:srgbClr val="660066"/>
                </a:solidFill>
                <a:cs typeface="Arial" charset="0"/>
              </a:rPr>
              <a:t> and </a:t>
            </a:r>
            <a:r>
              <a:rPr lang="it-IT" b="1" dirty="0" err="1">
                <a:solidFill>
                  <a:srgbClr val="660066"/>
                </a:solidFill>
                <a:cs typeface="Arial" charset="0"/>
              </a:rPr>
              <a:t>other</a:t>
            </a:r>
            <a:r>
              <a:rPr lang="it-IT" b="1" dirty="0">
                <a:solidFill>
                  <a:srgbClr val="660066"/>
                </a:solidFill>
                <a:cs typeface="Arial" charset="0"/>
              </a:rPr>
              <a:t> </a:t>
            </a:r>
            <a:r>
              <a:rPr lang="it-IT" b="1" dirty="0" err="1">
                <a:solidFill>
                  <a:srgbClr val="660066"/>
                </a:solidFill>
                <a:cs typeface="Arial" charset="0"/>
              </a:rPr>
              <a:t>PROs</a:t>
            </a:r>
            <a:r>
              <a:rPr lang="it-IT" b="1" dirty="0">
                <a:solidFill>
                  <a:srgbClr val="660066"/>
                </a:solidFill>
                <a:cs typeface="Arial" charset="0"/>
              </a:rPr>
              <a:t> in the </a:t>
            </a:r>
            <a:r>
              <a:rPr lang="it-IT" b="1" dirty="0" err="1">
                <a:solidFill>
                  <a:srgbClr val="660066"/>
                </a:solidFill>
                <a:cs typeface="Arial" charset="0"/>
              </a:rPr>
              <a:t>European</a:t>
            </a:r>
            <a:r>
              <a:rPr lang="it-IT" b="1" dirty="0">
                <a:solidFill>
                  <a:srgbClr val="660066"/>
                </a:solidFill>
                <a:cs typeface="Arial" charset="0"/>
              </a:rPr>
              <a:t> </a:t>
            </a:r>
            <a:r>
              <a:rPr lang="it-IT" b="1" dirty="0" err="1">
                <a:solidFill>
                  <a:srgbClr val="660066"/>
                </a:solidFill>
                <a:cs typeface="Arial" charset="0"/>
              </a:rPr>
              <a:t>centralised</a:t>
            </a:r>
            <a:r>
              <a:rPr lang="it-IT" b="1" dirty="0">
                <a:solidFill>
                  <a:srgbClr val="660066"/>
                </a:solidFill>
                <a:cs typeface="Arial" charset="0"/>
              </a:rPr>
              <a:t> </a:t>
            </a:r>
            <a:r>
              <a:rPr lang="it-IT" b="1" dirty="0" err="1">
                <a:solidFill>
                  <a:srgbClr val="660066"/>
                </a:solidFill>
                <a:cs typeface="Arial" charset="0"/>
              </a:rPr>
              <a:t>drug</a:t>
            </a:r>
            <a:r>
              <a:rPr lang="it-IT" b="1" dirty="0">
                <a:solidFill>
                  <a:srgbClr val="660066"/>
                </a:solidFill>
                <a:cs typeface="Arial" charset="0"/>
              </a:rPr>
              <a:t> </a:t>
            </a:r>
            <a:r>
              <a:rPr lang="it-IT" b="1" dirty="0" err="1">
                <a:solidFill>
                  <a:srgbClr val="660066"/>
                </a:solidFill>
                <a:cs typeface="Arial" charset="0"/>
              </a:rPr>
              <a:t>regulatory</a:t>
            </a:r>
            <a:r>
              <a:rPr lang="it-IT" b="1" dirty="0">
                <a:solidFill>
                  <a:srgbClr val="660066"/>
                </a:solidFill>
                <a:cs typeface="Arial" charset="0"/>
              </a:rPr>
              <a:t> </a:t>
            </a:r>
            <a:r>
              <a:rPr lang="it-IT" b="1" dirty="0" err="1">
                <a:solidFill>
                  <a:srgbClr val="660066"/>
                </a:solidFill>
                <a:cs typeface="Arial" charset="0"/>
              </a:rPr>
              <a:t>process</a:t>
            </a:r>
            <a:r>
              <a:rPr lang="it-IT" b="1" dirty="0">
                <a:solidFill>
                  <a:srgbClr val="660066"/>
                </a:solidFill>
                <a:cs typeface="Arial" charset="0"/>
              </a:rPr>
              <a:t>: </a:t>
            </a:r>
            <a:br>
              <a:rPr lang="it-IT" b="1" dirty="0">
                <a:solidFill>
                  <a:srgbClr val="660066"/>
                </a:solidFill>
                <a:cs typeface="Arial" charset="0"/>
              </a:rPr>
            </a:br>
            <a:r>
              <a:rPr lang="it-IT" b="1" dirty="0">
                <a:solidFill>
                  <a:srgbClr val="660066"/>
                </a:solidFill>
                <a:cs typeface="Arial" charset="0"/>
              </a:rPr>
              <a:t>a </a:t>
            </a:r>
            <a:r>
              <a:rPr lang="it-IT" b="1" dirty="0" err="1">
                <a:solidFill>
                  <a:srgbClr val="660066"/>
                </a:solidFill>
                <a:cs typeface="Arial" charset="0"/>
              </a:rPr>
              <a:t>review</a:t>
            </a:r>
            <a:r>
              <a:rPr lang="it-IT" b="1" dirty="0">
                <a:solidFill>
                  <a:srgbClr val="660066"/>
                </a:solidFill>
                <a:cs typeface="Arial" charset="0"/>
              </a:rPr>
              <a:t> of </a:t>
            </a:r>
            <a:r>
              <a:rPr lang="it-IT" b="1" dirty="0" err="1">
                <a:solidFill>
                  <a:srgbClr val="660066"/>
                </a:solidFill>
                <a:cs typeface="Arial" charset="0"/>
              </a:rPr>
              <a:t>guidance</a:t>
            </a:r>
            <a:r>
              <a:rPr lang="it-IT" b="1" dirty="0">
                <a:solidFill>
                  <a:srgbClr val="660066"/>
                </a:solidFill>
                <a:cs typeface="Arial" charset="0"/>
              </a:rPr>
              <a:t> </a:t>
            </a:r>
            <a:r>
              <a:rPr lang="it-IT" b="1" dirty="0" err="1">
                <a:solidFill>
                  <a:srgbClr val="660066"/>
                </a:solidFill>
                <a:cs typeface="Arial" charset="0"/>
              </a:rPr>
              <a:t>documents</a:t>
            </a:r>
            <a:r>
              <a:rPr lang="it-IT" b="1" dirty="0">
                <a:solidFill>
                  <a:srgbClr val="660066"/>
                </a:solidFill>
                <a:cs typeface="Arial" charset="0"/>
              </a:rPr>
              <a:t> and </a:t>
            </a:r>
            <a:r>
              <a:rPr lang="it-IT" b="1" dirty="0" err="1">
                <a:solidFill>
                  <a:srgbClr val="660066"/>
                </a:solidFill>
                <a:cs typeface="Arial" charset="0"/>
              </a:rPr>
              <a:t>performed</a:t>
            </a:r>
            <a:r>
              <a:rPr lang="it-IT" b="1" dirty="0">
                <a:solidFill>
                  <a:srgbClr val="660066"/>
                </a:solidFill>
                <a:cs typeface="Arial" charset="0"/>
              </a:rPr>
              <a:t> </a:t>
            </a:r>
            <a:r>
              <a:rPr lang="it-IT" b="1" dirty="0" err="1">
                <a:solidFill>
                  <a:srgbClr val="660066"/>
                </a:solidFill>
                <a:cs typeface="Arial" charset="0"/>
              </a:rPr>
              <a:t>authorisations</a:t>
            </a:r>
            <a:r>
              <a:rPr lang="it-IT" b="1" dirty="0">
                <a:solidFill>
                  <a:srgbClr val="660066"/>
                </a:solidFill>
                <a:cs typeface="Arial" charset="0"/>
              </a:rPr>
              <a:t> of </a:t>
            </a:r>
            <a:r>
              <a:rPr lang="it-IT" b="1" dirty="0" err="1">
                <a:solidFill>
                  <a:srgbClr val="660066"/>
                </a:solidFill>
                <a:cs typeface="Arial" charset="0"/>
              </a:rPr>
              <a:t>medicinal</a:t>
            </a:r>
            <a:r>
              <a:rPr lang="it-IT" b="1" dirty="0">
                <a:solidFill>
                  <a:srgbClr val="660066"/>
                </a:solidFill>
                <a:cs typeface="Arial" charset="0"/>
              </a:rPr>
              <a:t> </a:t>
            </a:r>
            <a:r>
              <a:rPr lang="it-IT" b="1" dirty="0" err="1">
                <a:solidFill>
                  <a:srgbClr val="660066"/>
                </a:solidFill>
                <a:cs typeface="Arial" charset="0"/>
              </a:rPr>
              <a:t>products</a:t>
            </a:r>
            <a:r>
              <a:rPr lang="it-IT" b="1" dirty="0">
                <a:solidFill>
                  <a:srgbClr val="660066"/>
                </a:solidFill>
                <a:cs typeface="Arial" charset="0"/>
              </a:rPr>
              <a:t> 1995 to 2003 </a:t>
            </a:r>
          </a:p>
        </p:txBody>
      </p:sp>
      <p:sp>
        <p:nvSpPr>
          <p:cNvPr id="78852" name="Rectangle 1028"/>
          <p:cNvSpPr>
            <a:spLocks noChangeArrowheads="1"/>
          </p:cNvSpPr>
          <p:nvPr/>
        </p:nvSpPr>
        <p:spPr bwMode="auto">
          <a:xfrm>
            <a:off x="3786188" y="6527812"/>
            <a:ext cx="518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a:r>
              <a:rPr lang="it-IT" sz="1200" b="1">
                <a:solidFill>
                  <a:srgbClr val="660066"/>
                </a:solidFill>
                <a:cs typeface="Arial" charset="0"/>
              </a:rPr>
              <a:t>Szende et al. Value Health 2005; 8: 534-548</a:t>
            </a:r>
          </a:p>
        </p:txBody>
      </p:sp>
      <p:sp>
        <p:nvSpPr>
          <p:cNvPr id="8" name="Rounded Rectangle 7"/>
          <p:cNvSpPr>
            <a:spLocks noChangeArrowheads="1"/>
          </p:cNvSpPr>
          <p:nvPr/>
        </p:nvSpPr>
        <p:spPr bwMode="auto">
          <a:xfrm>
            <a:off x="1065215" y="3798888"/>
            <a:ext cx="7164387" cy="2036762"/>
          </a:xfrm>
          <a:prstGeom prst="roundRect">
            <a:avLst>
              <a:gd name="adj" fmla="val 16667"/>
            </a:avLst>
          </a:prstGeom>
          <a:solidFill>
            <a:srgbClr val="660066"/>
          </a:solidFill>
          <a:ln w="19050">
            <a:solidFill>
              <a:schemeClr val="bg1"/>
            </a:solidFill>
            <a:round/>
            <a:headEnd/>
            <a:tailEnd/>
          </a:ln>
          <a:effectLst>
            <a:outerShdw blurRad="63500" dist="23000" dir="5400000" rotWithShape="0">
              <a:srgbClr val="000000">
                <a:alpha val="34998"/>
              </a:srgbClr>
            </a:outerShdw>
          </a:effectLst>
        </p:spPr>
        <p:txBody>
          <a:bodyPr anchor="ctr"/>
          <a:lstStyle/>
          <a:p>
            <a:pPr algn="ctr">
              <a:defRPr/>
            </a:pPr>
            <a:r>
              <a:rPr lang="en-US" sz="2400" b="1">
                <a:solidFill>
                  <a:srgbClr val="FFFFFF"/>
                </a:solidFill>
                <a:ea typeface="MS PGothic" pitchFamily="34" charset="-128"/>
                <a:cs typeface="ＭＳ Ｐゴシック" charset="-128"/>
              </a:rPr>
              <a:t>There was a trend toward increasing HRQoL and other PRO claims in regulatory documents of pharmaceutical products in recent years, with the proportion exceeding 30% from 1999 to 2003</a:t>
            </a:r>
          </a:p>
        </p:txBody>
      </p:sp>
      <p:sp>
        <p:nvSpPr>
          <p:cNvPr id="78854" name="Rectangle 1028"/>
          <p:cNvSpPr>
            <a:spLocks noChangeArrowheads="1"/>
          </p:cNvSpPr>
          <p:nvPr/>
        </p:nvSpPr>
        <p:spPr bwMode="auto">
          <a:xfrm>
            <a:off x="173038" y="6343662"/>
            <a:ext cx="4068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it-IT" sz="1200" b="1">
                <a:solidFill>
                  <a:srgbClr val="660066"/>
                </a:solidFill>
                <a:cs typeface="Arial" charset="0"/>
              </a:rPr>
              <a:t>HRQoL, health-related quality of life</a:t>
            </a:r>
            <a:br>
              <a:rPr lang="it-IT" sz="1200" b="1">
                <a:solidFill>
                  <a:srgbClr val="660066"/>
                </a:solidFill>
                <a:cs typeface="Arial" charset="0"/>
              </a:rPr>
            </a:br>
            <a:r>
              <a:rPr lang="it-IT" sz="1200" b="1">
                <a:solidFill>
                  <a:srgbClr val="660066"/>
                </a:solidFill>
                <a:cs typeface="Arial" charset="0"/>
              </a:rPr>
              <a:t>PRO, patient reported outcomes</a:t>
            </a:r>
          </a:p>
        </p:txBody>
      </p:sp>
      <p:pic>
        <p:nvPicPr>
          <p:cNvPr id="3" name="Immagine 2" descr="EMA.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794" y="2405603"/>
            <a:ext cx="1723769" cy="824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4260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20000"/>
          </a:bodyPr>
          <a:lstStyle/>
          <a:p>
            <a:r>
              <a:rPr lang="en-US" dirty="0"/>
              <a:t>The content of </a:t>
            </a:r>
            <a:r>
              <a:rPr lang="en-US" dirty="0" smtClean="0"/>
              <a:t>this slide deck </a:t>
            </a:r>
            <a:r>
              <a:rPr lang="en-US" dirty="0"/>
              <a:t>does not necessarily reflect the views of Sanofi.</a:t>
            </a:r>
          </a:p>
          <a:p>
            <a:r>
              <a:rPr lang="en-US" dirty="0"/>
              <a:t>Any product mentioned in </a:t>
            </a:r>
            <a:r>
              <a:rPr lang="en-US" dirty="0" smtClean="0"/>
              <a:t>these slides may </a:t>
            </a:r>
            <a:r>
              <a:rPr lang="en-US" dirty="0"/>
              <a:t>be marketed or not in their country and doses may vary.</a:t>
            </a:r>
          </a:p>
          <a:p>
            <a:r>
              <a:rPr lang="en-US" dirty="0"/>
              <a:t>Before prescribing, always refer to the prescribing information.</a:t>
            </a:r>
          </a:p>
          <a:p>
            <a:r>
              <a:rPr lang="en-US" dirty="0"/>
              <a:t>Sanofi does not recommend the use of its products in a manner inconsistent with that described </a:t>
            </a:r>
            <a:r>
              <a:rPr lang="en-US" dirty="0" smtClean="0"/>
              <a:t>in </a:t>
            </a:r>
            <a:r>
              <a:rPr lang="fr-FR" dirty="0" smtClean="0"/>
              <a:t>the </a:t>
            </a:r>
            <a:r>
              <a:rPr lang="fr-FR" dirty="0"/>
              <a:t>full </a:t>
            </a:r>
            <a:r>
              <a:rPr lang="fr-FR" dirty="0" err="1"/>
              <a:t>Prescribing</a:t>
            </a:r>
            <a:r>
              <a:rPr lang="fr-FR" dirty="0"/>
              <a:t> Information.</a:t>
            </a:r>
          </a:p>
          <a:p>
            <a:r>
              <a:rPr lang="en-US" dirty="0"/>
              <a:t>Reproduction is prohibited in whole or in part in any means graphic, electronic or print, without </a:t>
            </a:r>
            <a:r>
              <a:rPr lang="en-US" dirty="0" smtClean="0"/>
              <a:t>the consent </a:t>
            </a:r>
            <a:r>
              <a:rPr lang="en-US" dirty="0"/>
              <a:t>of </a:t>
            </a:r>
            <a:r>
              <a:rPr lang="en-US" dirty="0" smtClean="0"/>
              <a:t>Sanofi</a:t>
            </a:r>
            <a:r>
              <a:rPr lang="en-US" dirty="0"/>
              <a:t>.</a:t>
            </a:r>
            <a:endParaRPr lang="fr-FR" dirty="0"/>
          </a:p>
        </p:txBody>
      </p:sp>
      <p:sp>
        <p:nvSpPr>
          <p:cNvPr id="2" name="Rectangle 1"/>
          <p:cNvSpPr/>
          <p:nvPr/>
        </p:nvSpPr>
        <p:spPr>
          <a:xfrm>
            <a:off x="2907465" y="6295055"/>
            <a:ext cx="2497800" cy="369332"/>
          </a:xfrm>
          <a:prstGeom prst="rect">
            <a:avLst/>
          </a:prstGeom>
        </p:spPr>
        <p:txBody>
          <a:bodyPr wrap="none">
            <a:spAutoFit/>
          </a:bodyPr>
          <a:lstStyle/>
          <a:p>
            <a:pPr defTabSz="457200"/>
            <a:r>
              <a:rPr lang="fr-FR" b="1" dirty="0">
                <a:solidFill>
                  <a:prstClr val="black"/>
                </a:solidFill>
              </a:rPr>
              <a:t>SAGLB.CFEX.16.06.0420 </a:t>
            </a:r>
            <a:endParaRPr lang="fr-FR" dirty="0">
              <a:solidFill>
                <a:prstClr val="black"/>
              </a:solidFill>
            </a:endParaRPr>
          </a:p>
        </p:txBody>
      </p:sp>
    </p:spTree>
    <p:extLst>
      <p:ext uri="{BB962C8B-B14F-4D97-AF65-F5344CB8AC3E}">
        <p14:creationId xmlns:p14="http://schemas.microsoft.com/office/powerpoint/2010/main" val="531064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ln w="57150" cmpd="sng">
            <a:solidFill>
              <a:srgbClr val="0000FF"/>
            </a:solidFill>
          </a:ln>
        </p:spPr>
        <p:txBody>
          <a:bodyPr>
            <a:normAutofit/>
          </a:bodyPr>
          <a:lstStyle/>
          <a:p>
            <a:pPr algn="ctr"/>
            <a:r>
              <a:rPr lang="it-IT" sz="6600" b="1" dirty="0" smtClean="0">
                <a:latin typeface="Avenir Black"/>
                <a:cs typeface="Avenir Black"/>
              </a:rPr>
              <a:t>GUIDELINES</a:t>
            </a:r>
            <a:endParaRPr lang="it-IT" sz="6600" b="1" dirty="0">
              <a:latin typeface="Avenir Black"/>
              <a:cs typeface="Avenir Black"/>
            </a:endParaRPr>
          </a:p>
        </p:txBody>
      </p:sp>
      <p:sp>
        <p:nvSpPr>
          <p:cNvPr id="3" name="Segnaposto contenuto 2"/>
          <p:cNvSpPr>
            <a:spLocks noGrp="1"/>
          </p:cNvSpPr>
          <p:nvPr>
            <p:ph idx="1"/>
          </p:nvPr>
        </p:nvSpPr>
        <p:spPr>
          <a:xfrm>
            <a:off x="457200" y="2332049"/>
            <a:ext cx="8229600" cy="4525963"/>
          </a:xfrm>
        </p:spPr>
        <p:txBody>
          <a:bodyPr>
            <a:normAutofit/>
          </a:bodyPr>
          <a:lstStyle/>
          <a:p>
            <a:pPr marL="0" indent="0" algn="ctr">
              <a:buNone/>
            </a:pPr>
            <a:r>
              <a:rPr lang="it-IT" sz="5400" b="1" i="1" dirty="0" smtClean="0">
                <a:solidFill>
                  <a:srgbClr val="0000FF"/>
                </a:solidFill>
                <a:latin typeface="Avenir Black"/>
                <a:cs typeface="Avenir Black"/>
              </a:rPr>
              <a:t>METHODOLOGY</a:t>
            </a:r>
          </a:p>
          <a:p>
            <a:pPr marL="0" indent="0" algn="ctr">
              <a:buNone/>
            </a:pPr>
            <a:r>
              <a:rPr lang="it-IT" sz="5400" b="1" i="1" dirty="0" smtClean="0">
                <a:solidFill>
                  <a:srgbClr val="0000FF"/>
                </a:solidFill>
                <a:latin typeface="Avenir Black"/>
                <a:cs typeface="Avenir Black"/>
              </a:rPr>
              <a:t> to </a:t>
            </a:r>
            <a:r>
              <a:rPr lang="it-IT" sz="5400" b="1" i="1" dirty="0" err="1" smtClean="0">
                <a:solidFill>
                  <a:srgbClr val="0000FF"/>
                </a:solidFill>
                <a:latin typeface="Avenir Black"/>
                <a:cs typeface="Avenir Black"/>
              </a:rPr>
              <a:t>reach</a:t>
            </a:r>
            <a:r>
              <a:rPr lang="it-IT" sz="5400" b="1" i="1" dirty="0" smtClean="0">
                <a:solidFill>
                  <a:srgbClr val="0000FF"/>
                </a:solidFill>
                <a:latin typeface="Avenir Black"/>
                <a:cs typeface="Avenir Black"/>
              </a:rPr>
              <a:t> </a:t>
            </a:r>
          </a:p>
          <a:p>
            <a:pPr marL="0" indent="0" algn="ctr">
              <a:buNone/>
            </a:pPr>
            <a:r>
              <a:rPr lang="it-IT" sz="5400" b="1" i="1" dirty="0" smtClean="0">
                <a:solidFill>
                  <a:srgbClr val="0000FF"/>
                </a:solidFill>
                <a:latin typeface="Avenir Black"/>
                <a:cs typeface="Avenir Black"/>
              </a:rPr>
              <a:t>Real Life </a:t>
            </a:r>
            <a:r>
              <a:rPr lang="it-IT" sz="5400" b="1" i="1" dirty="0" err="1" smtClean="0">
                <a:solidFill>
                  <a:srgbClr val="0000FF"/>
                </a:solidFill>
                <a:latin typeface="Avenir Black"/>
                <a:cs typeface="Avenir Black"/>
              </a:rPr>
              <a:t>Patients</a:t>
            </a:r>
            <a:endParaRPr lang="it-IT" sz="5400" b="1" i="1" dirty="0">
              <a:solidFill>
                <a:srgbClr val="0000FF"/>
              </a:solidFill>
              <a:latin typeface="Avenir Black"/>
              <a:cs typeface="Avenir Black"/>
            </a:endParaRPr>
          </a:p>
        </p:txBody>
      </p:sp>
    </p:spTree>
    <p:extLst>
      <p:ext uri="{BB962C8B-B14F-4D97-AF65-F5344CB8AC3E}">
        <p14:creationId xmlns:p14="http://schemas.microsoft.com/office/powerpoint/2010/main" val="1570248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ChangeArrowheads="1"/>
          </p:cNvSpPr>
          <p:nvPr/>
        </p:nvSpPr>
        <p:spPr bwMode="auto">
          <a:xfrm>
            <a:off x="1932340" y="215982"/>
            <a:ext cx="69044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fr-FR" sz="3600" b="1" dirty="0" err="1">
                <a:solidFill>
                  <a:srgbClr val="660066"/>
                </a:solidFill>
                <a:latin typeface="Helvetica" charset="0"/>
              </a:rPr>
              <a:t>From</a:t>
            </a:r>
            <a:r>
              <a:rPr lang="fr-FR" sz="3600" b="1" dirty="0">
                <a:solidFill>
                  <a:srgbClr val="660066"/>
                </a:solidFill>
                <a:latin typeface="Helvetica" charset="0"/>
              </a:rPr>
              <a:t> EBM to </a:t>
            </a:r>
            <a:r>
              <a:rPr lang="fr-FR" sz="3600" b="1" dirty="0" err="1">
                <a:solidFill>
                  <a:srgbClr val="660066"/>
                </a:solidFill>
                <a:latin typeface="Helvetica" charset="0"/>
              </a:rPr>
              <a:t>recommendation</a:t>
            </a:r>
            <a:endParaRPr lang="fr-FR" sz="2900" b="1" dirty="0">
              <a:solidFill>
                <a:srgbClr val="660066"/>
              </a:solidFill>
              <a:latin typeface="Helvetica" charset="0"/>
            </a:endParaRPr>
          </a:p>
        </p:txBody>
      </p:sp>
      <p:sp>
        <p:nvSpPr>
          <p:cNvPr id="30722" name="Text Box 4"/>
          <p:cNvSpPr txBox="1">
            <a:spLocks noChangeArrowheads="1"/>
          </p:cNvSpPr>
          <p:nvPr/>
        </p:nvSpPr>
        <p:spPr bwMode="auto">
          <a:xfrm>
            <a:off x="1981205" y="1347788"/>
            <a:ext cx="5211763" cy="584200"/>
          </a:xfrm>
          <a:prstGeom prst="rect">
            <a:avLst/>
          </a:prstGeom>
          <a:solidFill>
            <a:srgbClr val="0FF400"/>
          </a:solidFill>
          <a:ln w="12700">
            <a:solidFill>
              <a:schemeClr val="bg1"/>
            </a:solidFill>
            <a:miter lim="800000"/>
            <a:headEnd/>
            <a:tailEnd/>
          </a:ln>
        </p:spPr>
        <p:txBody>
          <a:bodyPr wrap="none"/>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r>
              <a:rPr lang="fr-FR" sz="3200" b="1">
                <a:solidFill>
                  <a:prstClr val="black"/>
                </a:solidFill>
                <a:latin typeface="Calibri" charset="0"/>
              </a:rPr>
              <a:t>Evidence-based medicine</a:t>
            </a:r>
            <a:endParaRPr lang="fr-FR" sz="2800">
              <a:solidFill>
                <a:prstClr val="black"/>
              </a:solidFill>
              <a:latin typeface="Calibri" charset="0"/>
            </a:endParaRPr>
          </a:p>
        </p:txBody>
      </p:sp>
      <p:sp>
        <p:nvSpPr>
          <p:cNvPr id="30723" name="Text Box 5"/>
          <p:cNvSpPr txBox="1">
            <a:spLocks noChangeArrowheads="1"/>
          </p:cNvSpPr>
          <p:nvPr/>
        </p:nvSpPr>
        <p:spPr bwMode="auto">
          <a:xfrm>
            <a:off x="1905000" y="3933825"/>
            <a:ext cx="5403850" cy="95885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2800" b="1">
                <a:solidFill>
                  <a:srgbClr val="0000FF"/>
                </a:solidFill>
                <a:latin typeface="Calibri" charset="0"/>
              </a:rPr>
              <a:t>Clinical recommendations</a:t>
            </a:r>
          </a:p>
          <a:p>
            <a:pPr algn="ctr"/>
            <a:r>
              <a:rPr lang="fr-FR" sz="2800" b="1">
                <a:solidFill>
                  <a:srgbClr val="0000FF"/>
                </a:solidFill>
                <a:latin typeface="Calibri" charset="0"/>
              </a:rPr>
              <a:t>on efficacy for an intervention</a:t>
            </a:r>
            <a:endParaRPr lang="fr-FR" sz="2800">
              <a:solidFill>
                <a:srgbClr val="0000FF"/>
              </a:solidFill>
              <a:latin typeface="Calibri" charset="0"/>
            </a:endParaRPr>
          </a:p>
        </p:txBody>
      </p:sp>
      <p:sp>
        <p:nvSpPr>
          <p:cNvPr id="30724" name="Line 6"/>
          <p:cNvSpPr>
            <a:spLocks noChangeShapeType="1"/>
          </p:cNvSpPr>
          <p:nvPr/>
        </p:nvSpPr>
        <p:spPr bwMode="auto">
          <a:xfrm>
            <a:off x="4502150" y="1981200"/>
            <a:ext cx="0" cy="5334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2" name="Freccia circolare a destra 1"/>
          <p:cNvSpPr/>
          <p:nvPr/>
        </p:nvSpPr>
        <p:spPr>
          <a:xfrm>
            <a:off x="611190" y="1557338"/>
            <a:ext cx="957262" cy="2951162"/>
          </a:xfrm>
          <a:prstGeom prst="curvedRightArrow">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prstClr val="black"/>
              </a:solidFill>
            </a:endParaRPr>
          </a:p>
        </p:txBody>
      </p:sp>
    </p:spTree>
    <p:extLst>
      <p:ext uri="{BB962C8B-B14F-4D97-AF65-F5344CB8AC3E}">
        <p14:creationId xmlns:p14="http://schemas.microsoft.com/office/powerpoint/2010/main" val="2173412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endParaRPr lang="it-IT">
              <a:latin typeface="Calibri" charset="0"/>
              <a:ea typeface="ＭＳ Ｐゴシック" charset="0"/>
              <a:cs typeface="ＭＳ Ｐゴシック" charset="0"/>
            </a:endParaRPr>
          </a:p>
        </p:txBody>
      </p:sp>
      <p:pic>
        <p:nvPicPr>
          <p:cNvPr id="124932"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5230" b="-5230"/>
          <a:stretch>
            <a:fillRect/>
          </a:stretch>
        </p:blipFill>
        <p:spPr>
          <a:xfrm>
            <a:off x="611188" y="260359"/>
            <a:ext cx="7848600" cy="5522913"/>
          </a:xfrm>
          <a:effectLst>
            <a:outerShdw blurRad="292100" dist="139700" dir="2700000" algn="tl" rotWithShape="0">
              <a:srgbClr val="333333">
                <a:alpha val="65000"/>
              </a:srgbClr>
            </a:outerShdw>
          </a:effectLst>
        </p:spPr>
      </p:pic>
      <p:pic>
        <p:nvPicPr>
          <p:cNvPr id="124933"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971806" y="381009"/>
            <a:ext cx="2881313" cy="1782763"/>
          </a:xfrm>
        </p:spPr>
      </p:pic>
      <p:sp>
        <p:nvSpPr>
          <p:cNvPr id="77828" name="Segnaposto contenuto 5"/>
          <p:cNvSpPr>
            <a:spLocks noGrp="1"/>
          </p:cNvSpPr>
          <p:nvPr>
            <p:ph sz="half" idx="1"/>
          </p:nvPr>
        </p:nvSpPr>
        <p:spPr/>
        <p:txBody>
          <a:bodyPr/>
          <a:lstStyle/>
          <a:p>
            <a:pPr eaLnBrk="1" hangingPunct="1"/>
            <a:endParaRPr lang="it-IT">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088851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24933"/>
                                        </p:tgtEl>
                                        <p:attrNameLst>
                                          <p:attrName>style.visibility</p:attrName>
                                        </p:attrNameLst>
                                      </p:cBhvr>
                                      <p:to>
                                        <p:strVal val="visible"/>
                                      </p:to>
                                    </p:set>
                                    <p:anim calcmode="lin" valueType="num">
                                      <p:cBhvr>
                                        <p:cTn id="7" dur="500" fill="hold"/>
                                        <p:tgtEl>
                                          <p:spTgt spid="124933"/>
                                        </p:tgtEl>
                                        <p:attrNameLst>
                                          <p:attrName>ppt_w</p:attrName>
                                        </p:attrNameLst>
                                      </p:cBhvr>
                                      <p:tavLst>
                                        <p:tav tm="0">
                                          <p:val>
                                            <p:strVal val="#ppt_w*0.70"/>
                                          </p:val>
                                        </p:tav>
                                        <p:tav tm="100000">
                                          <p:val>
                                            <p:strVal val="#ppt_w"/>
                                          </p:val>
                                        </p:tav>
                                      </p:tavLst>
                                    </p:anim>
                                    <p:anim calcmode="lin" valueType="num">
                                      <p:cBhvr>
                                        <p:cTn id="8" dur="500" fill="hold"/>
                                        <p:tgtEl>
                                          <p:spTgt spid="124933"/>
                                        </p:tgtEl>
                                        <p:attrNameLst>
                                          <p:attrName>ppt_h</p:attrName>
                                        </p:attrNameLst>
                                      </p:cBhvr>
                                      <p:tavLst>
                                        <p:tav tm="0">
                                          <p:val>
                                            <p:strVal val="#ppt_h"/>
                                          </p:val>
                                        </p:tav>
                                        <p:tav tm="100000">
                                          <p:val>
                                            <p:strVal val="#ppt_h"/>
                                          </p:val>
                                        </p:tav>
                                      </p:tavLst>
                                    </p:anim>
                                    <p:animEffect transition="in" filter="fade">
                                      <p:cBhvr>
                                        <p:cTn id="9" dur="500"/>
                                        <p:tgtEl>
                                          <p:spTgt spid="124933"/>
                                        </p:tgtEl>
                                      </p:cBhvr>
                                    </p:animEffect>
                                  </p:childTnLst>
                                </p:cTn>
                              </p:par>
                              <p:par>
                                <p:cTn id="10" presetID="55" presetClass="entr" presetSubtype="0" fill="hold" nodeType="withEffect">
                                  <p:stCondLst>
                                    <p:cond delay="0"/>
                                  </p:stCondLst>
                                  <p:childTnLst>
                                    <p:set>
                                      <p:cBhvr>
                                        <p:cTn id="11" dur="1" fill="hold">
                                          <p:stCondLst>
                                            <p:cond delay="0"/>
                                          </p:stCondLst>
                                        </p:cTn>
                                        <p:tgtEl>
                                          <p:spTgt spid="124932"/>
                                        </p:tgtEl>
                                        <p:attrNameLst>
                                          <p:attrName>style.visibility</p:attrName>
                                        </p:attrNameLst>
                                      </p:cBhvr>
                                      <p:to>
                                        <p:strVal val="visible"/>
                                      </p:to>
                                    </p:set>
                                    <p:anim calcmode="lin" valueType="num">
                                      <p:cBhvr>
                                        <p:cTn id="12" dur="500" fill="hold"/>
                                        <p:tgtEl>
                                          <p:spTgt spid="124932"/>
                                        </p:tgtEl>
                                        <p:attrNameLst>
                                          <p:attrName>ppt_w</p:attrName>
                                        </p:attrNameLst>
                                      </p:cBhvr>
                                      <p:tavLst>
                                        <p:tav tm="0">
                                          <p:val>
                                            <p:strVal val="#ppt_w*0.70"/>
                                          </p:val>
                                        </p:tav>
                                        <p:tav tm="100000">
                                          <p:val>
                                            <p:strVal val="#ppt_w"/>
                                          </p:val>
                                        </p:tav>
                                      </p:tavLst>
                                    </p:anim>
                                    <p:anim calcmode="lin" valueType="num">
                                      <p:cBhvr>
                                        <p:cTn id="13" dur="500" fill="hold"/>
                                        <p:tgtEl>
                                          <p:spTgt spid="124932"/>
                                        </p:tgtEl>
                                        <p:attrNameLst>
                                          <p:attrName>ppt_h</p:attrName>
                                        </p:attrNameLst>
                                      </p:cBhvr>
                                      <p:tavLst>
                                        <p:tav tm="0">
                                          <p:val>
                                            <p:strVal val="#ppt_h"/>
                                          </p:val>
                                        </p:tav>
                                        <p:tav tm="100000">
                                          <p:val>
                                            <p:strVal val="#ppt_h"/>
                                          </p:val>
                                        </p:tav>
                                      </p:tavLst>
                                    </p:anim>
                                    <p:animEffect transition="in" filter="fade">
                                      <p:cBhvr>
                                        <p:cTn id="14" dur="500"/>
                                        <p:tgtEl>
                                          <p:spTgt spid="12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7" y="1622432"/>
            <a:ext cx="7918450" cy="4810125"/>
          </a:xfrm>
          <a:prstGeom prst="rect">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pic>
      <p:sp>
        <p:nvSpPr>
          <p:cNvPr id="25602" name="Rectangle 3"/>
          <p:cNvSpPr>
            <a:spLocks noChangeArrowheads="1"/>
          </p:cNvSpPr>
          <p:nvPr/>
        </p:nvSpPr>
        <p:spPr bwMode="auto">
          <a:xfrm>
            <a:off x="6452317" y="6534162"/>
            <a:ext cx="2532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GB" sz="1200" b="1">
                <a:solidFill>
                  <a:srgbClr val="660066"/>
                </a:solidFill>
              </a:rPr>
              <a:t>Guyatt et al. BMJ 2008; 336: 924-926</a:t>
            </a:r>
          </a:p>
        </p:txBody>
      </p:sp>
      <p:pic>
        <p:nvPicPr>
          <p:cNvPr id="25603" name="Immagine 5" descr="bmj.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6" y="82558"/>
            <a:ext cx="955675" cy="13811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54429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2438400" y="188913"/>
            <a:ext cx="6553200" cy="1143000"/>
          </a:xfrm>
          <a:solidFill>
            <a:srgbClr val="FFFFFF"/>
          </a:solidFill>
          <a:ln w="57150" cap="flat">
            <a:solidFill>
              <a:srgbClr val="0000FF"/>
            </a:solidFill>
            <a:round/>
            <a:headEnd type="none" w="med" len="med"/>
            <a:tailEnd type="none" w="med" len="med"/>
          </a:ln>
        </p:spPr>
        <p:txBody>
          <a:bodyPr>
            <a:normAutofit/>
          </a:bodyPr>
          <a:lstStyle/>
          <a:p>
            <a:pPr eaLnBrk="1" hangingPunct="1"/>
            <a:r>
              <a:rPr lang="it-IT" sz="3600" b="1">
                <a:solidFill>
                  <a:srgbClr val="000090"/>
                </a:solidFill>
                <a:latin typeface="Calibri" charset="0"/>
                <a:ea typeface="ＭＳ Ｐゴシック" charset="0"/>
                <a:cs typeface="ＭＳ Ｐゴシック" charset="0"/>
              </a:rPr>
              <a:t>Factors that influence the strengths of a recommendation </a:t>
            </a:r>
          </a:p>
        </p:txBody>
      </p:sp>
      <p:sp>
        <p:nvSpPr>
          <p:cNvPr id="212995" name="Rectangle 3"/>
          <p:cNvSpPr>
            <a:spLocks noGrp="1" noChangeArrowheads="1"/>
          </p:cNvSpPr>
          <p:nvPr>
            <p:ph type="body" sz="half" idx="1"/>
          </p:nvPr>
        </p:nvSpPr>
        <p:spPr>
          <a:xfrm>
            <a:off x="2195513" y="1951038"/>
            <a:ext cx="4038600" cy="4525962"/>
          </a:xfrm>
        </p:spPr>
        <p:txBody>
          <a:bodyPr>
            <a:noAutofit/>
          </a:bodyPr>
          <a:lstStyle/>
          <a:p>
            <a:pPr eaLnBrk="1" hangingPunct="1">
              <a:lnSpc>
                <a:spcPct val="70000"/>
              </a:lnSpc>
              <a:defRPr/>
            </a:pPr>
            <a:r>
              <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rPr>
              <a:t>Balance </a:t>
            </a: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between</a:t>
            </a:r>
            <a:r>
              <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rPr>
              <a:t> </a:t>
            </a: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desirable</a:t>
            </a:r>
            <a:r>
              <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rPr>
              <a:t> and </a:t>
            </a: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undesirable</a:t>
            </a:r>
            <a:r>
              <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rPr>
              <a:t> </a:t>
            </a: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effects</a:t>
            </a:r>
            <a:endPar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endParaRPr>
          </a:p>
          <a:p>
            <a:pPr eaLnBrk="1" hangingPunct="1">
              <a:lnSpc>
                <a:spcPct val="70000"/>
              </a:lnSpc>
              <a:defRPr/>
            </a:pPr>
            <a:endPar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endParaRPr>
          </a:p>
          <a:p>
            <a:pPr eaLnBrk="1" hangingPunct="1">
              <a:lnSpc>
                <a:spcPct val="70000"/>
              </a:lnSpc>
              <a:defRPr/>
            </a:pP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Quality</a:t>
            </a:r>
            <a:r>
              <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rPr>
              <a:t> of </a:t>
            </a: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evidence</a:t>
            </a:r>
            <a:endPar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endParaRPr>
          </a:p>
          <a:p>
            <a:pPr eaLnBrk="1" hangingPunct="1">
              <a:lnSpc>
                <a:spcPct val="70000"/>
              </a:lnSpc>
              <a:defRPr/>
            </a:pPr>
            <a:endPar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endParaRPr>
          </a:p>
          <a:p>
            <a:pPr eaLnBrk="1" hangingPunct="1">
              <a:lnSpc>
                <a:spcPct val="70000"/>
              </a:lnSpc>
              <a:defRPr/>
            </a:pP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Patients</a:t>
            </a:r>
            <a:r>
              <a:rPr lang="ja-JP" alt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rPr>
              <a:t>’</a:t>
            </a: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values</a:t>
            </a:r>
            <a:r>
              <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rPr>
              <a:t> and </a:t>
            </a: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preferences</a:t>
            </a:r>
            <a:endPar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endParaRPr>
          </a:p>
          <a:p>
            <a:pPr eaLnBrk="1" hangingPunct="1">
              <a:lnSpc>
                <a:spcPct val="70000"/>
              </a:lnSpc>
              <a:defRPr/>
            </a:pPr>
            <a:endPar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endParaRPr>
          </a:p>
          <a:p>
            <a:pPr eaLnBrk="1" hangingPunct="1">
              <a:lnSpc>
                <a:spcPct val="70000"/>
              </a:lnSpc>
              <a:defRPr/>
            </a:pPr>
            <a:r>
              <a:rPr lang="it-IT" b="1" dirty="0" err="1">
                <a:solidFill>
                  <a:srgbClr val="660066"/>
                </a:solidFill>
                <a:effectLst>
                  <a:outerShdw blurRad="38100" dist="38100" dir="2700000" algn="tl">
                    <a:srgbClr val="FFFFFF"/>
                  </a:outerShdw>
                </a:effectLst>
                <a:latin typeface="Calibri" charset="0"/>
                <a:ea typeface="ＭＳ Ｐゴシック" charset="0"/>
                <a:cs typeface="ＭＳ Ｐゴシック" charset="0"/>
              </a:rPr>
              <a:t>Costs</a:t>
            </a:r>
            <a:endParaRPr lang="it-IT" b="1" dirty="0">
              <a:solidFill>
                <a:srgbClr val="660066"/>
              </a:solidFill>
              <a:effectLst>
                <a:outerShdw blurRad="38100" dist="38100" dir="2700000" algn="tl">
                  <a:srgbClr val="FFFFFF"/>
                </a:outerShdw>
              </a:effectLst>
              <a:latin typeface="Calibri" charset="0"/>
              <a:ea typeface="ＭＳ Ｐゴシック" charset="0"/>
              <a:cs typeface="ＭＳ Ｐゴシック" charset="0"/>
            </a:endParaRPr>
          </a:p>
        </p:txBody>
      </p:sp>
      <p:pic>
        <p:nvPicPr>
          <p:cNvPr id="87043" name="Picture 4" descr="soldi3"/>
          <p:cNvPicPr>
            <a:picLocks noGrp="1"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8313" y="5805488"/>
            <a:ext cx="571500" cy="571500"/>
          </a:xfrm>
        </p:spPr>
      </p:pic>
      <p:pic>
        <p:nvPicPr>
          <p:cNvPr id="87044" name="Picture 5" descr="soldi3"/>
          <p:cNvPicPr>
            <a:picLocks noGrp="1" noChangeAspect="1" noChangeArrowheads="1" noCrop="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68313" y="4221163"/>
            <a:ext cx="1295400" cy="1295400"/>
          </a:xfrm>
        </p:spPr>
      </p:pic>
      <p:pic>
        <p:nvPicPr>
          <p:cNvPr id="87045" name="Picture 6" descr="sold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580548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2" y="2781300"/>
            <a:ext cx="11715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7047" name="Object 2"/>
          <p:cNvGraphicFramePr>
            <a:graphicFrameLocks noChangeAspect="1"/>
          </p:cNvGraphicFramePr>
          <p:nvPr/>
        </p:nvGraphicFramePr>
        <p:xfrm>
          <a:off x="900113" y="2781312"/>
          <a:ext cx="1104900" cy="1223963"/>
        </p:xfrm>
        <a:graphic>
          <a:graphicData uri="http://schemas.openxmlformats.org/presentationml/2006/ole">
            <mc:AlternateContent xmlns:mc="http://schemas.openxmlformats.org/markup-compatibility/2006">
              <mc:Choice xmlns:v="urn:schemas-microsoft-com:vml" Requires="v">
                <p:oleObj spid="_x0000_s3075" name="Fotografia di Photo Editor" r:id="rId7" imgW="2580952" imgH="2857899" progId="">
                  <p:embed/>
                </p:oleObj>
              </mc:Choice>
              <mc:Fallback>
                <p:oleObj name="Fotografia di Photo Editor" r:id="rId7" imgW="2580952" imgH="285789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13" y="2781312"/>
                        <a:ext cx="110490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87048" name="Picture 9" descr="oggetti - bilancia 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1" y="1773238"/>
            <a:ext cx="935038"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Rectangle 10"/>
          <p:cNvSpPr>
            <a:spLocks noChangeArrowheads="1"/>
          </p:cNvSpPr>
          <p:nvPr/>
        </p:nvSpPr>
        <p:spPr bwMode="auto">
          <a:xfrm>
            <a:off x="179390" y="1484317"/>
            <a:ext cx="1944687" cy="51133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pic>
        <p:nvPicPr>
          <p:cNvPr id="21300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27738" y="4648200"/>
            <a:ext cx="31162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2" y="122238"/>
            <a:ext cx="1895475" cy="1173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695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2995">
                                            <p:txEl>
                                              <p:pRg st="4" end="4"/>
                                            </p:txEl>
                                          </p:spTgt>
                                        </p:tgtEl>
                                        <p:attrNameLst>
                                          <p:attrName>style.visibility</p:attrName>
                                        </p:attrNameLst>
                                      </p:cBhvr>
                                      <p:to>
                                        <p:strVal val="visible"/>
                                      </p:to>
                                    </p:set>
                                    <p:animEffect transition="in" filter="checkerboard(across)">
                                      <p:cBhvr>
                                        <p:cTn id="7" dur="500"/>
                                        <p:tgtEl>
                                          <p:spTgt spid="212995">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12995">
                                            <p:txEl>
                                              <p:pRg st="6" end="6"/>
                                            </p:txEl>
                                          </p:spTgt>
                                        </p:tgtEl>
                                        <p:attrNameLst>
                                          <p:attrName>style.visibility</p:attrName>
                                        </p:attrNameLst>
                                      </p:cBhvr>
                                      <p:to>
                                        <p:strVal val="visible"/>
                                      </p:to>
                                    </p:set>
                                    <p:animEffect transition="in" filter="checkerboard(across)">
                                      <p:cBhvr>
                                        <p:cTn id="12" dur="500"/>
                                        <p:tgtEl>
                                          <p:spTgt spid="212995">
                                            <p:txEl>
                                              <p:pRg st="6" end="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13003"/>
                                        </p:tgtEl>
                                        <p:attrNameLst>
                                          <p:attrName>style.visibility</p:attrName>
                                        </p:attrNameLst>
                                      </p:cBhvr>
                                      <p:to>
                                        <p:strVal val="visible"/>
                                      </p:to>
                                    </p:set>
                                    <p:animEffect transition="in" filter="blinds(horizontal)">
                                      <p:cBhvr>
                                        <p:cTn id="17" dur="500"/>
                                        <p:tgtEl>
                                          <p:spTgt spid="213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43" descr="C:\Documents and Settings\pc\Desktop\Immagine22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838207"/>
            <a:ext cx="6246813"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1030"/>
          <p:cNvGrpSpPr>
            <a:grpSpLocks/>
          </p:cNvGrpSpPr>
          <p:nvPr/>
        </p:nvGrpSpPr>
        <p:grpSpPr bwMode="auto">
          <a:xfrm>
            <a:off x="6602419" y="381000"/>
            <a:ext cx="2541587" cy="1296988"/>
            <a:chOff x="3932" y="230"/>
            <a:chExt cx="1601" cy="817"/>
          </a:xfrm>
        </p:grpSpPr>
        <p:sp>
          <p:nvSpPr>
            <p:cNvPr id="14339" name="AutoShape 1027"/>
            <p:cNvSpPr>
              <a:spLocks noChangeArrowheads="1"/>
            </p:cNvSpPr>
            <p:nvPr/>
          </p:nvSpPr>
          <p:spPr bwMode="auto">
            <a:xfrm>
              <a:off x="3932" y="230"/>
              <a:ext cx="1601" cy="817"/>
            </a:xfrm>
            <a:prstGeom prst="wedgeEllipseCallout">
              <a:avLst>
                <a:gd name="adj1" fmla="val -32824"/>
                <a:gd name="adj2" fmla="val 64810"/>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defRPr/>
              </a:pPr>
              <a:endParaRPr lang="it-IT">
                <a:solidFill>
                  <a:prstClr val="black"/>
                </a:solidFill>
              </a:endParaRPr>
            </a:p>
          </p:txBody>
        </p:sp>
        <p:sp>
          <p:nvSpPr>
            <p:cNvPr id="14340" name="Text Box 1028"/>
            <p:cNvSpPr txBox="1">
              <a:spLocks noChangeArrowheads="1"/>
            </p:cNvSpPr>
            <p:nvPr/>
          </p:nvSpPr>
          <p:spPr bwMode="auto">
            <a:xfrm>
              <a:off x="4007" y="365"/>
              <a:ext cx="147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tabLst>
                  <a:tab pos="573088" algn="l"/>
                </a:tabLst>
                <a:defRPr>
                  <a:solidFill>
                    <a:schemeClr val="tx1"/>
                  </a:solidFill>
                  <a:latin typeface="Calibri" charset="0"/>
                  <a:ea typeface="ＭＳ Ｐゴシック" charset="0"/>
                </a:defRPr>
              </a:lvl1pPr>
              <a:lvl2pPr>
                <a:tabLst>
                  <a:tab pos="573088" algn="l"/>
                </a:tabLst>
                <a:defRPr>
                  <a:solidFill>
                    <a:schemeClr val="tx1"/>
                  </a:solidFill>
                  <a:latin typeface="Calibri" charset="0"/>
                  <a:ea typeface="ＭＳ Ｐゴシック" charset="0"/>
                </a:defRPr>
              </a:lvl2pPr>
              <a:lvl3pPr>
                <a:tabLst>
                  <a:tab pos="573088" algn="l"/>
                </a:tabLst>
                <a:defRPr>
                  <a:solidFill>
                    <a:schemeClr val="tx1"/>
                  </a:solidFill>
                  <a:latin typeface="Calibri" charset="0"/>
                  <a:ea typeface="ＭＳ Ｐゴシック" charset="0"/>
                </a:defRPr>
              </a:lvl3pPr>
              <a:lvl4pPr>
                <a:tabLst>
                  <a:tab pos="573088" algn="l"/>
                </a:tabLst>
                <a:defRPr>
                  <a:solidFill>
                    <a:schemeClr val="tx1"/>
                  </a:solidFill>
                  <a:latin typeface="Calibri" charset="0"/>
                  <a:ea typeface="ＭＳ Ｐゴシック" charset="0"/>
                </a:defRPr>
              </a:lvl4pPr>
              <a:lvl5pPr>
                <a:tabLst>
                  <a:tab pos="573088" algn="l"/>
                </a:tabLst>
                <a:defRPr>
                  <a:solidFill>
                    <a:schemeClr val="tx1"/>
                  </a:solidFill>
                  <a:latin typeface="Calibri" charset="0"/>
                  <a:ea typeface="ＭＳ Ｐゴシック" charset="0"/>
                </a:defRPr>
              </a:lvl5pPr>
              <a:lvl6pPr fontAlgn="base">
                <a:spcBef>
                  <a:spcPct val="0"/>
                </a:spcBef>
                <a:spcAft>
                  <a:spcPct val="0"/>
                </a:spcAft>
                <a:tabLst>
                  <a:tab pos="573088" algn="l"/>
                </a:tabLst>
                <a:defRPr>
                  <a:solidFill>
                    <a:schemeClr val="tx1"/>
                  </a:solidFill>
                  <a:latin typeface="Calibri" charset="0"/>
                  <a:ea typeface="ＭＳ Ｐゴシック" charset="0"/>
                </a:defRPr>
              </a:lvl6pPr>
              <a:lvl7pPr fontAlgn="base">
                <a:spcBef>
                  <a:spcPct val="0"/>
                </a:spcBef>
                <a:spcAft>
                  <a:spcPct val="0"/>
                </a:spcAft>
                <a:tabLst>
                  <a:tab pos="573088" algn="l"/>
                </a:tabLst>
                <a:defRPr>
                  <a:solidFill>
                    <a:schemeClr val="tx1"/>
                  </a:solidFill>
                  <a:latin typeface="Calibri" charset="0"/>
                  <a:ea typeface="ＭＳ Ｐゴシック" charset="0"/>
                </a:defRPr>
              </a:lvl7pPr>
              <a:lvl8pPr fontAlgn="base">
                <a:spcBef>
                  <a:spcPct val="0"/>
                </a:spcBef>
                <a:spcAft>
                  <a:spcPct val="0"/>
                </a:spcAft>
                <a:tabLst>
                  <a:tab pos="573088" algn="l"/>
                </a:tabLst>
                <a:defRPr>
                  <a:solidFill>
                    <a:schemeClr val="tx1"/>
                  </a:solidFill>
                  <a:latin typeface="Calibri" charset="0"/>
                  <a:ea typeface="ＭＳ Ｐゴシック" charset="0"/>
                </a:defRPr>
              </a:lvl8pPr>
              <a:lvl9pPr fontAlgn="base">
                <a:spcBef>
                  <a:spcPct val="0"/>
                </a:spcBef>
                <a:spcAft>
                  <a:spcPct val="0"/>
                </a:spcAft>
                <a:tabLst>
                  <a:tab pos="573088" algn="l"/>
                </a:tabLst>
                <a:defRPr>
                  <a:solidFill>
                    <a:schemeClr val="tx1"/>
                  </a:solidFill>
                  <a:latin typeface="Calibri" charset="0"/>
                  <a:ea typeface="ＭＳ Ｐゴシック" charset="0"/>
                </a:defRPr>
              </a:lvl9pPr>
            </a:lstStyle>
            <a:p>
              <a:pPr algn="ctr">
                <a:spcBef>
                  <a:spcPct val="50000"/>
                </a:spcBef>
                <a:defRPr/>
              </a:pPr>
              <a:r>
                <a:rPr lang="it-IT" sz="1200" b="1" smtClean="0">
                  <a:solidFill>
                    <a:prstClr val="black"/>
                  </a:solidFill>
                  <a:latin typeface="Tahoma" charset="0"/>
                </a:rPr>
                <a:t>Congratulations! The test were negative!</a:t>
              </a:r>
            </a:p>
            <a:p>
              <a:pPr algn="ctr">
                <a:spcBef>
                  <a:spcPct val="50000"/>
                </a:spcBef>
                <a:defRPr/>
              </a:pPr>
              <a:r>
                <a:rPr lang="it-IT" sz="1200" b="1" smtClean="0">
                  <a:solidFill>
                    <a:prstClr val="black"/>
                  </a:solidFill>
                  <a:latin typeface="Tahoma" charset="0"/>
                </a:rPr>
                <a:t>Everything is perfectly alright!</a:t>
              </a:r>
            </a:p>
          </p:txBody>
        </p:sp>
      </p:grpSp>
      <p:sp>
        <p:nvSpPr>
          <p:cNvPr id="14348" name="Text Box 1036"/>
          <p:cNvSpPr txBox="1">
            <a:spLocks noChangeArrowheads="1"/>
          </p:cNvSpPr>
          <p:nvPr/>
        </p:nvSpPr>
        <p:spPr bwMode="auto">
          <a:xfrm>
            <a:off x="4119565" y="90806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endParaRPr lang="it-IT">
              <a:solidFill>
                <a:prstClr val="black"/>
              </a:solidFill>
            </a:endParaRPr>
          </a:p>
        </p:txBody>
      </p:sp>
      <p:grpSp>
        <p:nvGrpSpPr>
          <p:cNvPr id="2" name="Gruppo 1"/>
          <p:cNvGrpSpPr>
            <a:grpSpLocks/>
          </p:cNvGrpSpPr>
          <p:nvPr/>
        </p:nvGrpSpPr>
        <p:grpSpPr bwMode="auto">
          <a:xfrm>
            <a:off x="1371600" y="228600"/>
            <a:ext cx="4546600" cy="3541713"/>
            <a:chOff x="1443038" y="365125"/>
            <a:chExt cx="4546600" cy="3541713"/>
          </a:xfrm>
        </p:grpSpPr>
        <p:grpSp>
          <p:nvGrpSpPr>
            <p:cNvPr id="5126" name="Group 1044"/>
            <p:cNvGrpSpPr>
              <a:grpSpLocks/>
            </p:cNvGrpSpPr>
            <p:nvPr/>
          </p:nvGrpSpPr>
          <p:grpSpPr bwMode="auto">
            <a:xfrm>
              <a:off x="3763963" y="365125"/>
              <a:ext cx="2225675" cy="935038"/>
              <a:chOff x="2371" y="230"/>
              <a:chExt cx="1402" cy="589"/>
            </a:xfrm>
          </p:grpSpPr>
          <p:sp>
            <p:nvSpPr>
              <p:cNvPr id="14343" name="AutoShape 1031"/>
              <p:cNvSpPr>
                <a:spLocks noChangeArrowheads="1"/>
              </p:cNvSpPr>
              <p:nvPr/>
            </p:nvSpPr>
            <p:spPr bwMode="auto">
              <a:xfrm>
                <a:off x="2371" y="230"/>
                <a:ext cx="1402" cy="589"/>
              </a:xfrm>
              <a:prstGeom prst="cloudCallout">
                <a:avLst>
                  <a:gd name="adj1" fmla="val -5347"/>
                  <a:gd name="adj2" fmla="val 119611"/>
                </a:avLst>
              </a:prstGeom>
              <a:solidFill>
                <a:schemeClr val="bg1"/>
              </a:solidFill>
              <a:ln w="222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defRPr/>
                </a:pPr>
                <a:endParaRPr lang="it-IT">
                  <a:solidFill>
                    <a:prstClr val="black"/>
                  </a:solidFill>
                </a:endParaRPr>
              </a:p>
            </p:txBody>
          </p:sp>
          <p:sp>
            <p:nvSpPr>
              <p:cNvPr id="14349" name="Text Box 1037"/>
              <p:cNvSpPr txBox="1">
                <a:spLocks noChangeArrowheads="1"/>
              </p:cNvSpPr>
              <p:nvPr/>
            </p:nvSpPr>
            <p:spPr bwMode="auto">
              <a:xfrm>
                <a:off x="2595" y="365"/>
                <a:ext cx="91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it-IT" sz="1200" b="1">
                    <a:solidFill>
                      <a:prstClr val="black"/>
                    </a:solidFill>
                    <a:latin typeface="Tahoma" charset="0"/>
                  </a:rPr>
                  <a:t>My whole life is affected…</a:t>
                </a:r>
              </a:p>
            </p:txBody>
          </p:sp>
        </p:grpSp>
        <p:grpSp>
          <p:nvGrpSpPr>
            <p:cNvPr id="5127" name="Group 1043"/>
            <p:cNvGrpSpPr>
              <a:grpSpLocks/>
            </p:cNvGrpSpPr>
            <p:nvPr/>
          </p:nvGrpSpPr>
          <p:grpSpPr bwMode="auto">
            <a:xfrm>
              <a:off x="1947863" y="1052513"/>
              <a:ext cx="2014537" cy="766762"/>
              <a:chOff x="1227" y="663"/>
              <a:chExt cx="1269" cy="483"/>
            </a:xfrm>
          </p:grpSpPr>
          <p:sp>
            <p:nvSpPr>
              <p:cNvPr id="14344" name="AutoShape 1032"/>
              <p:cNvSpPr>
                <a:spLocks noChangeArrowheads="1"/>
              </p:cNvSpPr>
              <p:nvPr/>
            </p:nvSpPr>
            <p:spPr bwMode="auto">
              <a:xfrm>
                <a:off x="1227" y="663"/>
                <a:ext cx="1269" cy="483"/>
              </a:xfrm>
              <a:prstGeom prst="cloudCallout">
                <a:avLst>
                  <a:gd name="adj1" fmla="val 52759"/>
                  <a:gd name="adj2" fmla="val 77537"/>
                </a:avLst>
              </a:prstGeom>
              <a:solidFill>
                <a:schemeClr val="bg1"/>
              </a:solidFill>
              <a:ln w="222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defRPr/>
                </a:pPr>
                <a:endParaRPr lang="it-IT">
                  <a:solidFill>
                    <a:prstClr val="black"/>
                  </a:solidFill>
                </a:endParaRPr>
              </a:p>
            </p:txBody>
          </p:sp>
          <p:sp>
            <p:nvSpPr>
              <p:cNvPr id="14350" name="Text Box 1038"/>
              <p:cNvSpPr txBox="1">
                <a:spLocks noChangeArrowheads="1"/>
              </p:cNvSpPr>
              <p:nvPr/>
            </p:nvSpPr>
            <p:spPr bwMode="auto">
              <a:xfrm>
                <a:off x="1422" y="797"/>
                <a:ext cx="91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it-IT" sz="1200" b="1">
                    <a:solidFill>
                      <a:prstClr val="black"/>
                    </a:solidFill>
                    <a:latin typeface="Tahoma" charset="0"/>
                  </a:rPr>
                  <a:t>I cannot sleep…</a:t>
                </a:r>
              </a:p>
            </p:txBody>
          </p:sp>
        </p:grpSp>
        <p:grpSp>
          <p:nvGrpSpPr>
            <p:cNvPr id="5128" name="Group 1045"/>
            <p:cNvGrpSpPr>
              <a:grpSpLocks/>
            </p:cNvGrpSpPr>
            <p:nvPr/>
          </p:nvGrpSpPr>
          <p:grpSpPr bwMode="auto">
            <a:xfrm>
              <a:off x="1443038" y="2125663"/>
              <a:ext cx="1816100" cy="960437"/>
              <a:chOff x="909" y="1339"/>
              <a:chExt cx="1144" cy="605"/>
            </a:xfrm>
          </p:grpSpPr>
          <p:sp>
            <p:nvSpPr>
              <p:cNvPr id="14345" name="AutoShape 1033"/>
              <p:cNvSpPr>
                <a:spLocks noChangeArrowheads="1"/>
              </p:cNvSpPr>
              <p:nvPr/>
            </p:nvSpPr>
            <p:spPr bwMode="auto">
              <a:xfrm>
                <a:off x="909" y="1339"/>
                <a:ext cx="1144" cy="605"/>
              </a:xfrm>
              <a:prstGeom prst="cloudCallout">
                <a:avLst>
                  <a:gd name="adj1" fmla="val 79806"/>
                  <a:gd name="adj2" fmla="val -54773"/>
                </a:avLst>
              </a:prstGeom>
              <a:solidFill>
                <a:schemeClr val="bg1"/>
              </a:solidFill>
              <a:ln w="222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defRPr/>
                </a:pPr>
                <a:endParaRPr lang="it-IT">
                  <a:solidFill>
                    <a:prstClr val="black"/>
                  </a:solidFill>
                </a:endParaRPr>
              </a:p>
            </p:txBody>
          </p:sp>
          <p:sp>
            <p:nvSpPr>
              <p:cNvPr id="14351" name="Text Box 1039"/>
              <p:cNvSpPr txBox="1">
                <a:spLocks noChangeArrowheads="1"/>
              </p:cNvSpPr>
              <p:nvPr/>
            </p:nvSpPr>
            <p:spPr bwMode="auto">
              <a:xfrm>
                <a:off x="998" y="1463"/>
                <a:ext cx="91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it-IT" sz="1200" b="1">
                    <a:solidFill>
                      <a:prstClr val="black"/>
                    </a:solidFill>
                    <a:latin typeface="Tahoma" charset="0"/>
                  </a:rPr>
                  <a:t>I cannot bend over or exercise</a:t>
                </a:r>
              </a:p>
            </p:txBody>
          </p:sp>
        </p:grpSp>
        <p:grpSp>
          <p:nvGrpSpPr>
            <p:cNvPr id="5129" name="Group 1042"/>
            <p:cNvGrpSpPr>
              <a:grpSpLocks/>
            </p:cNvGrpSpPr>
            <p:nvPr/>
          </p:nvGrpSpPr>
          <p:grpSpPr bwMode="auto">
            <a:xfrm>
              <a:off x="1527175" y="2916238"/>
              <a:ext cx="2101850" cy="990600"/>
              <a:chOff x="962" y="1837"/>
              <a:chExt cx="1324" cy="624"/>
            </a:xfrm>
          </p:grpSpPr>
          <p:sp>
            <p:nvSpPr>
              <p:cNvPr id="14346" name="AutoShape 1034"/>
              <p:cNvSpPr>
                <a:spLocks noChangeArrowheads="1"/>
              </p:cNvSpPr>
              <p:nvPr/>
            </p:nvSpPr>
            <p:spPr bwMode="auto">
              <a:xfrm>
                <a:off x="962" y="1837"/>
                <a:ext cx="1324" cy="624"/>
              </a:xfrm>
              <a:prstGeom prst="cloudCallout">
                <a:avLst>
                  <a:gd name="adj1" fmla="val 65634"/>
                  <a:gd name="adj2" fmla="val -107051"/>
                </a:avLst>
              </a:prstGeom>
              <a:solidFill>
                <a:schemeClr val="bg1"/>
              </a:solidFill>
              <a:ln w="222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defRPr/>
                </a:pPr>
                <a:endParaRPr lang="it-IT">
                  <a:solidFill>
                    <a:prstClr val="black"/>
                  </a:solidFill>
                </a:endParaRPr>
              </a:p>
            </p:txBody>
          </p:sp>
          <p:sp>
            <p:nvSpPr>
              <p:cNvPr id="14352" name="Text Box 1040"/>
              <p:cNvSpPr txBox="1">
                <a:spLocks noChangeArrowheads="1"/>
              </p:cNvSpPr>
              <p:nvPr/>
            </p:nvSpPr>
            <p:spPr bwMode="auto">
              <a:xfrm>
                <a:off x="1134" y="1950"/>
                <a:ext cx="91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it-IT" sz="1200" b="1">
                    <a:solidFill>
                      <a:prstClr val="black"/>
                    </a:solidFill>
                    <a:latin typeface="Tahoma" charset="0"/>
                  </a:rPr>
                  <a:t>I cannot eat or drink whatever I like</a:t>
                </a:r>
              </a:p>
            </p:txBody>
          </p:sp>
        </p:grpSp>
      </p:grpSp>
    </p:spTree>
    <p:extLst>
      <p:ext uri="{BB962C8B-B14F-4D97-AF65-F5344CB8AC3E}">
        <p14:creationId xmlns:p14="http://schemas.microsoft.com/office/powerpoint/2010/main" val="821340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dissolve">
                                      <p:cBhvr>
                                        <p:cTn id="7" dur="500"/>
                                        <p:tgtEl>
                                          <p:spTgt spid="14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5108" y="233950"/>
            <a:ext cx="2904385" cy="646331"/>
          </a:xfrm>
          <a:prstGeom prst="rect">
            <a:avLst/>
          </a:prstGeom>
          <a:noFill/>
        </p:spPr>
        <p:txBody>
          <a:bodyPr wrap="none" rtlCol="0">
            <a:spAutoFit/>
          </a:bodyPr>
          <a:lstStyle/>
          <a:p>
            <a:r>
              <a:rPr lang="it-IT" sz="3600" b="1" u="sng" dirty="0" err="1">
                <a:solidFill>
                  <a:prstClr val="black"/>
                </a:solidFill>
              </a:rPr>
              <a:t>Two</a:t>
            </a:r>
            <a:r>
              <a:rPr lang="it-IT" sz="3600" b="1" u="sng" dirty="0">
                <a:solidFill>
                  <a:prstClr val="black"/>
                </a:solidFill>
              </a:rPr>
              <a:t> </a:t>
            </a:r>
            <a:r>
              <a:rPr lang="it-IT" sz="3600" b="1" u="sng" dirty="0" err="1">
                <a:solidFill>
                  <a:prstClr val="black"/>
                </a:solidFill>
              </a:rPr>
              <a:t>Examples</a:t>
            </a:r>
            <a:endParaRPr lang="it-IT" sz="3600" b="1" u="sng" dirty="0">
              <a:solidFill>
                <a:prstClr val="black"/>
              </a:solidFill>
            </a:endParaRPr>
          </a:p>
        </p:txBody>
      </p:sp>
      <p:sp>
        <p:nvSpPr>
          <p:cNvPr id="3" name="Rettangolo 2"/>
          <p:cNvSpPr/>
          <p:nvPr/>
        </p:nvSpPr>
        <p:spPr>
          <a:xfrm>
            <a:off x="401083" y="1270213"/>
            <a:ext cx="8066105" cy="213929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b="1" dirty="0">
                <a:solidFill>
                  <a:srgbClr val="660066"/>
                </a:solidFill>
                <a:latin typeface="Avenir Black"/>
                <a:cs typeface="Avenir Black"/>
              </a:rPr>
              <a:t>DRUG A:</a:t>
            </a:r>
          </a:p>
          <a:p>
            <a:r>
              <a:rPr lang="it-IT" b="1" dirty="0" err="1">
                <a:solidFill>
                  <a:srgbClr val="0000FF"/>
                </a:solidFill>
                <a:latin typeface="Avenir Black"/>
                <a:cs typeface="Avenir Black"/>
              </a:rPr>
              <a:t>Effective</a:t>
            </a:r>
            <a:endParaRPr lang="it-IT" b="1" dirty="0">
              <a:solidFill>
                <a:srgbClr val="0000FF"/>
              </a:solidFill>
              <a:latin typeface="Avenir Black"/>
              <a:cs typeface="Avenir Black"/>
            </a:endParaRPr>
          </a:p>
          <a:p>
            <a:r>
              <a:rPr lang="it-IT" b="1" dirty="0" err="1">
                <a:solidFill>
                  <a:srgbClr val="0000FF"/>
                </a:solidFill>
                <a:latin typeface="Avenir Black"/>
                <a:cs typeface="Avenir Black"/>
              </a:rPr>
              <a:t>Safe</a:t>
            </a:r>
            <a:endParaRPr lang="it-IT" b="1" dirty="0">
              <a:solidFill>
                <a:srgbClr val="0000FF"/>
              </a:solidFill>
              <a:latin typeface="Avenir Black"/>
              <a:cs typeface="Avenir Black"/>
            </a:endParaRPr>
          </a:p>
          <a:p>
            <a:r>
              <a:rPr lang="it-IT" b="1" dirty="0">
                <a:solidFill>
                  <a:srgbClr val="0000FF"/>
                </a:solidFill>
                <a:latin typeface="Avenir Black"/>
                <a:cs typeface="Avenir Black"/>
              </a:rPr>
              <a:t>Cheap</a:t>
            </a:r>
          </a:p>
        </p:txBody>
      </p:sp>
      <p:sp>
        <p:nvSpPr>
          <p:cNvPr id="4" name="Rettangolo 3"/>
          <p:cNvSpPr/>
          <p:nvPr/>
        </p:nvSpPr>
        <p:spPr>
          <a:xfrm>
            <a:off x="397508" y="3807040"/>
            <a:ext cx="8066105" cy="213929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b="1" dirty="0">
                <a:solidFill>
                  <a:srgbClr val="A5A5A5">
                    <a:lumMod val="50000"/>
                  </a:srgbClr>
                </a:solidFill>
                <a:latin typeface="Avenir Black"/>
                <a:cs typeface="Avenir Black"/>
              </a:rPr>
              <a:t>DRUG B:</a:t>
            </a:r>
          </a:p>
          <a:p>
            <a:r>
              <a:rPr lang="it-IT" b="1" dirty="0" err="1">
                <a:solidFill>
                  <a:srgbClr val="0000FF"/>
                </a:solidFill>
                <a:latin typeface="Avenir Black"/>
                <a:cs typeface="Avenir Black"/>
              </a:rPr>
              <a:t>Effective</a:t>
            </a:r>
            <a:endParaRPr lang="it-IT" b="1" dirty="0">
              <a:solidFill>
                <a:srgbClr val="0000FF"/>
              </a:solidFill>
              <a:latin typeface="Avenir Black"/>
              <a:cs typeface="Avenir Black"/>
            </a:endParaRPr>
          </a:p>
          <a:p>
            <a:r>
              <a:rPr lang="it-IT" b="1" dirty="0" err="1">
                <a:solidFill>
                  <a:srgbClr val="0000FF"/>
                </a:solidFill>
                <a:latin typeface="Avenir Black"/>
                <a:cs typeface="Avenir Black"/>
              </a:rPr>
              <a:t>Safe</a:t>
            </a:r>
            <a:endParaRPr lang="it-IT" b="1" dirty="0">
              <a:solidFill>
                <a:srgbClr val="0000FF"/>
              </a:solidFill>
              <a:latin typeface="Avenir Black"/>
              <a:cs typeface="Avenir Black"/>
            </a:endParaRPr>
          </a:p>
          <a:p>
            <a:r>
              <a:rPr lang="it-IT" b="1" dirty="0">
                <a:solidFill>
                  <a:srgbClr val="0000FF"/>
                </a:solidFill>
                <a:latin typeface="Avenir Black"/>
                <a:cs typeface="Avenir Black"/>
              </a:rPr>
              <a:t>Fast </a:t>
            </a:r>
            <a:r>
              <a:rPr lang="it-IT" b="1" dirty="0" err="1">
                <a:solidFill>
                  <a:srgbClr val="0000FF"/>
                </a:solidFill>
                <a:latin typeface="Avenir Black"/>
                <a:cs typeface="Avenir Black"/>
              </a:rPr>
              <a:t>Dissolving</a:t>
            </a:r>
            <a:r>
              <a:rPr lang="it-IT" b="1" dirty="0">
                <a:solidFill>
                  <a:srgbClr val="0000FF"/>
                </a:solidFill>
                <a:latin typeface="Avenir Black"/>
                <a:cs typeface="Avenir Black"/>
              </a:rPr>
              <a:t> Tablet with a </a:t>
            </a:r>
            <a:r>
              <a:rPr lang="it-IT" b="1" dirty="0" err="1">
                <a:solidFill>
                  <a:srgbClr val="0000FF"/>
                </a:solidFill>
                <a:latin typeface="Avenir Black"/>
                <a:cs typeface="Avenir Black"/>
              </a:rPr>
              <a:t>good</a:t>
            </a:r>
            <a:r>
              <a:rPr lang="it-IT" b="1" dirty="0">
                <a:solidFill>
                  <a:srgbClr val="0000FF"/>
                </a:solidFill>
                <a:latin typeface="Avenir Black"/>
                <a:cs typeface="Avenir Black"/>
              </a:rPr>
              <a:t> taste</a:t>
            </a:r>
          </a:p>
          <a:p>
            <a:endParaRPr lang="it-IT" b="1" dirty="0">
              <a:solidFill>
                <a:srgbClr val="0000FF"/>
              </a:solidFill>
              <a:latin typeface="Avenir Black"/>
              <a:cs typeface="Avenir Black"/>
            </a:endParaRPr>
          </a:p>
        </p:txBody>
      </p:sp>
      <p:sp>
        <p:nvSpPr>
          <p:cNvPr id="7" name="CasellaDiTesto 6"/>
          <p:cNvSpPr txBox="1"/>
          <p:nvPr/>
        </p:nvSpPr>
        <p:spPr>
          <a:xfrm>
            <a:off x="-2399003" y="3228332"/>
            <a:ext cx="184731" cy="369332"/>
          </a:xfrm>
          <a:prstGeom prst="rect">
            <a:avLst/>
          </a:prstGeom>
          <a:noFill/>
        </p:spPr>
        <p:txBody>
          <a:bodyPr wrap="none" rtlCol="0">
            <a:spAutoFit/>
          </a:bodyPr>
          <a:lstStyle/>
          <a:p>
            <a:endParaRPr lang="it-IT" dirty="0">
              <a:solidFill>
                <a:prstClr val="black"/>
              </a:solidFill>
            </a:endParaRPr>
          </a:p>
        </p:txBody>
      </p:sp>
      <p:pic>
        <p:nvPicPr>
          <p:cNvPr id="9" name="Immagine 8"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650" y="1498600"/>
            <a:ext cx="2095500" cy="1498600"/>
          </a:xfrm>
          <a:prstGeom prst="rect">
            <a:avLst/>
          </a:prstGeom>
        </p:spPr>
      </p:pic>
      <p:pic>
        <p:nvPicPr>
          <p:cNvPr id="10" name="Immagine 9"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093" y="1493956"/>
            <a:ext cx="2107063" cy="1734385"/>
          </a:xfrm>
          <a:prstGeom prst="rect">
            <a:avLst/>
          </a:prstGeom>
        </p:spPr>
      </p:pic>
      <p:sp>
        <p:nvSpPr>
          <p:cNvPr id="11" name="Rettangolo 10"/>
          <p:cNvSpPr/>
          <p:nvPr/>
        </p:nvSpPr>
        <p:spPr>
          <a:xfrm>
            <a:off x="363605" y="2735879"/>
            <a:ext cx="4572000" cy="646331"/>
          </a:xfrm>
          <a:prstGeom prst="rect">
            <a:avLst/>
          </a:prstGeom>
        </p:spPr>
        <p:txBody>
          <a:bodyPr>
            <a:spAutoFit/>
          </a:bodyPr>
          <a:lstStyle/>
          <a:p>
            <a:endParaRPr lang="it-IT" b="1" dirty="0">
              <a:solidFill>
                <a:srgbClr val="0000FF"/>
              </a:solidFill>
              <a:latin typeface="Avenir Black"/>
              <a:cs typeface="Avenir Black"/>
            </a:endParaRPr>
          </a:p>
          <a:p>
            <a:r>
              <a:rPr lang="it-IT" b="1" dirty="0">
                <a:solidFill>
                  <a:srgbClr val="0000FF"/>
                </a:solidFill>
                <a:latin typeface="Avenir Black"/>
                <a:cs typeface="Avenir Black"/>
              </a:rPr>
              <a:t>Administration : 18 </a:t>
            </a:r>
            <a:r>
              <a:rPr lang="it-IT" b="1" dirty="0" err="1">
                <a:solidFill>
                  <a:srgbClr val="0000FF"/>
                </a:solidFill>
                <a:latin typeface="Avenir Black"/>
                <a:cs typeface="Avenir Black"/>
              </a:rPr>
              <a:t>shots</a:t>
            </a:r>
            <a:r>
              <a:rPr lang="it-IT" b="1" dirty="0">
                <a:solidFill>
                  <a:srgbClr val="0000FF"/>
                </a:solidFill>
                <a:latin typeface="Avenir Black"/>
                <a:cs typeface="Avenir Black"/>
              </a:rPr>
              <a:t> a </a:t>
            </a:r>
            <a:r>
              <a:rPr lang="it-IT" b="1" dirty="0" err="1">
                <a:solidFill>
                  <a:srgbClr val="0000FF"/>
                </a:solidFill>
                <a:latin typeface="Avenir Black"/>
                <a:cs typeface="Avenir Black"/>
              </a:rPr>
              <a:t>day</a:t>
            </a:r>
            <a:endParaRPr lang="it-IT" b="1" dirty="0">
              <a:solidFill>
                <a:srgbClr val="0000FF"/>
              </a:solidFill>
              <a:latin typeface="Avenir Black"/>
              <a:cs typeface="Avenir Black"/>
            </a:endParaRPr>
          </a:p>
        </p:txBody>
      </p:sp>
      <p:pic>
        <p:nvPicPr>
          <p:cNvPr id="12" name="Immagine 11"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9966" y="3973740"/>
            <a:ext cx="2095500" cy="1498600"/>
          </a:xfrm>
          <a:prstGeom prst="rect">
            <a:avLst/>
          </a:prstGeom>
        </p:spPr>
      </p:pic>
      <p:pic>
        <p:nvPicPr>
          <p:cNvPr id="13" name="Immagine 12"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865" y="3807039"/>
            <a:ext cx="2107063" cy="1734385"/>
          </a:xfrm>
          <a:prstGeom prst="rect">
            <a:avLst/>
          </a:prstGeom>
        </p:spPr>
      </p:pic>
      <p:sp>
        <p:nvSpPr>
          <p:cNvPr id="14" name="Rettangolo 13"/>
          <p:cNvSpPr/>
          <p:nvPr/>
        </p:nvSpPr>
        <p:spPr>
          <a:xfrm>
            <a:off x="401077" y="5472340"/>
            <a:ext cx="2467342" cy="369332"/>
          </a:xfrm>
          <a:prstGeom prst="rect">
            <a:avLst/>
          </a:prstGeom>
        </p:spPr>
        <p:txBody>
          <a:bodyPr wrap="none">
            <a:spAutoFit/>
          </a:bodyPr>
          <a:lstStyle/>
          <a:p>
            <a:r>
              <a:rPr lang="it-IT" b="1" dirty="0" err="1">
                <a:solidFill>
                  <a:srgbClr val="0000FF"/>
                </a:solidFill>
                <a:latin typeface="Avenir Black"/>
                <a:cs typeface="Avenir Black"/>
              </a:rPr>
              <a:t>Cost</a:t>
            </a:r>
            <a:r>
              <a:rPr lang="it-IT" b="1" dirty="0">
                <a:solidFill>
                  <a:srgbClr val="0000FF"/>
                </a:solidFill>
                <a:latin typeface="Avenir Black"/>
                <a:cs typeface="Avenir Black"/>
              </a:rPr>
              <a:t>: 300.000 € /</a:t>
            </a:r>
            <a:r>
              <a:rPr lang="it-IT" b="1" dirty="0" err="1">
                <a:solidFill>
                  <a:srgbClr val="0000FF"/>
                </a:solidFill>
                <a:latin typeface="Avenir Black"/>
                <a:cs typeface="Avenir Black"/>
              </a:rPr>
              <a:t>year</a:t>
            </a:r>
            <a:endParaRPr lang="it-IT" b="1" dirty="0">
              <a:solidFill>
                <a:srgbClr val="0000FF"/>
              </a:solidFill>
              <a:latin typeface="Avenir Black"/>
              <a:cs typeface="Avenir Black"/>
            </a:endParaRPr>
          </a:p>
        </p:txBody>
      </p:sp>
    </p:spTree>
    <p:extLst>
      <p:ext uri="{BB962C8B-B14F-4D97-AF65-F5344CB8AC3E}">
        <p14:creationId xmlns:p14="http://schemas.microsoft.com/office/powerpoint/2010/main" val="16683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Line 2"/>
          <p:cNvSpPr>
            <a:spLocks noChangeShapeType="1"/>
          </p:cNvSpPr>
          <p:nvPr/>
        </p:nvSpPr>
        <p:spPr bwMode="auto">
          <a:xfrm>
            <a:off x="2913063" y="4595813"/>
            <a:ext cx="1524000" cy="0"/>
          </a:xfrm>
          <a:prstGeom prst="line">
            <a:avLst/>
          </a:prstGeom>
          <a:noFill/>
          <a:ln w="38100">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89090" name="Rectangle 3"/>
          <p:cNvSpPr>
            <a:spLocks noChangeArrowheads="1"/>
          </p:cNvSpPr>
          <p:nvPr/>
        </p:nvSpPr>
        <p:spPr bwMode="auto">
          <a:xfrm>
            <a:off x="1981201" y="273059"/>
            <a:ext cx="594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fr-FR" sz="2800" b="1">
                <a:solidFill>
                  <a:srgbClr val="660066"/>
                </a:solidFill>
                <a:latin typeface="Helvetica" charset="0"/>
              </a:rPr>
              <a:t>From EBM to recommendation</a:t>
            </a:r>
            <a:endParaRPr lang="fr-FR" sz="2400" b="1">
              <a:solidFill>
                <a:srgbClr val="660066"/>
              </a:solidFill>
              <a:latin typeface="Helvetica" charset="0"/>
            </a:endParaRPr>
          </a:p>
        </p:txBody>
      </p:sp>
      <p:sp>
        <p:nvSpPr>
          <p:cNvPr id="89091" name="Text Box 4"/>
          <p:cNvSpPr txBox="1">
            <a:spLocks noChangeArrowheads="1"/>
          </p:cNvSpPr>
          <p:nvPr/>
        </p:nvSpPr>
        <p:spPr bwMode="auto">
          <a:xfrm>
            <a:off x="2205038" y="1347788"/>
            <a:ext cx="5211762" cy="584200"/>
          </a:xfrm>
          <a:prstGeom prst="rect">
            <a:avLst/>
          </a:prstGeom>
          <a:solidFill>
            <a:srgbClr val="0FF400"/>
          </a:solidFill>
          <a:ln w="12700">
            <a:solidFill>
              <a:schemeClr val="bg1"/>
            </a:solidFill>
            <a:miter lim="800000"/>
            <a:headEnd/>
            <a:tailEnd/>
          </a:ln>
        </p:spPr>
        <p:txBody>
          <a:bodyPr wrap="none"/>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r>
              <a:rPr lang="fr-FR" sz="3200" b="1">
                <a:solidFill>
                  <a:prstClr val="black"/>
                </a:solidFill>
                <a:latin typeface="Calibri" charset="0"/>
              </a:rPr>
              <a:t>Evidence-based medicine</a:t>
            </a:r>
            <a:endParaRPr lang="fr-FR" sz="2800">
              <a:solidFill>
                <a:prstClr val="black"/>
              </a:solidFill>
              <a:latin typeface="Calibri" charset="0"/>
            </a:endParaRPr>
          </a:p>
        </p:txBody>
      </p:sp>
      <p:sp>
        <p:nvSpPr>
          <p:cNvPr id="89092" name="Text Box 5"/>
          <p:cNvSpPr txBox="1">
            <a:spLocks noChangeArrowheads="1"/>
          </p:cNvSpPr>
          <p:nvPr/>
        </p:nvSpPr>
        <p:spPr bwMode="auto">
          <a:xfrm>
            <a:off x="1905000" y="2514600"/>
            <a:ext cx="5403850" cy="958850"/>
          </a:xfrm>
          <a:prstGeom prst="rect">
            <a:avLst/>
          </a:prstGeom>
          <a:solidFill>
            <a:srgbClr val="FFFFFF"/>
          </a:solidFill>
          <a:ln w="12700">
            <a:solidFill>
              <a:srgbClr val="660066"/>
            </a:solidFill>
            <a:miter lim="800000"/>
            <a:headEnd/>
            <a:tailEnd/>
          </a:ln>
        </p:spPr>
        <p:txBody>
          <a:bodyP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2800" b="1">
                <a:solidFill>
                  <a:srgbClr val="FF0000"/>
                </a:solidFill>
                <a:latin typeface="Calibri" charset="0"/>
              </a:rPr>
              <a:t>Clinical recommendations</a:t>
            </a:r>
          </a:p>
          <a:p>
            <a:pPr algn="ctr"/>
            <a:r>
              <a:rPr lang="fr-FR" sz="2800" b="1">
                <a:solidFill>
                  <a:srgbClr val="FF0000"/>
                </a:solidFill>
                <a:latin typeface="Calibri" charset="0"/>
              </a:rPr>
              <a:t>on efficacy for an intervention</a:t>
            </a:r>
            <a:endParaRPr lang="fr-FR" sz="2800">
              <a:solidFill>
                <a:srgbClr val="FF0000"/>
              </a:solidFill>
              <a:latin typeface="Calibri" charset="0"/>
            </a:endParaRPr>
          </a:p>
        </p:txBody>
      </p:sp>
      <p:sp>
        <p:nvSpPr>
          <p:cNvPr id="89093" name="Line 6"/>
          <p:cNvSpPr>
            <a:spLocks noChangeShapeType="1"/>
          </p:cNvSpPr>
          <p:nvPr/>
        </p:nvSpPr>
        <p:spPr bwMode="auto">
          <a:xfrm>
            <a:off x="4502150" y="1981200"/>
            <a:ext cx="0" cy="533400"/>
          </a:xfrm>
          <a:prstGeom prst="line">
            <a:avLst/>
          </a:prstGeom>
          <a:noFill/>
          <a:ln w="57150">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89094" name="Text Box 7"/>
          <p:cNvSpPr txBox="1">
            <a:spLocks noChangeArrowheads="1"/>
          </p:cNvSpPr>
          <p:nvPr/>
        </p:nvSpPr>
        <p:spPr bwMode="auto">
          <a:xfrm>
            <a:off x="2633669" y="5586413"/>
            <a:ext cx="3798887" cy="1079500"/>
          </a:xfrm>
          <a:prstGeom prst="rect">
            <a:avLst/>
          </a:prstGeom>
          <a:solidFill>
            <a:srgbClr val="FFFFFF"/>
          </a:solidFill>
          <a:ln w="12700">
            <a:solidFill>
              <a:srgbClr val="660066"/>
            </a:solidFill>
            <a:miter lim="800000"/>
            <a:headEnd/>
            <a:tailEnd/>
          </a:ln>
        </p:spPr>
        <p:txBody>
          <a:bodyP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3200" b="1">
                <a:solidFill>
                  <a:srgbClr val="FF0000"/>
                </a:solidFill>
                <a:latin typeface="Calibri" charset="0"/>
              </a:rPr>
              <a:t>recommendations</a:t>
            </a:r>
          </a:p>
          <a:p>
            <a:pPr algn="ctr"/>
            <a:r>
              <a:rPr lang="fr-FR" sz="3200" b="1">
                <a:solidFill>
                  <a:srgbClr val="FF0000"/>
                </a:solidFill>
                <a:latin typeface="Calibri" charset="0"/>
              </a:rPr>
              <a:t>for an intervention</a:t>
            </a:r>
            <a:endParaRPr lang="fr-FR" sz="3200">
              <a:solidFill>
                <a:srgbClr val="FF0000"/>
              </a:solidFill>
              <a:latin typeface="Calibri" charset="0"/>
            </a:endParaRPr>
          </a:p>
        </p:txBody>
      </p:sp>
      <p:sp>
        <p:nvSpPr>
          <p:cNvPr id="89095" name="Line 8"/>
          <p:cNvSpPr>
            <a:spLocks noChangeShapeType="1"/>
          </p:cNvSpPr>
          <p:nvPr/>
        </p:nvSpPr>
        <p:spPr bwMode="auto">
          <a:xfrm flipH="1">
            <a:off x="4538669" y="4114800"/>
            <a:ext cx="1355725" cy="0"/>
          </a:xfrm>
          <a:prstGeom prst="line">
            <a:avLst/>
          </a:prstGeom>
          <a:noFill/>
          <a:ln w="38100">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0185" name="Rectangle 9"/>
          <p:cNvSpPr>
            <a:spLocks noChangeArrowheads="1"/>
          </p:cNvSpPr>
          <p:nvPr/>
        </p:nvSpPr>
        <p:spPr bwMode="auto">
          <a:xfrm>
            <a:off x="849319" y="3751275"/>
            <a:ext cx="2270125" cy="1292225"/>
          </a:xfrm>
          <a:prstGeom prst="rect">
            <a:avLst/>
          </a:prstGeom>
          <a:solidFill>
            <a:srgbClr val="FFFFFF"/>
          </a:solidFill>
          <a:ln w="12700">
            <a:solidFill>
              <a:srgbClr val="660066"/>
            </a:solidFill>
            <a:miter lim="800000"/>
            <a:headEnd/>
            <a:tailEnd/>
          </a:ln>
        </p:spPr>
        <p:txBody>
          <a:bodyPr>
            <a:spAutoFit/>
          </a:bodyPr>
          <a:lstStyle/>
          <a:p>
            <a:pPr algn="r" defTabSz="762000" eaLnBrk="0" hangingPunct="0"/>
            <a:r>
              <a:rPr lang="fr-FR" sz="2400" b="1">
                <a:solidFill>
                  <a:srgbClr val="611FFF"/>
                </a:solidFill>
                <a:latin typeface="Arial Black" charset="0"/>
                <a:cs typeface="Arial Black" charset="0"/>
              </a:rPr>
              <a:t>Safety</a:t>
            </a:r>
          </a:p>
          <a:p>
            <a:pPr algn="r" defTabSz="762000" eaLnBrk="0" hangingPunct="0"/>
            <a:r>
              <a:rPr lang="fr-FR" b="1">
                <a:solidFill>
                  <a:srgbClr val="611FFF"/>
                </a:solidFill>
                <a:latin typeface="Arial Black" charset="0"/>
                <a:cs typeface="Arial Black" charset="0"/>
              </a:rPr>
              <a:t>including</a:t>
            </a:r>
          </a:p>
          <a:p>
            <a:pPr algn="r" defTabSz="762000" eaLnBrk="0" hangingPunct="0"/>
            <a:r>
              <a:rPr lang="fr-FR" b="1">
                <a:solidFill>
                  <a:srgbClr val="611FFF"/>
                </a:solidFill>
                <a:latin typeface="Arial Black" charset="0"/>
                <a:cs typeface="Arial Black" charset="0"/>
              </a:rPr>
              <a:t>post-marketing</a:t>
            </a:r>
          </a:p>
          <a:p>
            <a:pPr algn="r" defTabSz="762000" eaLnBrk="0" hangingPunct="0"/>
            <a:r>
              <a:rPr lang="fr-FR" b="1">
                <a:solidFill>
                  <a:srgbClr val="611FFF"/>
                </a:solidFill>
                <a:latin typeface="Arial Black" charset="0"/>
                <a:cs typeface="Arial Black" charset="0"/>
              </a:rPr>
              <a:t>surveillance</a:t>
            </a:r>
            <a:endParaRPr lang="fr-FR" sz="2000" b="1">
              <a:solidFill>
                <a:srgbClr val="611FFF"/>
              </a:solidFill>
              <a:latin typeface="Arial Black" charset="0"/>
              <a:cs typeface="Arial Black" charset="0"/>
            </a:endParaRPr>
          </a:p>
        </p:txBody>
      </p:sp>
      <p:sp>
        <p:nvSpPr>
          <p:cNvPr id="50186" name="Rectangle 10"/>
          <p:cNvSpPr>
            <a:spLocks noChangeArrowheads="1"/>
          </p:cNvSpPr>
          <p:nvPr/>
        </p:nvSpPr>
        <p:spPr bwMode="auto">
          <a:xfrm>
            <a:off x="5894388" y="3627438"/>
            <a:ext cx="2125662" cy="830262"/>
          </a:xfrm>
          <a:prstGeom prst="rect">
            <a:avLst/>
          </a:prstGeom>
          <a:solidFill>
            <a:srgbClr val="FFFFFF"/>
          </a:solidFill>
          <a:ln w="12700">
            <a:solidFill>
              <a:srgbClr val="660066"/>
            </a:solidFill>
            <a:miter lim="800000"/>
            <a:headEnd/>
            <a:tailEnd/>
          </a:ln>
        </p:spPr>
        <p:txBody>
          <a:bodyPr>
            <a:spAutoFit/>
          </a:bodyPr>
          <a:lstStyle/>
          <a:p>
            <a:pPr defTabSz="762000" eaLnBrk="0" hangingPunct="0"/>
            <a:r>
              <a:rPr lang="fr-FR" sz="2400" b="1">
                <a:solidFill>
                  <a:srgbClr val="611FFF"/>
                </a:solidFill>
                <a:latin typeface="Arial Black" charset="0"/>
                <a:cs typeface="Arial Black" charset="0"/>
              </a:rPr>
              <a:t>Health</a:t>
            </a:r>
          </a:p>
          <a:p>
            <a:pPr defTabSz="762000" eaLnBrk="0" hangingPunct="0"/>
            <a:r>
              <a:rPr lang="fr-FR" sz="2400" b="1">
                <a:solidFill>
                  <a:srgbClr val="611FFF"/>
                </a:solidFill>
                <a:latin typeface="Arial Black" charset="0"/>
                <a:cs typeface="Arial Black" charset="0"/>
              </a:rPr>
              <a:t>economics</a:t>
            </a:r>
          </a:p>
        </p:txBody>
      </p:sp>
      <p:sp>
        <p:nvSpPr>
          <p:cNvPr id="89098" name="Line 11"/>
          <p:cNvSpPr>
            <a:spLocks noChangeShapeType="1"/>
          </p:cNvSpPr>
          <p:nvPr/>
        </p:nvSpPr>
        <p:spPr bwMode="auto">
          <a:xfrm flipH="1">
            <a:off x="4554540" y="5105400"/>
            <a:ext cx="1357312" cy="0"/>
          </a:xfrm>
          <a:prstGeom prst="line">
            <a:avLst/>
          </a:prstGeom>
          <a:noFill/>
          <a:ln w="38100">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8444" name="Rectangle 12"/>
          <p:cNvSpPr>
            <a:spLocks noChangeArrowheads="1"/>
          </p:cNvSpPr>
          <p:nvPr/>
        </p:nvSpPr>
        <p:spPr bwMode="auto">
          <a:xfrm>
            <a:off x="5926140" y="4714875"/>
            <a:ext cx="2870200" cy="584200"/>
          </a:xfrm>
          <a:prstGeom prst="rect">
            <a:avLst/>
          </a:prstGeom>
          <a:solidFill>
            <a:srgbClr val="FFFFFF"/>
          </a:solidFill>
          <a:ln w="9525">
            <a:solidFill>
              <a:srgbClr val="660066"/>
            </a:solidFill>
            <a:miter lim="800000"/>
            <a:headEnd/>
            <a:tailEnd/>
          </a:ln>
        </p:spPr>
        <p:txBody>
          <a:bodyPr>
            <a:spAutoFit/>
          </a:bodyPr>
          <a:lstStyle/>
          <a:p>
            <a:pPr eaLnBrk="0" hangingPunct="0">
              <a:defRPr/>
            </a:pPr>
            <a:r>
              <a:rPr lang="fr-FR" sz="3200" b="1" dirty="0" err="1">
                <a:solidFill>
                  <a:srgbClr val="660066"/>
                </a:solidFill>
                <a:effectLst>
                  <a:outerShdw blurRad="38100" dist="38100" dir="2700000" algn="tl">
                    <a:srgbClr val="000000"/>
                  </a:outerShdw>
                </a:effectLst>
              </a:rPr>
              <a:t>Patient’s</a:t>
            </a:r>
            <a:r>
              <a:rPr lang="fr-FR" sz="3200" b="1" dirty="0">
                <a:solidFill>
                  <a:srgbClr val="660066"/>
                </a:solidFill>
                <a:effectLst>
                  <a:outerShdw blurRad="38100" dist="38100" dir="2700000" algn="tl">
                    <a:srgbClr val="000000"/>
                  </a:outerShdw>
                </a:effectLst>
              </a:rPr>
              <a:t> </a:t>
            </a:r>
            <a:r>
              <a:rPr lang="fr-FR" sz="3200" b="1" dirty="0" err="1">
                <a:solidFill>
                  <a:srgbClr val="660066"/>
                </a:solidFill>
                <a:effectLst>
                  <a:outerShdw blurRad="38100" dist="38100" dir="2700000" algn="tl">
                    <a:srgbClr val="000000"/>
                  </a:outerShdw>
                </a:effectLst>
              </a:rPr>
              <a:t>views</a:t>
            </a:r>
            <a:endParaRPr lang="fr-FR" sz="3200" b="1" dirty="0">
              <a:solidFill>
                <a:srgbClr val="660066"/>
              </a:solidFill>
              <a:effectLst>
                <a:outerShdw blurRad="38100" dist="38100" dir="2700000" algn="tl">
                  <a:srgbClr val="000000"/>
                </a:outerShdw>
              </a:effectLst>
            </a:endParaRPr>
          </a:p>
        </p:txBody>
      </p:sp>
      <p:sp>
        <p:nvSpPr>
          <p:cNvPr id="89100" name="Line 13"/>
          <p:cNvSpPr>
            <a:spLocks noChangeShapeType="1"/>
          </p:cNvSpPr>
          <p:nvPr/>
        </p:nvSpPr>
        <p:spPr bwMode="auto">
          <a:xfrm>
            <a:off x="4502150" y="3505200"/>
            <a:ext cx="0" cy="2133600"/>
          </a:xfrm>
          <a:prstGeom prst="line">
            <a:avLst/>
          </a:prstGeom>
          <a:noFill/>
          <a:ln w="57150">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pic>
        <p:nvPicPr>
          <p:cNvPr id="47118" name="Picture 14" descr="ari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38" y="122241"/>
            <a:ext cx="1274762" cy="788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5494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0186"/>
                                        </p:tgtEl>
                                        <p:attrNameLst>
                                          <p:attrName>style.visibility</p:attrName>
                                        </p:attrNameLst>
                                      </p:cBhvr>
                                      <p:to>
                                        <p:strVal val="visible"/>
                                      </p:to>
                                    </p:set>
                                    <p:animEffect transition="in" filter="slide(fromBottom)">
                                      <p:cBhvr>
                                        <p:cTn id="7" dur="500"/>
                                        <p:tgtEl>
                                          <p:spTgt spid="50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0185"/>
                                        </p:tgtEl>
                                        <p:attrNameLst>
                                          <p:attrName>style.visibility</p:attrName>
                                        </p:attrNameLst>
                                      </p:cBhvr>
                                      <p:to>
                                        <p:strVal val="visible"/>
                                      </p:to>
                                    </p:set>
                                    <p:animEffect transition="in" filter="slide(fromBottom)">
                                      <p:cBhvr>
                                        <p:cTn id="12" dur="500"/>
                                        <p:tgtEl>
                                          <p:spTgt spid="501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8444"/>
                                        </p:tgtEl>
                                        <p:attrNameLst>
                                          <p:attrName>style.visibility</p:attrName>
                                        </p:attrNameLst>
                                      </p:cBhvr>
                                      <p:to>
                                        <p:strVal val="visible"/>
                                      </p:to>
                                    </p:set>
                                    <p:animEffect transition="in" filter="slide(fromBottom)">
                                      <p:cBhvr>
                                        <p:cTn id="17" dur="500"/>
                                        <p:tgtEl>
                                          <p:spTgt spid="18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5" grpId="0" animBg="1"/>
      <p:bldP spid="50186" grpId="0" animBg="1"/>
      <p:bldP spid="184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4536" y="2828063"/>
            <a:ext cx="5889625"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350" y="892186"/>
            <a:ext cx="1066800" cy="1362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540" y="2997203"/>
            <a:ext cx="923925" cy="1171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80673" y="751306"/>
            <a:ext cx="6121400" cy="1554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2" name="Object 10"/>
          <p:cNvGraphicFramePr>
            <a:graphicFrameLocks noChangeAspect="1"/>
          </p:cNvGraphicFramePr>
          <p:nvPr/>
        </p:nvGraphicFramePr>
        <p:xfrm>
          <a:off x="4559302" y="617550"/>
          <a:ext cx="25400" cy="33337"/>
        </p:xfrm>
        <a:graphic>
          <a:graphicData uri="http://schemas.openxmlformats.org/presentationml/2006/ole">
            <mc:AlternateContent xmlns:mc="http://schemas.openxmlformats.org/markup-compatibility/2006">
              <mc:Choice xmlns:v="urn:schemas-microsoft-com:vml" Requires="v">
                <p:oleObj spid="_x0000_s4099" name="Immagine bitmap" r:id="rId8" imgW="9000" imgH="9000" progId="PBrush">
                  <p:embed/>
                </p:oleObj>
              </mc:Choice>
              <mc:Fallback>
                <p:oleObj name="Immagine bitmap" r:id="rId8" imgW="9000" imgH="9000"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9302" y="617550"/>
                        <a:ext cx="25400" cy="3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308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3356" y="4608513"/>
            <a:ext cx="6264275" cy="1865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540" y="4868875"/>
            <a:ext cx="923925" cy="1171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9891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8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050"/>
          <p:cNvSpPr txBox="1">
            <a:spLocks noChangeArrowheads="1"/>
          </p:cNvSpPr>
          <p:nvPr/>
        </p:nvSpPr>
        <p:spPr bwMode="auto">
          <a:xfrm>
            <a:off x="1403357" y="4419612"/>
            <a:ext cx="6215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4800" b="1" dirty="0" err="1">
                <a:solidFill>
                  <a:srgbClr val="0070C0"/>
                </a:solidFill>
                <a:latin typeface="Arial" charset="0"/>
                <a:cs typeface="Arial" charset="0"/>
              </a:rPr>
              <a:t>Asking</a:t>
            </a:r>
            <a:r>
              <a:rPr lang="it-IT" sz="4800" b="1" dirty="0">
                <a:solidFill>
                  <a:srgbClr val="0070C0"/>
                </a:solidFill>
                <a:latin typeface="Arial" charset="0"/>
                <a:cs typeface="Arial" charset="0"/>
              </a:rPr>
              <a:t> </a:t>
            </a:r>
            <a:r>
              <a:rPr lang="it-IT" sz="4800" b="1" dirty="0" err="1">
                <a:solidFill>
                  <a:srgbClr val="0070C0"/>
                </a:solidFill>
                <a:latin typeface="Arial" charset="0"/>
                <a:cs typeface="Arial" charset="0"/>
              </a:rPr>
              <a:t>is</a:t>
            </a:r>
            <a:r>
              <a:rPr lang="it-IT" sz="4800" b="1" dirty="0">
                <a:solidFill>
                  <a:srgbClr val="0070C0"/>
                </a:solidFill>
                <a:latin typeface="Arial" charset="0"/>
                <a:cs typeface="Arial" charset="0"/>
              </a:rPr>
              <a:t> </a:t>
            </a:r>
            <a:r>
              <a:rPr lang="it-IT" sz="4800" b="1" dirty="0" err="1">
                <a:solidFill>
                  <a:srgbClr val="0070C0"/>
                </a:solidFill>
                <a:latin typeface="Arial" charset="0"/>
                <a:cs typeface="Arial" charset="0"/>
              </a:rPr>
              <a:t>sufficient</a:t>
            </a:r>
            <a:r>
              <a:rPr lang="it-IT" sz="4800" b="1" dirty="0">
                <a:solidFill>
                  <a:srgbClr val="0070C0"/>
                </a:solidFill>
                <a:latin typeface="Arial" charset="0"/>
                <a:cs typeface="Arial" charset="0"/>
              </a:rPr>
              <a:t>?</a:t>
            </a:r>
          </a:p>
        </p:txBody>
      </p:sp>
      <p:sp>
        <p:nvSpPr>
          <p:cNvPr id="37890" name="Rectangle 2051"/>
          <p:cNvSpPr>
            <a:spLocks noChangeArrowheads="1"/>
          </p:cNvSpPr>
          <p:nvPr/>
        </p:nvSpPr>
        <p:spPr bwMode="auto">
          <a:xfrm>
            <a:off x="3195638" y="1052513"/>
            <a:ext cx="2573337" cy="1871662"/>
          </a:xfrm>
          <a:prstGeom prst="rect">
            <a:avLst/>
          </a:prstGeom>
          <a:solidFill>
            <a:schemeClr val="bg1"/>
          </a:solidFill>
          <a:ln w="9525">
            <a:solidFill>
              <a:schemeClr val="tx1"/>
            </a:solidFill>
            <a:miter lim="800000"/>
            <a:headEnd/>
            <a:tailEnd/>
          </a:ln>
        </p:spPr>
        <p:txBody>
          <a:bodyPr wrap="none" anchor="ctr"/>
          <a:lstStyle/>
          <a:p>
            <a:pPr algn="ctr"/>
            <a:endParaRPr lang="en-GB" sz="4400">
              <a:solidFill>
                <a:srgbClr val="FF3300"/>
              </a:solidFill>
            </a:endParaRPr>
          </a:p>
        </p:txBody>
      </p:sp>
      <p:sp>
        <p:nvSpPr>
          <p:cNvPr id="37891" name="Rectangle 2052"/>
          <p:cNvSpPr>
            <a:spLocks noChangeArrowheads="1"/>
          </p:cNvSpPr>
          <p:nvPr/>
        </p:nvSpPr>
        <p:spPr bwMode="auto">
          <a:xfrm>
            <a:off x="3548468" y="1222655"/>
            <a:ext cx="249959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8800" b="1" dirty="0">
                <a:solidFill>
                  <a:srgbClr val="FF3300"/>
                </a:solidFill>
              </a:rPr>
              <a:t>PRO</a:t>
            </a:r>
            <a:r>
              <a:rPr lang="it-IT" sz="5400" b="1" dirty="0">
                <a:solidFill>
                  <a:srgbClr val="FF3300"/>
                </a:solidFill>
              </a:rPr>
              <a:t>S</a:t>
            </a:r>
          </a:p>
        </p:txBody>
      </p:sp>
    </p:spTree>
    <p:extLst>
      <p:ext uri="{BB962C8B-B14F-4D97-AF65-F5344CB8AC3E}">
        <p14:creationId xmlns:p14="http://schemas.microsoft.com/office/powerpoint/2010/main" val="3646608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454845" y="446738"/>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3200" dirty="0">
                <a:solidFill>
                  <a:srgbClr val="0070C0"/>
                </a:solidFill>
                <a:cs typeface="Times New Roman" charset="0"/>
              </a:rPr>
              <a:t>The patient’s viewpoint, must be measured </a:t>
            </a:r>
          </a:p>
          <a:p>
            <a:pPr algn="ctr"/>
            <a:r>
              <a:rPr lang="en-GB" sz="3200" b="1" dirty="0">
                <a:solidFill>
                  <a:srgbClr val="FF0000"/>
                </a:solidFill>
                <a:cs typeface="Times New Roman" charset="0"/>
              </a:rPr>
              <a:t>directly from the patient </a:t>
            </a:r>
          </a:p>
          <a:p>
            <a:pPr algn="ctr"/>
            <a:r>
              <a:rPr lang="en-GB" sz="3200" dirty="0">
                <a:solidFill>
                  <a:srgbClr val="0070C0"/>
                </a:solidFill>
                <a:cs typeface="Times New Roman" charset="0"/>
              </a:rPr>
              <a:t>by mean of </a:t>
            </a:r>
            <a:r>
              <a:rPr lang="en-GB" sz="3200" b="1" u="sng" dirty="0">
                <a:solidFill>
                  <a:srgbClr val="0070C0"/>
                </a:solidFill>
                <a:cs typeface="Times New Roman" charset="0"/>
              </a:rPr>
              <a:t>validated tools</a:t>
            </a:r>
            <a:r>
              <a:rPr lang="it-IT" sz="3200" b="1" u="sng" dirty="0">
                <a:solidFill>
                  <a:srgbClr val="0070C0"/>
                </a:solidFill>
              </a:rPr>
              <a:t> </a:t>
            </a:r>
          </a:p>
        </p:txBody>
      </p:sp>
      <p:sp>
        <p:nvSpPr>
          <p:cNvPr id="40962" name="AutoShape 3"/>
          <p:cNvSpPr>
            <a:spLocks noChangeArrowheads="1"/>
          </p:cNvSpPr>
          <p:nvPr/>
        </p:nvSpPr>
        <p:spPr bwMode="auto">
          <a:xfrm>
            <a:off x="4133850" y="2852738"/>
            <a:ext cx="838200" cy="1143000"/>
          </a:xfrm>
          <a:prstGeom prst="downArrow">
            <a:avLst>
              <a:gd name="adj1" fmla="val 50000"/>
              <a:gd name="adj2" fmla="val 34091"/>
            </a:avLst>
          </a:prstGeom>
          <a:solidFill>
            <a:srgbClr val="FFFF00"/>
          </a:solidFill>
          <a:ln w="9525">
            <a:solidFill>
              <a:schemeClr val="tx1"/>
            </a:solidFill>
            <a:miter lim="800000"/>
            <a:headEnd/>
            <a:tailEnd/>
          </a:ln>
        </p:spPr>
        <p:txBody>
          <a:bodyPr wrap="none" anchor="ctr"/>
          <a:lstStyle/>
          <a:p>
            <a:endParaRPr lang="it-IT">
              <a:solidFill>
                <a:prstClr val="black"/>
              </a:solidFill>
            </a:endParaRPr>
          </a:p>
        </p:txBody>
      </p:sp>
      <p:sp>
        <p:nvSpPr>
          <p:cNvPr id="40963" name="Rectangle 4"/>
          <p:cNvSpPr>
            <a:spLocks noChangeArrowheads="1"/>
          </p:cNvSpPr>
          <p:nvPr/>
        </p:nvSpPr>
        <p:spPr bwMode="auto">
          <a:xfrm>
            <a:off x="1295400" y="4267201"/>
            <a:ext cx="693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3200" b="1" dirty="0">
                <a:solidFill>
                  <a:srgbClr val="FF3300"/>
                </a:solidFill>
                <a:latin typeface="Avenir Black"/>
                <a:cs typeface="Avenir Black"/>
              </a:rPr>
              <a:t>PROs questionnaires must adhere to conventional standards of </a:t>
            </a:r>
          </a:p>
          <a:p>
            <a:pPr algn="ctr"/>
            <a:r>
              <a:rPr lang="en-GB" sz="3200" b="1" i="1" dirty="0">
                <a:solidFill>
                  <a:srgbClr val="660066"/>
                </a:solidFill>
                <a:latin typeface="Avenir Black Oblique"/>
                <a:cs typeface="Avenir Black Oblique"/>
              </a:rPr>
              <a:t>validity, reliability, responsiveness</a:t>
            </a:r>
            <a:endParaRPr lang="it-IT" sz="3200" b="1" i="1" dirty="0">
              <a:solidFill>
                <a:srgbClr val="660066"/>
              </a:solidFill>
              <a:latin typeface="Avenir Black Oblique"/>
              <a:cs typeface="Avenir Black Oblique"/>
            </a:endParaRPr>
          </a:p>
        </p:txBody>
      </p:sp>
    </p:spTree>
    <p:extLst>
      <p:ext uri="{BB962C8B-B14F-4D97-AF65-F5344CB8AC3E}">
        <p14:creationId xmlns:p14="http://schemas.microsoft.com/office/powerpoint/2010/main" val="3130275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381003" y="1066811"/>
            <a:ext cx="27638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it-IT" sz="2400" b="1">
                <a:solidFill>
                  <a:srgbClr val="0033CC"/>
                </a:solidFill>
                <a:latin typeface="Arial" charset="0"/>
                <a:cs typeface="Arial" charset="0"/>
              </a:rPr>
              <a:t>ITEM SELECTION</a:t>
            </a:r>
          </a:p>
        </p:txBody>
      </p:sp>
      <p:sp>
        <p:nvSpPr>
          <p:cNvPr id="43010" name="Text Box 3"/>
          <p:cNvSpPr txBox="1">
            <a:spLocks noChangeArrowheads="1"/>
          </p:cNvSpPr>
          <p:nvPr/>
        </p:nvSpPr>
        <p:spPr bwMode="auto">
          <a:xfrm>
            <a:off x="5076832" y="1006487"/>
            <a:ext cx="33794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it-IT" sz="2400" b="1">
                <a:solidFill>
                  <a:srgbClr val="0033CC"/>
                </a:solidFill>
                <a:latin typeface="Arial" charset="0"/>
                <a:cs typeface="Arial" charset="0"/>
              </a:rPr>
              <a:t>REDUCTION of  ITEM </a:t>
            </a:r>
          </a:p>
          <a:p>
            <a:pPr eaLnBrk="0" hangingPunct="0"/>
            <a:r>
              <a:rPr lang="it-IT" sz="2400" b="1">
                <a:solidFill>
                  <a:srgbClr val="0033CC"/>
                </a:solidFill>
                <a:latin typeface="Arial" charset="0"/>
                <a:cs typeface="Arial" charset="0"/>
              </a:rPr>
              <a:t>NUMBER</a:t>
            </a:r>
          </a:p>
        </p:txBody>
      </p:sp>
      <p:sp>
        <p:nvSpPr>
          <p:cNvPr id="43011" name="Text Box 4"/>
          <p:cNvSpPr txBox="1">
            <a:spLocks noChangeArrowheads="1"/>
          </p:cNvSpPr>
          <p:nvPr/>
        </p:nvSpPr>
        <p:spPr bwMode="auto">
          <a:xfrm>
            <a:off x="5200654" y="2759087"/>
            <a:ext cx="28344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it-IT" sz="2400" b="1">
                <a:solidFill>
                  <a:srgbClr val="0033CC"/>
                </a:solidFill>
                <a:latin typeface="Arial" charset="0"/>
                <a:cs typeface="Arial" charset="0"/>
              </a:rPr>
              <a:t>QUESTIONNAIRE </a:t>
            </a:r>
          </a:p>
          <a:p>
            <a:pPr eaLnBrk="0" hangingPunct="0"/>
            <a:r>
              <a:rPr lang="it-IT" sz="2400" b="1">
                <a:solidFill>
                  <a:srgbClr val="0033CC"/>
                </a:solidFill>
                <a:latin typeface="Arial" charset="0"/>
                <a:cs typeface="Arial" charset="0"/>
              </a:rPr>
              <a:t>FORMAT</a:t>
            </a:r>
          </a:p>
        </p:txBody>
      </p:sp>
      <p:sp>
        <p:nvSpPr>
          <p:cNvPr id="43012" name="AutoShape 5"/>
          <p:cNvSpPr>
            <a:spLocks noChangeArrowheads="1"/>
          </p:cNvSpPr>
          <p:nvPr/>
        </p:nvSpPr>
        <p:spPr bwMode="auto">
          <a:xfrm>
            <a:off x="3708406" y="1038233"/>
            <a:ext cx="976313" cy="485775"/>
          </a:xfrm>
          <a:prstGeom prst="rightArrow">
            <a:avLst>
              <a:gd name="adj1" fmla="val 50000"/>
              <a:gd name="adj2" fmla="val 50245"/>
            </a:avLst>
          </a:prstGeom>
          <a:solidFill>
            <a:srgbClr val="FFFF00"/>
          </a:solidFill>
          <a:ln w="9525">
            <a:solidFill>
              <a:schemeClr val="tx1"/>
            </a:solidFill>
            <a:miter lim="800000"/>
            <a:headEnd/>
            <a:tailEnd/>
          </a:ln>
        </p:spPr>
        <p:txBody>
          <a:bodyPr wrap="none" anchor="ctr"/>
          <a:lstStyle/>
          <a:p>
            <a:endParaRPr lang="it-IT">
              <a:solidFill>
                <a:prstClr val="black"/>
              </a:solidFill>
            </a:endParaRPr>
          </a:p>
        </p:txBody>
      </p:sp>
      <p:sp>
        <p:nvSpPr>
          <p:cNvPr id="43013" name="AutoShape 6"/>
          <p:cNvSpPr>
            <a:spLocks noChangeArrowheads="1"/>
          </p:cNvSpPr>
          <p:nvPr/>
        </p:nvSpPr>
        <p:spPr bwMode="auto">
          <a:xfrm>
            <a:off x="6445250" y="2085982"/>
            <a:ext cx="485775" cy="504825"/>
          </a:xfrm>
          <a:prstGeom prst="downArrow">
            <a:avLst>
              <a:gd name="adj1" fmla="val 50000"/>
              <a:gd name="adj2" fmla="val 25980"/>
            </a:avLst>
          </a:prstGeom>
          <a:solidFill>
            <a:srgbClr val="FFFF00"/>
          </a:solidFill>
          <a:ln w="9525">
            <a:solidFill>
              <a:schemeClr val="tx1"/>
            </a:solidFill>
            <a:miter lim="800000"/>
            <a:headEnd/>
            <a:tailEnd/>
          </a:ln>
        </p:spPr>
        <p:txBody>
          <a:bodyPr wrap="none" anchor="ctr"/>
          <a:lstStyle/>
          <a:p>
            <a:endParaRPr lang="it-IT">
              <a:solidFill>
                <a:prstClr val="black"/>
              </a:solidFill>
            </a:endParaRPr>
          </a:p>
        </p:txBody>
      </p:sp>
      <p:sp>
        <p:nvSpPr>
          <p:cNvPr id="43014" name="Text Box 7"/>
          <p:cNvSpPr txBox="1">
            <a:spLocks noChangeArrowheads="1"/>
          </p:cNvSpPr>
          <p:nvPr/>
        </p:nvSpPr>
        <p:spPr bwMode="auto">
          <a:xfrm>
            <a:off x="684215" y="2743211"/>
            <a:ext cx="223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it-IT" sz="2400" b="1">
                <a:solidFill>
                  <a:srgbClr val="0033CC"/>
                </a:solidFill>
                <a:latin typeface="Arial" charset="0"/>
                <a:cs typeface="Arial" charset="0"/>
              </a:rPr>
              <a:t>PRE TESTING</a:t>
            </a:r>
          </a:p>
        </p:txBody>
      </p:sp>
      <p:sp>
        <p:nvSpPr>
          <p:cNvPr id="43015" name="AutoShape 8"/>
          <p:cNvSpPr>
            <a:spLocks noChangeArrowheads="1"/>
          </p:cNvSpPr>
          <p:nvPr/>
        </p:nvSpPr>
        <p:spPr bwMode="auto">
          <a:xfrm flipH="1">
            <a:off x="3636963" y="2790837"/>
            <a:ext cx="976312" cy="485775"/>
          </a:xfrm>
          <a:prstGeom prst="rightArrow">
            <a:avLst>
              <a:gd name="adj1" fmla="val 50000"/>
              <a:gd name="adj2" fmla="val 50245"/>
            </a:avLst>
          </a:prstGeom>
          <a:solidFill>
            <a:srgbClr val="FFFF00"/>
          </a:solidFill>
          <a:ln w="9525">
            <a:solidFill>
              <a:schemeClr val="tx1"/>
            </a:solidFill>
            <a:miter lim="800000"/>
            <a:headEnd/>
            <a:tailEnd/>
          </a:ln>
        </p:spPr>
        <p:txBody>
          <a:bodyPr wrap="none" anchor="ctr"/>
          <a:lstStyle/>
          <a:p>
            <a:endParaRPr lang="it-IT">
              <a:solidFill>
                <a:prstClr val="black"/>
              </a:solidFill>
            </a:endParaRPr>
          </a:p>
        </p:txBody>
      </p:sp>
      <p:sp>
        <p:nvSpPr>
          <p:cNvPr id="43016" name="Text Box 9"/>
          <p:cNvSpPr txBox="1">
            <a:spLocks noChangeArrowheads="1"/>
          </p:cNvSpPr>
          <p:nvPr/>
        </p:nvSpPr>
        <p:spPr bwMode="auto">
          <a:xfrm>
            <a:off x="682629" y="5654687"/>
            <a:ext cx="30235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it-IT" sz="2400" b="1">
                <a:solidFill>
                  <a:srgbClr val="000066"/>
                </a:solidFill>
                <a:latin typeface="Arial" charset="0"/>
                <a:cs typeface="Arial" charset="0"/>
              </a:rPr>
              <a:t>REPRODUCIBILITY</a:t>
            </a:r>
          </a:p>
          <a:p>
            <a:pPr eaLnBrk="0" hangingPunct="0"/>
            <a:r>
              <a:rPr lang="it-IT" sz="2400" b="1">
                <a:solidFill>
                  <a:srgbClr val="000066"/>
                </a:solidFill>
                <a:latin typeface="Arial" charset="0"/>
                <a:cs typeface="Arial" charset="0"/>
              </a:rPr>
              <a:t>RESPONSIVENESS</a:t>
            </a:r>
          </a:p>
        </p:txBody>
      </p:sp>
      <p:sp>
        <p:nvSpPr>
          <p:cNvPr id="43017" name="Text Box 10"/>
          <p:cNvSpPr txBox="1">
            <a:spLocks noChangeArrowheads="1"/>
          </p:cNvSpPr>
          <p:nvPr/>
        </p:nvSpPr>
        <p:spPr bwMode="auto">
          <a:xfrm>
            <a:off x="5938838" y="5791211"/>
            <a:ext cx="1562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it-IT" sz="2400" b="1">
                <a:solidFill>
                  <a:srgbClr val="000066"/>
                </a:solidFill>
                <a:latin typeface="Arial" charset="0"/>
                <a:cs typeface="Arial" charset="0"/>
              </a:rPr>
              <a:t>VALIDITY</a:t>
            </a:r>
          </a:p>
        </p:txBody>
      </p:sp>
      <p:sp>
        <p:nvSpPr>
          <p:cNvPr id="43018" name="Text Box 11"/>
          <p:cNvSpPr txBox="1">
            <a:spLocks noChangeArrowheads="1"/>
          </p:cNvSpPr>
          <p:nvPr/>
        </p:nvSpPr>
        <p:spPr bwMode="auto">
          <a:xfrm>
            <a:off x="3077039" y="3838835"/>
            <a:ext cx="3544560" cy="70788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it-IT" sz="4000" b="1" dirty="0">
                <a:solidFill>
                  <a:srgbClr val="FF3300"/>
                </a:solidFill>
                <a:latin typeface="Avenir Black"/>
                <a:cs typeface="Avenir Black"/>
              </a:rPr>
              <a:t>INSTRUMENT</a:t>
            </a:r>
          </a:p>
        </p:txBody>
      </p:sp>
      <p:sp>
        <p:nvSpPr>
          <p:cNvPr id="43019" name="AutoShape 12"/>
          <p:cNvSpPr>
            <a:spLocks noChangeArrowheads="1"/>
          </p:cNvSpPr>
          <p:nvPr/>
        </p:nvSpPr>
        <p:spPr bwMode="auto">
          <a:xfrm rot="-2953036">
            <a:off x="2241550" y="3143250"/>
            <a:ext cx="485775" cy="1152525"/>
          </a:xfrm>
          <a:prstGeom prst="downArrow">
            <a:avLst>
              <a:gd name="adj1" fmla="val 50000"/>
              <a:gd name="adj2" fmla="val 59314"/>
            </a:avLst>
          </a:prstGeom>
          <a:solidFill>
            <a:schemeClr val="accent1"/>
          </a:solidFill>
          <a:ln w="9525">
            <a:solidFill>
              <a:schemeClr val="tx1"/>
            </a:solidFill>
            <a:miter lim="800000"/>
            <a:headEnd/>
            <a:tailEnd/>
          </a:ln>
        </p:spPr>
        <p:txBody>
          <a:bodyPr wrap="none" anchor="ctr"/>
          <a:lstStyle/>
          <a:p>
            <a:endParaRPr lang="it-IT">
              <a:solidFill>
                <a:prstClr val="black"/>
              </a:solidFill>
            </a:endParaRPr>
          </a:p>
        </p:txBody>
      </p:sp>
      <p:sp>
        <p:nvSpPr>
          <p:cNvPr id="43020" name="AutoShape 13"/>
          <p:cNvSpPr>
            <a:spLocks noChangeArrowheads="1"/>
          </p:cNvSpPr>
          <p:nvPr/>
        </p:nvSpPr>
        <p:spPr bwMode="auto">
          <a:xfrm rot="3711462">
            <a:off x="3051975" y="4387062"/>
            <a:ext cx="485775" cy="1408113"/>
          </a:xfrm>
          <a:prstGeom prst="downArrow">
            <a:avLst>
              <a:gd name="adj1" fmla="val 50000"/>
              <a:gd name="adj2" fmla="val 72467"/>
            </a:avLst>
          </a:prstGeom>
          <a:solidFill>
            <a:schemeClr val="accent1"/>
          </a:solidFill>
          <a:ln w="9525">
            <a:solidFill>
              <a:schemeClr val="tx1"/>
            </a:solidFill>
            <a:miter lim="800000"/>
            <a:headEnd/>
            <a:tailEnd/>
          </a:ln>
        </p:spPr>
        <p:txBody>
          <a:bodyPr wrap="none" anchor="ctr"/>
          <a:lstStyle/>
          <a:p>
            <a:endParaRPr lang="it-IT">
              <a:solidFill>
                <a:prstClr val="black"/>
              </a:solidFill>
            </a:endParaRPr>
          </a:p>
        </p:txBody>
      </p:sp>
      <p:sp>
        <p:nvSpPr>
          <p:cNvPr id="43021" name="AutoShape 14"/>
          <p:cNvSpPr>
            <a:spLocks noChangeArrowheads="1"/>
          </p:cNvSpPr>
          <p:nvPr/>
        </p:nvSpPr>
        <p:spPr bwMode="auto">
          <a:xfrm rot="17888538" flipH="1">
            <a:off x="5103022" y="4387062"/>
            <a:ext cx="485775" cy="1408113"/>
          </a:xfrm>
          <a:prstGeom prst="downArrow">
            <a:avLst>
              <a:gd name="adj1" fmla="val 50000"/>
              <a:gd name="adj2" fmla="val 72467"/>
            </a:avLst>
          </a:prstGeom>
          <a:solidFill>
            <a:schemeClr val="accent1"/>
          </a:solidFill>
          <a:ln w="9525">
            <a:solidFill>
              <a:schemeClr val="tx1"/>
            </a:solidFill>
            <a:miter lim="800000"/>
            <a:headEnd/>
            <a:tailEnd/>
          </a:ln>
        </p:spPr>
        <p:txBody>
          <a:bodyPr wrap="none" anchor="ctr"/>
          <a:lstStyle/>
          <a:p>
            <a:endParaRPr lang="it-IT">
              <a:solidFill>
                <a:prstClr val="black"/>
              </a:solidFill>
            </a:endParaRPr>
          </a:p>
        </p:txBody>
      </p:sp>
      <p:sp>
        <p:nvSpPr>
          <p:cNvPr id="43022" name="Text Box 15"/>
          <p:cNvSpPr txBox="1">
            <a:spLocks noChangeArrowheads="1"/>
          </p:cNvSpPr>
          <p:nvPr/>
        </p:nvSpPr>
        <p:spPr bwMode="auto">
          <a:xfrm>
            <a:off x="6300791" y="6164274"/>
            <a:ext cx="27494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it-IT" sz="2400" b="1" i="1">
                <a:solidFill>
                  <a:prstClr val="white"/>
                </a:solidFill>
                <a:latin typeface="Arial" charset="0"/>
                <a:cs typeface="Arial" charset="0"/>
              </a:rPr>
              <a:t>Guyatt GH, JACM</a:t>
            </a:r>
          </a:p>
        </p:txBody>
      </p:sp>
    </p:spTree>
    <p:extLst>
      <p:ext uri="{BB962C8B-B14F-4D97-AF65-F5344CB8AC3E}">
        <p14:creationId xmlns:p14="http://schemas.microsoft.com/office/powerpoint/2010/main" val="879585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050"/>
          <p:cNvSpPr txBox="1">
            <a:spLocks noChangeArrowheads="1"/>
          </p:cNvSpPr>
          <p:nvPr/>
        </p:nvSpPr>
        <p:spPr bwMode="auto">
          <a:xfrm>
            <a:off x="1692275" y="4076712"/>
            <a:ext cx="61109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4800" b="1">
                <a:solidFill>
                  <a:srgbClr val="0070C0"/>
                </a:solidFill>
                <a:latin typeface="Arial" charset="0"/>
                <a:cs typeface="Arial" charset="0"/>
              </a:rPr>
              <a:t>Are they a paradox?</a:t>
            </a:r>
          </a:p>
        </p:txBody>
      </p:sp>
      <p:sp>
        <p:nvSpPr>
          <p:cNvPr id="48130" name="Rectangle 2051"/>
          <p:cNvSpPr>
            <a:spLocks noChangeArrowheads="1"/>
          </p:cNvSpPr>
          <p:nvPr/>
        </p:nvSpPr>
        <p:spPr bwMode="auto">
          <a:xfrm>
            <a:off x="3195638" y="1052513"/>
            <a:ext cx="2573337" cy="1871662"/>
          </a:xfrm>
          <a:prstGeom prst="rect">
            <a:avLst/>
          </a:prstGeom>
          <a:solidFill>
            <a:schemeClr val="bg1"/>
          </a:solidFill>
          <a:ln w="9525">
            <a:solidFill>
              <a:schemeClr val="tx1"/>
            </a:solidFill>
            <a:miter lim="800000"/>
            <a:headEnd/>
            <a:tailEnd/>
          </a:ln>
        </p:spPr>
        <p:txBody>
          <a:bodyPr wrap="none" anchor="ctr"/>
          <a:lstStyle/>
          <a:p>
            <a:pPr algn="ctr"/>
            <a:endParaRPr lang="en-GB" sz="4400">
              <a:solidFill>
                <a:srgbClr val="FF3300"/>
              </a:solidFill>
            </a:endParaRPr>
          </a:p>
        </p:txBody>
      </p:sp>
      <p:sp>
        <p:nvSpPr>
          <p:cNvPr id="48131" name="Rectangle 2052"/>
          <p:cNvSpPr>
            <a:spLocks noChangeArrowheads="1"/>
          </p:cNvSpPr>
          <p:nvPr/>
        </p:nvSpPr>
        <p:spPr bwMode="auto">
          <a:xfrm>
            <a:off x="3227390" y="1436691"/>
            <a:ext cx="25619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7200" b="1" dirty="0">
                <a:solidFill>
                  <a:srgbClr val="FF3300"/>
                </a:solidFill>
                <a:latin typeface="Avenir Black"/>
                <a:cs typeface="Avenir Black"/>
              </a:rPr>
              <a:t>PRO</a:t>
            </a:r>
            <a:r>
              <a:rPr lang="it-IT" sz="4400" b="1" dirty="0">
                <a:solidFill>
                  <a:srgbClr val="FF3300"/>
                </a:solidFill>
                <a:latin typeface="Avenir Black"/>
                <a:cs typeface="Avenir Black"/>
              </a:rPr>
              <a:t>S</a:t>
            </a:r>
          </a:p>
        </p:txBody>
      </p:sp>
    </p:spTree>
    <p:extLst>
      <p:ext uri="{BB962C8B-B14F-4D97-AF65-F5344CB8AC3E}">
        <p14:creationId xmlns:p14="http://schemas.microsoft.com/office/powerpoint/2010/main" val="3295658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ChangeArrowheads="1"/>
          </p:cNvSpPr>
          <p:nvPr/>
        </p:nvSpPr>
        <p:spPr bwMode="auto">
          <a:xfrm>
            <a:off x="1131890" y="1770067"/>
            <a:ext cx="4829175" cy="4103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154" name="Rectangle 3"/>
          <p:cNvSpPr>
            <a:spLocks noChangeArrowheads="1"/>
          </p:cNvSpPr>
          <p:nvPr/>
        </p:nvSpPr>
        <p:spPr bwMode="auto">
          <a:xfrm>
            <a:off x="6059488" y="2011373"/>
            <a:ext cx="2838450" cy="1228725"/>
          </a:xfrm>
          <a:prstGeom prst="rect">
            <a:avLst/>
          </a:prstGeom>
          <a:solidFill>
            <a:schemeClr val="bg2"/>
          </a:solidFill>
          <a:ln w="12700">
            <a:solidFill>
              <a:schemeClr val="folHlink"/>
            </a:solidFill>
            <a:miter lim="800000"/>
            <a:headEnd/>
            <a:tailEnd/>
          </a:ln>
        </p:spPr>
        <p:txBody>
          <a:bodyPr wrap="none" anchor="ctr"/>
          <a:lstStyle/>
          <a:p>
            <a:endParaRPr lang="it-IT">
              <a:solidFill>
                <a:prstClr val="black"/>
              </a:solidFill>
            </a:endParaRPr>
          </a:p>
        </p:txBody>
      </p:sp>
      <p:sp>
        <p:nvSpPr>
          <p:cNvPr id="49155" name="Rectangle 4"/>
          <p:cNvSpPr>
            <a:spLocks noGrp="1" noChangeArrowheads="1"/>
          </p:cNvSpPr>
          <p:nvPr>
            <p:ph type="body" idx="1"/>
          </p:nvPr>
        </p:nvSpPr>
        <p:spPr>
          <a:xfrm>
            <a:off x="1144589" y="896949"/>
            <a:ext cx="7716837" cy="874855"/>
          </a:xfrm>
        </p:spPr>
        <p:txBody>
          <a:bodyPr lIns="65087" tIns="25400" rIns="65087" bIns="25400">
            <a:spAutoFit/>
          </a:bodyPr>
          <a:lstStyle/>
          <a:p>
            <a:pPr marL="392113" indent="-392113" algn="ctr" defTabSz="157163">
              <a:lnSpc>
                <a:spcPct val="90000"/>
              </a:lnSpc>
              <a:spcBef>
                <a:spcPct val="18000"/>
              </a:spcBef>
              <a:buFontTx/>
              <a:buNone/>
            </a:pPr>
            <a:r>
              <a:rPr lang="it-IT" sz="2900" b="1">
                <a:solidFill>
                  <a:srgbClr val="FF0000"/>
                </a:solidFill>
                <a:latin typeface="Helvetica" charset="0"/>
              </a:rPr>
              <a:t>QOL in a population-based study (ECRHS)</a:t>
            </a:r>
          </a:p>
          <a:p>
            <a:pPr marL="392113" indent="-392113" algn="ctr" defTabSz="157163">
              <a:lnSpc>
                <a:spcPct val="90000"/>
              </a:lnSpc>
              <a:spcBef>
                <a:spcPct val="18000"/>
              </a:spcBef>
              <a:buFontTx/>
              <a:buNone/>
            </a:pPr>
            <a:r>
              <a:rPr lang="it-IT" sz="2500" b="1">
                <a:solidFill>
                  <a:schemeClr val="folHlink"/>
                </a:solidFill>
                <a:latin typeface="Helvetica" charset="0"/>
              </a:rPr>
              <a:t>Leynaert et al, Am J Respir Crit Care Med 2000</a:t>
            </a:r>
          </a:p>
        </p:txBody>
      </p:sp>
      <p:sp>
        <p:nvSpPr>
          <p:cNvPr id="49156" name="Line 5"/>
          <p:cNvSpPr>
            <a:spLocks noChangeShapeType="1"/>
          </p:cNvSpPr>
          <p:nvPr/>
        </p:nvSpPr>
        <p:spPr bwMode="auto">
          <a:xfrm flipV="1">
            <a:off x="1622425" y="1952633"/>
            <a:ext cx="0" cy="379413"/>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57" name="Line 6"/>
          <p:cNvSpPr>
            <a:spLocks noChangeShapeType="1"/>
          </p:cNvSpPr>
          <p:nvPr/>
        </p:nvSpPr>
        <p:spPr bwMode="auto">
          <a:xfrm>
            <a:off x="1627194" y="1939925"/>
            <a:ext cx="1404937" cy="0"/>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58" name="Line 7"/>
          <p:cNvSpPr>
            <a:spLocks noChangeShapeType="1"/>
          </p:cNvSpPr>
          <p:nvPr/>
        </p:nvSpPr>
        <p:spPr bwMode="auto">
          <a:xfrm>
            <a:off x="3036888" y="1946275"/>
            <a:ext cx="0" cy="757238"/>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59" name="Line 8"/>
          <p:cNvSpPr>
            <a:spLocks noChangeShapeType="1"/>
          </p:cNvSpPr>
          <p:nvPr/>
        </p:nvSpPr>
        <p:spPr bwMode="auto">
          <a:xfrm>
            <a:off x="2336800" y="2201863"/>
            <a:ext cx="661988" cy="0"/>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60" name="Line 9"/>
          <p:cNvSpPr>
            <a:spLocks noChangeShapeType="1"/>
          </p:cNvSpPr>
          <p:nvPr/>
        </p:nvSpPr>
        <p:spPr bwMode="auto">
          <a:xfrm>
            <a:off x="3003550" y="2208213"/>
            <a:ext cx="0" cy="495300"/>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61" name="Rectangle 10"/>
          <p:cNvSpPr>
            <a:spLocks noChangeArrowheads="1"/>
          </p:cNvSpPr>
          <p:nvPr/>
        </p:nvSpPr>
        <p:spPr bwMode="auto">
          <a:xfrm>
            <a:off x="1855976" y="1852614"/>
            <a:ext cx="782265" cy="245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5087" tIns="25400" rIns="65087" bIns="25400">
            <a:spAutoFit/>
          </a:bodyPr>
          <a:lstStyle/>
          <a:p>
            <a:pPr algn="ctr" defTabSz="784225">
              <a:lnSpc>
                <a:spcPct val="90000"/>
              </a:lnSpc>
            </a:pPr>
            <a:r>
              <a:rPr lang="it-IT" sz="1400">
                <a:solidFill>
                  <a:prstClr val="black"/>
                </a:solidFill>
                <a:latin typeface="Helvetica" charset="0"/>
              </a:rPr>
              <a:t>p&lt;0.001</a:t>
            </a:r>
          </a:p>
        </p:txBody>
      </p:sp>
      <p:sp>
        <p:nvSpPr>
          <p:cNvPr id="49162" name="Rectangle 11"/>
          <p:cNvSpPr>
            <a:spLocks noChangeArrowheads="1"/>
          </p:cNvSpPr>
          <p:nvPr/>
        </p:nvSpPr>
        <p:spPr bwMode="auto">
          <a:xfrm>
            <a:off x="2262376" y="2101854"/>
            <a:ext cx="782265" cy="245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5087" tIns="25400" rIns="65087" bIns="25400">
            <a:spAutoFit/>
          </a:bodyPr>
          <a:lstStyle/>
          <a:p>
            <a:pPr algn="ctr" defTabSz="784225">
              <a:lnSpc>
                <a:spcPct val="90000"/>
              </a:lnSpc>
            </a:pPr>
            <a:r>
              <a:rPr lang="it-IT" sz="1400">
                <a:solidFill>
                  <a:prstClr val="black"/>
                </a:solidFill>
                <a:latin typeface="Helvetica" charset="0"/>
              </a:rPr>
              <a:t>p&lt;0.001</a:t>
            </a:r>
          </a:p>
        </p:txBody>
      </p:sp>
      <p:sp>
        <p:nvSpPr>
          <p:cNvPr id="49163" name="Line 12"/>
          <p:cNvSpPr>
            <a:spLocks noChangeShapeType="1"/>
          </p:cNvSpPr>
          <p:nvPr/>
        </p:nvSpPr>
        <p:spPr bwMode="auto">
          <a:xfrm flipV="1">
            <a:off x="2330450" y="2357450"/>
            <a:ext cx="0" cy="65087"/>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64" name="Line 13"/>
          <p:cNvSpPr>
            <a:spLocks noChangeShapeType="1"/>
          </p:cNvSpPr>
          <p:nvPr/>
        </p:nvSpPr>
        <p:spPr bwMode="auto">
          <a:xfrm>
            <a:off x="4052889" y="1939925"/>
            <a:ext cx="1346200" cy="0"/>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65" name="Line 14"/>
          <p:cNvSpPr>
            <a:spLocks noChangeShapeType="1"/>
          </p:cNvSpPr>
          <p:nvPr/>
        </p:nvSpPr>
        <p:spPr bwMode="auto">
          <a:xfrm flipV="1">
            <a:off x="5416550" y="1939934"/>
            <a:ext cx="0" cy="627063"/>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66" name="Line 15"/>
          <p:cNvSpPr>
            <a:spLocks noChangeShapeType="1"/>
          </p:cNvSpPr>
          <p:nvPr/>
        </p:nvSpPr>
        <p:spPr bwMode="auto">
          <a:xfrm flipV="1">
            <a:off x="4048125" y="1952632"/>
            <a:ext cx="0" cy="352425"/>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67" name="Line 16"/>
          <p:cNvSpPr>
            <a:spLocks noChangeShapeType="1"/>
          </p:cNvSpPr>
          <p:nvPr/>
        </p:nvSpPr>
        <p:spPr bwMode="auto">
          <a:xfrm flipV="1">
            <a:off x="4081463" y="2187587"/>
            <a:ext cx="0" cy="104775"/>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68" name="Line 17"/>
          <p:cNvSpPr>
            <a:spLocks noChangeShapeType="1"/>
          </p:cNvSpPr>
          <p:nvPr/>
        </p:nvSpPr>
        <p:spPr bwMode="auto">
          <a:xfrm>
            <a:off x="4087819" y="2187575"/>
            <a:ext cx="661987" cy="0"/>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69" name="Line 18"/>
          <p:cNvSpPr>
            <a:spLocks noChangeShapeType="1"/>
          </p:cNvSpPr>
          <p:nvPr/>
        </p:nvSpPr>
        <p:spPr bwMode="auto">
          <a:xfrm>
            <a:off x="4754563" y="2116138"/>
            <a:ext cx="0" cy="431800"/>
          </a:xfrm>
          <a:prstGeom prst="line">
            <a:avLst/>
          </a:prstGeom>
          <a:noFill/>
          <a:ln w="127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70" name="Rectangle 19"/>
          <p:cNvSpPr>
            <a:spLocks noChangeArrowheads="1"/>
          </p:cNvSpPr>
          <p:nvPr/>
        </p:nvSpPr>
        <p:spPr bwMode="auto">
          <a:xfrm>
            <a:off x="4467413" y="1839918"/>
            <a:ext cx="782265" cy="245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5087" tIns="25400" rIns="65087" bIns="25400">
            <a:spAutoFit/>
          </a:bodyPr>
          <a:lstStyle/>
          <a:p>
            <a:pPr algn="ctr" defTabSz="784225">
              <a:lnSpc>
                <a:spcPct val="90000"/>
              </a:lnSpc>
            </a:pPr>
            <a:r>
              <a:rPr lang="it-IT" sz="1400">
                <a:solidFill>
                  <a:prstClr val="black"/>
                </a:solidFill>
                <a:latin typeface="Helvetica" charset="0"/>
              </a:rPr>
              <a:t>p&lt;0.001</a:t>
            </a:r>
          </a:p>
        </p:txBody>
      </p:sp>
      <p:sp>
        <p:nvSpPr>
          <p:cNvPr id="49171" name="Rectangle 20"/>
          <p:cNvSpPr>
            <a:spLocks noChangeArrowheads="1"/>
          </p:cNvSpPr>
          <p:nvPr/>
        </p:nvSpPr>
        <p:spPr bwMode="auto">
          <a:xfrm>
            <a:off x="4130863" y="2062168"/>
            <a:ext cx="782265" cy="245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5087" tIns="25400" rIns="65087" bIns="25400">
            <a:spAutoFit/>
          </a:bodyPr>
          <a:lstStyle/>
          <a:p>
            <a:pPr algn="ctr" defTabSz="784225">
              <a:lnSpc>
                <a:spcPct val="90000"/>
              </a:lnSpc>
            </a:pPr>
            <a:r>
              <a:rPr lang="it-IT" sz="1400">
                <a:solidFill>
                  <a:prstClr val="black"/>
                </a:solidFill>
                <a:latin typeface="Helvetica" charset="0"/>
              </a:rPr>
              <a:t>p&lt;0.001</a:t>
            </a:r>
          </a:p>
        </p:txBody>
      </p:sp>
      <p:sp>
        <p:nvSpPr>
          <p:cNvPr id="49172" name="Rectangle 21"/>
          <p:cNvSpPr>
            <a:spLocks noChangeArrowheads="1"/>
          </p:cNvSpPr>
          <p:nvPr/>
        </p:nvSpPr>
        <p:spPr bwMode="auto">
          <a:xfrm>
            <a:off x="1144594" y="1782764"/>
            <a:ext cx="4816475" cy="4090987"/>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173" name="Line 22"/>
          <p:cNvSpPr>
            <a:spLocks noChangeShapeType="1"/>
          </p:cNvSpPr>
          <p:nvPr/>
        </p:nvSpPr>
        <p:spPr bwMode="auto">
          <a:xfrm>
            <a:off x="1085856" y="5899150"/>
            <a:ext cx="3016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74" name="Line 23"/>
          <p:cNvSpPr>
            <a:spLocks noChangeShapeType="1"/>
          </p:cNvSpPr>
          <p:nvPr/>
        </p:nvSpPr>
        <p:spPr bwMode="auto">
          <a:xfrm>
            <a:off x="1085856" y="5208588"/>
            <a:ext cx="3016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75" name="Line 24"/>
          <p:cNvSpPr>
            <a:spLocks noChangeShapeType="1"/>
          </p:cNvSpPr>
          <p:nvPr/>
        </p:nvSpPr>
        <p:spPr bwMode="auto">
          <a:xfrm>
            <a:off x="1085856" y="4518025"/>
            <a:ext cx="3016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76" name="Line 25"/>
          <p:cNvSpPr>
            <a:spLocks noChangeShapeType="1"/>
          </p:cNvSpPr>
          <p:nvPr/>
        </p:nvSpPr>
        <p:spPr bwMode="auto">
          <a:xfrm>
            <a:off x="1085856" y="3841750"/>
            <a:ext cx="3016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77" name="Line 26"/>
          <p:cNvSpPr>
            <a:spLocks noChangeShapeType="1"/>
          </p:cNvSpPr>
          <p:nvPr/>
        </p:nvSpPr>
        <p:spPr bwMode="auto">
          <a:xfrm>
            <a:off x="1085856" y="3151188"/>
            <a:ext cx="3016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78" name="Line 27"/>
          <p:cNvSpPr>
            <a:spLocks noChangeShapeType="1"/>
          </p:cNvSpPr>
          <p:nvPr/>
        </p:nvSpPr>
        <p:spPr bwMode="auto">
          <a:xfrm>
            <a:off x="1085856" y="2473325"/>
            <a:ext cx="3016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79" name="Line 28"/>
          <p:cNvSpPr>
            <a:spLocks noChangeShapeType="1"/>
          </p:cNvSpPr>
          <p:nvPr/>
        </p:nvSpPr>
        <p:spPr bwMode="auto">
          <a:xfrm>
            <a:off x="1085856" y="1782763"/>
            <a:ext cx="30163"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0" name="Line 29"/>
          <p:cNvSpPr>
            <a:spLocks noChangeShapeType="1"/>
          </p:cNvSpPr>
          <p:nvPr/>
        </p:nvSpPr>
        <p:spPr bwMode="auto">
          <a:xfrm>
            <a:off x="1108075" y="5548313"/>
            <a:ext cx="7938"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1" name="Line 30"/>
          <p:cNvSpPr>
            <a:spLocks noChangeShapeType="1"/>
          </p:cNvSpPr>
          <p:nvPr/>
        </p:nvSpPr>
        <p:spPr bwMode="auto">
          <a:xfrm>
            <a:off x="1108075" y="4870450"/>
            <a:ext cx="7938"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2" name="Line 31"/>
          <p:cNvSpPr>
            <a:spLocks noChangeShapeType="1"/>
          </p:cNvSpPr>
          <p:nvPr/>
        </p:nvSpPr>
        <p:spPr bwMode="auto">
          <a:xfrm>
            <a:off x="1108075" y="4179888"/>
            <a:ext cx="7938"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3" name="Line 32"/>
          <p:cNvSpPr>
            <a:spLocks noChangeShapeType="1"/>
          </p:cNvSpPr>
          <p:nvPr/>
        </p:nvSpPr>
        <p:spPr bwMode="auto">
          <a:xfrm>
            <a:off x="1108075" y="3502025"/>
            <a:ext cx="7938"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4" name="Line 33"/>
          <p:cNvSpPr>
            <a:spLocks noChangeShapeType="1"/>
          </p:cNvSpPr>
          <p:nvPr/>
        </p:nvSpPr>
        <p:spPr bwMode="auto">
          <a:xfrm>
            <a:off x="1108075" y="2811463"/>
            <a:ext cx="7938"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5" name="Line 34"/>
          <p:cNvSpPr>
            <a:spLocks noChangeShapeType="1"/>
          </p:cNvSpPr>
          <p:nvPr/>
        </p:nvSpPr>
        <p:spPr bwMode="auto">
          <a:xfrm>
            <a:off x="1108075" y="2120900"/>
            <a:ext cx="7938"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6" name="Line 35"/>
          <p:cNvSpPr>
            <a:spLocks noChangeShapeType="1"/>
          </p:cNvSpPr>
          <p:nvPr/>
        </p:nvSpPr>
        <p:spPr bwMode="auto">
          <a:xfrm flipV="1">
            <a:off x="1131888" y="1782767"/>
            <a:ext cx="0" cy="4116387"/>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7" name="Line 36"/>
          <p:cNvSpPr>
            <a:spLocks noChangeShapeType="1"/>
          </p:cNvSpPr>
          <p:nvPr/>
        </p:nvSpPr>
        <p:spPr bwMode="auto">
          <a:xfrm>
            <a:off x="2347913" y="5911850"/>
            <a:ext cx="0" cy="333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8" name="Line 37"/>
          <p:cNvSpPr>
            <a:spLocks noChangeShapeType="1"/>
          </p:cNvSpPr>
          <p:nvPr/>
        </p:nvSpPr>
        <p:spPr bwMode="auto">
          <a:xfrm>
            <a:off x="4767263" y="5911850"/>
            <a:ext cx="0" cy="333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89" name="Line 38"/>
          <p:cNvSpPr>
            <a:spLocks noChangeShapeType="1"/>
          </p:cNvSpPr>
          <p:nvPr/>
        </p:nvSpPr>
        <p:spPr bwMode="auto">
          <a:xfrm>
            <a:off x="1144594" y="5899150"/>
            <a:ext cx="4822825"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90" name="Line 39"/>
          <p:cNvSpPr>
            <a:spLocks noChangeShapeType="1"/>
          </p:cNvSpPr>
          <p:nvPr/>
        </p:nvSpPr>
        <p:spPr bwMode="auto">
          <a:xfrm>
            <a:off x="1144594" y="5899150"/>
            <a:ext cx="4822825"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49191" name="Rectangle 40"/>
          <p:cNvSpPr>
            <a:spLocks noChangeArrowheads="1"/>
          </p:cNvSpPr>
          <p:nvPr/>
        </p:nvSpPr>
        <p:spPr bwMode="auto">
          <a:xfrm>
            <a:off x="1306515" y="2420938"/>
            <a:ext cx="671512" cy="345281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192" name="Rectangle 41"/>
          <p:cNvSpPr>
            <a:spLocks noChangeArrowheads="1"/>
          </p:cNvSpPr>
          <p:nvPr/>
        </p:nvSpPr>
        <p:spPr bwMode="auto">
          <a:xfrm>
            <a:off x="1317627" y="2433638"/>
            <a:ext cx="660400" cy="3440112"/>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193" name="Rectangle 42" descr="25%"/>
          <p:cNvSpPr>
            <a:spLocks noChangeArrowheads="1"/>
          </p:cNvSpPr>
          <p:nvPr/>
        </p:nvSpPr>
        <p:spPr bwMode="auto">
          <a:xfrm>
            <a:off x="1989138" y="2447927"/>
            <a:ext cx="682625" cy="3425825"/>
          </a:xfrm>
          <a:prstGeom prst="rect">
            <a:avLst/>
          </a:prstGeom>
          <a:pattFill prst="pct25">
            <a:fgClr>
              <a:srgbClr val="FAFD00"/>
            </a:fgClr>
            <a:bgClr>
              <a:srgbClr val="FAFD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194" name="Rectangle 43"/>
          <p:cNvSpPr>
            <a:spLocks noChangeArrowheads="1"/>
          </p:cNvSpPr>
          <p:nvPr/>
        </p:nvSpPr>
        <p:spPr bwMode="auto">
          <a:xfrm>
            <a:off x="2000251" y="2460625"/>
            <a:ext cx="673100" cy="3413125"/>
          </a:xfrm>
          <a:prstGeom prst="rect">
            <a:avLst/>
          </a:prstGeom>
          <a:noFill/>
          <a:ln w="25400">
            <a:solidFill>
              <a:srgbClr val="FAFD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195" name="Rectangle 44" descr="50%"/>
          <p:cNvSpPr>
            <a:spLocks noChangeArrowheads="1"/>
          </p:cNvSpPr>
          <p:nvPr/>
        </p:nvSpPr>
        <p:spPr bwMode="auto">
          <a:xfrm>
            <a:off x="2682875" y="2760674"/>
            <a:ext cx="684213" cy="3113087"/>
          </a:xfrm>
          <a:prstGeom prst="rect">
            <a:avLst/>
          </a:prstGeom>
          <a:pattFill prst="pct50">
            <a:fgClr>
              <a:srgbClr val="F35B1B"/>
            </a:fgClr>
            <a:bgClr>
              <a:srgbClr val="F35B1B"/>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196" name="Rectangle 45"/>
          <p:cNvSpPr>
            <a:spLocks noChangeArrowheads="1"/>
          </p:cNvSpPr>
          <p:nvPr/>
        </p:nvSpPr>
        <p:spPr bwMode="auto">
          <a:xfrm>
            <a:off x="2693989" y="2773371"/>
            <a:ext cx="673100" cy="3100387"/>
          </a:xfrm>
          <a:prstGeom prst="rect">
            <a:avLst/>
          </a:prstGeom>
          <a:noFill/>
          <a:ln w="25400">
            <a:solidFill>
              <a:srgbClr val="F35B1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197" name="Rectangle 46"/>
          <p:cNvSpPr>
            <a:spLocks noChangeArrowheads="1"/>
          </p:cNvSpPr>
          <p:nvPr/>
        </p:nvSpPr>
        <p:spPr bwMode="auto">
          <a:xfrm>
            <a:off x="3725865" y="2370138"/>
            <a:ext cx="671512" cy="350361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198" name="Rectangle 47"/>
          <p:cNvSpPr>
            <a:spLocks noChangeArrowheads="1"/>
          </p:cNvSpPr>
          <p:nvPr/>
        </p:nvSpPr>
        <p:spPr bwMode="auto">
          <a:xfrm>
            <a:off x="3736977" y="2382838"/>
            <a:ext cx="660400" cy="3490912"/>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199" name="Rectangle 48" descr="25%"/>
          <p:cNvSpPr>
            <a:spLocks noChangeArrowheads="1"/>
          </p:cNvSpPr>
          <p:nvPr/>
        </p:nvSpPr>
        <p:spPr bwMode="auto">
          <a:xfrm>
            <a:off x="4408488" y="2590800"/>
            <a:ext cx="685800" cy="3282950"/>
          </a:xfrm>
          <a:prstGeom prst="rect">
            <a:avLst/>
          </a:prstGeom>
          <a:pattFill prst="pct25">
            <a:fgClr>
              <a:srgbClr val="FAFD00"/>
            </a:fgClr>
            <a:bgClr>
              <a:srgbClr val="FAFD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200" name="Rectangle 49"/>
          <p:cNvSpPr>
            <a:spLocks noChangeArrowheads="1"/>
          </p:cNvSpPr>
          <p:nvPr/>
        </p:nvSpPr>
        <p:spPr bwMode="auto">
          <a:xfrm>
            <a:off x="4421188" y="2603500"/>
            <a:ext cx="673100" cy="3270250"/>
          </a:xfrm>
          <a:prstGeom prst="rect">
            <a:avLst/>
          </a:prstGeom>
          <a:noFill/>
          <a:ln w="25400">
            <a:solidFill>
              <a:srgbClr val="FAFD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201" name="Rectangle 50" descr="50%"/>
          <p:cNvSpPr>
            <a:spLocks noChangeArrowheads="1"/>
          </p:cNvSpPr>
          <p:nvPr/>
        </p:nvSpPr>
        <p:spPr bwMode="auto">
          <a:xfrm>
            <a:off x="5105406" y="2590800"/>
            <a:ext cx="682625" cy="3282950"/>
          </a:xfrm>
          <a:prstGeom prst="rect">
            <a:avLst/>
          </a:prstGeom>
          <a:pattFill prst="pct50">
            <a:fgClr>
              <a:srgbClr val="F35B1B"/>
            </a:fgClr>
            <a:bgClr>
              <a:srgbClr val="F35B1B"/>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202" name="Rectangle 51"/>
          <p:cNvSpPr>
            <a:spLocks noChangeArrowheads="1"/>
          </p:cNvSpPr>
          <p:nvPr/>
        </p:nvSpPr>
        <p:spPr bwMode="auto">
          <a:xfrm>
            <a:off x="5116515" y="2603500"/>
            <a:ext cx="671512" cy="3270250"/>
          </a:xfrm>
          <a:prstGeom prst="rect">
            <a:avLst/>
          </a:prstGeom>
          <a:noFill/>
          <a:ln w="25400">
            <a:solidFill>
              <a:srgbClr val="F35B1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203" name="Rectangle 52"/>
          <p:cNvSpPr>
            <a:spLocks noChangeArrowheads="1"/>
          </p:cNvSpPr>
          <p:nvPr/>
        </p:nvSpPr>
        <p:spPr bwMode="auto">
          <a:xfrm>
            <a:off x="849318" y="5695951"/>
            <a:ext cx="318997"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srgbClr val="954F72"/>
                </a:solidFill>
                <a:latin typeface="Helvetica" charset="0"/>
              </a:rPr>
              <a:t>0</a:t>
            </a:r>
          </a:p>
        </p:txBody>
      </p:sp>
      <p:sp>
        <p:nvSpPr>
          <p:cNvPr id="49204" name="Rectangle 53"/>
          <p:cNvSpPr>
            <a:spLocks noChangeArrowheads="1"/>
          </p:cNvSpPr>
          <p:nvPr/>
        </p:nvSpPr>
        <p:spPr bwMode="auto">
          <a:xfrm>
            <a:off x="733426" y="5005389"/>
            <a:ext cx="455252"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srgbClr val="954F72"/>
                </a:solidFill>
                <a:latin typeface="Helvetica" charset="0"/>
              </a:rPr>
              <a:t>10</a:t>
            </a:r>
          </a:p>
        </p:txBody>
      </p:sp>
      <p:sp>
        <p:nvSpPr>
          <p:cNvPr id="49205" name="Rectangle 54"/>
          <p:cNvSpPr>
            <a:spLocks noChangeArrowheads="1"/>
          </p:cNvSpPr>
          <p:nvPr/>
        </p:nvSpPr>
        <p:spPr bwMode="auto">
          <a:xfrm>
            <a:off x="733426" y="4314826"/>
            <a:ext cx="455252"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srgbClr val="954F72"/>
                </a:solidFill>
                <a:latin typeface="Helvetica" charset="0"/>
              </a:rPr>
              <a:t>20</a:t>
            </a:r>
          </a:p>
        </p:txBody>
      </p:sp>
      <p:sp>
        <p:nvSpPr>
          <p:cNvPr id="49206" name="Rectangle 55"/>
          <p:cNvSpPr>
            <a:spLocks noChangeArrowheads="1"/>
          </p:cNvSpPr>
          <p:nvPr/>
        </p:nvSpPr>
        <p:spPr bwMode="auto">
          <a:xfrm>
            <a:off x="733426" y="3636964"/>
            <a:ext cx="455252"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srgbClr val="954F72"/>
                </a:solidFill>
                <a:latin typeface="Helvetica" charset="0"/>
              </a:rPr>
              <a:t>30</a:t>
            </a:r>
          </a:p>
        </p:txBody>
      </p:sp>
      <p:sp>
        <p:nvSpPr>
          <p:cNvPr id="49207" name="Rectangle 56"/>
          <p:cNvSpPr>
            <a:spLocks noChangeArrowheads="1"/>
          </p:cNvSpPr>
          <p:nvPr/>
        </p:nvSpPr>
        <p:spPr bwMode="auto">
          <a:xfrm>
            <a:off x="733426" y="2946401"/>
            <a:ext cx="455252"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srgbClr val="954F72"/>
                </a:solidFill>
                <a:latin typeface="Helvetica" charset="0"/>
              </a:rPr>
              <a:t>40</a:t>
            </a:r>
          </a:p>
        </p:txBody>
      </p:sp>
      <p:sp>
        <p:nvSpPr>
          <p:cNvPr id="49208" name="Rectangle 57"/>
          <p:cNvSpPr>
            <a:spLocks noChangeArrowheads="1"/>
          </p:cNvSpPr>
          <p:nvPr/>
        </p:nvSpPr>
        <p:spPr bwMode="auto">
          <a:xfrm>
            <a:off x="733426" y="2270126"/>
            <a:ext cx="455252"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srgbClr val="954F72"/>
                </a:solidFill>
                <a:latin typeface="Helvetica" charset="0"/>
              </a:rPr>
              <a:t>50</a:t>
            </a:r>
          </a:p>
        </p:txBody>
      </p:sp>
      <p:sp>
        <p:nvSpPr>
          <p:cNvPr id="49209" name="Rectangle 58"/>
          <p:cNvSpPr>
            <a:spLocks noChangeArrowheads="1"/>
          </p:cNvSpPr>
          <p:nvPr/>
        </p:nvSpPr>
        <p:spPr bwMode="auto">
          <a:xfrm>
            <a:off x="733426" y="1579563"/>
            <a:ext cx="455252"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srgbClr val="954F72"/>
                </a:solidFill>
                <a:latin typeface="Helvetica" charset="0"/>
              </a:rPr>
              <a:t>60</a:t>
            </a:r>
          </a:p>
        </p:txBody>
      </p:sp>
      <p:sp>
        <p:nvSpPr>
          <p:cNvPr id="49210" name="Rectangle 59"/>
          <p:cNvSpPr>
            <a:spLocks noChangeArrowheads="1"/>
          </p:cNvSpPr>
          <p:nvPr/>
        </p:nvSpPr>
        <p:spPr bwMode="auto">
          <a:xfrm rot="-5400000">
            <a:off x="-312655" y="3572092"/>
            <a:ext cx="1460335"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i="1">
                <a:solidFill>
                  <a:srgbClr val="954F72"/>
                </a:solidFill>
                <a:latin typeface="Helvetica" charset="0"/>
              </a:rPr>
              <a:t>Mean score</a:t>
            </a:r>
          </a:p>
        </p:txBody>
      </p:sp>
      <p:sp>
        <p:nvSpPr>
          <p:cNvPr id="49211" name="Rectangle 60"/>
          <p:cNvSpPr>
            <a:spLocks noChangeArrowheads="1"/>
          </p:cNvSpPr>
          <p:nvPr/>
        </p:nvSpPr>
        <p:spPr bwMode="auto">
          <a:xfrm>
            <a:off x="1404943" y="5916625"/>
            <a:ext cx="2462211"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2000" b="1" dirty="0" err="1">
                <a:solidFill>
                  <a:srgbClr val="954F72"/>
                </a:solidFill>
                <a:latin typeface="Helvetica" charset="0"/>
              </a:rPr>
              <a:t>Physical</a:t>
            </a:r>
            <a:r>
              <a:rPr lang="it-IT" sz="2000" b="1" dirty="0">
                <a:solidFill>
                  <a:srgbClr val="954F72"/>
                </a:solidFill>
                <a:latin typeface="Helvetica" charset="0"/>
              </a:rPr>
              <a:t> </a:t>
            </a:r>
            <a:r>
              <a:rPr lang="it-IT" sz="2000" b="1" dirty="0" err="1">
                <a:solidFill>
                  <a:srgbClr val="954F72"/>
                </a:solidFill>
                <a:latin typeface="Helvetica" charset="0"/>
              </a:rPr>
              <a:t>Summary</a:t>
            </a:r>
            <a:endParaRPr lang="it-IT" sz="2000" b="1" dirty="0">
              <a:solidFill>
                <a:srgbClr val="954F72"/>
              </a:solidFill>
              <a:latin typeface="Helvetica" charset="0"/>
            </a:endParaRPr>
          </a:p>
        </p:txBody>
      </p:sp>
      <p:sp>
        <p:nvSpPr>
          <p:cNvPr id="49212" name="Rectangle 61"/>
          <p:cNvSpPr>
            <a:spLocks noChangeArrowheads="1"/>
          </p:cNvSpPr>
          <p:nvPr/>
        </p:nvSpPr>
        <p:spPr bwMode="auto">
          <a:xfrm>
            <a:off x="3916371" y="5916625"/>
            <a:ext cx="2232983"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2000" b="1">
                <a:solidFill>
                  <a:srgbClr val="954F72"/>
                </a:solidFill>
                <a:latin typeface="Helvetica" charset="0"/>
              </a:rPr>
              <a:t>Mental Summary</a:t>
            </a:r>
          </a:p>
        </p:txBody>
      </p:sp>
      <p:sp>
        <p:nvSpPr>
          <p:cNvPr id="49213" name="Rectangle 62"/>
          <p:cNvSpPr>
            <a:spLocks noChangeArrowheads="1"/>
          </p:cNvSpPr>
          <p:nvPr/>
        </p:nvSpPr>
        <p:spPr bwMode="auto">
          <a:xfrm>
            <a:off x="1392241" y="6226187"/>
            <a:ext cx="896078"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2000" b="1">
                <a:solidFill>
                  <a:srgbClr val="954F72"/>
                </a:solidFill>
                <a:latin typeface="Helvetica" charset="0"/>
              </a:rPr>
              <a:t>Score</a:t>
            </a:r>
          </a:p>
        </p:txBody>
      </p:sp>
      <p:sp>
        <p:nvSpPr>
          <p:cNvPr id="49214" name="Rectangle 63" descr="50%"/>
          <p:cNvSpPr>
            <a:spLocks noChangeArrowheads="1"/>
          </p:cNvSpPr>
          <p:nvPr/>
        </p:nvSpPr>
        <p:spPr bwMode="auto">
          <a:xfrm>
            <a:off x="6135694" y="2928950"/>
            <a:ext cx="103187" cy="117475"/>
          </a:xfrm>
          <a:prstGeom prst="rect">
            <a:avLst/>
          </a:prstGeom>
          <a:pattFill prst="pct50">
            <a:fgClr>
              <a:srgbClr val="F35B1B"/>
            </a:fgClr>
            <a:bgClr>
              <a:srgbClr val="F35B1B"/>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215" name="Rectangle 64"/>
          <p:cNvSpPr>
            <a:spLocks noChangeArrowheads="1"/>
          </p:cNvSpPr>
          <p:nvPr/>
        </p:nvSpPr>
        <p:spPr bwMode="auto">
          <a:xfrm>
            <a:off x="6146806" y="2941638"/>
            <a:ext cx="92075" cy="106362"/>
          </a:xfrm>
          <a:prstGeom prst="rect">
            <a:avLst/>
          </a:prstGeom>
          <a:noFill/>
          <a:ln w="25400">
            <a:solidFill>
              <a:srgbClr val="F35B1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216" name="Rectangle 65"/>
          <p:cNvSpPr>
            <a:spLocks noChangeArrowheads="1"/>
          </p:cNvSpPr>
          <p:nvPr/>
        </p:nvSpPr>
        <p:spPr bwMode="auto">
          <a:xfrm>
            <a:off x="6308725" y="2803526"/>
            <a:ext cx="2408672"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prstClr val="black"/>
                </a:solidFill>
                <a:latin typeface="Helvetica" charset="0"/>
              </a:rPr>
              <a:t>asthma + AR (N=76)</a:t>
            </a:r>
          </a:p>
        </p:txBody>
      </p:sp>
      <p:sp>
        <p:nvSpPr>
          <p:cNvPr id="49217" name="Rectangle 66" descr="25%"/>
          <p:cNvSpPr>
            <a:spLocks noChangeArrowheads="1"/>
          </p:cNvSpPr>
          <p:nvPr/>
        </p:nvSpPr>
        <p:spPr bwMode="auto">
          <a:xfrm>
            <a:off x="6135694" y="2538425"/>
            <a:ext cx="103187" cy="117475"/>
          </a:xfrm>
          <a:prstGeom prst="rect">
            <a:avLst/>
          </a:prstGeom>
          <a:pattFill prst="pct25">
            <a:fgClr>
              <a:srgbClr val="FAFD00"/>
            </a:fgClr>
            <a:bgClr>
              <a:srgbClr val="FAFD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218" name="Rectangle 67"/>
          <p:cNvSpPr>
            <a:spLocks noChangeArrowheads="1"/>
          </p:cNvSpPr>
          <p:nvPr/>
        </p:nvSpPr>
        <p:spPr bwMode="auto">
          <a:xfrm>
            <a:off x="6146806" y="2551113"/>
            <a:ext cx="92075" cy="106362"/>
          </a:xfrm>
          <a:prstGeom prst="rect">
            <a:avLst/>
          </a:prstGeom>
          <a:noFill/>
          <a:ln w="25400">
            <a:solidFill>
              <a:srgbClr val="FAFD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219" name="Rectangle 68"/>
          <p:cNvSpPr>
            <a:spLocks noChangeArrowheads="1"/>
          </p:cNvSpPr>
          <p:nvPr/>
        </p:nvSpPr>
        <p:spPr bwMode="auto">
          <a:xfrm>
            <a:off x="6308727" y="2413001"/>
            <a:ext cx="2691441"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prstClr val="black"/>
                </a:solidFill>
                <a:latin typeface="Helvetica" charset="0"/>
              </a:rPr>
              <a:t>allergic rhinitis (N=297)</a:t>
            </a:r>
          </a:p>
        </p:txBody>
      </p:sp>
      <p:sp>
        <p:nvSpPr>
          <p:cNvPr id="49220" name="Rectangle 69"/>
          <p:cNvSpPr>
            <a:spLocks noChangeArrowheads="1"/>
          </p:cNvSpPr>
          <p:nvPr/>
        </p:nvSpPr>
        <p:spPr bwMode="auto">
          <a:xfrm>
            <a:off x="6135694" y="2147900"/>
            <a:ext cx="103187" cy="1174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49221" name="Rectangle 70"/>
          <p:cNvSpPr>
            <a:spLocks noChangeArrowheads="1"/>
          </p:cNvSpPr>
          <p:nvPr/>
        </p:nvSpPr>
        <p:spPr bwMode="auto">
          <a:xfrm>
            <a:off x="6146806" y="2160600"/>
            <a:ext cx="92075" cy="104775"/>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49222" name="Rectangle 71"/>
          <p:cNvSpPr>
            <a:spLocks noChangeArrowheads="1"/>
          </p:cNvSpPr>
          <p:nvPr/>
        </p:nvSpPr>
        <p:spPr bwMode="auto">
          <a:xfrm>
            <a:off x="6324606" y="2057401"/>
            <a:ext cx="1997341"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1900">
                <a:solidFill>
                  <a:prstClr val="black"/>
                </a:solidFill>
                <a:latin typeface="Helvetica" charset="0"/>
              </a:rPr>
              <a:t>controls (N=448)</a:t>
            </a:r>
          </a:p>
        </p:txBody>
      </p:sp>
      <p:sp>
        <p:nvSpPr>
          <p:cNvPr id="49223" name="Rectangle 72"/>
          <p:cNvSpPr>
            <a:spLocks noChangeArrowheads="1"/>
          </p:cNvSpPr>
          <p:nvPr/>
        </p:nvSpPr>
        <p:spPr bwMode="auto">
          <a:xfrm>
            <a:off x="3905254" y="6243650"/>
            <a:ext cx="896078"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762000"/>
            <a:r>
              <a:rPr lang="it-IT" sz="2000" b="1">
                <a:solidFill>
                  <a:srgbClr val="954F72"/>
                </a:solidFill>
                <a:latin typeface="Helvetica" charset="0"/>
              </a:rPr>
              <a:t>Score</a:t>
            </a:r>
          </a:p>
        </p:txBody>
      </p:sp>
    </p:spTree>
    <p:extLst>
      <p:ext uri="{BB962C8B-B14F-4D97-AF65-F5344CB8AC3E}">
        <p14:creationId xmlns:p14="http://schemas.microsoft.com/office/powerpoint/2010/main" val="316791610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5816855" y="6422795"/>
            <a:ext cx="21820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GB" sz="1400" b="1" i="1" dirty="0" err="1">
                <a:solidFill>
                  <a:srgbClr val="660066"/>
                </a:solidFill>
                <a:latin typeface="Verdana" charset="0"/>
                <a:ea typeface="MS PGothic" charset="0"/>
                <a:cs typeface="Arial" charset="0"/>
              </a:rPr>
              <a:t>O’Donnel</a:t>
            </a:r>
            <a:r>
              <a:rPr lang="en-GB" sz="1400" b="1" i="1" dirty="0">
                <a:solidFill>
                  <a:srgbClr val="660066"/>
                </a:solidFill>
                <a:latin typeface="Verdana" charset="0"/>
                <a:ea typeface="MS PGothic" charset="0"/>
                <a:cs typeface="Arial" charset="0"/>
              </a:rPr>
              <a:t> et al 1997</a:t>
            </a:r>
          </a:p>
        </p:txBody>
      </p:sp>
      <p:sp>
        <p:nvSpPr>
          <p:cNvPr id="51203" name="Text Box 4"/>
          <p:cNvSpPr txBox="1">
            <a:spLocks noChangeArrowheads="1"/>
          </p:cNvSpPr>
          <p:nvPr/>
        </p:nvSpPr>
        <p:spPr bwMode="auto">
          <a:xfrm>
            <a:off x="6" y="6519874"/>
            <a:ext cx="9412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000" i="1">
                <a:solidFill>
                  <a:prstClr val="white"/>
                </a:solidFill>
                <a:latin typeface="Verdana" charset="0"/>
                <a:ea typeface="MS PGothic" charset="0"/>
                <a:cs typeface="Arial" charset="0"/>
              </a:rPr>
              <a:t>gw1652000</a:t>
            </a:r>
          </a:p>
        </p:txBody>
      </p:sp>
      <p:grpSp>
        <p:nvGrpSpPr>
          <p:cNvPr id="51204" name="Group 5"/>
          <p:cNvGrpSpPr>
            <a:grpSpLocks/>
          </p:cNvGrpSpPr>
          <p:nvPr/>
        </p:nvGrpSpPr>
        <p:grpSpPr bwMode="auto">
          <a:xfrm>
            <a:off x="1042989" y="1773238"/>
            <a:ext cx="6977062" cy="4038600"/>
            <a:chOff x="576" y="960"/>
            <a:chExt cx="5328" cy="2544"/>
          </a:xfrm>
        </p:grpSpPr>
        <p:grpSp>
          <p:nvGrpSpPr>
            <p:cNvPr id="51240" name="Group 6"/>
            <p:cNvGrpSpPr>
              <a:grpSpLocks/>
            </p:cNvGrpSpPr>
            <p:nvPr/>
          </p:nvGrpSpPr>
          <p:grpSpPr bwMode="auto">
            <a:xfrm>
              <a:off x="576" y="960"/>
              <a:ext cx="48" cy="2544"/>
              <a:chOff x="384" y="1360"/>
              <a:chExt cx="144" cy="2240"/>
            </a:xfrm>
          </p:grpSpPr>
          <p:sp>
            <p:nvSpPr>
              <p:cNvPr id="51242" name="Line 7"/>
              <p:cNvSpPr>
                <a:spLocks noChangeShapeType="1"/>
              </p:cNvSpPr>
              <p:nvPr/>
            </p:nvSpPr>
            <p:spPr bwMode="auto">
              <a:xfrm>
                <a:off x="384" y="3600"/>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43" name="Line 8"/>
              <p:cNvSpPr>
                <a:spLocks noChangeShapeType="1"/>
              </p:cNvSpPr>
              <p:nvPr/>
            </p:nvSpPr>
            <p:spPr bwMode="auto">
              <a:xfrm>
                <a:off x="384" y="3376"/>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44" name="Line 9"/>
              <p:cNvSpPr>
                <a:spLocks noChangeShapeType="1"/>
              </p:cNvSpPr>
              <p:nvPr/>
            </p:nvSpPr>
            <p:spPr bwMode="auto">
              <a:xfrm>
                <a:off x="384" y="3152"/>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45" name="Line 10"/>
              <p:cNvSpPr>
                <a:spLocks noChangeShapeType="1"/>
              </p:cNvSpPr>
              <p:nvPr/>
            </p:nvSpPr>
            <p:spPr bwMode="auto">
              <a:xfrm>
                <a:off x="384" y="2928"/>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46" name="Line 11"/>
              <p:cNvSpPr>
                <a:spLocks noChangeShapeType="1"/>
              </p:cNvSpPr>
              <p:nvPr/>
            </p:nvSpPr>
            <p:spPr bwMode="auto">
              <a:xfrm>
                <a:off x="384" y="2704"/>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47" name="Line 12"/>
              <p:cNvSpPr>
                <a:spLocks noChangeShapeType="1"/>
              </p:cNvSpPr>
              <p:nvPr/>
            </p:nvSpPr>
            <p:spPr bwMode="auto">
              <a:xfrm>
                <a:off x="384" y="2480"/>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48" name="Line 13"/>
              <p:cNvSpPr>
                <a:spLocks noChangeShapeType="1"/>
              </p:cNvSpPr>
              <p:nvPr/>
            </p:nvSpPr>
            <p:spPr bwMode="auto">
              <a:xfrm>
                <a:off x="384" y="2256"/>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49" name="Line 14"/>
              <p:cNvSpPr>
                <a:spLocks noChangeShapeType="1"/>
              </p:cNvSpPr>
              <p:nvPr/>
            </p:nvSpPr>
            <p:spPr bwMode="auto">
              <a:xfrm>
                <a:off x="384" y="2032"/>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50" name="Line 15"/>
              <p:cNvSpPr>
                <a:spLocks noChangeShapeType="1"/>
              </p:cNvSpPr>
              <p:nvPr/>
            </p:nvSpPr>
            <p:spPr bwMode="auto">
              <a:xfrm>
                <a:off x="384" y="1808"/>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51" name="Line 16"/>
              <p:cNvSpPr>
                <a:spLocks noChangeShapeType="1"/>
              </p:cNvSpPr>
              <p:nvPr/>
            </p:nvSpPr>
            <p:spPr bwMode="auto">
              <a:xfrm>
                <a:off x="384" y="1584"/>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51252" name="Line 17"/>
              <p:cNvSpPr>
                <a:spLocks noChangeShapeType="1"/>
              </p:cNvSpPr>
              <p:nvPr/>
            </p:nvSpPr>
            <p:spPr bwMode="auto">
              <a:xfrm>
                <a:off x="384" y="1360"/>
                <a:ext cx="14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grpSp>
        <p:sp>
          <p:nvSpPr>
            <p:cNvPr id="51241" name="Rectangle 18"/>
            <p:cNvSpPr>
              <a:spLocks noChangeArrowheads="1"/>
            </p:cNvSpPr>
            <p:nvPr/>
          </p:nvSpPr>
          <p:spPr bwMode="auto">
            <a:xfrm>
              <a:off x="624" y="960"/>
              <a:ext cx="5280" cy="254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grpSp>
      <p:sp>
        <p:nvSpPr>
          <p:cNvPr id="51205" name="Text Box 19"/>
          <p:cNvSpPr txBox="1">
            <a:spLocks noChangeArrowheads="1"/>
          </p:cNvSpPr>
          <p:nvPr/>
        </p:nvSpPr>
        <p:spPr bwMode="auto">
          <a:xfrm>
            <a:off x="817568" y="5775337"/>
            <a:ext cx="2984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0</a:t>
            </a:r>
            <a:endParaRPr lang="en-GB" sz="2000">
              <a:solidFill>
                <a:srgbClr val="220CFF"/>
              </a:solidFill>
              <a:latin typeface="Verdana" charset="0"/>
              <a:ea typeface="MS PGothic" charset="0"/>
              <a:cs typeface="Arial" charset="0"/>
            </a:endParaRPr>
          </a:p>
        </p:txBody>
      </p:sp>
      <p:sp>
        <p:nvSpPr>
          <p:cNvPr id="51206" name="Text Box 20"/>
          <p:cNvSpPr txBox="1">
            <a:spLocks noChangeArrowheads="1"/>
          </p:cNvSpPr>
          <p:nvPr/>
        </p:nvSpPr>
        <p:spPr bwMode="auto">
          <a:xfrm>
            <a:off x="717551" y="5410212"/>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10</a:t>
            </a:r>
            <a:endParaRPr lang="en-GB" sz="2000">
              <a:solidFill>
                <a:srgbClr val="220CFF"/>
              </a:solidFill>
              <a:latin typeface="Verdana" charset="0"/>
              <a:ea typeface="MS PGothic" charset="0"/>
              <a:cs typeface="Arial" charset="0"/>
            </a:endParaRPr>
          </a:p>
        </p:txBody>
      </p:sp>
      <p:sp>
        <p:nvSpPr>
          <p:cNvPr id="51207" name="Text Box 21"/>
          <p:cNvSpPr txBox="1">
            <a:spLocks noChangeArrowheads="1"/>
          </p:cNvSpPr>
          <p:nvPr/>
        </p:nvSpPr>
        <p:spPr bwMode="auto">
          <a:xfrm>
            <a:off x="717551" y="4953012"/>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20</a:t>
            </a:r>
            <a:endParaRPr lang="en-GB" sz="2000">
              <a:solidFill>
                <a:srgbClr val="220CFF"/>
              </a:solidFill>
              <a:latin typeface="Verdana" charset="0"/>
              <a:ea typeface="MS PGothic" charset="0"/>
              <a:cs typeface="Arial" charset="0"/>
            </a:endParaRPr>
          </a:p>
        </p:txBody>
      </p:sp>
      <p:sp>
        <p:nvSpPr>
          <p:cNvPr id="51208" name="Text Box 22"/>
          <p:cNvSpPr txBox="1">
            <a:spLocks noChangeArrowheads="1"/>
          </p:cNvSpPr>
          <p:nvPr/>
        </p:nvSpPr>
        <p:spPr bwMode="auto">
          <a:xfrm>
            <a:off x="717551" y="4540262"/>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30</a:t>
            </a:r>
            <a:endParaRPr lang="en-GB" sz="2000">
              <a:solidFill>
                <a:srgbClr val="220CFF"/>
              </a:solidFill>
              <a:latin typeface="Verdana" charset="0"/>
              <a:ea typeface="MS PGothic" charset="0"/>
              <a:cs typeface="Arial" charset="0"/>
            </a:endParaRPr>
          </a:p>
        </p:txBody>
      </p:sp>
      <p:sp>
        <p:nvSpPr>
          <p:cNvPr id="51209" name="Text Box 23"/>
          <p:cNvSpPr txBox="1">
            <a:spLocks noChangeArrowheads="1"/>
          </p:cNvSpPr>
          <p:nvPr/>
        </p:nvSpPr>
        <p:spPr bwMode="auto">
          <a:xfrm>
            <a:off x="717551" y="4159257"/>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40</a:t>
            </a:r>
            <a:endParaRPr lang="en-GB" sz="2000">
              <a:solidFill>
                <a:srgbClr val="220CFF"/>
              </a:solidFill>
              <a:latin typeface="Verdana" charset="0"/>
              <a:ea typeface="MS PGothic" charset="0"/>
              <a:cs typeface="Arial" charset="0"/>
            </a:endParaRPr>
          </a:p>
        </p:txBody>
      </p:sp>
      <p:sp>
        <p:nvSpPr>
          <p:cNvPr id="51210" name="Text Box 24"/>
          <p:cNvSpPr txBox="1">
            <a:spLocks noChangeArrowheads="1"/>
          </p:cNvSpPr>
          <p:nvPr/>
        </p:nvSpPr>
        <p:spPr bwMode="auto">
          <a:xfrm>
            <a:off x="717551" y="3778253"/>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50</a:t>
            </a:r>
            <a:endParaRPr lang="en-GB" sz="2000">
              <a:solidFill>
                <a:srgbClr val="220CFF"/>
              </a:solidFill>
              <a:latin typeface="Verdana" charset="0"/>
              <a:ea typeface="MS PGothic" charset="0"/>
              <a:cs typeface="Arial" charset="0"/>
            </a:endParaRPr>
          </a:p>
        </p:txBody>
      </p:sp>
      <p:sp>
        <p:nvSpPr>
          <p:cNvPr id="51211" name="Text Box 25"/>
          <p:cNvSpPr txBox="1">
            <a:spLocks noChangeArrowheads="1"/>
          </p:cNvSpPr>
          <p:nvPr/>
        </p:nvSpPr>
        <p:spPr bwMode="auto">
          <a:xfrm>
            <a:off x="717551" y="3352807"/>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60</a:t>
            </a:r>
            <a:endParaRPr lang="en-GB" sz="2000">
              <a:solidFill>
                <a:srgbClr val="220CFF"/>
              </a:solidFill>
              <a:latin typeface="Verdana" charset="0"/>
              <a:ea typeface="MS PGothic" charset="0"/>
              <a:cs typeface="Arial" charset="0"/>
            </a:endParaRPr>
          </a:p>
        </p:txBody>
      </p:sp>
      <p:sp>
        <p:nvSpPr>
          <p:cNvPr id="51212" name="Text Box 26"/>
          <p:cNvSpPr txBox="1">
            <a:spLocks noChangeArrowheads="1"/>
          </p:cNvSpPr>
          <p:nvPr/>
        </p:nvSpPr>
        <p:spPr bwMode="auto">
          <a:xfrm>
            <a:off x="717551" y="2927362"/>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70</a:t>
            </a:r>
            <a:endParaRPr lang="en-GB" sz="2000">
              <a:solidFill>
                <a:srgbClr val="220CFF"/>
              </a:solidFill>
              <a:latin typeface="Verdana" charset="0"/>
              <a:ea typeface="MS PGothic" charset="0"/>
              <a:cs typeface="Arial" charset="0"/>
            </a:endParaRPr>
          </a:p>
        </p:txBody>
      </p:sp>
      <p:sp>
        <p:nvSpPr>
          <p:cNvPr id="51213" name="Text Box 27"/>
          <p:cNvSpPr txBox="1">
            <a:spLocks noChangeArrowheads="1"/>
          </p:cNvSpPr>
          <p:nvPr/>
        </p:nvSpPr>
        <p:spPr bwMode="auto">
          <a:xfrm>
            <a:off x="717551" y="2559062"/>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80</a:t>
            </a:r>
            <a:endParaRPr lang="en-GB" sz="2000">
              <a:solidFill>
                <a:srgbClr val="220CFF"/>
              </a:solidFill>
              <a:latin typeface="Verdana" charset="0"/>
              <a:ea typeface="MS PGothic" charset="0"/>
              <a:cs typeface="Arial" charset="0"/>
            </a:endParaRPr>
          </a:p>
        </p:txBody>
      </p:sp>
      <p:sp>
        <p:nvSpPr>
          <p:cNvPr id="51214" name="Text Box 28"/>
          <p:cNvSpPr txBox="1">
            <a:spLocks noChangeArrowheads="1"/>
          </p:cNvSpPr>
          <p:nvPr/>
        </p:nvSpPr>
        <p:spPr bwMode="auto">
          <a:xfrm>
            <a:off x="717551" y="2133612"/>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90</a:t>
            </a:r>
            <a:endParaRPr lang="en-GB" sz="2000">
              <a:solidFill>
                <a:srgbClr val="220CFF"/>
              </a:solidFill>
              <a:latin typeface="Verdana" charset="0"/>
              <a:ea typeface="MS PGothic" charset="0"/>
              <a:cs typeface="Arial" charset="0"/>
            </a:endParaRPr>
          </a:p>
        </p:txBody>
      </p:sp>
      <p:sp>
        <p:nvSpPr>
          <p:cNvPr id="51215" name="Text Box 29"/>
          <p:cNvSpPr txBox="1">
            <a:spLocks noChangeArrowheads="1"/>
          </p:cNvSpPr>
          <p:nvPr/>
        </p:nvSpPr>
        <p:spPr bwMode="auto">
          <a:xfrm>
            <a:off x="615950" y="1720853"/>
            <a:ext cx="5261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400">
                <a:solidFill>
                  <a:srgbClr val="220CFF"/>
                </a:solidFill>
                <a:latin typeface="Verdana" charset="0"/>
                <a:ea typeface="MS PGothic" charset="0"/>
                <a:cs typeface="Arial" charset="0"/>
              </a:rPr>
              <a:t>100</a:t>
            </a:r>
            <a:endParaRPr lang="en-GB" sz="2000">
              <a:solidFill>
                <a:srgbClr val="220CFF"/>
              </a:solidFill>
              <a:latin typeface="Verdana" charset="0"/>
              <a:ea typeface="MS PGothic" charset="0"/>
              <a:cs typeface="Arial" charset="0"/>
            </a:endParaRPr>
          </a:p>
        </p:txBody>
      </p:sp>
      <p:sp>
        <p:nvSpPr>
          <p:cNvPr id="51216" name="Rectangle 30"/>
          <p:cNvSpPr>
            <a:spLocks noChangeArrowheads="1"/>
          </p:cNvSpPr>
          <p:nvPr/>
        </p:nvSpPr>
        <p:spPr bwMode="auto">
          <a:xfrm>
            <a:off x="1258890" y="5373688"/>
            <a:ext cx="271462" cy="3810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17" name="Rectangle 31"/>
          <p:cNvSpPr>
            <a:spLocks noChangeArrowheads="1"/>
          </p:cNvSpPr>
          <p:nvPr/>
        </p:nvSpPr>
        <p:spPr bwMode="auto">
          <a:xfrm>
            <a:off x="1619256" y="5084763"/>
            <a:ext cx="271463" cy="685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18" name="Text Box 32"/>
          <p:cNvSpPr txBox="1">
            <a:spLocks noChangeArrowheads="1"/>
          </p:cNvSpPr>
          <p:nvPr/>
        </p:nvSpPr>
        <p:spPr bwMode="auto">
          <a:xfrm>
            <a:off x="1079501" y="5805500"/>
            <a:ext cx="1114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600" b="1" dirty="0">
                <a:solidFill>
                  <a:srgbClr val="220CFF"/>
                </a:solidFill>
                <a:latin typeface="Verdana" charset="0"/>
                <a:ea typeface="MS PGothic" charset="0"/>
                <a:cs typeface="Arial" charset="0"/>
              </a:rPr>
              <a:t>mobility</a:t>
            </a:r>
          </a:p>
        </p:txBody>
      </p:sp>
      <p:sp>
        <p:nvSpPr>
          <p:cNvPr id="51219" name="Rectangle 33"/>
          <p:cNvSpPr>
            <a:spLocks noChangeArrowheads="1"/>
          </p:cNvSpPr>
          <p:nvPr/>
        </p:nvSpPr>
        <p:spPr bwMode="auto">
          <a:xfrm>
            <a:off x="2411415" y="5229225"/>
            <a:ext cx="271462" cy="5334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20" name="Rectangle 34"/>
          <p:cNvSpPr>
            <a:spLocks noChangeArrowheads="1"/>
          </p:cNvSpPr>
          <p:nvPr/>
        </p:nvSpPr>
        <p:spPr bwMode="auto">
          <a:xfrm>
            <a:off x="2771781" y="5084763"/>
            <a:ext cx="269875" cy="685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21" name="Text Box 35"/>
          <p:cNvSpPr txBox="1">
            <a:spLocks noChangeArrowheads="1"/>
          </p:cNvSpPr>
          <p:nvPr/>
        </p:nvSpPr>
        <p:spPr bwMode="auto">
          <a:xfrm>
            <a:off x="2411413" y="5805500"/>
            <a:ext cx="6778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600" b="1">
                <a:solidFill>
                  <a:srgbClr val="220CFF"/>
                </a:solidFill>
                <a:latin typeface="Verdana" charset="0"/>
                <a:ea typeface="MS PGothic" charset="0"/>
                <a:cs typeface="Arial" charset="0"/>
              </a:rPr>
              <a:t>pain</a:t>
            </a:r>
          </a:p>
        </p:txBody>
      </p:sp>
      <p:sp>
        <p:nvSpPr>
          <p:cNvPr id="51222" name="Rectangle 36"/>
          <p:cNvSpPr>
            <a:spLocks noChangeArrowheads="1"/>
          </p:cNvSpPr>
          <p:nvPr/>
        </p:nvSpPr>
        <p:spPr bwMode="auto">
          <a:xfrm>
            <a:off x="3563944" y="4652963"/>
            <a:ext cx="269875" cy="11430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23" name="Rectangle 37"/>
          <p:cNvSpPr>
            <a:spLocks noChangeArrowheads="1"/>
          </p:cNvSpPr>
          <p:nvPr/>
        </p:nvSpPr>
        <p:spPr bwMode="auto">
          <a:xfrm>
            <a:off x="3924306" y="5229225"/>
            <a:ext cx="271463" cy="533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24" name="Text Box 38"/>
          <p:cNvSpPr txBox="1">
            <a:spLocks noChangeArrowheads="1"/>
          </p:cNvSpPr>
          <p:nvPr/>
        </p:nvSpPr>
        <p:spPr bwMode="auto">
          <a:xfrm>
            <a:off x="3563945" y="5876925"/>
            <a:ext cx="7938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600" b="1" dirty="0">
                <a:solidFill>
                  <a:srgbClr val="220CFF"/>
                </a:solidFill>
                <a:latin typeface="Verdana" charset="0"/>
                <a:ea typeface="MS PGothic" charset="0"/>
                <a:cs typeface="Arial" charset="0"/>
              </a:rPr>
              <a:t>sleep</a:t>
            </a:r>
          </a:p>
        </p:txBody>
      </p:sp>
      <p:sp>
        <p:nvSpPr>
          <p:cNvPr id="51225" name="Rectangle 39"/>
          <p:cNvSpPr>
            <a:spLocks noChangeArrowheads="1"/>
          </p:cNvSpPr>
          <p:nvPr/>
        </p:nvSpPr>
        <p:spPr bwMode="auto">
          <a:xfrm>
            <a:off x="4716463" y="4365625"/>
            <a:ext cx="271462" cy="14478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26" name="Rectangle 40"/>
          <p:cNvSpPr>
            <a:spLocks noChangeArrowheads="1"/>
          </p:cNvSpPr>
          <p:nvPr/>
        </p:nvSpPr>
        <p:spPr bwMode="auto">
          <a:xfrm>
            <a:off x="5076831" y="4437063"/>
            <a:ext cx="271463" cy="1371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27" name="Text Box 41"/>
          <p:cNvSpPr txBox="1">
            <a:spLocks noChangeArrowheads="1"/>
          </p:cNvSpPr>
          <p:nvPr/>
        </p:nvSpPr>
        <p:spPr bwMode="auto">
          <a:xfrm>
            <a:off x="4643445" y="5876926"/>
            <a:ext cx="9829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600" b="1">
                <a:solidFill>
                  <a:srgbClr val="220CFF"/>
                </a:solidFill>
                <a:latin typeface="Verdana" charset="0"/>
                <a:ea typeface="MS PGothic" charset="0"/>
                <a:cs typeface="Arial" charset="0"/>
              </a:rPr>
              <a:t>energy</a:t>
            </a:r>
          </a:p>
        </p:txBody>
      </p:sp>
      <p:sp>
        <p:nvSpPr>
          <p:cNvPr id="51228" name="Rectangle 42"/>
          <p:cNvSpPr>
            <a:spLocks noChangeArrowheads="1"/>
          </p:cNvSpPr>
          <p:nvPr/>
        </p:nvSpPr>
        <p:spPr bwMode="auto">
          <a:xfrm>
            <a:off x="5867406" y="4365625"/>
            <a:ext cx="271463" cy="14478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29" name="Rectangle 43"/>
          <p:cNvSpPr>
            <a:spLocks noChangeArrowheads="1"/>
          </p:cNvSpPr>
          <p:nvPr/>
        </p:nvSpPr>
        <p:spPr bwMode="auto">
          <a:xfrm>
            <a:off x="6248406" y="4267200"/>
            <a:ext cx="269875" cy="152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30" name="Text Box 44"/>
          <p:cNvSpPr txBox="1">
            <a:spLocks noChangeArrowheads="1"/>
          </p:cNvSpPr>
          <p:nvPr/>
        </p:nvSpPr>
        <p:spPr bwMode="auto">
          <a:xfrm>
            <a:off x="5651502" y="5805492"/>
            <a:ext cx="1176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600" b="1">
                <a:solidFill>
                  <a:srgbClr val="220CFF"/>
                </a:solidFill>
                <a:latin typeface="Verdana" charset="0"/>
                <a:ea typeface="MS PGothic" charset="0"/>
                <a:cs typeface="Arial" charset="0"/>
              </a:rPr>
              <a:t>social</a:t>
            </a:r>
          </a:p>
          <a:p>
            <a:r>
              <a:rPr lang="en-GB" sz="1600" b="1">
                <a:solidFill>
                  <a:srgbClr val="220CFF"/>
                </a:solidFill>
                <a:latin typeface="Verdana" charset="0"/>
                <a:ea typeface="MS PGothic" charset="0"/>
                <a:cs typeface="Arial" charset="0"/>
              </a:rPr>
              <a:t>isolation</a:t>
            </a:r>
          </a:p>
        </p:txBody>
      </p:sp>
      <p:sp>
        <p:nvSpPr>
          <p:cNvPr id="51231" name="Rectangle 45"/>
          <p:cNvSpPr>
            <a:spLocks noChangeArrowheads="1"/>
          </p:cNvSpPr>
          <p:nvPr/>
        </p:nvSpPr>
        <p:spPr bwMode="auto">
          <a:xfrm>
            <a:off x="7019931" y="4365625"/>
            <a:ext cx="269875" cy="14478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32" name="Rectangle 46"/>
          <p:cNvSpPr>
            <a:spLocks noChangeArrowheads="1"/>
          </p:cNvSpPr>
          <p:nvPr/>
        </p:nvSpPr>
        <p:spPr bwMode="auto">
          <a:xfrm>
            <a:off x="7380288" y="4292600"/>
            <a:ext cx="271462" cy="152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33" name="Text Box 47"/>
          <p:cNvSpPr txBox="1">
            <a:spLocks noChangeArrowheads="1"/>
          </p:cNvSpPr>
          <p:nvPr/>
        </p:nvSpPr>
        <p:spPr bwMode="auto">
          <a:xfrm>
            <a:off x="6877052" y="5876926"/>
            <a:ext cx="12506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600" b="1">
                <a:solidFill>
                  <a:srgbClr val="220CFF"/>
                </a:solidFill>
                <a:latin typeface="Verdana" charset="0"/>
                <a:ea typeface="MS PGothic" charset="0"/>
                <a:cs typeface="Arial" charset="0"/>
              </a:rPr>
              <a:t>emotions</a:t>
            </a:r>
          </a:p>
        </p:txBody>
      </p:sp>
      <p:sp>
        <p:nvSpPr>
          <p:cNvPr id="51234" name="Rectangle 48"/>
          <p:cNvSpPr>
            <a:spLocks noChangeArrowheads="1"/>
          </p:cNvSpPr>
          <p:nvPr/>
        </p:nvSpPr>
        <p:spPr bwMode="auto">
          <a:xfrm>
            <a:off x="5257800" y="2044700"/>
            <a:ext cx="203200" cy="2286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35" name="Text Box 49"/>
          <p:cNvSpPr txBox="1">
            <a:spLocks noChangeArrowheads="1"/>
          </p:cNvSpPr>
          <p:nvPr/>
        </p:nvSpPr>
        <p:spPr bwMode="auto">
          <a:xfrm>
            <a:off x="5461000" y="2025650"/>
            <a:ext cx="2416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600" b="1">
                <a:solidFill>
                  <a:srgbClr val="220CFF"/>
                </a:solidFill>
                <a:latin typeface="Verdana" charset="0"/>
                <a:ea typeface="MS PGothic" charset="0"/>
                <a:cs typeface="Arial" charset="0"/>
              </a:rPr>
              <a:t>CU patients n= 134</a:t>
            </a:r>
          </a:p>
        </p:txBody>
      </p:sp>
      <p:sp>
        <p:nvSpPr>
          <p:cNvPr id="51236" name="Rectangle 50"/>
          <p:cNvSpPr>
            <a:spLocks noChangeArrowheads="1"/>
          </p:cNvSpPr>
          <p:nvPr/>
        </p:nvSpPr>
        <p:spPr bwMode="auto">
          <a:xfrm>
            <a:off x="5257800" y="2386013"/>
            <a:ext cx="203200" cy="228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51237" name="Text Box 51"/>
          <p:cNvSpPr txBox="1">
            <a:spLocks noChangeArrowheads="1"/>
          </p:cNvSpPr>
          <p:nvPr/>
        </p:nvSpPr>
        <p:spPr bwMode="auto">
          <a:xfrm>
            <a:off x="5461004" y="2330450"/>
            <a:ext cx="24080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600" b="1">
                <a:solidFill>
                  <a:srgbClr val="220CFF"/>
                </a:solidFill>
                <a:latin typeface="Verdana" charset="0"/>
                <a:ea typeface="MS PGothic" charset="0"/>
                <a:cs typeface="Arial" charset="0"/>
              </a:rPr>
              <a:t>IHD patients n= 98</a:t>
            </a:r>
          </a:p>
        </p:txBody>
      </p:sp>
      <p:cxnSp>
        <p:nvCxnSpPr>
          <p:cNvPr id="3" name="Connettore 1 2"/>
          <p:cNvCxnSpPr>
            <a:stCxn id="51215" idx="3"/>
          </p:cNvCxnSpPr>
          <p:nvPr/>
        </p:nvCxnSpPr>
        <p:spPr>
          <a:xfrm>
            <a:off x="1142056" y="1874742"/>
            <a:ext cx="43808" cy="3916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1185867" y="5805500"/>
            <a:ext cx="6626225" cy="7937"/>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 Box 2"/>
          <p:cNvSpPr txBox="1">
            <a:spLocks noChangeArrowheads="1"/>
          </p:cNvSpPr>
          <p:nvPr/>
        </p:nvSpPr>
        <p:spPr bwMode="auto">
          <a:xfrm>
            <a:off x="381001" y="204928"/>
            <a:ext cx="7969250" cy="1877437"/>
          </a:xfrm>
          <a:prstGeom prst="rect">
            <a:avLst/>
          </a:prstGeom>
          <a:noFill/>
          <a:ln w="9525">
            <a:solidFill>
              <a:srgbClr val="FF0000"/>
            </a:solidFill>
            <a:miter lim="800000"/>
            <a:headEnd/>
            <a:tailEnd/>
          </a:ln>
          <a:effectLst/>
        </p:spPr>
        <p:txBody>
          <a:bodyPr>
            <a:spAutoFit/>
          </a:bodyPr>
          <a:lstStyle/>
          <a:p>
            <a:pPr algn="ctr">
              <a:defRPr/>
            </a:pPr>
            <a:r>
              <a:rPr lang="en-GB" sz="2800" b="1" dirty="0">
                <a:solidFill>
                  <a:srgbClr val="660066"/>
                </a:solidFill>
                <a:latin typeface="Verdana" pitchFamily="-108" charset="0"/>
              </a:rPr>
              <a:t>Comparison of the </a:t>
            </a:r>
            <a:r>
              <a:rPr lang="en-GB" sz="3200" b="1" u="sng" dirty="0">
                <a:solidFill>
                  <a:srgbClr val="660066"/>
                </a:solidFill>
                <a:effectLst>
                  <a:outerShdw blurRad="38100" dist="38100" dir="2700000" algn="tl">
                    <a:srgbClr val="DDDDDD"/>
                  </a:outerShdw>
                </a:effectLst>
                <a:latin typeface="Verdana" pitchFamily="-108" charset="0"/>
              </a:rPr>
              <a:t>NHP</a:t>
            </a:r>
            <a:r>
              <a:rPr lang="en-GB" sz="2800" b="1" dirty="0">
                <a:solidFill>
                  <a:srgbClr val="660066"/>
                </a:solidFill>
                <a:latin typeface="Verdana" pitchFamily="-108" charset="0"/>
              </a:rPr>
              <a:t> (part I) scores in patients</a:t>
            </a:r>
          </a:p>
          <a:p>
            <a:pPr algn="ctr">
              <a:defRPr/>
            </a:pPr>
            <a:r>
              <a:rPr lang="en-GB" sz="2800" b="1" dirty="0">
                <a:solidFill>
                  <a:srgbClr val="660066"/>
                </a:solidFill>
                <a:latin typeface="Verdana" pitchFamily="-108" charset="0"/>
              </a:rPr>
              <a:t>with </a:t>
            </a:r>
            <a:r>
              <a:rPr lang="en-GB" sz="2800" b="1" i="1" u="sng" dirty="0">
                <a:solidFill>
                  <a:srgbClr val="660066"/>
                </a:solidFill>
                <a:latin typeface="Verdana" pitchFamily="-108" charset="0"/>
              </a:rPr>
              <a:t>Chronic </a:t>
            </a:r>
            <a:r>
              <a:rPr lang="en-GB" sz="2800" b="1" i="1" u="sng" dirty="0" err="1">
                <a:solidFill>
                  <a:srgbClr val="660066"/>
                </a:solidFill>
                <a:latin typeface="Verdana" pitchFamily="-108" charset="0"/>
              </a:rPr>
              <a:t>Urticaria</a:t>
            </a:r>
            <a:r>
              <a:rPr lang="en-GB" sz="2800" b="1" i="1" u="sng" dirty="0">
                <a:solidFill>
                  <a:srgbClr val="660066"/>
                </a:solidFill>
                <a:latin typeface="Verdana" pitchFamily="-108" charset="0"/>
              </a:rPr>
              <a:t> </a:t>
            </a:r>
            <a:r>
              <a:rPr lang="en-GB" sz="2800" b="1" dirty="0">
                <a:solidFill>
                  <a:srgbClr val="660066"/>
                </a:solidFill>
                <a:latin typeface="Verdana" pitchFamily="-108" charset="0"/>
              </a:rPr>
              <a:t>and </a:t>
            </a:r>
            <a:r>
              <a:rPr lang="en-GB" sz="2800" b="1" i="1" u="sng" dirty="0">
                <a:solidFill>
                  <a:srgbClr val="660066"/>
                </a:solidFill>
                <a:latin typeface="Verdana" pitchFamily="-108" charset="0"/>
              </a:rPr>
              <a:t>Ischemic Hearth Disease</a:t>
            </a:r>
          </a:p>
        </p:txBody>
      </p:sp>
      <p:pic>
        <p:nvPicPr>
          <p:cNvPr id="55" name="Picture 11" descr="Jac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844" y="5170502"/>
            <a:ext cx="945289" cy="1550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8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12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ttangolo 2"/>
          <p:cNvSpPr>
            <a:spLocks noChangeArrowheads="1"/>
          </p:cNvSpPr>
          <p:nvPr/>
        </p:nvSpPr>
        <p:spPr bwMode="auto">
          <a:xfrm>
            <a:off x="179389" y="188913"/>
            <a:ext cx="80645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FF0000"/>
                </a:solidFill>
                <a:latin typeface="Tahoma" charset="0"/>
                <a:cs typeface="Tahoma" charset="0"/>
              </a:rPr>
              <a:t>Illness perception, mood and coping strategies in allergic rhinitis: </a:t>
            </a:r>
          </a:p>
          <a:p>
            <a:r>
              <a:rPr lang="en-US" b="1" dirty="0">
                <a:solidFill>
                  <a:srgbClr val="FF0000"/>
                </a:solidFill>
                <a:latin typeface="Tahoma" charset="0"/>
                <a:cs typeface="Tahoma" charset="0"/>
              </a:rPr>
              <a:t>which differences among ARIA classes of severity?</a:t>
            </a:r>
            <a:endParaRPr lang="it-IT" b="1" dirty="0">
              <a:solidFill>
                <a:srgbClr val="FF0000"/>
              </a:solidFill>
              <a:latin typeface="Tahoma" charset="0"/>
              <a:cs typeface="Tahoma" charset="0"/>
            </a:endParaRPr>
          </a:p>
          <a:p>
            <a:r>
              <a:rPr lang="en-US" dirty="0">
                <a:solidFill>
                  <a:srgbClr val="FF0000"/>
                </a:solidFill>
                <a:latin typeface="Tahoma" charset="0"/>
                <a:cs typeface="Tahoma" charset="0"/>
              </a:rPr>
              <a:t> </a:t>
            </a:r>
            <a:endParaRPr lang="it-IT" dirty="0">
              <a:solidFill>
                <a:srgbClr val="FF0000"/>
              </a:solidFill>
              <a:latin typeface="Tahoma" charset="0"/>
              <a:cs typeface="Tahoma" charset="0"/>
            </a:endParaRPr>
          </a:p>
          <a:p>
            <a:r>
              <a:rPr lang="it-IT" sz="1600" dirty="0">
                <a:solidFill>
                  <a:srgbClr val="0070C0"/>
                </a:solidFill>
                <a:latin typeface="Tahoma" charset="0"/>
                <a:cs typeface="Tahoma" charset="0"/>
              </a:rPr>
              <a:t>Fulvio Braido</a:t>
            </a:r>
            <a:r>
              <a:rPr lang="it-IT" sz="1600" baseline="30000" dirty="0">
                <a:solidFill>
                  <a:srgbClr val="0070C0"/>
                </a:solidFill>
                <a:latin typeface="Tahoma" charset="0"/>
                <a:cs typeface="Tahoma" charset="0"/>
              </a:rPr>
              <a:t>1</a:t>
            </a:r>
            <a:r>
              <a:rPr lang="it-IT" sz="1600" dirty="0">
                <a:solidFill>
                  <a:srgbClr val="0070C0"/>
                </a:solidFill>
                <a:latin typeface="Tahoma" charset="0"/>
                <a:cs typeface="Tahoma" charset="0"/>
              </a:rPr>
              <a:t>, Ilaria Baiardini</a:t>
            </a:r>
            <a:r>
              <a:rPr lang="it-IT" sz="1600" baseline="30000" dirty="0">
                <a:solidFill>
                  <a:srgbClr val="0070C0"/>
                </a:solidFill>
                <a:latin typeface="Tahoma" charset="0"/>
                <a:cs typeface="Tahoma" charset="0"/>
              </a:rPr>
              <a:t>1</a:t>
            </a:r>
            <a:r>
              <a:rPr lang="it-IT" sz="1600" dirty="0">
                <a:solidFill>
                  <a:srgbClr val="0070C0"/>
                </a:solidFill>
                <a:latin typeface="Tahoma" charset="0"/>
                <a:cs typeface="Tahoma" charset="0"/>
              </a:rPr>
              <a:t>, Nicola Scichilone</a:t>
            </a:r>
            <a:r>
              <a:rPr lang="it-IT" sz="1600" baseline="30000" dirty="0">
                <a:solidFill>
                  <a:srgbClr val="0070C0"/>
                </a:solidFill>
                <a:latin typeface="Tahoma" charset="0"/>
                <a:cs typeface="Tahoma" charset="0"/>
              </a:rPr>
              <a:t>2</a:t>
            </a:r>
            <a:r>
              <a:rPr lang="it-IT" sz="1600" dirty="0">
                <a:solidFill>
                  <a:srgbClr val="0070C0"/>
                </a:solidFill>
                <a:latin typeface="Tahoma" charset="0"/>
                <a:cs typeface="Tahoma" charset="0"/>
              </a:rPr>
              <a:t>, Antonino Musarra</a:t>
            </a:r>
            <a:r>
              <a:rPr lang="it-IT" sz="1600" baseline="30000" dirty="0">
                <a:solidFill>
                  <a:srgbClr val="0070C0"/>
                </a:solidFill>
                <a:latin typeface="Tahoma" charset="0"/>
                <a:cs typeface="Tahoma" charset="0"/>
              </a:rPr>
              <a:t>3</a:t>
            </a:r>
            <a:r>
              <a:rPr lang="it-IT" sz="1600" dirty="0">
                <a:solidFill>
                  <a:srgbClr val="0070C0"/>
                </a:solidFill>
                <a:latin typeface="Tahoma" charset="0"/>
                <a:cs typeface="Tahoma" charset="0"/>
              </a:rPr>
              <a:t>, Stefania Menoni</a:t>
            </a:r>
            <a:r>
              <a:rPr lang="it-IT" sz="1600" baseline="30000" dirty="0">
                <a:solidFill>
                  <a:srgbClr val="0070C0"/>
                </a:solidFill>
                <a:latin typeface="Tahoma" charset="0"/>
                <a:cs typeface="Tahoma" charset="0"/>
              </a:rPr>
              <a:t>4</a:t>
            </a:r>
            <a:r>
              <a:rPr lang="it-IT" sz="1600" dirty="0">
                <a:solidFill>
                  <a:srgbClr val="0070C0"/>
                </a:solidFill>
                <a:latin typeface="Tahoma" charset="0"/>
                <a:cs typeface="Tahoma" charset="0"/>
              </a:rPr>
              <a:t>, Giorgio </a:t>
            </a:r>
            <a:r>
              <a:rPr lang="it-IT" sz="1600" dirty="0" err="1">
                <a:solidFill>
                  <a:srgbClr val="0070C0"/>
                </a:solidFill>
                <a:latin typeface="Tahoma" charset="0"/>
                <a:cs typeface="Tahoma" charset="0"/>
              </a:rPr>
              <a:t>W</a:t>
            </a:r>
            <a:r>
              <a:rPr lang="it-IT" sz="1600" dirty="0">
                <a:solidFill>
                  <a:srgbClr val="0070C0"/>
                </a:solidFill>
                <a:latin typeface="Tahoma" charset="0"/>
                <a:cs typeface="Tahoma" charset="0"/>
              </a:rPr>
              <a:t>. Canonica</a:t>
            </a:r>
            <a:r>
              <a:rPr lang="it-IT" sz="1600" baseline="30000" dirty="0">
                <a:solidFill>
                  <a:srgbClr val="0070C0"/>
                </a:solidFill>
                <a:latin typeface="Tahoma" charset="0"/>
                <a:cs typeface="Tahoma" charset="0"/>
              </a:rPr>
              <a:t>1</a:t>
            </a:r>
            <a:r>
              <a:rPr lang="it-IT" sz="1600" dirty="0">
                <a:solidFill>
                  <a:srgbClr val="0070C0"/>
                </a:solidFill>
                <a:latin typeface="Tahoma" charset="0"/>
                <a:cs typeface="Tahoma" charset="0"/>
              </a:rPr>
              <a:t> on </a:t>
            </a:r>
            <a:r>
              <a:rPr lang="it-IT" sz="1600" dirty="0" err="1">
                <a:solidFill>
                  <a:srgbClr val="0070C0"/>
                </a:solidFill>
                <a:latin typeface="Tahoma" charset="0"/>
                <a:cs typeface="Tahoma" charset="0"/>
              </a:rPr>
              <a:t>behalf</a:t>
            </a:r>
            <a:r>
              <a:rPr lang="it-IT" sz="1600" dirty="0">
                <a:solidFill>
                  <a:srgbClr val="0070C0"/>
                </a:solidFill>
                <a:latin typeface="Tahoma" charset="0"/>
                <a:cs typeface="Tahoma" charset="0"/>
              </a:rPr>
              <a:t> of </a:t>
            </a:r>
            <a:r>
              <a:rPr lang="it-IT" sz="1600" dirty="0" err="1">
                <a:solidFill>
                  <a:srgbClr val="0070C0"/>
                </a:solidFill>
                <a:latin typeface="Tahoma" charset="0"/>
                <a:cs typeface="Tahoma" charset="0"/>
              </a:rPr>
              <a:t>PROs</a:t>
            </a:r>
            <a:r>
              <a:rPr lang="it-IT" sz="1600" dirty="0">
                <a:solidFill>
                  <a:srgbClr val="0070C0"/>
                </a:solidFill>
                <a:latin typeface="Tahoma" charset="0"/>
                <a:cs typeface="Tahoma" charset="0"/>
              </a:rPr>
              <a:t> </a:t>
            </a:r>
            <a:r>
              <a:rPr lang="it-IT" sz="1600" dirty="0" err="1">
                <a:solidFill>
                  <a:srgbClr val="0070C0"/>
                </a:solidFill>
                <a:latin typeface="Tahoma" charset="0"/>
                <a:cs typeface="Tahoma" charset="0"/>
              </a:rPr>
              <a:t>Research</a:t>
            </a:r>
            <a:r>
              <a:rPr lang="it-IT" sz="1600" dirty="0">
                <a:solidFill>
                  <a:srgbClr val="0070C0"/>
                </a:solidFill>
                <a:latin typeface="Tahoma" charset="0"/>
                <a:cs typeface="Tahoma" charset="0"/>
              </a:rPr>
              <a:t> </a:t>
            </a:r>
            <a:r>
              <a:rPr lang="it-IT" sz="1600" dirty="0" err="1">
                <a:solidFill>
                  <a:srgbClr val="0070C0"/>
                </a:solidFill>
                <a:latin typeface="Tahoma" charset="0"/>
                <a:cs typeface="Tahoma" charset="0"/>
              </a:rPr>
              <a:t>Italian</a:t>
            </a:r>
            <a:r>
              <a:rPr lang="it-IT" sz="1600" dirty="0">
                <a:solidFill>
                  <a:srgbClr val="0070C0"/>
                </a:solidFill>
                <a:latin typeface="Tahoma" charset="0"/>
                <a:cs typeface="Tahoma" charset="0"/>
              </a:rPr>
              <a:t> Group</a:t>
            </a:r>
            <a:r>
              <a:rPr lang="it-IT" sz="1600" baseline="30000" dirty="0">
                <a:solidFill>
                  <a:srgbClr val="0070C0"/>
                </a:solidFill>
                <a:latin typeface="Tahoma" charset="0"/>
                <a:cs typeface="Tahoma" charset="0"/>
              </a:rPr>
              <a:t>5</a:t>
            </a:r>
            <a:r>
              <a:rPr lang="it-IT" sz="1600" dirty="0">
                <a:solidFill>
                  <a:srgbClr val="0070C0"/>
                </a:solidFill>
                <a:latin typeface="Tahoma" charset="0"/>
                <a:cs typeface="Tahoma" charset="0"/>
              </a:rPr>
              <a:t> </a:t>
            </a:r>
          </a:p>
        </p:txBody>
      </p:sp>
      <p:sp>
        <p:nvSpPr>
          <p:cNvPr id="52226" name="Rettangolo 3"/>
          <p:cNvSpPr>
            <a:spLocks noChangeArrowheads="1"/>
          </p:cNvSpPr>
          <p:nvPr/>
        </p:nvSpPr>
        <p:spPr bwMode="auto">
          <a:xfrm>
            <a:off x="250830" y="1773238"/>
            <a:ext cx="7921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aseline="30000">
                <a:solidFill>
                  <a:srgbClr val="0070C0"/>
                </a:solidFill>
                <a:latin typeface="Tahoma" charset="0"/>
                <a:cs typeface="Tahoma" charset="0"/>
              </a:rPr>
              <a:t>5 </a:t>
            </a:r>
            <a:r>
              <a:rPr lang="en-US" sz="1400" b="1">
                <a:solidFill>
                  <a:srgbClr val="0070C0"/>
                </a:solidFill>
                <a:latin typeface="Tahoma" charset="0"/>
                <a:cs typeface="Tahoma" charset="0"/>
              </a:rPr>
              <a:t>PROs Research Italian Group: </a:t>
            </a:r>
            <a:endParaRPr lang="it-IT" sz="1400">
              <a:solidFill>
                <a:srgbClr val="0070C0"/>
              </a:solidFill>
              <a:latin typeface="Tahoma" charset="0"/>
              <a:cs typeface="Tahoma" charset="0"/>
            </a:endParaRPr>
          </a:p>
          <a:p>
            <a:r>
              <a:rPr lang="it-IT" sz="1400">
                <a:solidFill>
                  <a:srgbClr val="0070C0"/>
                </a:solidFill>
                <a:latin typeface="Tahoma" charset="0"/>
                <a:cs typeface="Tahoma" charset="0"/>
              </a:rPr>
              <a:t>Ridolo E.; Gani F;  Pravettoni V; Colombo G.; Crivellaro M; Senna G.; Fumagalli F; Rossi O. </a:t>
            </a:r>
          </a:p>
        </p:txBody>
      </p:sp>
      <p:pic>
        <p:nvPicPr>
          <p:cNvPr id="52227" name="Picture 4" descr="C:\Users\Ilaria Baiardini\Desktop\2013\Paper_PROS_Rhinitis\Rhinology\Table 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5" y="2611438"/>
            <a:ext cx="6581775"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ttangolo 4"/>
          <p:cNvSpPr>
            <a:spLocks noChangeArrowheads="1"/>
          </p:cNvSpPr>
          <p:nvPr/>
        </p:nvSpPr>
        <p:spPr bwMode="auto">
          <a:xfrm>
            <a:off x="6227764" y="6344394"/>
            <a:ext cx="2665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b="1" dirty="0" err="1">
                <a:solidFill>
                  <a:srgbClr val="00B050"/>
                </a:solidFill>
                <a:latin typeface="Tahoma" charset="0"/>
                <a:cs typeface="Tahoma" charset="0"/>
              </a:rPr>
              <a:t>Braido</a:t>
            </a:r>
            <a:r>
              <a:rPr lang="it-IT" b="1" dirty="0">
                <a:solidFill>
                  <a:srgbClr val="00B050"/>
                </a:solidFill>
                <a:latin typeface="Tahoma" charset="0"/>
                <a:cs typeface="Tahoma" charset="0"/>
              </a:rPr>
              <a:t> et al.,</a:t>
            </a:r>
            <a:r>
              <a:rPr lang="it-IT" b="1" dirty="0" err="1">
                <a:solidFill>
                  <a:srgbClr val="00B050"/>
                </a:solidFill>
                <a:latin typeface="Tahoma" charset="0"/>
                <a:cs typeface="Tahoma" charset="0"/>
              </a:rPr>
              <a:t>Rhinology</a:t>
            </a:r>
            <a:r>
              <a:rPr lang="it-IT" b="1" dirty="0">
                <a:solidFill>
                  <a:srgbClr val="00B050"/>
                </a:solidFill>
                <a:latin typeface="Tahoma" charset="0"/>
                <a:cs typeface="Tahoma" charset="0"/>
              </a:rPr>
              <a:t>, 2014</a:t>
            </a:r>
            <a:endParaRPr lang="it-IT" dirty="0">
              <a:solidFill>
                <a:srgbClr val="00B050"/>
              </a:solidFill>
              <a:latin typeface="Tahoma" charset="0"/>
              <a:cs typeface="Tahoma" charset="0"/>
            </a:endParaRPr>
          </a:p>
        </p:txBody>
      </p:sp>
      <p:pic>
        <p:nvPicPr>
          <p:cNvPr id="2" name="Immagine 1"/>
          <p:cNvPicPr>
            <a:picLocks noChangeAspect="1"/>
          </p:cNvPicPr>
          <p:nvPr/>
        </p:nvPicPr>
        <p:blipFill>
          <a:blip r:embed="rId3"/>
          <a:stretch>
            <a:fillRect/>
          </a:stretch>
        </p:blipFill>
        <p:spPr>
          <a:xfrm>
            <a:off x="7411052" y="3008529"/>
            <a:ext cx="1477611" cy="2715609"/>
          </a:xfrm>
          <a:prstGeom prst="rect">
            <a:avLst/>
          </a:prstGeom>
          <a:ln>
            <a:solidFill>
              <a:srgbClr val="008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9424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681834" y="0"/>
            <a:ext cx="7442200" cy="1371600"/>
          </a:xfrm>
        </p:spPr>
        <p:txBody>
          <a:bodyPr>
            <a:normAutofit/>
          </a:bodyPr>
          <a:lstStyle/>
          <a:p>
            <a:r>
              <a:rPr lang="en-GB" sz="5400" b="1" cap="all" dirty="0" smtClean="0">
                <a:ln w="9000" cmpd="sng">
                  <a:solidFill>
                    <a:schemeClr val="accent4">
                      <a:shade val="50000"/>
                      <a:satMod val="120000"/>
                    </a:schemeClr>
                  </a:solidFill>
                  <a:prstDash val="solid"/>
                </a:ln>
                <a:solidFill>
                  <a:srgbClr val="660066"/>
                </a:solidFill>
                <a:effectLst>
                  <a:reflection blurRad="12700" stA="28000" endPos="45000" dist="1000" dir="5400000" sy="-100000" algn="bl" rotWithShape="0"/>
                </a:effectLst>
                <a:latin typeface="Arial" charset="0"/>
              </a:rPr>
              <a:t>Paradox</a:t>
            </a:r>
            <a:endParaRPr lang="en-US" sz="5400" b="1" cap="all" dirty="0">
              <a:ln w="9000" cmpd="sng">
                <a:solidFill>
                  <a:schemeClr val="accent4">
                    <a:shade val="50000"/>
                    <a:satMod val="120000"/>
                  </a:schemeClr>
                </a:solidFill>
                <a:prstDash val="solid"/>
              </a:ln>
              <a:solidFill>
                <a:srgbClr val="660066"/>
              </a:solidFill>
              <a:effectLst>
                <a:reflection blurRad="12700" stA="28000" endPos="45000" dist="1000" dir="5400000" sy="-100000" algn="bl" rotWithShape="0"/>
              </a:effectLst>
              <a:latin typeface="Arial" charset="0"/>
            </a:endParaRPr>
          </a:p>
        </p:txBody>
      </p:sp>
      <p:sp>
        <p:nvSpPr>
          <p:cNvPr id="250883" name="Rectangle 3"/>
          <p:cNvSpPr>
            <a:spLocks noGrp="1" noChangeArrowheads="1"/>
          </p:cNvSpPr>
          <p:nvPr>
            <p:ph type="body" idx="1"/>
          </p:nvPr>
        </p:nvSpPr>
        <p:spPr>
          <a:xfrm>
            <a:off x="457200" y="1834660"/>
            <a:ext cx="8229600" cy="4525963"/>
          </a:xfrm>
        </p:spPr>
        <p:txBody>
          <a:bodyPr/>
          <a:lstStyle/>
          <a:p>
            <a:pPr>
              <a:lnSpc>
                <a:spcPct val="80000"/>
              </a:lnSpc>
              <a:buFontTx/>
              <a:buNone/>
            </a:pPr>
            <a:r>
              <a:rPr lang="en-GB" sz="4000" b="1" i="1" u="sng" dirty="0">
                <a:solidFill>
                  <a:srgbClr val="FF0000"/>
                </a:solidFill>
                <a:latin typeface="Arial" charset="0"/>
              </a:rPr>
              <a:t>Improvements</a:t>
            </a:r>
          </a:p>
          <a:p>
            <a:pPr>
              <a:lnSpc>
                <a:spcPct val="80000"/>
              </a:lnSpc>
            </a:pPr>
            <a:r>
              <a:rPr lang="en-GB" sz="2800" b="1" dirty="0">
                <a:latin typeface="Arial" charset="0"/>
              </a:rPr>
              <a:t>Greater understanding of pathogenesis and prevention of </a:t>
            </a:r>
            <a:r>
              <a:rPr lang="en-GB" sz="2800" b="1" dirty="0" smtClean="0">
                <a:latin typeface="Arial" charset="0"/>
              </a:rPr>
              <a:t>Allergy, </a:t>
            </a:r>
            <a:r>
              <a:rPr lang="en-GB" b="1" dirty="0" smtClean="0">
                <a:latin typeface="Arial" charset="0"/>
              </a:rPr>
              <a:t>A</a:t>
            </a:r>
            <a:r>
              <a:rPr lang="en-GB" sz="2800" b="1" dirty="0" smtClean="0">
                <a:latin typeface="Arial" charset="0"/>
              </a:rPr>
              <a:t>sthma and COPD </a:t>
            </a:r>
            <a:endParaRPr lang="en-GB" sz="2800" b="1" dirty="0">
              <a:latin typeface="Arial" charset="0"/>
            </a:endParaRPr>
          </a:p>
          <a:p>
            <a:pPr>
              <a:lnSpc>
                <a:spcPct val="80000"/>
              </a:lnSpc>
            </a:pPr>
            <a:r>
              <a:rPr lang="en-GB" sz="2800" b="1" dirty="0">
                <a:latin typeface="Arial" charset="0"/>
              </a:rPr>
              <a:t>More therapies and delivery systems</a:t>
            </a:r>
          </a:p>
          <a:p>
            <a:pPr>
              <a:lnSpc>
                <a:spcPct val="80000"/>
              </a:lnSpc>
            </a:pPr>
            <a:r>
              <a:rPr lang="en-GB" sz="2800" b="1" dirty="0">
                <a:latin typeface="Arial" charset="0"/>
              </a:rPr>
              <a:t>Widespread dissemination of evidence-based guidelines</a:t>
            </a:r>
          </a:p>
          <a:p>
            <a:pPr>
              <a:lnSpc>
                <a:spcPct val="80000"/>
              </a:lnSpc>
            </a:pPr>
            <a:r>
              <a:rPr lang="en-US" sz="2800" b="1" dirty="0" smtClean="0">
                <a:latin typeface="Arial" charset="0"/>
              </a:rPr>
              <a:t>More </a:t>
            </a:r>
            <a:r>
              <a:rPr lang="en-US" sz="2800" b="1" dirty="0">
                <a:latin typeface="Arial" charset="0"/>
              </a:rPr>
              <a:t>knowledgeable patients, care givers, and general public</a:t>
            </a:r>
          </a:p>
          <a:p>
            <a:pPr>
              <a:lnSpc>
                <a:spcPct val="80000"/>
              </a:lnSpc>
            </a:pPr>
            <a:endParaRPr lang="en-US" sz="2800" dirty="0">
              <a:latin typeface="Arial" charset="0"/>
            </a:endParaRPr>
          </a:p>
        </p:txBody>
      </p:sp>
      <p:sp>
        <p:nvSpPr>
          <p:cNvPr id="2" name="Rettangolo 1"/>
          <p:cNvSpPr/>
          <p:nvPr/>
        </p:nvSpPr>
        <p:spPr>
          <a:xfrm>
            <a:off x="4942139" y="6173213"/>
            <a:ext cx="5370717" cy="400110"/>
          </a:xfrm>
          <a:prstGeom prst="rect">
            <a:avLst/>
          </a:prstGeom>
        </p:spPr>
        <p:txBody>
          <a:bodyPr wrap="square">
            <a:spAutoFit/>
          </a:bodyPr>
          <a:lstStyle/>
          <a:p>
            <a:r>
              <a:rPr lang="da-DK" sz="2000" b="1" i="1" dirty="0">
                <a:solidFill>
                  <a:srgbClr val="0000FF"/>
                </a:solidFill>
                <a:latin typeface="Arial" charset="0"/>
              </a:rPr>
              <a:t>Birthe </a:t>
            </a:r>
            <a:r>
              <a:rPr lang="da-DK" sz="2000" b="1" i="1" dirty="0" err="1">
                <a:solidFill>
                  <a:srgbClr val="0000FF"/>
                </a:solidFill>
                <a:latin typeface="Arial" charset="0"/>
              </a:rPr>
              <a:t>Hellquist</a:t>
            </a:r>
            <a:r>
              <a:rPr lang="da-DK" sz="2000" b="1" i="1" dirty="0">
                <a:solidFill>
                  <a:srgbClr val="0000FF"/>
                </a:solidFill>
                <a:latin typeface="Arial" charset="0"/>
              </a:rPr>
              <a:t> Dahl 2009</a:t>
            </a:r>
            <a:endParaRPr lang="it-IT" sz="2000" b="1" i="1" dirty="0">
              <a:solidFill>
                <a:srgbClr val="0000FF"/>
              </a:solidFill>
            </a:endParaRPr>
          </a:p>
        </p:txBody>
      </p:sp>
    </p:spTree>
    <p:extLst>
      <p:ext uri="{BB962C8B-B14F-4D97-AF65-F5344CB8AC3E}">
        <p14:creationId xmlns:p14="http://schemas.microsoft.com/office/powerpoint/2010/main" val="4738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0883">
                                            <p:txEl>
                                              <p:pRg st="0" end="0"/>
                                            </p:txEl>
                                          </p:spTgt>
                                        </p:tgtEl>
                                        <p:attrNameLst>
                                          <p:attrName>style.visibility</p:attrName>
                                        </p:attrNameLst>
                                      </p:cBhvr>
                                      <p:to>
                                        <p:strVal val="visible"/>
                                      </p:to>
                                    </p:set>
                                    <p:animEffect transition="in" filter="blinds(horizontal)">
                                      <p:cBhvr>
                                        <p:cTn id="7" dur="500"/>
                                        <p:tgtEl>
                                          <p:spTgt spid="2508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Users\Ilaria Baiardini\Desktop\2013\Paper_PROS_Rhinitis\Rhinology\Table  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115888"/>
            <a:ext cx="7272338" cy="670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3250" name="Rettangolo 2"/>
          <p:cNvSpPr>
            <a:spLocks noChangeArrowheads="1"/>
          </p:cNvSpPr>
          <p:nvPr/>
        </p:nvSpPr>
        <p:spPr bwMode="auto">
          <a:xfrm>
            <a:off x="7380294" y="1952632"/>
            <a:ext cx="2663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b="1">
                <a:solidFill>
                  <a:srgbClr val="0070C0"/>
                </a:solidFill>
                <a:latin typeface="Tahoma" charset="0"/>
                <a:cs typeface="Tahoma" charset="0"/>
              </a:rPr>
              <a:t>Illness </a:t>
            </a:r>
          </a:p>
          <a:p>
            <a:r>
              <a:rPr lang="it-IT" b="1">
                <a:solidFill>
                  <a:srgbClr val="0070C0"/>
                </a:solidFill>
                <a:latin typeface="Tahoma" charset="0"/>
                <a:cs typeface="Tahoma" charset="0"/>
              </a:rPr>
              <a:t>perception</a:t>
            </a:r>
            <a:endParaRPr lang="it-IT">
              <a:solidFill>
                <a:srgbClr val="0070C0"/>
              </a:solidFill>
              <a:latin typeface="Tahoma" charset="0"/>
              <a:cs typeface="Tahoma" charset="0"/>
            </a:endParaRPr>
          </a:p>
        </p:txBody>
      </p:sp>
      <p:sp>
        <p:nvSpPr>
          <p:cNvPr id="53251" name="Rettangolo 3"/>
          <p:cNvSpPr>
            <a:spLocks noChangeArrowheads="1"/>
          </p:cNvSpPr>
          <p:nvPr/>
        </p:nvSpPr>
        <p:spPr bwMode="auto">
          <a:xfrm>
            <a:off x="7416801" y="3100388"/>
            <a:ext cx="149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b="1">
                <a:solidFill>
                  <a:srgbClr val="0070C0"/>
                </a:solidFill>
                <a:latin typeface="Tahoma" charset="0"/>
                <a:cs typeface="Tahoma" charset="0"/>
              </a:rPr>
              <a:t> Mood</a:t>
            </a:r>
            <a:endParaRPr lang="it-IT">
              <a:solidFill>
                <a:srgbClr val="0070C0"/>
              </a:solidFill>
              <a:latin typeface="Tahoma" charset="0"/>
              <a:cs typeface="Tahoma" charset="0"/>
            </a:endParaRPr>
          </a:p>
        </p:txBody>
      </p:sp>
      <p:sp>
        <p:nvSpPr>
          <p:cNvPr id="53252" name="Rettangolo 4"/>
          <p:cNvSpPr>
            <a:spLocks noChangeArrowheads="1"/>
          </p:cNvSpPr>
          <p:nvPr/>
        </p:nvSpPr>
        <p:spPr bwMode="auto">
          <a:xfrm>
            <a:off x="7416806" y="4797425"/>
            <a:ext cx="266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b="1">
                <a:solidFill>
                  <a:srgbClr val="0070C0"/>
                </a:solidFill>
                <a:latin typeface="Tahoma" charset="0"/>
                <a:cs typeface="Tahoma" charset="0"/>
              </a:rPr>
              <a:t>Coping</a:t>
            </a:r>
            <a:endParaRPr lang="it-IT">
              <a:solidFill>
                <a:srgbClr val="0070C0"/>
              </a:solidFill>
              <a:latin typeface="Tahoma" charset="0"/>
              <a:cs typeface="Tahoma" charset="0"/>
            </a:endParaRPr>
          </a:p>
        </p:txBody>
      </p:sp>
      <p:sp>
        <p:nvSpPr>
          <p:cNvPr id="53253" name="Rettangolo 5"/>
          <p:cNvSpPr>
            <a:spLocks noChangeArrowheads="1"/>
          </p:cNvSpPr>
          <p:nvPr/>
        </p:nvSpPr>
        <p:spPr bwMode="auto">
          <a:xfrm>
            <a:off x="7404106" y="1166825"/>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b="1">
                <a:solidFill>
                  <a:srgbClr val="0070C0"/>
                </a:solidFill>
                <a:latin typeface="Tahoma" charset="0"/>
                <a:cs typeface="Tahoma" charset="0"/>
              </a:rPr>
              <a:t>Symptoms</a:t>
            </a:r>
            <a:endParaRPr lang="it-IT">
              <a:solidFill>
                <a:srgbClr val="0070C0"/>
              </a:solidFill>
              <a:latin typeface="Tahoma" charset="0"/>
              <a:cs typeface="Tahoma" charset="0"/>
            </a:endParaRPr>
          </a:p>
        </p:txBody>
      </p:sp>
    </p:spTree>
    <p:extLst>
      <p:ext uri="{BB962C8B-B14F-4D97-AF65-F5344CB8AC3E}">
        <p14:creationId xmlns:p14="http://schemas.microsoft.com/office/powerpoint/2010/main" val="1858420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
          <p:cNvGrpSpPr>
            <a:grpSpLocks/>
          </p:cNvGrpSpPr>
          <p:nvPr/>
        </p:nvGrpSpPr>
        <p:grpSpPr bwMode="auto">
          <a:xfrm>
            <a:off x="2649538" y="2533650"/>
            <a:ext cx="5867400" cy="3092450"/>
            <a:chOff x="1924" y="1801"/>
            <a:chExt cx="3696" cy="1948"/>
          </a:xfrm>
        </p:grpSpPr>
        <p:pic>
          <p:nvPicPr>
            <p:cNvPr id="54276" name="Picture 3" descr="mabis_thermbas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 y="1801"/>
              <a:ext cx="3696"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4"/>
            <p:cNvSpPr>
              <a:spLocks noChangeArrowheads="1"/>
            </p:cNvSpPr>
            <p:nvPr/>
          </p:nvSpPr>
          <p:spPr bwMode="auto">
            <a:xfrm>
              <a:off x="2683" y="3115"/>
              <a:ext cx="2188" cy="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grpSp>
      <p:sp>
        <p:nvSpPr>
          <p:cNvPr id="54274" name="Rectangle 5"/>
          <p:cNvSpPr>
            <a:spLocks noChangeArrowheads="1"/>
          </p:cNvSpPr>
          <p:nvPr/>
        </p:nvSpPr>
        <p:spPr bwMode="auto">
          <a:xfrm>
            <a:off x="152402" y="4772026"/>
            <a:ext cx="18473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ts val="500"/>
              </a:spcBef>
              <a:spcAft>
                <a:spcPts val="500"/>
              </a:spcAft>
            </a:pPr>
            <a:endParaRPr lang="en-GB" sz="2400" u="sng">
              <a:solidFill>
                <a:srgbClr val="5B9BD5"/>
              </a:solidFill>
            </a:endParaRPr>
          </a:p>
        </p:txBody>
      </p:sp>
      <p:sp>
        <p:nvSpPr>
          <p:cNvPr id="25604" name="Text Box 6"/>
          <p:cNvSpPr txBox="1">
            <a:spLocks noChangeArrowheads="1"/>
          </p:cNvSpPr>
          <p:nvPr/>
        </p:nvSpPr>
        <p:spPr bwMode="auto">
          <a:xfrm>
            <a:off x="846139" y="1627197"/>
            <a:ext cx="7294562" cy="2124075"/>
          </a:xfrm>
          <a:prstGeom prst="rect">
            <a:avLst/>
          </a:prstGeom>
          <a:noFill/>
          <a:ln>
            <a:noFill/>
          </a:ln>
          <a:effectLst>
            <a:outerShdw dist="47080" dir="3440976" algn="ctr" rotWithShape="0">
              <a:schemeClr val="tx2"/>
            </a:outerShdw>
          </a:effectLs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it-IT" sz="4400" b="1" u="sng" dirty="0" err="1" smtClean="0">
                <a:solidFill>
                  <a:srgbClr val="FF66CC"/>
                </a:solidFill>
              </a:rPr>
              <a:t>PROs</a:t>
            </a:r>
            <a:r>
              <a:rPr lang="it-IT" sz="4400" b="1" u="sng" dirty="0" smtClean="0">
                <a:solidFill>
                  <a:srgbClr val="FF66CC"/>
                </a:solidFill>
              </a:rPr>
              <a:t> </a:t>
            </a:r>
            <a:r>
              <a:rPr lang="it-IT" sz="4400" b="1" u="sng" dirty="0" err="1">
                <a:solidFill>
                  <a:srgbClr val="FF66CC"/>
                </a:solidFill>
              </a:rPr>
              <a:t>evaluation</a:t>
            </a:r>
            <a:r>
              <a:rPr lang="it-IT" sz="4400" b="1" u="sng" dirty="0">
                <a:solidFill>
                  <a:srgbClr val="FF66CC"/>
                </a:solidFill>
              </a:rPr>
              <a:t> </a:t>
            </a:r>
            <a:r>
              <a:rPr lang="it-IT" sz="4400" b="1" u="sng" dirty="0" err="1">
                <a:solidFill>
                  <a:srgbClr val="FF66CC"/>
                </a:solidFill>
              </a:rPr>
              <a:t>is</a:t>
            </a:r>
            <a:r>
              <a:rPr lang="it-IT" sz="4400" b="1" u="sng" dirty="0">
                <a:solidFill>
                  <a:srgbClr val="FF66CC"/>
                </a:solidFill>
              </a:rPr>
              <a:t> </a:t>
            </a:r>
          </a:p>
          <a:p>
            <a:pPr eaLnBrk="1" hangingPunct="1">
              <a:defRPr/>
            </a:pPr>
            <a:r>
              <a:rPr lang="it-IT" sz="4400" b="1" u="sng" dirty="0" err="1">
                <a:solidFill>
                  <a:srgbClr val="FF66CC"/>
                </a:solidFill>
              </a:rPr>
              <a:t>not</a:t>
            </a:r>
            <a:r>
              <a:rPr lang="it-IT" sz="4400" b="1" u="sng" dirty="0">
                <a:solidFill>
                  <a:srgbClr val="FF66CC"/>
                </a:solidFill>
              </a:rPr>
              <a:t> </a:t>
            </a:r>
            <a:r>
              <a:rPr lang="it-IT" sz="4400" b="1" u="sng" dirty="0" err="1">
                <a:solidFill>
                  <a:srgbClr val="FF66CC"/>
                </a:solidFill>
              </a:rPr>
              <a:t>like</a:t>
            </a:r>
            <a:r>
              <a:rPr lang="it-IT" sz="4400" b="1" u="sng" dirty="0">
                <a:solidFill>
                  <a:srgbClr val="FF66CC"/>
                </a:solidFill>
              </a:rPr>
              <a:t> </a:t>
            </a:r>
          </a:p>
          <a:p>
            <a:pPr eaLnBrk="1" hangingPunct="1">
              <a:defRPr/>
            </a:pPr>
            <a:r>
              <a:rPr lang="it-IT" sz="4400" b="1" u="sng" dirty="0">
                <a:solidFill>
                  <a:srgbClr val="FF66CC"/>
                </a:solidFill>
              </a:rPr>
              <a:t>a </a:t>
            </a:r>
            <a:r>
              <a:rPr lang="it-IT" sz="4400" b="1" u="sng" dirty="0" err="1" smtClean="0">
                <a:solidFill>
                  <a:srgbClr val="FF66CC"/>
                </a:solidFill>
              </a:rPr>
              <a:t>thermometer</a:t>
            </a:r>
            <a:r>
              <a:rPr lang="it-IT" sz="4400" b="1" u="sng" dirty="0" smtClean="0">
                <a:solidFill>
                  <a:srgbClr val="FF66CC"/>
                </a:solidFill>
              </a:rPr>
              <a:t> </a:t>
            </a:r>
            <a:r>
              <a:rPr lang="is-IS" sz="4400" b="1" u="sng" dirty="0" smtClean="0">
                <a:solidFill>
                  <a:srgbClr val="FF66CC"/>
                </a:solidFill>
              </a:rPr>
              <a:t>…</a:t>
            </a:r>
            <a:endParaRPr lang="it-IT" sz="4400" b="1" u="sng" dirty="0">
              <a:solidFill>
                <a:srgbClr val="FF66CC"/>
              </a:solidFill>
            </a:endParaRPr>
          </a:p>
        </p:txBody>
      </p:sp>
      <p:sp>
        <p:nvSpPr>
          <p:cNvPr id="2" name="Rettangolo 1"/>
          <p:cNvSpPr/>
          <p:nvPr/>
        </p:nvSpPr>
        <p:spPr>
          <a:xfrm>
            <a:off x="5525142" y="5330652"/>
            <a:ext cx="3575018" cy="769441"/>
          </a:xfrm>
          <a:prstGeom prst="rect">
            <a:avLst/>
          </a:prstGeom>
        </p:spPr>
        <p:txBody>
          <a:bodyPr wrap="none">
            <a:spAutoFit/>
          </a:bodyPr>
          <a:lstStyle/>
          <a:p>
            <a:pPr>
              <a:defRPr/>
            </a:pPr>
            <a:r>
              <a:rPr lang="is-IS" sz="4400" b="1" u="sng" dirty="0">
                <a:solidFill>
                  <a:srgbClr val="FF66CC"/>
                </a:solidFill>
                <a:effectLst>
                  <a:innerShdw blurRad="63500" dist="50800" dir="5400000">
                    <a:prstClr val="black">
                      <a:alpha val="50000"/>
                    </a:prstClr>
                  </a:innerShdw>
                </a:effectLst>
                <a:latin typeface="Avenir Black"/>
                <a:cs typeface="Avenir Black"/>
              </a:rPr>
              <a:t>......but..........</a:t>
            </a:r>
            <a:endParaRPr lang="it-IT" sz="4400" b="1" u="sng" dirty="0">
              <a:solidFill>
                <a:srgbClr val="FF66CC"/>
              </a:solidFill>
              <a:effectLst>
                <a:innerShdw blurRad="63500" dist="50800" dir="5400000">
                  <a:prstClr val="black">
                    <a:alpha val="50000"/>
                  </a:prstClr>
                </a:innerShdw>
              </a:effectLst>
              <a:latin typeface="Avenir Black"/>
              <a:cs typeface="Avenir Black"/>
            </a:endParaRPr>
          </a:p>
        </p:txBody>
      </p:sp>
    </p:spTree>
    <p:extLst>
      <p:ext uri="{BB962C8B-B14F-4D97-AF65-F5344CB8AC3E}">
        <p14:creationId xmlns:p14="http://schemas.microsoft.com/office/powerpoint/2010/main" val="41921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050"/>
          <p:cNvSpPr txBox="1">
            <a:spLocks noChangeArrowheads="1"/>
          </p:cNvSpPr>
          <p:nvPr/>
        </p:nvSpPr>
        <p:spPr bwMode="auto">
          <a:xfrm>
            <a:off x="669104" y="4149726"/>
            <a:ext cx="752481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it-IT" sz="4400" b="1">
                <a:solidFill>
                  <a:srgbClr val="0070C0"/>
                </a:solidFill>
                <a:latin typeface="Arial" charset="0"/>
                <a:cs typeface="Arial" charset="0"/>
              </a:rPr>
              <a:t>Can the PROs help us with </a:t>
            </a:r>
          </a:p>
          <a:p>
            <a:pPr algn="ctr"/>
            <a:r>
              <a:rPr lang="it-IT" sz="4400" b="1">
                <a:solidFill>
                  <a:srgbClr val="0070C0"/>
                </a:solidFill>
                <a:latin typeface="Arial" charset="0"/>
                <a:cs typeface="Arial" charset="0"/>
              </a:rPr>
              <a:t>difficult patients?</a:t>
            </a:r>
          </a:p>
        </p:txBody>
      </p:sp>
      <p:sp>
        <p:nvSpPr>
          <p:cNvPr id="58370" name="Rectangle 2051"/>
          <p:cNvSpPr>
            <a:spLocks noChangeArrowheads="1"/>
          </p:cNvSpPr>
          <p:nvPr/>
        </p:nvSpPr>
        <p:spPr bwMode="auto">
          <a:xfrm>
            <a:off x="3195638" y="1052513"/>
            <a:ext cx="2573337" cy="1871662"/>
          </a:xfrm>
          <a:prstGeom prst="rect">
            <a:avLst/>
          </a:prstGeom>
          <a:solidFill>
            <a:schemeClr val="bg1"/>
          </a:solidFill>
          <a:ln w="9525">
            <a:solidFill>
              <a:schemeClr val="tx1"/>
            </a:solidFill>
            <a:miter lim="800000"/>
            <a:headEnd/>
            <a:tailEnd/>
          </a:ln>
        </p:spPr>
        <p:txBody>
          <a:bodyPr wrap="none" anchor="ctr"/>
          <a:lstStyle/>
          <a:p>
            <a:pPr algn="ctr"/>
            <a:endParaRPr lang="en-GB" sz="4400">
              <a:solidFill>
                <a:srgbClr val="FF3300"/>
              </a:solidFill>
            </a:endParaRPr>
          </a:p>
        </p:txBody>
      </p:sp>
      <p:sp>
        <p:nvSpPr>
          <p:cNvPr id="58371" name="Rectangle 2052"/>
          <p:cNvSpPr>
            <a:spLocks noChangeArrowheads="1"/>
          </p:cNvSpPr>
          <p:nvPr/>
        </p:nvSpPr>
        <p:spPr bwMode="auto">
          <a:xfrm>
            <a:off x="3227390" y="1436691"/>
            <a:ext cx="25619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7200" b="1" dirty="0">
                <a:solidFill>
                  <a:srgbClr val="FF3300"/>
                </a:solidFill>
                <a:latin typeface="Avenir Black"/>
                <a:cs typeface="Avenir Black"/>
              </a:rPr>
              <a:t>PRO</a:t>
            </a:r>
            <a:r>
              <a:rPr lang="it-IT" sz="4400" b="1" dirty="0">
                <a:solidFill>
                  <a:srgbClr val="FF3300"/>
                </a:solidFill>
                <a:latin typeface="Avenir Black"/>
                <a:cs typeface="Avenir Black"/>
              </a:rPr>
              <a:t>S</a:t>
            </a:r>
          </a:p>
        </p:txBody>
      </p:sp>
    </p:spTree>
    <p:extLst>
      <p:ext uri="{BB962C8B-B14F-4D97-AF65-F5344CB8AC3E}">
        <p14:creationId xmlns:p14="http://schemas.microsoft.com/office/powerpoint/2010/main" val="30178355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9"/>
            <a:ext cx="4495800" cy="1262063"/>
          </a:xfrm>
          <a:prstGeom prst="rect">
            <a:avLst/>
          </a:prstGeom>
          <a:noFill/>
          <a:ln w="9525">
            <a:solidFill>
              <a:schemeClr val="tx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pic>
      <p:pic>
        <p:nvPicPr>
          <p:cNvPr id="23558" name="Picture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752607"/>
            <a:ext cx="6324600" cy="4722813"/>
          </a:xfrm>
          <a:prstGeom prst="rect">
            <a:avLst/>
          </a:prstGeom>
          <a:noFill/>
          <a:ln w="9525">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pic>
      <p:sp>
        <p:nvSpPr>
          <p:cNvPr id="59395" name="CasellaDiTesto 3"/>
          <p:cNvSpPr txBox="1">
            <a:spLocks noChangeArrowheads="1"/>
          </p:cNvSpPr>
          <p:nvPr/>
        </p:nvSpPr>
        <p:spPr bwMode="auto">
          <a:xfrm>
            <a:off x="5715003" y="228610"/>
            <a:ext cx="1721946" cy="1015663"/>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r>
              <a:rPr lang="it-IT" sz="6000" b="1">
                <a:solidFill>
                  <a:srgbClr val="0033CC"/>
                </a:solidFill>
                <a:latin typeface="Avenir Black"/>
                <a:ea typeface="MS PGothic" charset="0"/>
                <a:cs typeface="Avenir Black"/>
              </a:rPr>
              <a:t>QoL</a:t>
            </a:r>
          </a:p>
        </p:txBody>
      </p:sp>
    </p:spTree>
    <p:extLst>
      <p:ext uri="{BB962C8B-B14F-4D97-AF65-F5344CB8AC3E}">
        <p14:creationId xmlns:p14="http://schemas.microsoft.com/office/powerpoint/2010/main" val="3786586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olo 1"/>
          <p:cNvSpPr>
            <a:spLocks noGrp="1"/>
          </p:cNvSpPr>
          <p:nvPr>
            <p:ph type="title"/>
          </p:nvPr>
        </p:nvSpPr>
        <p:spPr>
          <a:xfrm>
            <a:off x="3135794" y="-228600"/>
            <a:ext cx="8229600" cy="1143000"/>
          </a:xfrm>
        </p:spPr>
        <p:txBody>
          <a:bodyPr/>
          <a:lstStyle/>
          <a:p>
            <a:pPr eaLnBrk="1" hangingPunct="1"/>
            <a:r>
              <a:rPr lang="it-IT" sz="3600" b="1" dirty="0" err="1">
                <a:solidFill>
                  <a:srgbClr val="660066"/>
                </a:solidFill>
                <a:latin typeface="Calibri" charset="0"/>
                <a:ea typeface="ＭＳ Ｐゴシック" charset="0"/>
                <a:cs typeface="ＭＳ Ｐゴシック" charset="0"/>
              </a:rPr>
              <a:t>Braido</a:t>
            </a:r>
            <a:r>
              <a:rPr lang="it-IT" sz="3600" b="1" dirty="0">
                <a:solidFill>
                  <a:srgbClr val="660066"/>
                </a:solidFill>
                <a:latin typeface="Calibri" charset="0"/>
                <a:ea typeface="ＭＳ Ｐゴシック" charset="0"/>
                <a:cs typeface="ＭＳ Ｐゴシック" charset="0"/>
              </a:rPr>
              <a:t> et al. </a:t>
            </a:r>
            <a:r>
              <a:rPr lang="it-IT" sz="3600" b="1" dirty="0" err="1">
                <a:solidFill>
                  <a:srgbClr val="660066"/>
                </a:solidFill>
                <a:latin typeface="Calibri" charset="0"/>
                <a:ea typeface="ＭＳ Ｐゴシック" charset="0"/>
                <a:cs typeface="ＭＳ Ｐゴシック" charset="0"/>
              </a:rPr>
              <a:t>Allergy</a:t>
            </a:r>
            <a:r>
              <a:rPr lang="it-IT" sz="3600" b="1" dirty="0">
                <a:solidFill>
                  <a:srgbClr val="660066"/>
                </a:solidFill>
                <a:latin typeface="Calibri" charset="0"/>
                <a:ea typeface="ＭＳ Ｐゴシック" charset="0"/>
                <a:cs typeface="ＭＳ Ｐゴシック" charset="0"/>
              </a:rPr>
              <a:t> 2009</a:t>
            </a:r>
          </a:p>
        </p:txBody>
      </p:sp>
      <p:pic>
        <p:nvPicPr>
          <p:cNvPr id="11469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6" y="304800"/>
            <a:ext cx="21875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Immagine 4" descr="Istantanea 2009-02-19 12-25-18.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19500"/>
            <a:ext cx="9144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hinasth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6" y="914400"/>
            <a:ext cx="1738313" cy="24828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914400"/>
            <a:ext cx="3352800" cy="24828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0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179"/>
          <p:cNvGrpSpPr>
            <a:grpSpLocks/>
          </p:cNvGrpSpPr>
          <p:nvPr/>
        </p:nvGrpSpPr>
        <p:grpSpPr bwMode="auto">
          <a:xfrm>
            <a:off x="268294" y="1050926"/>
            <a:ext cx="8796337" cy="4841875"/>
            <a:chOff x="624" y="1008"/>
            <a:chExt cx="4899" cy="2505"/>
          </a:xfrm>
        </p:grpSpPr>
        <p:sp>
          <p:nvSpPr>
            <p:cNvPr id="61451" name="Rectangle 176"/>
            <p:cNvSpPr>
              <a:spLocks noChangeArrowheads="1"/>
            </p:cNvSpPr>
            <p:nvPr/>
          </p:nvSpPr>
          <p:spPr bwMode="auto">
            <a:xfrm>
              <a:off x="624" y="1008"/>
              <a:ext cx="4899" cy="2505"/>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1452" name="Rectangle 15"/>
            <p:cNvSpPr>
              <a:spLocks noChangeArrowheads="1"/>
            </p:cNvSpPr>
            <p:nvPr/>
          </p:nvSpPr>
          <p:spPr bwMode="auto">
            <a:xfrm>
              <a:off x="674" y="1058"/>
              <a:ext cx="4790" cy="2405"/>
            </a:xfrm>
            <a:prstGeom prst="rect">
              <a:avLst/>
            </a:prstGeom>
            <a:solidFill>
              <a:srgbClr val="FFFFCC"/>
            </a:solidFill>
            <a:ln w="0">
              <a:solidFill>
                <a:srgbClr val="000000"/>
              </a:solidFill>
              <a:miter lim="800000"/>
              <a:headEnd/>
              <a:tailEnd/>
            </a:ln>
          </p:spPr>
          <p:txBody>
            <a:bodyPr/>
            <a:lstStyle/>
            <a:p>
              <a:endParaRPr lang="it-IT">
                <a:solidFill>
                  <a:prstClr val="black"/>
                </a:solidFill>
              </a:endParaRPr>
            </a:p>
          </p:txBody>
        </p:sp>
        <p:sp>
          <p:nvSpPr>
            <p:cNvPr id="61453" name="Rectangle 16"/>
            <p:cNvSpPr>
              <a:spLocks noChangeArrowheads="1"/>
            </p:cNvSpPr>
            <p:nvPr/>
          </p:nvSpPr>
          <p:spPr bwMode="auto">
            <a:xfrm>
              <a:off x="1281" y="1644"/>
              <a:ext cx="3962" cy="119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1454" name="Rectangle 17"/>
            <p:cNvSpPr>
              <a:spLocks noChangeArrowheads="1"/>
            </p:cNvSpPr>
            <p:nvPr/>
          </p:nvSpPr>
          <p:spPr bwMode="auto">
            <a:xfrm>
              <a:off x="1281" y="1644"/>
              <a:ext cx="3962" cy="1192"/>
            </a:xfrm>
            <a:prstGeom prst="rect">
              <a:avLst/>
            </a:prstGeom>
            <a:noFill/>
            <a:ln w="1587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1455" name="Line 18"/>
            <p:cNvSpPr>
              <a:spLocks noChangeShapeType="1"/>
            </p:cNvSpPr>
            <p:nvPr/>
          </p:nvSpPr>
          <p:spPr bwMode="auto">
            <a:xfrm>
              <a:off x="1281" y="1644"/>
              <a:ext cx="1" cy="119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56" name="Line 19"/>
            <p:cNvSpPr>
              <a:spLocks noChangeShapeType="1"/>
            </p:cNvSpPr>
            <p:nvPr/>
          </p:nvSpPr>
          <p:spPr bwMode="auto">
            <a:xfrm>
              <a:off x="1241" y="2836"/>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57" name="Line 20"/>
            <p:cNvSpPr>
              <a:spLocks noChangeShapeType="1"/>
            </p:cNvSpPr>
            <p:nvPr/>
          </p:nvSpPr>
          <p:spPr bwMode="auto">
            <a:xfrm>
              <a:off x="1241" y="2637"/>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58" name="Line 21"/>
            <p:cNvSpPr>
              <a:spLocks noChangeShapeType="1"/>
            </p:cNvSpPr>
            <p:nvPr/>
          </p:nvSpPr>
          <p:spPr bwMode="auto">
            <a:xfrm>
              <a:off x="1241" y="2439"/>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59" name="Line 22"/>
            <p:cNvSpPr>
              <a:spLocks noChangeShapeType="1"/>
            </p:cNvSpPr>
            <p:nvPr/>
          </p:nvSpPr>
          <p:spPr bwMode="auto">
            <a:xfrm>
              <a:off x="1241" y="2240"/>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0" name="Line 23"/>
            <p:cNvSpPr>
              <a:spLocks noChangeShapeType="1"/>
            </p:cNvSpPr>
            <p:nvPr/>
          </p:nvSpPr>
          <p:spPr bwMode="auto">
            <a:xfrm>
              <a:off x="1241" y="2041"/>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1" name="Line 24"/>
            <p:cNvSpPr>
              <a:spLocks noChangeShapeType="1"/>
            </p:cNvSpPr>
            <p:nvPr/>
          </p:nvSpPr>
          <p:spPr bwMode="auto">
            <a:xfrm>
              <a:off x="1241" y="1843"/>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2" name="Line 25"/>
            <p:cNvSpPr>
              <a:spLocks noChangeShapeType="1"/>
            </p:cNvSpPr>
            <p:nvPr/>
          </p:nvSpPr>
          <p:spPr bwMode="auto">
            <a:xfrm>
              <a:off x="1241" y="1644"/>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3" name="Line 26"/>
            <p:cNvSpPr>
              <a:spLocks noChangeShapeType="1"/>
            </p:cNvSpPr>
            <p:nvPr/>
          </p:nvSpPr>
          <p:spPr bwMode="auto">
            <a:xfrm>
              <a:off x="1281" y="2836"/>
              <a:ext cx="39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4" name="Line 27"/>
            <p:cNvSpPr>
              <a:spLocks noChangeShapeType="1"/>
            </p:cNvSpPr>
            <p:nvPr/>
          </p:nvSpPr>
          <p:spPr bwMode="auto">
            <a:xfrm flipV="1">
              <a:off x="1281"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5" name="Line 28"/>
            <p:cNvSpPr>
              <a:spLocks noChangeShapeType="1"/>
            </p:cNvSpPr>
            <p:nvPr/>
          </p:nvSpPr>
          <p:spPr bwMode="auto">
            <a:xfrm flipV="1">
              <a:off x="1938"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6" name="Line 29"/>
            <p:cNvSpPr>
              <a:spLocks noChangeShapeType="1"/>
            </p:cNvSpPr>
            <p:nvPr/>
          </p:nvSpPr>
          <p:spPr bwMode="auto">
            <a:xfrm flipV="1">
              <a:off x="2605"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7" name="Line 30"/>
            <p:cNvSpPr>
              <a:spLocks noChangeShapeType="1"/>
            </p:cNvSpPr>
            <p:nvPr/>
          </p:nvSpPr>
          <p:spPr bwMode="auto">
            <a:xfrm flipV="1">
              <a:off x="3262"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8" name="Line 31"/>
            <p:cNvSpPr>
              <a:spLocks noChangeShapeType="1"/>
            </p:cNvSpPr>
            <p:nvPr/>
          </p:nvSpPr>
          <p:spPr bwMode="auto">
            <a:xfrm flipV="1">
              <a:off x="3919"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69" name="Line 32"/>
            <p:cNvSpPr>
              <a:spLocks noChangeShapeType="1"/>
            </p:cNvSpPr>
            <p:nvPr/>
          </p:nvSpPr>
          <p:spPr bwMode="auto">
            <a:xfrm flipV="1">
              <a:off x="4587"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70" name="Line 33"/>
            <p:cNvSpPr>
              <a:spLocks noChangeShapeType="1"/>
            </p:cNvSpPr>
            <p:nvPr/>
          </p:nvSpPr>
          <p:spPr bwMode="auto">
            <a:xfrm flipV="1">
              <a:off x="5243"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471" name="Freeform 34"/>
            <p:cNvSpPr>
              <a:spLocks/>
            </p:cNvSpPr>
            <p:nvPr/>
          </p:nvSpPr>
          <p:spPr bwMode="auto">
            <a:xfrm>
              <a:off x="4526"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72" name="Freeform 35"/>
            <p:cNvSpPr>
              <a:spLocks/>
            </p:cNvSpPr>
            <p:nvPr/>
          </p:nvSpPr>
          <p:spPr bwMode="auto">
            <a:xfrm>
              <a:off x="4467"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73" name="Freeform 36"/>
            <p:cNvSpPr>
              <a:spLocks/>
            </p:cNvSpPr>
            <p:nvPr/>
          </p:nvSpPr>
          <p:spPr bwMode="auto">
            <a:xfrm>
              <a:off x="444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74" name="Freeform 37"/>
            <p:cNvSpPr>
              <a:spLocks/>
            </p:cNvSpPr>
            <p:nvPr/>
          </p:nvSpPr>
          <p:spPr bwMode="auto">
            <a:xfrm>
              <a:off x="4447"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75" name="Freeform 38"/>
            <p:cNvSpPr>
              <a:spLocks/>
            </p:cNvSpPr>
            <p:nvPr/>
          </p:nvSpPr>
          <p:spPr bwMode="auto">
            <a:xfrm>
              <a:off x="4416"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76" name="Freeform 39"/>
            <p:cNvSpPr>
              <a:spLocks/>
            </p:cNvSpPr>
            <p:nvPr/>
          </p:nvSpPr>
          <p:spPr bwMode="auto">
            <a:xfrm>
              <a:off x="4387" y="1852"/>
              <a:ext cx="60" cy="60"/>
            </a:xfrm>
            <a:custGeom>
              <a:avLst/>
              <a:gdLst>
                <a:gd name="T0" fmla="*/ 29 w 60"/>
                <a:gd name="T1" fmla="*/ 0 h 60"/>
                <a:gd name="T2" fmla="*/ 60 w 60"/>
                <a:gd name="T3" fmla="*/ 31 h 60"/>
                <a:gd name="T4" fmla="*/ 29 w 60"/>
                <a:gd name="T5" fmla="*/ 60 h 60"/>
                <a:gd name="T6" fmla="*/ 0 w 60"/>
                <a:gd name="T7" fmla="*/ 31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77" name="Freeform 40"/>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78" name="Freeform 41"/>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79" name="Freeform 42"/>
            <p:cNvSpPr>
              <a:spLocks/>
            </p:cNvSpPr>
            <p:nvPr/>
          </p:nvSpPr>
          <p:spPr bwMode="auto">
            <a:xfrm>
              <a:off x="4307"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0" name="Freeform 43"/>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1" name="Freeform 44"/>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2" name="Freeform 45"/>
            <p:cNvSpPr>
              <a:spLocks/>
            </p:cNvSpPr>
            <p:nvPr/>
          </p:nvSpPr>
          <p:spPr bwMode="auto">
            <a:xfrm>
              <a:off x="4278"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3" name="Freeform 46"/>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4" name="Freeform 47"/>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5" name="Freeform 48"/>
            <p:cNvSpPr>
              <a:spLocks/>
            </p:cNvSpPr>
            <p:nvPr/>
          </p:nvSpPr>
          <p:spPr bwMode="auto">
            <a:xfrm>
              <a:off x="4278"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6" name="Freeform 49"/>
            <p:cNvSpPr>
              <a:spLocks/>
            </p:cNvSpPr>
            <p:nvPr/>
          </p:nvSpPr>
          <p:spPr bwMode="auto">
            <a:xfrm>
              <a:off x="4248"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7" name="Freeform 50"/>
            <p:cNvSpPr>
              <a:spLocks/>
            </p:cNvSpPr>
            <p:nvPr/>
          </p:nvSpPr>
          <p:spPr bwMode="auto">
            <a:xfrm>
              <a:off x="424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8" name="Freeform 51"/>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89" name="Freeform 52"/>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0" name="Freeform 53"/>
            <p:cNvSpPr>
              <a:spLocks/>
            </p:cNvSpPr>
            <p:nvPr/>
          </p:nvSpPr>
          <p:spPr bwMode="auto">
            <a:xfrm>
              <a:off x="422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1" name="Freeform 54"/>
            <p:cNvSpPr>
              <a:spLocks/>
            </p:cNvSpPr>
            <p:nvPr/>
          </p:nvSpPr>
          <p:spPr bwMode="auto">
            <a:xfrm>
              <a:off x="4197" y="209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2" name="Freeform 55"/>
            <p:cNvSpPr>
              <a:spLocks/>
            </p:cNvSpPr>
            <p:nvPr/>
          </p:nvSpPr>
          <p:spPr bwMode="auto">
            <a:xfrm>
              <a:off x="4197" y="2051"/>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3" name="Freeform 56"/>
            <p:cNvSpPr>
              <a:spLocks/>
            </p:cNvSpPr>
            <p:nvPr/>
          </p:nvSpPr>
          <p:spPr bwMode="auto">
            <a:xfrm>
              <a:off x="4197" y="1972"/>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4" name="Freeform 57"/>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5" name="Freeform 58"/>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6" name="Freeform 59"/>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7" name="Freeform 60"/>
            <p:cNvSpPr>
              <a:spLocks/>
            </p:cNvSpPr>
            <p:nvPr/>
          </p:nvSpPr>
          <p:spPr bwMode="auto">
            <a:xfrm>
              <a:off x="4168" y="213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8" name="Freeform 61"/>
            <p:cNvSpPr>
              <a:spLocks/>
            </p:cNvSpPr>
            <p:nvPr/>
          </p:nvSpPr>
          <p:spPr bwMode="auto">
            <a:xfrm>
              <a:off x="4108" y="1852"/>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499" name="Freeform 62"/>
            <p:cNvSpPr>
              <a:spLocks/>
            </p:cNvSpPr>
            <p:nvPr/>
          </p:nvSpPr>
          <p:spPr bwMode="auto">
            <a:xfrm>
              <a:off x="4088" y="2091"/>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0" name="Freeform 63"/>
            <p:cNvSpPr>
              <a:spLocks/>
            </p:cNvSpPr>
            <p:nvPr/>
          </p:nvSpPr>
          <p:spPr bwMode="auto">
            <a:xfrm>
              <a:off x="4088" y="1972"/>
              <a:ext cx="61" cy="60"/>
            </a:xfrm>
            <a:custGeom>
              <a:avLst/>
              <a:gdLst>
                <a:gd name="T0" fmla="*/ 30 w 61"/>
                <a:gd name="T1" fmla="*/ 0 h 60"/>
                <a:gd name="T2" fmla="*/ 61 w 61"/>
                <a:gd name="T3" fmla="*/ 29 h 60"/>
                <a:gd name="T4" fmla="*/ 30 w 61"/>
                <a:gd name="T5" fmla="*/ 60 h 60"/>
                <a:gd name="T6" fmla="*/ 0 w 61"/>
                <a:gd name="T7" fmla="*/ 29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1" name="Freeform 64"/>
            <p:cNvSpPr>
              <a:spLocks/>
            </p:cNvSpPr>
            <p:nvPr/>
          </p:nvSpPr>
          <p:spPr bwMode="auto">
            <a:xfrm>
              <a:off x="4088" y="193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2" name="Freeform 65"/>
            <p:cNvSpPr>
              <a:spLocks/>
            </p:cNvSpPr>
            <p:nvPr/>
          </p:nvSpPr>
          <p:spPr bwMode="auto">
            <a:xfrm>
              <a:off x="4088"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3" name="Freeform 66"/>
            <p:cNvSpPr>
              <a:spLocks/>
            </p:cNvSpPr>
            <p:nvPr/>
          </p:nvSpPr>
          <p:spPr bwMode="auto">
            <a:xfrm>
              <a:off x="4059" y="2170"/>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4" name="Freeform 67"/>
            <p:cNvSpPr>
              <a:spLocks/>
            </p:cNvSpPr>
            <p:nvPr/>
          </p:nvSpPr>
          <p:spPr bwMode="auto">
            <a:xfrm>
              <a:off x="4059"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5" name="Freeform 68"/>
            <p:cNvSpPr>
              <a:spLocks/>
            </p:cNvSpPr>
            <p:nvPr/>
          </p:nvSpPr>
          <p:spPr bwMode="auto">
            <a:xfrm>
              <a:off x="4029" y="2409"/>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6" name="Freeform 69"/>
            <p:cNvSpPr>
              <a:spLocks/>
            </p:cNvSpPr>
            <p:nvPr/>
          </p:nvSpPr>
          <p:spPr bwMode="auto">
            <a:xfrm>
              <a:off x="4029"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7" name="Freeform 70"/>
            <p:cNvSpPr>
              <a:spLocks/>
            </p:cNvSpPr>
            <p:nvPr/>
          </p:nvSpPr>
          <p:spPr bwMode="auto">
            <a:xfrm>
              <a:off x="4029"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8" name="Freeform 71"/>
            <p:cNvSpPr>
              <a:spLocks/>
            </p:cNvSpPr>
            <p:nvPr/>
          </p:nvSpPr>
          <p:spPr bwMode="auto">
            <a:xfrm>
              <a:off x="4029"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09" name="Freeform 72"/>
            <p:cNvSpPr>
              <a:spLocks/>
            </p:cNvSpPr>
            <p:nvPr/>
          </p:nvSpPr>
          <p:spPr bwMode="auto">
            <a:xfrm>
              <a:off x="3998"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0" name="Freeform 73"/>
            <p:cNvSpPr>
              <a:spLocks/>
            </p:cNvSpPr>
            <p:nvPr/>
          </p:nvSpPr>
          <p:spPr bwMode="auto">
            <a:xfrm>
              <a:off x="3998" y="193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1" name="Freeform 74"/>
            <p:cNvSpPr>
              <a:spLocks/>
            </p:cNvSpPr>
            <p:nvPr/>
          </p:nvSpPr>
          <p:spPr bwMode="auto">
            <a:xfrm>
              <a:off x="3998"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2" name="Freeform 75"/>
            <p:cNvSpPr>
              <a:spLocks/>
            </p:cNvSpPr>
            <p:nvPr/>
          </p:nvSpPr>
          <p:spPr bwMode="auto">
            <a:xfrm>
              <a:off x="3998" y="1813"/>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3" name="Freeform 76"/>
            <p:cNvSpPr>
              <a:spLocks/>
            </p:cNvSpPr>
            <p:nvPr/>
          </p:nvSpPr>
          <p:spPr bwMode="auto">
            <a:xfrm>
              <a:off x="397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4" name="Freeform 77"/>
            <p:cNvSpPr>
              <a:spLocks/>
            </p:cNvSpPr>
            <p:nvPr/>
          </p:nvSpPr>
          <p:spPr bwMode="auto">
            <a:xfrm>
              <a:off x="397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5" name="Freeform 78"/>
            <p:cNvSpPr>
              <a:spLocks/>
            </p:cNvSpPr>
            <p:nvPr/>
          </p:nvSpPr>
          <p:spPr bwMode="auto">
            <a:xfrm>
              <a:off x="3979"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6" name="Freeform 79"/>
            <p:cNvSpPr>
              <a:spLocks/>
            </p:cNvSpPr>
            <p:nvPr/>
          </p:nvSpPr>
          <p:spPr bwMode="auto">
            <a:xfrm>
              <a:off x="3919"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7" name="Freeform 80"/>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8" name="Freeform 81"/>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19" name="Freeform 82"/>
            <p:cNvSpPr>
              <a:spLocks/>
            </p:cNvSpPr>
            <p:nvPr/>
          </p:nvSpPr>
          <p:spPr bwMode="auto">
            <a:xfrm>
              <a:off x="391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0" name="Freeform 83"/>
            <p:cNvSpPr>
              <a:spLocks/>
            </p:cNvSpPr>
            <p:nvPr/>
          </p:nvSpPr>
          <p:spPr bwMode="auto">
            <a:xfrm>
              <a:off x="391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1" name="Freeform 84"/>
            <p:cNvSpPr>
              <a:spLocks/>
            </p:cNvSpPr>
            <p:nvPr/>
          </p:nvSpPr>
          <p:spPr bwMode="auto">
            <a:xfrm>
              <a:off x="3889"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2" name="Freeform 85"/>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3" name="Freeform 86"/>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4" name="Freeform 87"/>
            <p:cNvSpPr>
              <a:spLocks/>
            </p:cNvSpPr>
            <p:nvPr/>
          </p:nvSpPr>
          <p:spPr bwMode="auto">
            <a:xfrm>
              <a:off x="3889"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5" name="Freeform 88"/>
            <p:cNvSpPr>
              <a:spLocks/>
            </p:cNvSpPr>
            <p:nvPr/>
          </p:nvSpPr>
          <p:spPr bwMode="auto">
            <a:xfrm>
              <a:off x="3869"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6" name="Freeform 89"/>
            <p:cNvSpPr>
              <a:spLocks/>
            </p:cNvSpPr>
            <p:nvPr/>
          </p:nvSpPr>
          <p:spPr bwMode="auto">
            <a:xfrm>
              <a:off x="3840" y="189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7" name="Freeform 90"/>
            <p:cNvSpPr>
              <a:spLocks/>
            </p:cNvSpPr>
            <p:nvPr/>
          </p:nvSpPr>
          <p:spPr bwMode="auto">
            <a:xfrm>
              <a:off x="3810"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8" name="Freeform 91"/>
            <p:cNvSpPr>
              <a:spLocks/>
            </p:cNvSpPr>
            <p:nvPr/>
          </p:nvSpPr>
          <p:spPr bwMode="auto">
            <a:xfrm>
              <a:off x="3810"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29" name="Freeform 92"/>
            <p:cNvSpPr>
              <a:spLocks/>
            </p:cNvSpPr>
            <p:nvPr/>
          </p:nvSpPr>
          <p:spPr bwMode="auto">
            <a:xfrm>
              <a:off x="3810"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0" name="Freeform 93"/>
            <p:cNvSpPr>
              <a:spLocks/>
            </p:cNvSpPr>
            <p:nvPr/>
          </p:nvSpPr>
          <p:spPr bwMode="auto">
            <a:xfrm>
              <a:off x="3779" y="2012"/>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1" name="Freeform 94"/>
            <p:cNvSpPr>
              <a:spLocks/>
            </p:cNvSpPr>
            <p:nvPr/>
          </p:nvSpPr>
          <p:spPr bwMode="auto">
            <a:xfrm>
              <a:off x="3779"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2" name="Freeform 95"/>
            <p:cNvSpPr>
              <a:spLocks/>
            </p:cNvSpPr>
            <p:nvPr/>
          </p:nvSpPr>
          <p:spPr bwMode="auto">
            <a:xfrm>
              <a:off x="376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3" name="Freeform 96"/>
            <p:cNvSpPr>
              <a:spLocks/>
            </p:cNvSpPr>
            <p:nvPr/>
          </p:nvSpPr>
          <p:spPr bwMode="auto">
            <a:xfrm>
              <a:off x="3760"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4" name="Freeform 97"/>
            <p:cNvSpPr>
              <a:spLocks/>
            </p:cNvSpPr>
            <p:nvPr/>
          </p:nvSpPr>
          <p:spPr bwMode="auto">
            <a:xfrm>
              <a:off x="3730"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5" name="Freeform 98"/>
            <p:cNvSpPr>
              <a:spLocks/>
            </p:cNvSpPr>
            <p:nvPr/>
          </p:nvSpPr>
          <p:spPr bwMode="auto">
            <a:xfrm>
              <a:off x="373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6" name="Freeform 99"/>
            <p:cNvSpPr>
              <a:spLocks/>
            </p:cNvSpPr>
            <p:nvPr/>
          </p:nvSpPr>
          <p:spPr bwMode="auto">
            <a:xfrm>
              <a:off x="3700"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7" name="Freeform 100"/>
            <p:cNvSpPr>
              <a:spLocks/>
            </p:cNvSpPr>
            <p:nvPr/>
          </p:nvSpPr>
          <p:spPr bwMode="auto">
            <a:xfrm>
              <a:off x="3670"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8" name="Freeform 101"/>
            <p:cNvSpPr>
              <a:spLocks/>
            </p:cNvSpPr>
            <p:nvPr/>
          </p:nvSpPr>
          <p:spPr bwMode="auto">
            <a:xfrm>
              <a:off x="3670"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39" name="Freeform 102"/>
            <p:cNvSpPr>
              <a:spLocks/>
            </p:cNvSpPr>
            <p:nvPr/>
          </p:nvSpPr>
          <p:spPr bwMode="auto">
            <a:xfrm>
              <a:off x="367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0" name="Freeform 103"/>
            <p:cNvSpPr>
              <a:spLocks/>
            </p:cNvSpPr>
            <p:nvPr/>
          </p:nvSpPr>
          <p:spPr bwMode="auto">
            <a:xfrm>
              <a:off x="367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1" name="Freeform 104"/>
            <p:cNvSpPr>
              <a:spLocks/>
            </p:cNvSpPr>
            <p:nvPr/>
          </p:nvSpPr>
          <p:spPr bwMode="auto">
            <a:xfrm>
              <a:off x="3641" y="2051"/>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2" name="Freeform 105"/>
            <p:cNvSpPr>
              <a:spLocks/>
            </p:cNvSpPr>
            <p:nvPr/>
          </p:nvSpPr>
          <p:spPr bwMode="auto">
            <a:xfrm>
              <a:off x="3621"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3" name="Freeform 106"/>
            <p:cNvSpPr>
              <a:spLocks/>
            </p:cNvSpPr>
            <p:nvPr/>
          </p:nvSpPr>
          <p:spPr bwMode="auto">
            <a:xfrm>
              <a:off x="3621"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4" name="Freeform 107"/>
            <p:cNvSpPr>
              <a:spLocks/>
            </p:cNvSpPr>
            <p:nvPr/>
          </p:nvSpPr>
          <p:spPr bwMode="auto">
            <a:xfrm>
              <a:off x="3591" y="2249"/>
              <a:ext cx="59" cy="61"/>
            </a:xfrm>
            <a:custGeom>
              <a:avLst/>
              <a:gdLst>
                <a:gd name="T0" fmla="*/ 30 w 59"/>
                <a:gd name="T1" fmla="*/ 0 h 61"/>
                <a:gd name="T2" fmla="*/ 59 w 59"/>
                <a:gd name="T3" fmla="*/ 31 h 61"/>
                <a:gd name="T4" fmla="*/ 30 w 59"/>
                <a:gd name="T5" fmla="*/ 61 h 61"/>
                <a:gd name="T6" fmla="*/ 0 w 59"/>
                <a:gd name="T7" fmla="*/ 31 h 61"/>
                <a:gd name="T8" fmla="*/ 30 w 59"/>
                <a:gd name="T9" fmla="*/ 0 h 61"/>
                <a:gd name="T10" fmla="*/ 0 60000 65536"/>
                <a:gd name="T11" fmla="*/ 0 60000 65536"/>
                <a:gd name="T12" fmla="*/ 0 60000 65536"/>
                <a:gd name="T13" fmla="*/ 0 60000 65536"/>
                <a:gd name="T14" fmla="*/ 0 60000 65536"/>
                <a:gd name="T15" fmla="*/ 0 w 59"/>
                <a:gd name="T16" fmla="*/ 0 h 61"/>
                <a:gd name="T17" fmla="*/ 59 w 59"/>
                <a:gd name="T18" fmla="*/ 61 h 61"/>
              </a:gdLst>
              <a:ahLst/>
              <a:cxnLst>
                <a:cxn ang="T10">
                  <a:pos x="T0" y="T1"/>
                </a:cxn>
                <a:cxn ang="T11">
                  <a:pos x="T2" y="T3"/>
                </a:cxn>
                <a:cxn ang="T12">
                  <a:pos x="T4" y="T5"/>
                </a:cxn>
                <a:cxn ang="T13">
                  <a:pos x="T6" y="T7"/>
                </a:cxn>
                <a:cxn ang="T14">
                  <a:pos x="T8" y="T9"/>
                </a:cxn>
              </a:cxnLst>
              <a:rect l="T15" t="T16" r="T17" b="T18"/>
              <a:pathLst>
                <a:path w="59" h="61">
                  <a:moveTo>
                    <a:pt x="30" y="0"/>
                  </a:moveTo>
                  <a:lnTo>
                    <a:pt x="59"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5" name="Freeform 108"/>
            <p:cNvSpPr>
              <a:spLocks/>
            </p:cNvSpPr>
            <p:nvPr/>
          </p:nvSpPr>
          <p:spPr bwMode="auto">
            <a:xfrm>
              <a:off x="3591"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6" name="Freeform 109"/>
            <p:cNvSpPr>
              <a:spLocks/>
            </p:cNvSpPr>
            <p:nvPr/>
          </p:nvSpPr>
          <p:spPr bwMode="auto">
            <a:xfrm>
              <a:off x="3560" y="2290"/>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7" name="Freeform 110"/>
            <p:cNvSpPr>
              <a:spLocks/>
            </p:cNvSpPr>
            <p:nvPr/>
          </p:nvSpPr>
          <p:spPr bwMode="auto">
            <a:xfrm>
              <a:off x="3560"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8" name="Freeform 111"/>
            <p:cNvSpPr>
              <a:spLocks/>
            </p:cNvSpPr>
            <p:nvPr/>
          </p:nvSpPr>
          <p:spPr bwMode="auto">
            <a:xfrm>
              <a:off x="3531" y="2290"/>
              <a:ext cx="60" cy="60"/>
            </a:xfrm>
            <a:custGeom>
              <a:avLst/>
              <a:gdLst>
                <a:gd name="T0" fmla="*/ 29 w 60"/>
                <a:gd name="T1" fmla="*/ 0 h 60"/>
                <a:gd name="T2" fmla="*/ 60 w 60"/>
                <a:gd name="T3" fmla="*/ 29 h 60"/>
                <a:gd name="T4" fmla="*/ 29 w 60"/>
                <a:gd name="T5" fmla="*/ 60 h 60"/>
                <a:gd name="T6" fmla="*/ 0 w 60"/>
                <a:gd name="T7" fmla="*/ 29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49" name="Freeform 112"/>
            <p:cNvSpPr>
              <a:spLocks/>
            </p:cNvSpPr>
            <p:nvPr/>
          </p:nvSpPr>
          <p:spPr bwMode="auto">
            <a:xfrm>
              <a:off x="3531" y="209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0" name="Freeform 113"/>
            <p:cNvSpPr>
              <a:spLocks/>
            </p:cNvSpPr>
            <p:nvPr/>
          </p:nvSpPr>
          <p:spPr bwMode="auto">
            <a:xfrm>
              <a:off x="3511" y="2249"/>
              <a:ext cx="60" cy="61"/>
            </a:xfrm>
            <a:custGeom>
              <a:avLst/>
              <a:gdLst>
                <a:gd name="T0" fmla="*/ 30 w 60"/>
                <a:gd name="T1" fmla="*/ 0 h 61"/>
                <a:gd name="T2" fmla="*/ 60 w 60"/>
                <a:gd name="T3" fmla="*/ 31 h 61"/>
                <a:gd name="T4" fmla="*/ 30 w 60"/>
                <a:gd name="T5" fmla="*/ 61 h 61"/>
                <a:gd name="T6" fmla="*/ 0 w 60"/>
                <a:gd name="T7" fmla="*/ 31 h 61"/>
                <a:gd name="T8" fmla="*/ 30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30" y="0"/>
                  </a:moveTo>
                  <a:lnTo>
                    <a:pt x="60"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1" name="Freeform 114"/>
            <p:cNvSpPr>
              <a:spLocks/>
            </p:cNvSpPr>
            <p:nvPr/>
          </p:nvSpPr>
          <p:spPr bwMode="auto">
            <a:xfrm>
              <a:off x="348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2" name="Freeform 115"/>
            <p:cNvSpPr>
              <a:spLocks/>
            </p:cNvSpPr>
            <p:nvPr/>
          </p:nvSpPr>
          <p:spPr bwMode="auto">
            <a:xfrm>
              <a:off x="3481"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3" name="Freeform 116"/>
            <p:cNvSpPr>
              <a:spLocks/>
            </p:cNvSpPr>
            <p:nvPr/>
          </p:nvSpPr>
          <p:spPr bwMode="auto">
            <a:xfrm>
              <a:off x="3481"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4" name="Freeform 117"/>
            <p:cNvSpPr>
              <a:spLocks/>
            </p:cNvSpPr>
            <p:nvPr/>
          </p:nvSpPr>
          <p:spPr bwMode="auto">
            <a:xfrm>
              <a:off x="345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5" name="Freeform 118"/>
            <p:cNvSpPr>
              <a:spLocks/>
            </p:cNvSpPr>
            <p:nvPr/>
          </p:nvSpPr>
          <p:spPr bwMode="auto">
            <a:xfrm>
              <a:off x="3451"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6" name="Freeform 119"/>
            <p:cNvSpPr>
              <a:spLocks/>
            </p:cNvSpPr>
            <p:nvPr/>
          </p:nvSpPr>
          <p:spPr bwMode="auto">
            <a:xfrm>
              <a:off x="342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7" name="Freeform 120"/>
            <p:cNvSpPr>
              <a:spLocks/>
            </p:cNvSpPr>
            <p:nvPr/>
          </p:nvSpPr>
          <p:spPr bwMode="auto">
            <a:xfrm>
              <a:off x="3422"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8" name="Freeform 121"/>
            <p:cNvSpPr>
              <a:spLocks/>
            </p:cNvSpPr>
            <p:nvPr/>
          </p:nvSpPr>
          <p:spPr bwMode="auto">
            <a:xfrm>
              <a:off x="340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59" name="Freeform 122"/>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0" name="Freeform 123"/>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1" name="Freeform 124"/>
            <p:cNvSpPr>
              <a:spLocks/>
            </p:cNvSpPr>
            <p:nvPr/>
          </p:nvSpPr>
          <p:spPr bwMode="auto">
            <a:xfrm>
              <a:off x="3372" y="2330"/>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2" name="Freeform 125"/>
            <p:cNvSpPr>
              <a:spLocks/>
            </p:cNvSpPr>
            <p:nvPr/>
          </p:nvSpPr>
          <p:spPr bwMode="auto">
            <a:xfrm>
              <a:off x="3372"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3" name="Freeform 126"/>
            <p:cNvSpPr>
              <a:spLocks/>
            </p:cNvSpPr>
            <p:nvPr/>
          </p:nvSpPr>
          <p:spPr bwMode="auto">
            <a:xfrm>
              <a:off x="3312" y="2330"/>
              <a:ext cx="60" cy="59"/>
            </a:xfrm>
            <a:custGeom>
              <a:avLst/>
              <a:gdLst>
                <a:gd name="T0" fmla="*/ 29 w 60"/>
                <a:gd name="T1" fmla="*/ 0 h 59"/>
                <a:gd name="T2" fmla="*/ 60 w 60"/>
                <a:gd name="T3" fmla="*/ 29 h 59"/>
                <a:gd name="T4" fmla="*/ 29 w 60"/>
                <a:gd name="T5" fmla="*/ 59 h 59"/>
                <a:gd name="T6" fmla="*/ 0 w 60"/>
                <a:gd name="T7" fmla="*/ 29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4" name="Freeform 127"/>
            <p:cNvSpPr>
              <a:spLocks/>
            </p:cNvSpPr>
            <p:nvPr/>
          </p:nvSpPr>
          <p:spPr bwMode="auto">
            <a:xfrm>
              <a:off x="3292" y="2051"/>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5" name="Freeform 128"/>
            <p:cNvSpPr>
              <a:spLocks/>
            </p:cNvSpPr>
            <p:nvPr/>
          </p:nvSpPr>
          <p:spPr bwMode="auto">
            <a:xfrm>
              <a:off x="3292"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6" name="Freeform 129"/>
            <p:cNvSpPr>
              <a:spLocks/>
            </p:cNvSpPr>
            <p:nvPr/>
          </p:nvSpPr>
          <p:spPr bwMode="auto">
            <a:xfrm>
              <a:off x="3262" y="2210"/>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7" name="Freeform 130"/>
            <p:cNvSpPr>
              <a:spLocks/>
            </p:cNvSpPr>
            <p:nvPr/>
          </p:nvSpPr>
          <p:spPr bwMode="auto">
            <a:xfrm>
              <a:off x="3232"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8" name="Freeform 131"/>
            <p:cNvSpPr>
              <a:spLocks/>
            </p:cNvSpPr>
            <p:nvPr/>
          </p:nvSpPr>
          <p:spPr bwMode="auto">
            <a:xfrm>
              <a:off x="3203" y="2012"/>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69" name="Freeform 132"/>
            <p:cNvSpPr>
              <a:spLocks/>
            </p:cNvSpPr>
            <p:nvPr/>
          </p:nvSpPr>
          <p:spPr bwMode="auto">
            <a:xfrm>
              <a:off x="3203"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0" name="Freeform 133"/>
            <p:cNvSpPr>
              <a:spLocks/>
            </p:cNvSpPr>
            <p:nvPr/>
          </p:nvSpPr>
          <p:spPr bwMode="auto">
            <a:xfrm>
              <a:off x="3183"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1" name="Freeform 134"/>
            <p:cNvSpPr>
              <a:spLocks/>
            </p:cNvSpPr>
            <p:nvPr/>
          </p:nvSpPr>
          <p:spPr bwMode="auto">
            <a:xfrm>
              <a:off x="3173"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2" name="Freeform 135"/>
            <p:cNvSpPr>
              <a:spLocks/>
            </p:cNvSpPr>
            <p:nvPr/>
          </p:nvSpPr>
          <p:spPr bwMode="auto">
            <a:xfrm>
              <a:off x="3122" y="2330"/>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3" name="Freeform 136"/>
            <p:cNvSpPr>
              <a:spLocks/>
            </p:cNvSpPr>
            <p:nvPr/>
          </p:nvSpPr>
          <p:spPr bwMode="auto">
            <a:xfrm>
              <a:off x="3093" y="2488"/>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4" name="Freeform 137"/>
            <p:cNvSpPr>
              <a:spLocks/>
            </p:cNvSpPr>
            <p:nvPr/>
          </p:nvSpPr>
          <p:spPr bwMode="auto">
            <a:xfrm>
              <a:off x="3093" y="240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5" name="Freeform 138"/>
            <p:cNvSpPr>
              <a:spLocks/>
            </p:cNvSpPr>
            <p:nvPr/>
          </p:nvSpPr>
          <p:spPr bwMode="auto">
            <a:xfrm>
              <a:off x="3093" y="2369"/>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6" name="Freeform 139"/>
            <p:cNvSpPr>
              <a:spLocks/>
            </p:cNvSpPr>
            <p:nvPr/>
          </p:nvSpPr>
          <p:spPr bwMode="auto">
            <a:xfrm>
              <a:off x="3043"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7" name="Freeform 140"/>
            <p:cNvSpPr>
              <a:spLocks/>
            </p:cNvSpPr>
            <p:nvPr/>
          </p:nvSpPr>
          <p:spPr bwMode="auto">
            <a:xfrm>
              <a:off x="3013" y="2528"/>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8" name="Freeform 141"/>
            <p:cNvSpPr>
              <a:spLocks/>
            </p:cNvSpPr>
            <p:nvPr/>
          </p:nvSpPr>
          <p:spPr bwMode="auto">
            <a:xfrm>
              <a:off x="2954"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79" name="Freeform 142"/>
            <p:cNvSpPr>
              <a:spLocks/>
            </p:cNvSpPr>
            <p:nvPr/>
          </p:nvSpPr>
          <p:spPr bwMode="auto">
            <a:xfrm>
              <a:off x="2903" y="2330"/>
              <a:ext cx="60" cy="59"/>
            </a:xfrm>
            <a:custGeom>
              <a:avLst/>
              <a:gdLst>
                <a:gd name="T0" fmla="*/ 31 w 60"/>
                <a:gd name="T1" fmla="*/ 0 h 59"/>
                <a:gd name="T2" fmla="*/ 60 w 60"/>
                <a:gd name="T3" fmla="*/ 29 h 59"/>
                <a:gd name="T4" fmla="*/ 31 w 60"/>
                <a:gd name="T5" fmla="*/ 59 h 59"/>
                <a:gd name="T6" fmla="*/ 0 w 60"/>
                <a:gd name="T7" fmla="*/ 29 h 59"/>
                <a:gd name="T8" fmla="*/ 31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1" y="0"/>
                  </a:moveTo>
                  <a:lnTo>
                    <a:pt x="60"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0" name="Freeform 143"/>
            <p:cNvSpPr>
              <a:spLocks/>
            </p:cNvSpPr>
            <p:nvPr/>
          </p:nvSpPr>
          <p:spPr bwMode="auto">
            <a:xfrm>
              <a:off x="2874" y="2210"/>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1" name="Freeform 144"/>
            <p:cNvSpPr>
              <a:spLocks/>
            </p:cNvSpPr>
            <p:nvPr/>
          </p:nvSpPr>
          <p:spPr bwMode="auto">
            <a:xfrm>
              <a:off x="2874" y="2051"/>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2" name="Freeform 145"/>
            <p:cNvSpPr>
              <a:spLocks/>
            </p:cNvSpPr>
            <p:nvPr/>
          </p:nvSpPr>
          <p:spPr bwMode="auto">
            <a:xfrm>
              <a:off x="2824" y="244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3" name="Freeform 146"/>
            <p:cNvSpPr>
              <a:spLocks/>
            </p:cNvSpPr>
            <p:nvPr/>
          </p:nvSpPr>
          <p:spPr bwMode="auto">
            <a:xfrm>
              <a:off x="2794"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4" name="Freeform 147"/>
            <p:cNvSpPr>
              <a:spLocks/>
            </p:cNvSpPr>
            <p:nvPr/>
          </p:nvSpPr>
          <p:spPr bwMode="auto">
            <a:xfrm>
              <a:off x="2765" y="2290"/>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5" name="Freeform 148"/>
            <p:cNvSpPr>
              <a:spLocks/>
            </p:cNvSpPr>
            <p:nvPr/>
          </p:nvSpPr>
          <p:spPr bwMode="auto">
            <a:xfrm>
              <a:off x="2735" y="2210"/>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6" name="Freeform 149"/>
            <p:cNvSpPr>
              <a:spLocks/>
            </p:cNvSpPr>
            <p:nvPr/>
          </p:nvSpPr>
          <p:spPr bwMode="auto">
            <a:xfrm>
              <a:off x="2704"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7" name="Freeform 150"/>
            <p:cNvSpPr>
              <a:spLocks/>
            </p:cNvSpPr>
            <p:nvPr/>
          </p:nvSpPr>
          <p:spPr bwMode="auto">
            <a:xfrm>
              <a:off x="2684"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8" name="Freeform 151"/>
            <p:cNvSpPr>
              <a:spLocks/>
            </p:cNvSpPr>
            <p:nvPr/>
          </p:nvSpPr>
          <p:spPr bwMode="auto">
            <a:xfrm>
              <a:off x="2625" y="2528"/>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89" name="Freeform 152"/>
            <p:cNvSpPr>
              <a:spLocks/>
            </p:cNvSpPr>
            <p:nvPr/>
          </p:nvSpPr>
          <p:spPr bwMode="auto">
            <a:xfrm>
              <a:off x="2546" y="2330"/>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90" name="Freeform 153"/>
            <p:cNvSpPr>
              <a:spLocks/>
            </p:cNvSpPr>
            <p:nvPr/>
          </p:nvSpPr>
          <p:spPr bwMode="auto">
            <a:xfrm>
              <a:off x="2266" y="2528"/>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91" name="Freeform 154"/>
            <p:cNvSpPr>
              <a:spLocks/>
            </p:cNvSpPr>
            <p:nvPr/>
          </p:nvSpPr>
          <p:spPr bwMode="auto">
            <a:xfrm>
              <a:off x="1749" y="2567"/>
              <a:ext cx="60" cy="61"/>
            </a:xfrm>
            <a:custGeom>
              <a:avLst/>
              <a:gdLst>
                <a:gd name="T0" fmla="*/ 29 w 60"/>
                <a:gd name="T1" fmla="*/ 0 h 61"/>
                <a:gd name="T2" fmla="*/ 60 w 60"/>
                <a:gd name="T3" fmla="*/ 31 h 61"/>
                <a:gd name="T4" fmla="*/ 29 w 60"/>
                <a:gd name="T5" fmla="*/ 61 h 61"/>
                <a:gd name="T6" fmla="*/ 0 w 60"/>
                <a:gd name="T7" fmla="*/ 31 h 61"/>
                <a:gd name="T8" fmla="*/ 29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29" y="0"/>
                  </a:moveTo>
                  <a:lnTo>
                    <a:pt x="60" y="31"/>
                  </a:lnTo>
                  <a:lnTo>
                    <a:pt x="29" y="61"/>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92" name="Freeform 155"/>
            <p:cNvSpPr>
              <a:spLocks/>
            </p:cNvSpPr>
            <p:nvPr/>
          </p:nvSpPr>
          <p:spPr bwMode="auto">
            <a:xfrm>
              <a:off x="1550"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1593" name="Line 156"/>
            <p:cNvSpPr>
              <a:spLocks noChangeShapeType="1"/>
            </p:cNvSpPr>
            <p:nvPr/>
          </p:nvSpPr>
          <p:spPr bwMode="auto">
            <a:xfrm flipV="1">
              <a:off x="1609" y="2817"/>
              <a:ext cx="11" cy="1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594" name="Line 157"/>
            <p:cNvSpPr>
              <a:spLocks noChangeShapeType="1"/>
            </p:cNvSpPr>
            <p:nvPr/>
          </p:nvSpPr>
          <p:spPr bwMode="auto">
            <a:xfrm flipV="1">
              <a:off x="1579" y="1803"/>
              <a:ext cx="2977" cy="1014"/>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1595" name="Rectangle 158"/>
            <p:cNvSpPr>
              <a:spLocks noChangeArrowheads="1"/>
            </p:cNvSpPr>
            <p:nvPr/>
          </p:nvSpPr>
          <p:spPr bwMode="auto">
            <a:xfrm>
              <a:off x="2934" y="1157"/>
              <a:ext cx="570"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900">
                  <a:solidFill>
                    <a:srgbClr val="000000"/>
                  </a:solidFill>
                </a:rPr>
                <a:t>ACT  vs GS</a:t>
              </a:r>
              <a:endParaRPr lang="it-IT">
                <a:solidFill>
                  <a:prstClr val="black"/>
                </a:solidFill>
              </a:endParaRPr>
            </a:p>
          </p:txBody>
        </p:sp>
        <p:sp>
          <p:nvSpPr>
            <p:cNvPr id="61596" name="Rectangle 159"/>
            <p:cNvSpPr>
              <a:spLocks noChangeArrowheads="1"/>
            </p:cNvSpPr>
            <p:nvPr/>
          </p:nvSpPr>
          <p:spPr bwMode="auto">
            <a:xfrm>
              <a:off x="1112" y="2757"/>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1597" name="Rectangle 160"/>
            <p:cNvSpPr>
              <a:spLocks noChangeArrowheads="1"/>
            </p:cNvSpPr>
            <p:nvPr/>
          </p:nvSpPr>
          <p:spPr bwMode="auto">
            <a:xfrm>
              <a:off x="1112" y="2558"/>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5</a:t>
              </a:r>
              <a:endParaRPr lang="it-IT">
                <a:solidFill>
                  <a:prstClr val="black"/>
                </a:solidFill>
              </a:endParaRPr>
            </a:p>
          </p:txBody>
        </p:sp>
        <p:sp>
          <p:nvSpPr>
            <p:cNvPr id="61598" name="Rectangle 161"/>
            <p:cNvSpPr>
              <a:spLocks noChangeArrowheads="1"/>
            </p:cNvSpPr>
            <p:nvPr/>
          </p:nvSpPr>
          <p:spPr bwMode="auto">
            <a:xfrm>
              <a:off x="1042" y="2359"/>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a:t>
              </a:r>
              <a:endParaRPr lang="it-IT">
                <a:solidFill>
                  <a:prstClr val="black"/>
                </a:solidFill>
              </a:endParaRPr>
            </a:p>
          </p:txBody>
        </p:sp>
        <p:sp>
          <p:nvSpPr>
            <p:cNvPr id="61599" name="Rectangle 162"/>
            <p:cNvSpPr>
              <a:spLocks noChangeArrowheads="1"/>
            </p:cNvSpPr>
            <p:nvPr/>
          </p:nvSpPr>
          <p:spPr bwMode="auto">
            <a:xfrm>
              <a:off x="1042" y="2161"/>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15</a:t>
              </a:r>
              <a:endParaRPr lang="it-IT">
                <a:solidFill>
                  <a:prstClr val="black"/>
                </a:solidFill>
              </a:endParaRPr>
            </a:p>
          </p:txBody>
        </p:sp>
        <p:sp>
          <p:nvSpPr>
            <p:cNvPr id="61600" name="Rectangle 163"/>
            <p:cNvSpPr>
              <a:spLocks noChangeArrowheads="1"/>
            </p:cNvSpPr>
            <p:nvPr/>
          </p:nvSpPr>
          <p:spPr bwMode="auto">
            <a:xfrm>
              <a:off x="1042" y="1962"/>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1601" name="Rectangle 164"/>
            <p:cNvSpPr>
              <a:spLocks noChangeArrowheads="1"/>
            </p:cNvSpPr>
            <p:nvPr/>
          </p:nvSpPr>
          <p:spPr bwMode="auto">
            <a:xfrm>
              <a:off x="1042" y="1763"/>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25</a:t>
              </a:r>
              <a:endParaRPr lang="it-IT">
                <a:solidFill>
                  <a:prstClr val="black"/>
                </a:solidFill>
              </a:endParaRPr>
            </a:p>
          </p:txBody>
        </p:sp>
        <p:sp>
          <p:nvSpPr>
            <p:cNvPr id="61602" name="Rectangle 165"/>
            <p:cNvSpPr>
              <a:spLocks noChangeArrowheads="1"/>
            </p:cNvSpPr>
            <p:nvPr/>
          </p:nvSpPr>
          <p:spPr bwMode="auto">
            <a:xfrm>
              <a:off x="1042" y="1565"/>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30</a:t>
              </a:r>
              <a:endParaRPr lang="it-IT">
                <a:solidFill>
                  <a:prstClr val="black"/>
                </a:solidFill>
              </a:endParaRPr>
            </a:p>
          </p:txBody>
        </p:sp>
        <p:sp>
          <p:nvSpPr>
            <p:cNvPr id="61603" name="Rectangle 166"/>
            <p:cNvSpPr>
              <a:spLocks noChangeArrowheads="1"/>
            </p:cNvSpPr>
            <p:nvPr/>
          </p:nvSpPr>
          <p:spPr bwMode="auto">
            <a:xfrm>
              <a:off x="1251" y="2946"/>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1604" name="Rectangle 167"/>
            <p:cNvSpPr>
              <a:spLocks noChangeArrowheads="1"/>
            </p:cNvSpPr>
            <p:nvPr/>
          </p:nvSpPr>
          <p:spPr bwMode="auto">
            <a:xfrm>
              <a:off x="1868"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1605" name="Rectangle 168"/>
            <p:cNvSpPr>
              <a:spLocks noChangeArrowheads="1"/>
            </p:cNvSpPr>
            <p:nvPr/>
          </p:nvSpPr>
          <p:spPr bwMode="auto">
            <a:xfrm>
              <a:off x="2535"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40</a:t>
              </a:r>
              <a:endParaRPr lang="it-IT">
                <a:solidFill>
                  <a:prstClr val="black"/>
                </a:solidFill>
              </a:endParaRPr>
            </a:p>
          </p:txBody>
        </p:sp>
        <p:sp>
          <p:nvSpPr>
            <p:cNvPr id="61606" name="Rectangle 169"/>
            <p:cNvSpPr>
              <a:spLocks noChangeArrowheads="1"/>
            </p:cNvSpPr>
            <p:nvPr/>
          </p:nvSpPr>
          <p:spPr bwMode="auto">
            <a:xfrm>
              <a:off x="3192"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60</a:t>
              </a:r>
              <a:endParaRPr lang="it-IT">
                <a:solidFill>
                  <a:prstClr val="black"/>
                </a:solidFill>
              </a:endParaRPr>
            </a:p>
          </p:txBody>
        </p:sp>
        <p:sp>
          <p:nvSpPr>
            <p:cNvPr id="61607" name="Rectangle 170"/>
            <p:cNvSpPr>
              <a:spLocks noChangeArrowheads="1"/>
            </p:cNvSpPr>
            <p:nvPr/>
          </p:nvSpPr>
          <p:spPr bwMode="auto">
            <a:xfrm>
              <a:off x="3849"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80</a:t>
              </a:r>
              <a:endParaRPr lang="it-IT">
                <a:solidFill>
                  <a:prstClr val="black"/>
                </a:solidFill>
              </a:endParaRPr>
            </a:p>
          </p:txBody>
        </p:sp>
        <p:sp>
          <p:nvSpPr>
            <p:cNvPr id="61608" name="Rectangle 171"/>
            <p:cNvSpPr>
              <a:spLocks noChangeArrowheads="1"/>
            </p:cNvSpPr>
            <p:nvPr/>
          </p:nvSpPr>
          <p:spPr bwMode="auto">
            <a:xfrm>
              <a:off x="4486"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100</a:t>
              </a:r>
              <a:endParaRPr lang="it-IT">
                <a:solidFill>
                  <a:prstClr val="black"/>
                </a:solidFill>
              </a:endParaRPr>
            </a:p>
          </p:txBody>
        </p:sp>
        <p:sp>
          <p:nvSpPr>
            <p:cNvPr id="61609" name="Rectangle 172"/>
            <p:cNvSpPr>
              <a:spLocks noChangeArrowheads="1"/>
            </p:cNvSpPr>
            <p:nvPr/>
          </p:nvSpPr>
          <p:spPr bwMode="auto">
            <a:xfrm>
              <a:off x="5143"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120</a:t>
              </a:r>
              <a:endParaRPr lang="it-IT">
                <a:solidFill>
                  <a:prstClr val="black"/>
                </a:solidFill>
              </a:endParaRPr>
            </a:p>
          </p:txBody>
        </p:sp>
        <p:sp>
          <p:nvSpPr>
            <p:cNvPr id="61610" name="Rectangle 173"/>
            <p:cNvSpPr>
              <a:spLocks noChangeArrowheads="1"/>
            </p:cNvSpPr>
            <p:nvPr/>
          </p:nvSpPr>
          <p:spPr bwMode="auto">
            <a:xfrm>
              <a:off x="3113" y="3174"/>
              <a:ext cx="2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1- GS</a:t>
              </a:r>
              <a:endParaRPr lang="it-IT">
                <a:solidFill>
                  <a:prstClr val="black"/>
                </a:solidFill>
              </a:endParaRPr>
            </a:p>
          </p:txBody>
        </p:sp>
        <p:sp>
          <p:nvSpPr>
            <p:cNvPr id="61611" name="Rectangle 174"/>
            <p:cNvSpPr>
              <a:spLocks noChangeArrowheads="1"/>
            </p:cNvSpPr>
            <p:nvPr/>
          </p:nvSpPr>
          <p:spPr bwMode="auto">
            <a:xfrm>
              <a:off x="773" y="2161"/>
              <a:ext cx="17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ACT</a:t>
              </a:r>
              <a:endParaRPr lang="it-IT">
                <a:solidFill>
                  <a:prstClr val="black"/>
                </a:solidFill>
              </a:endParaRPr>
            </a:p>
          </p:txBody>
        </p:sp>
        <p:sp>
          <p:nvSpPr>
            <p:cNvPr id="61612" name="Rectangle 175"/>
            <p:cNvSpPr>
              <a:spLocks noChangeArrowheads="1"/>
            </p:cNvSpPr>
            <p:nvPr/>
          </p:nvSpPr>
          <p:spPr bwMode="auto">
            <a:xfrm>
              <a:off x="674" y="1058"/>
              <a:ext cx="4790" cy="240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1613" name="Rectangle 12"/>
            <p:cNvSpPr>
              <a:spLocks noChangeArrowheads="1"/>
            </p:cNvSpPr>
            <p:nvPr/>
          </p:nvSpPr>
          <p:spPr bwMode="auto">
            <a:xfrm>
              <a:off x="864" y="1440"/>
              <a:ext cx="4512" cy="2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1614" name="Rectangle 13"/>
            <p:cNvSpPr>
              <a:spLocks noChangeArrowheads="1"/>
            </p:cNvSpPr>
            <p:nvPr/>
          </p:nvSpPr>
          <p:spPr bwMode="auto">
            <a:xfrm>
              <a:off x="4656" y="1632"/>
              <a:ext cx="720" cy="129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1615" name="Rectangle 14"/>
            <p:cNvSpPr>
              <a:spLocks noChangeArrowheads="1"/>
            </p:cNvSpPr>
            <p:nvPr/>
          </p:nvSpPr>
          <p:spPr bwMode="auto">
            <a:xfrm>
              <a:off x="4992" y="2688"/>
              <a:ext cx="384" cy="48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1616" name="Rectangle 178"/>
            <p:cNvSpPr>
              <a:spLocks noChangeArrowheads="1"/>
            </p:cNvSpPr>
            <p:nvPr/>
          </p:nvSpPr>
          <p:spPr bwMode="auto">
            <a:xfrm>
              <a:off x="4608" y="2736"/>
              <a:ext cx="48" cy="14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grpSp>
      <p:sp>
        <p:nvSpPr>
          <p:cNvPr id="61444" name="Text Box 172"/>
          <p:cNvSpPr txBox="1">
            <a:spLocks noChangeArrowheads="1"/>
          </p:cNvSpPr>
          <p:nvPr/>
        </p:nvSpPr>
        <p:spPr bwMode="auto">
          <a:xfrm>
            <a:off x="1130307" y="4762500"/>
            <a:ext cx="569387"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100</a:t>
            </a:r>
          </a:p>
        </p:txBody>
      </p:sp>
      <p:sp>
        <p:nvSpPr>
          <p:cNvPr id="61445" name="Text Box 173"/>
          <p:cNvSpPr txBox="1">
            <a:spLocks noChangeArrowheads="1"/>
          </p:cNvSpPr>
          <p:nvPr/>
        </p:nvSpPr>
        <p:spPr bwMode="auto">
          <a:xfrm>
            <a:off x="2336800" y="4743450"/>
            <a:ext cx="441146"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80</a:t>
            </a:r>
          </a:p>
        </p:txBody>
      </p:sp>
      <p:sp>
        <p:nvSpPr>
          <p:cNvPr id="61446" name="Text Box 174"/>
          <p:cNvSpPr txBox="1">
            <a:spLocks noChangeArrowheads="1"/>
          </p:cNvSpPr>
          <p:nvPr/>
        </p:nvSpPr>
        <p:spPr bwMode="auto">
          <a:xfrm>
            <a:off x="3629025" y="4762500"/>
            <a:ext cx="441146"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60</a:t>
            </a:r>
          </a:p>
        </p:txBody>
      </p:sp>
      <p:sp>
        <p:nvSpPr>
          <p:cNvPr id="61447" name="Text Box 175"/>
          <p:cNvSpPr txBox="1">
            <a:spLocks noChangeArrowheads="1"/>
          </p:cNvSpPr>
          <p:nvPr/>
        </p:nvSpPr>
        <p:spPr bwMode="auto">
          <a:xfrm>
            <a:off x="4749800" y="4762500"/>
            <a:ext cx="441146"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40</a:t>
            </a:r>
          </a:p>
        </p:txBody>
      </p:sp>
      <p:sp>
        <p:nvSpPr>
          <p:cNvPr id="61448" name="Text Box 176"/>
          <p:cNvSpPr txBox="1">
            <a:spLocks noChangeArrowheads="1"/>
          </p:cNvSpPr>
          <p:nvPr/>
        </p:nvSpPr>
        <p:spPr bwMode="auto">
          <a:xfrm>
            <a:off x="5956300" y="4762500"/>
            <a:ext cx="441146"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srgbClr val="000090"/>
                </a:solidFill>
                <a:latin typeface="Times New Roman" charset="0"/>
                <a:ea typeface="MS PGothic" charset="0"/>
                <a:cs typeface="Arial" charset="0"/>
              </a:rPr>
              <a:t>20</a:t>
            </a:r>
          </a:p>
        </p:txBody>
      </p:sp>
      <p:sp>
        <p:nvSpPr>
          <p:cNvPr id="61449" name="Text Box 177"/>
          <p:cNvSpPr txBox="1">
            <a:spLocks noChangeArrowheads="1"/>
          </p:cNvSpPr>
          <p:nvPr/>
        </p:nvSpPr>
        <p:spPr bwMode="auto">
          <a:xfrm>
            <a:off x="7250113" y="4762500"/>
            <a:ext cx="312906"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0</a:t>
            </a:r>
          </a:p>
        </p:txBody>
      </p:sp>
      <p:sp>
        <p:nvSpPr>
          <p:cNvPr id="61450" name="Text Box 178"/>
          <p:cNvSpPr txBox="1">
            <a:spLocks noChangeArrowheads="1"/>
          </p:cNvSpPr>
          <p:nvPr/>
        </p:nvSpPr>
        <p:spPr bwMode="auto">
          <a:xfrm>
            <a:off x="6068353" y="6278230"/>
            <a:ext cx="2975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b="1" dirty="0" err="1">
                <a:solidFill>
                  <a:srgbClr val="000090"/>
                </a:solidFill>
                <a:ea typeface="MS PGothic" charset="0"/>
                <a:cs typeface="Arial" charset="0"/>
              </a:rPr>
              <a:t>Braido</a:t>
            </a:r>
            <a:r>
              <a:rPr lang="it-IT" sz="2000" b="1" dirty="0">
                <a:solidFill>
                  <a:srgbClr val="000090"/>
                </a:solidFill>
                <a:ea typeface="MS PGothic" charset="0"/>
                <a:cs typeface="Arial" charset="0"/>
              </a:rPr>
              <a:t> </a:t>
            </a:r>
            <a:r>
              <a:rPr lang="it-IT" sz="2000" b="1" dirty="0" err="1">
                <a:solidFill>
                  <a:srgbClr val="000090"/>
                </a:solidFill>
                <a:ea typeface="MS PGothic" charset="0"/>
                <a:cs typeface="Arial" charset="0"/>
              </a:rPr>
              <a:t>F</a:t>
            </a:r>
            <a:r>
              <a:rPr lang="it-IT" sz="2000" b="1" dirty="0">
                <a:solidFill>
                  <a:srgbClr val="000090"/>
                </a:solidFill>
                <a:ea typeface="MS PGothic" charset="0"/>
                <a:cs typeface="Arial" charset="0"/>
              </a:rPr>
              <a:t> et </a:t>
            </a:r>
            <a:r>
              <a:rPr lang="it-IT" sz="2000" b="1" dirty="0" err="1" smtClean="0">
                <a:solidFill>
                  <a:srgbClr val="000090"/>
                </a:solidFill>
                <a:ea typeface="MS PGothic" charset="0"/>
                <a:cs typeface="Arial" charset="0"/>
              </a:rPr>
              <a:t>al.Allergy</a:t>
            </a:r>
            <a:r>
              <a:rPr lang="it-IT" sz="2000" b="1" dirty="0" smtClean="0">
                <a:solidFill>
                  <a:srgbClr val="000090"/>
                </a:solidFill>
                <a:ea typeface="MS PGothic" charset="0"/>
                <a:cs typeface="Arial" charset="0"/>
              </a:rPr>
              <a:t> </a:t>
            </a:r>
            <a:r>
              <a:rPr lang="it-IT" sz="2000" b="1" dirty="0">
                <a:solidFill>
                  <a:srgbClr val="000090"/>
                </a:solidFill>
                <a:ea typeface="MS PGothic" charset="0"/>
                <a:cs typeface="Arial" charset="0"/>
              </a:rPr>
              <a:t>2009</a:t>
            </a:r>
          </a:p>
        </p:txBody>
      </p:sp>
      <p:sp>
        <p:nvSpPr>
          <p:cNvPr id="2" name="CasellaDiTesto 1"/>
          <p:cNvSpPr txBox="1"/>
          <p:nvPr/>
        </p:nvSpPr>
        <p:spPr>
          <a:xfrm>
            <a:off x="2825477" y="342459"/>
            <a:ext cx="5622052" cy="461665"/>
          </a:xfrm>
          <a:prstGeom prst="rect">
            <a:avLst/>
          </a:prstGeom>
          <a:noFill/>
        </p:spPr>
        <p:txBody>
          <a:bodyPr wrap="none" rtlCol="0">
            <a:spAutoFit/>
          </a:bodyPr>
          <a:lstStyle/>
          <a:p>
            <a:r>
              <a:rPr lang="it-IT" sz="2400" b="1" dirty="0">
                <a:solidFill>
                  <a:prstClr val="black"/>
                </a:solidFill>
                <a:latin typeface="Avenir Black"/>
                <a:cs typeface="Avenir Black"/>
              </a:rPr>
              <a:t>ACT vs </a:t>
            </a:r>
            <a:r>
              <a:rPr lang="it-IT" sz="2400" b="1" dirty="0" err="1">
                <a:solidFill>
                  <a:prstClr val="black"/>
                </a:solidFill>
                <a:latin typeface="Avenir Black"/>
                <a:cs typeface="Avenir Black"/>
              </a:rPr>
              <a:t>Rhinasthma</a:t>
            </a:r>
            <a:r>
              <a:rPr lang="it-IT" sz="2400" b="1" dirty="0">
                <a:solidFill>
                  <a:prstClr val="black"/>
                </a:solidFill>
                <a:latin typeface="Avenir Black"/>
                <a:cs typeface="Avenir Black"/>
              </a:rPr>
              <a:t> Global </a:t>
            </a:r>
            <a:r>
              <a:rPr lang="it-IT" sz="2400" b="1" dirty="0" err="1">
                <a:solidFill>
                  <a:prstClr val="black"/>
                </a:solidFill>
                <a:latin typeface="Avenir Black"/>
                <a:cs typeface="Avenir Black"/>
              </a:rPr>
              <a:t>Summary</a:t>
            </a:r>
            <a:endParaRPr lang="it-IT" sz="2400" b="1" dirty="0">
              <a:solidFill>
                <a:prstClr val="black"/>
              </a:solidFill>
              <a:latin typeface="Avenir Black"/>
              <a:cs typeface="Avenir Black"/>
            </a:endParaRPr>
          </a:p>
        </p:txBody>
      </p:sp>
      <p:pic>
        <p:nvPicPr>
          <p:cNvPr id="17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32" y="105035"/>
            <a:ext cx="667850" cy="11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7006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2"/>
          <p:cNvGrpSpPr>
            <a:grpSpLocks/>
          </p:cNvGrpSpPr>
          <p:nvPr/>
        </p:nvGrpSpPr>
        <p:grpSpPr bwMode="auto">
          <a:xfrm>
            <a:off x="127000" y="1130301"/>
            <a:ext cx="8796338" cy="4841875"/>
            <a:chOff x="624" y="1008"/>
            <a:chExt cx="4899" cy="2505"/>
          </a:xfrm>
        </p:grpSpPr>
        <p:grpSp>
          <p:nvGrpSpPr>
            <p:cNvPr id="63493" name="Group 179"/>
            <p:cNvGrpSpPr>
              <a:grpSpLocks/>
            </p:cNvGrpSpPr>
            <p:nvPr/>
          </p:nvGrpSpPr>
          <p:grpSpPr bwMode="auto">
            <a:xfrm>
              <a:off x="624" y="1008"/>
              <a:ext cx="4899" cy="2505"/>
              <a:chOff x="624" y="1008"/>
              <a:chExt cx="4899" cy="2505"/>
            </a:xfrm>
          </p:grpSpPr>
          <p:sp>
            <p:nvSpPr>
              <p:cNvPr id="63502" name="Rectangle 176"/>
              <p:cNvSpPr>
                <a:spLocks noChangeArrowheads="1"/>
              </p:cNvSpPr>
              <p:nvPr/>
            </p:nvSpPr>
            <p:spPr bwMode="auto">
              <a:xfrm>
                <a:off x="624" y="1008"/>
                <a:ext cx="4899" cy="2505"/>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3503" name="Rectangle 15"/>
              <p:cNvSpPr>
                <a:spLocks noChangeArrowheads="1"/>
              </p:cNvSpPr>
              <p:nvPr/>
            </p:nvSpPr>
            <p:spPr bwMode="auto">
              <a:xfrm>
                <a:off x="674" y="1058"/>
                <a:ext cx="4790" cy="2405"/>
              </a:xfrm>
              <a:prstGeom prst="rect">
                <a:avLst/>
              </a:prstGeom>
              <a:solidFill>
                <a:srgbClr val="FFFFCC"/>
              </a:solidFill>
              <a:ln w="0">
                <a:solidFill>
                  <a:srgbClr val="000000"/>
                </a:solidFill>
                <a:miter lim="800000"/>
                <a:headEnd/>
                <a:tailEnd/>
              </a:ln>
            </p:spPr>
            <p:txBody>
              <a:bodyPr/>
              <a:lstStyle/>
              <a:p>
                <a:endParaRPr lang="it-IT">
                  <a:solidFill>
                    <a:prstClr val="black"/>
                  </a:solidFill>
                </a:endParaRPr>
              </a:p>
            </p:txBody>
          </p:sp>
          <p:sp>
            <p:nvSpPr>
              <p:cNvPr id="63504" name="Rectangle 16"/>
              <p:cNvSpPr>
                <a:spLocks noChangeArrowheads="1"/>
              </p:cNvSpPr>
              <p:nvPr/>
            </p:nvSpPr>
            <p:spPr bwMode="auto">
              <a:xfrm>
                <a:off x="1281" y="1644"/>
                <a:ext cx="3962" cy="119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3505" name="Rectangle 17"/>
              <p:cNvSpPr>
                <a:spLocks noChangeArrowheads="1"/>
              </p:cNvSpPr>
              <p:nvPr/>
            </p:nvSpPr>
            <p:spPr bwMode="auto">
              <a:xfrm>
                <a:off x="1281" y="1644"/>
                <a:ext cx="3962" cy="1192"/>
              </a:xfrm>
              <a:prstGeom prst="rect">
                <a:avLst/>
              </a:prstGeom>
              <a:noFill/>
              <a:ln w="1587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3506" name="Line 18"/>
              <p:cNvSpPr>
                <a:spLocks noChangeShapeType="1"/>
              </p:cNvSpPr>
              <p:nvPr/>
            </p:nvSpPr>
            <p:spPr bwMode="auto">
              <a:xfrm>
                <a:off x="1281" y="1644"/>
                <a:ext cx="1" cy="119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07" name="Line 19"/>
              <p:cNvSpPr>
                <a:spLocks noChangeShapeType="1"/>
              </p:cNvSpPr>
              <p:nvPr/>
            </p:nvSpPr>
            <p:spPr bwMode="auto">
              <a:xfrm>
                <a:off x="1241" y="2836"/>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08" name="Line 20"/>
              <p:cNvSpPr>
                <a:spLocks noChangeShapeType="1"/>
              </p:cNvSpPr>
              <p:nvPr/>
            </p:nvSpPr>
            <p:spPr bwMode="auto">
              <a:xfrm>
                <a:off x="1241" y="2637"/>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09" name="Line 21"/>
              <p:cNvSpPr>
                <a:spLocks noChangeShapeType="1"/>
              </p:cNvSpPr>
              <p:nvPr/>
            </p:nvSpPr>
            <p:spPr bwMode="auto">
              <a:xfrm>
                <a:off x="1241" y="2439"/>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0" name="Line 22"/>
              <p:cNvSpPr>
                <a:spLocks noChangeShapeType="1"/>
              </p:cNvSpPr>
              <p:nvPr/>
            </p:nvSpPr>
            <p:spPr bwMode="auto">
              <a:xfrm>
                <a:off x="1241" y="2240"/>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1" name="Line 23"/>
              <p:cNvSpPr>
                <a:spLocks noChangeShapeType="1"/>
              </p:cNvSpPr>
              <p:nvPr/>
            </p:nvSpPr>
            <p:spPr bwMode="auto">
              <a:xfrm>
                <a:off x="1241" y="2041"/>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2" name="Line 24"/>
              <p:cNvSpPr>
                <a:spLocks noChangeShapeType="1"/>
              </p:cNvSpPr>
              <p:nvPr/>
            </p:nvSpPr>
            <p:spPr bwMode="auto">
              <a:xfrm>
                <a:off x="1241" y="1843"/>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3" name="Line 25"/>
              <p:cNvSpPr>
                <a:spLocks noChangeShapeType="1"/>
              </p:cNvSpPr>
              <p:nvPr/>
            </p:nvSpPr>
            <p:spPr bwMode="auto">
              <a:xfrm>
                <a:off x="1241" y="1644"/>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4" name="Line 26"/>
              <p:cNvSpPr>
                <a:spLocks noChangeShapeType="1"/>
              </p:cNvSpPr>
              <p:nvPr/>
            </p:nvSpPr>
            <p:spPr bwMode="auto">
              <a:xfrm>
                <a:off x="1281" y="2836"/>
                <a:ext cx="39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5" name="Line 27"/>
              <p:cNvSpPr>
                <a:spLocks noChangeShapeType="1"/>
              </p:cNvSpPr>
              <p:nvPr/>
            </p:nvSpPr>
            <p:spPr bwMode="auto">
              <a:xfrm flipV="1">
                <a:off x="1281"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6" name="Line 28"/>
              <p:cNvSpPr>
                <a:spLocks noChangeShapeType="1"/>
              </p:cNvSpPr>
              <p:nvPr/>
            </p:nvSpPr>
            <p:spPr bwMode="auto">
              <a:xfrm flipV="1">
                <a:off x="1938"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7" name="Line 29"/>
              <p:cNvSpPr>
                <a:spLocks noChangeShapeType="1"/>
              </p:cNvSpPr>
              <p:nvPr/>
            </p:nvSpPr>
            <p:spPr bwMode="auto">
              <a:xfrm flipV="1">
                <a:off x="2605"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8" name="Line 30"/>
              <p:cNvSpPr>
                <a:spLocks noChangeShapeType="1"/>
              </p:cNvSpPr>
              <p:nvPr/>
            </p:nvSpPr>
            <p:spPr bwMode="auto">
              <a:xfrm flipV="1">
                <a:off x="3262"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19" name="Line 31"/>
              <p:cNvSpPr>
                <a:spLocks noChangeShapeType="1"/>
              </p:cNvSpPr>
              <p:nvPr/>
            </p:nvSpPr>
            <p:spPr bwMode="auto">
              <a:xfrm flipV="1">
                <a:off x="3919"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20" name="Line 32"/>
              <p:cNvSpPr>
                <a:spLocks noChangeShapeType="1"/>
              </p:cNvSpPr>
              <p:nvPr/>
            </p:nvSpPr>
            <p:spPr bwMode="auto">
              <a:xfrm flipV="1">
                <a:off x="4587"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21" name="Line 33"/>
              <p:cNvSpPr>
                <a:spLocks noChangeShapeType="1"/>
              </p:cNvSpPr>
              <p:nvPr/>
            </p:nvSpPr>
            <p:spPr bwMode="auto">
              <a:xfrm flipV="1">
                <a:off x="5243"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522" name="Freeform 34"/>
              <p:cNvSpPr>
                <a:spLocks/>
              </p:cNvSpPr>
              <p:nvPr/>
            </p:nvSpPr>
            <p:spPr bwMode="auto">
              <a:xfrm>
                <a:off x="4526"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23" name="Freeform 35"/>
              <p:cNvSpPr>
                <a:spLocks/>
              </p:cNvSpPr>
              <p:nvPr/>
            </p:nvSpPr>
            <p:spPr bwMode="auto">
              <a:xfrm>
                <a:off x="4467"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24" name="Freeform 36"/>
              <p:cNvSpPr>
                <a:spLocks/>
              </p:cNvSpPr>
              <p:nvPr/>
            </p:nvSpPr>
            <p:spPr bwMode="auto">
              <a:xfrm>
                <a:off x="444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25" name="Freeform 37"/>
              <p:cNvSpPr>
                <a:spLocks/>
              </p:cNvSpPr>
              <p:nvPr/>
            </p:nvSpPr>
            <p:spPr bwMode="auto">
              <a:xfrm>
                <a:off x="4447"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26" name="Freeform 38"/>
              <p:cNvSpPr>
                <a:spLocks/>
              </p:cNvSpPr>
              <p:nvPr/>
            </p:nvSpPr>
            <p:spPr bwMode="auto">
              <a:xfrm>
                <a:off x="4416"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27" name="Freeform 39"/>
              <p:cNvSpPr>
                <a:spLocks/>
              </p:cNvSpPr>
              <p:nvPr/>
            </p:nvSpPr>
            <p:spPr bwMode="auto">
              <a:xfrm>
                <a:off x="4387" y="1852"/>
                <a:ext cx="60" cy="60"/>
              </a:xfrm>
              <a:custGeom>
                <a:avLst/>
                <a:gdLst>
                  <a:gd name="T0" fmla="*/ 29 w 60"/>
                  <a:gd name="T1" fmla="*/ 0 h 60"/>
                  <a:gd name="T2" fmla="*/ 60 w 60"/>
                  <a:gd name="T3" fmla="*/ 31 h 60"/>
                  <a:gd name="T4" fmla="*/ 29 w 60"/>
                  <a:gd name="T5" fmla="*/ 60 h 60"/>
                  <a:gd name="T6" fmla="*/ 0 w 60"/>
                  <a:gd name="T7" fmla="*/ 31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28" name="Freeform 40"/>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29" name="Freeform 41"/>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0" name="Freeform 42"/>
              <p:cNvSpPr>
                <a:spLocks/>
              </p:cNvSpPr>
              <p:nvPr/>
            </p:nvSpPr>
            <p:spPr bwMode="auto">
              <a:xfrm>
                <a:off x="4307"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1" name="Freeform 43"/>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2" name="Freeform 44"/>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3" name="Freeform 45"/>
              <p:cNvSpPr>
                <a:spLocks/>
              </p:cNvSpPr>
              <p:nvPr/>
            </p:nvSpPr>
            <p:spPr bwMode="auto">
              <a:xfrm>
                <a:off x="4278"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4" name="Freeform 46"/>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5" name="Freeform 47"/>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6" name="Freeform 48"/>
              <p:cNvSpPr>
                <a:spLocks/>
              </p:cNvSpPr>
              <p:nvPr/>
            </p:nvSpPr>
            <p:spPr bwMode="auto">
              <a:xfrm>
                <a:off x="4278"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7" name="Freeform 49"/>
              <p:cNvSpPr>
                <a:spLocks/>
              </p:cNvSpPr>
              <p:nvPr/>
            </p:nvSpPr>
            <p:spPr bwMode="auto">
              <a:xfrm>
                <a:off x="4248"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8" name="Freeform 50"/>
              <p:cNvSpPr>
                <a:spLocks/>
              </p:cNvSpPr>
              <p:nvPr/>
            </p:nvSpPr>
            <p:spPr bwMode="auto">
              <a:xfrm>
                <a:off x="424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39" name="Freeform 51"/>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0" name="Freeform 52"/>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1" name="Freeform 53"/>
              <p:cNvSpPr>
                <a:spLocks/>
              </p:cNvSpPr>
              <p:nvPr/>
            </p:nvSpPr>
            <p:spPr bwMode="auto">
              <a:xfrm>
                <a:off x="422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2" name="Freeform 54"/>
              <p:cNvSpPr>
                <a:spLocks/>
              </p:cNvSpPr>
              <p:nvPr/>
            </p:nvSpPr>
            <p:spPr bwMode="auto">
              <a:xfrm>
                <a:off x="4197" y="209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3" name="Freeform 55"/>
              <p:cNvSpPr>
                <a:spLocks/>
              </p:cNvSpPr>
              <p:nvPr/>
            </p:nvSpPr>
            <p:spPr bwMode="auto">
              <a:xfrm>
                <a:off x="4197" y="2051"/>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4" name="Freeform 56"/>
              <p:cNvSpPr>
                <a:spLocks/>
              </p:cNvSpPr>
              <p:nvPr/>
            </p:nvSpPr>
            <p:spPr bwMode="auto">
              <a:xfrm>
                <a:off x="4197" y="1972"/>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5" name="Freeform 57"/>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6" name="Freeform 58"/>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7" name="Freeform 59"/>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8" name="Freeform 60"/>
              <p:cNvSpPr>
                <a:spLocks/>
              </p:cNvSpPr>
              <p:nvPr/>
            </p:nvSpPr>
            <p:spPr bwMode="auto">
              <a:xfrm>
                <a:off x="4168" y="213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49" name="Freeform 61"/>
              <p:cNvSpPr>
                <a:spLocks/>
              </p:cNvSpPr>
              <p:nvPr/>
            </p:nvSpPr>
            <p:spPr bwMode="auto">
              <a:xfrm>
                <a:off x="4108" y="1852"/>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0" name="Freeform 62"/>
              <p:cNvSpPr>
                <a:spLocks/>
              </p:cNvSpPr>
              <p:nvPr/>
            </p:nvSpPr>
            <p:spPr bwMode="auto">
              <a:xfrm>
                <a:off x="4088" y="2091"/>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1" name="Freeform 63"/>
              <p:cNvSpPr>
                <a:spLocks/>
              </p:cNvSpPr>
              <p:nvPr/>
            </p:nvSpPr>
            <p:spPr bwMode="auto">
              <a:xfrm>
                <a:off x="4088" y="1972"/>
                <a:ext cx="61" cy="60"/>
              </a:xfrm>
              <a:custGeom>
                <a:avLst/>
                <a:gdLst>
                  <a:gd name="T0" fmla="*/ 30 w 61"/>
                  <a:gd name="T1" fmla="*/ 0 h 60"/>
                  <a:gd name="T2" fmla="*/ 61 w 61"/>
                  <a:gd name="T3" fmla="*/ 29 h 60"/>
                  <a:gd name="T4" fmla="*/ 30 w 61"/>
                  <a:gd name="T5" fmla="*/ 60 h 60"/>
                  <a:gd name="T6" fmla="*/ 0 w 61"/>
                  <a:gd name="T7" fmla="*/ 29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2" name="Freeform 64"/>
              <p:cNvSpPr>
                <a:spLocks/>
              </p:cNvSpPr>
              <p:nvPr/>
            </p:nvSpPr>
            <p:spPr bwMode="auto">
              <a:xfrm>
                <a:off x="4088" y="193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3" name="Freeform 65"/>
              <p:cNvSpPr>
                <a:spLocks/>
              </p:cNvSpPr>
              <p:nvPr/>
            </p:nvSpPr>
            <p:spPr bwMode="auto">
              <a:xfrm>
                <a:off x="4088"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4" name="Freeform 66"/>
              <p:cNvSpPr>
                <a:spLocks/>
              </p:cNvSpPr>
              <p:nvPr/>
            </p:nvSpPr>
            <p:spPr bwMode="auto">
              <a:xfrm>
                <a:off x="4059" y="2170"/>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5" name="Freeform 67"/>
              <p:cNvSpPr>
                <a:spLocks/>
              </p:cNvSpPr>
              <p:nvPr/>
            </p:nvSpPr>
            <p:spPr bwMode="auto">
              <a:xfrm>
                <a:off x="4059"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6" name="Freeform 68"/>
              <p:cNvSpPr>
                <a:spLocks/>
              </p:cNvSpPr>
              <p:nvPr/>
            </p:nvSpPr>
            <p:spPr bwMode="auto">
              <a:xfrm>
                <a:off x="4029" y="2409"/>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7" name="Freeform 69"/>
              <p:cNvSpPr>
                <a:spLocks/>
              </p:cNvSpPr>
              <p:nvPr/>
            </p:nvSpPr>
            <p:spPr bwMode="auto">
              <a:xfrm>
                <a:off x="4029"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8" name="Freeform 70"/>
              <p:cNvSpPr>
                <a:spLocks/>
              </p:cNvSpPr>
              <p:nvPr/>
            </p:nvSpPr>
            <p:spPr bwMode="auto">
              <a:xfrm>
                <a:off x="4029"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59" name="Freeform 71"/>
              <p:cNvSpPr>
                <a:spLocks/>
              </p:cNvSpPr>
              <p:nvPr/>
            </p:nvSpPr>
            <p:spPr bwMode="auto">
              <a:xfrm>
                <a:off x="4029"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0" name="Freeform 72"/>
              <p:cNvSpPr>
                <a:spLocks/>
              </p:cNvSpPr>
              <p:nvPr/>
            </p:nvSpPr>
            <p:spPr bwMode="auto">
              <a:xfrm>
                <a:off x="3998"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1" name="Freeform 73"/>
              <p:cNvSpPr>
                <a:spLocks/>
              </p:cNvSpPr>
              <p:nvPr/>
            </p:nvSpPr>
            <p:spPr bwMode="auto">
              <a:xfrm>
                <a:off x="3998" y="193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2" name="Freeform 74"/>
              <p:cNvSpPr>
                <a:spLocks/>
              </p:cNvSpPr>
              <p:nvPr/>
            </p:nvSpPr>
            <p:spPr bwMode="auto">
              <a:xfrm>
                <a:off x="3998"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3" name="Freeform 75"/>
              <p:cNvSpPr>
                <a:spLocks/>
              </p:cNvSpPr>
              <p:nvPr/>
            </p:nvSpPr>
            <p:spPr bwMode="auto">
              <a:xfrm>
                <a:off x="3998" y="1813"/>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4" name="Freeform 76"/>
              <p:cNvSpPr>
                <a:spLocks/>
              </p:cNvSpPr>
              <p:nvPr/>
            </p:nvSpPr>
            <p:spPr bwMode="auto">
              <a:xfrm>
                <a:off x="397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5" name="Freeform 77"/>
              <p:cNvSpPr>
                <a:spLocks/>
              </p:cNvSpPr>
              <p:nvPr/>
            </p:nvSpPr>
            <p:spPr bwMode="auto">
              <a:xfrm>
                <a:off x="397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6" name="Freeform 78"/>
              <p:cNvSpPr>
                <a:spLocks/>
              </p:cNvSpPr>
              <p:nvPr/>
            </p:nvSpPr>
            <p:spPr bwMode="auto">
              <a:xfrm>
                <a:off x="3979"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7" name="Freeform 79"/>
              <p:cNvSpPr>
                <a:spLocks/>
              </p:cNvSpPr>
              <p:nvPr/>
            </p:nvSpPr>
            <p:spPr bwMode="auto">
              <a:xfrm>
                <a:off x="3919"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8" name="Freeform 80"/>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69" name="Freeform 81"/>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0" name="Freeform 82"/>
              <p:cNvSpPr>
                <a:spLocks/>
              </p:cNvSpPr>
              <p:nvPr/>
            </p:nvSpPr>
            <p:spPr bwMode="auto">
              <a:xfrm>
                <a:off x="391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1" name="Freeform 83"/>
              <p:cNvSpPr>
                <a:spLocks/>
              </p:cNvSpPr>
              <p:nvPr/>
            </p:nvSpPr>
            <p:spPr bwMode="auto">
              <a:xfrm>
                <a:off x="391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2" name="Freeform 84"/>
              <p:cNvSpPr>
                <a:spLocks/>
              </p:cNvSpPr>
              <p:nvPr/>
            </p:nvSpPr>
            <p:spPr bwMode="auto">
              <a:xfrm>
                <a:off x="3889"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3" name="Freeform 85"/>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4" name="Freeform 86"/>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5" name="Freeform 87"/>
              <p:cNvSpPr>
                <a:spLocks/>
              </p:cNvSpPr>
              <p:nvPr/>
            </p:nvSpPr>
            <p:spPr bwMode="auto">
              <a:xfrm>
                <a:off x="3889"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6" name="Freeform 88"/>
              <p:cNvSpPr>
                <a:spLocks/>
              </p:cNvSpPr>
              <p:nvPr/>
            </p:nvSpPr>
            <p:spPr bwMode="auto">
              <a:xfrm>
                <a:off x="3869"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7" name="Freeform 89"/>
              <p:cNvSpPr>
                <a:spLocks/>
              </p:cNvSpPr>
              <p:nvPr/>
            </p:nvSpPr>
            <p:spPr bwMode="auto">
              <a:xfrm>
                <a:off x="3840" y="189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8" name="Freeform 90"/>
              <p:cNvSpPr>
                <a:spLocks/>
              </p:cNvSpPr>
              <p:nvPr/>
            </p:nvSpPr>
            <p:spPr bwMode="auto">
              <a:xfrm>
                <a:off x="3810"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79" name="Freeform 91"/>
              <p:cNvSpPr>
                <a:spLocks/>
              </p:cNvSpPr>
              <p:nvPr/>
            </p:nvSpPr>
            <p:spPr bwMode="auto">
              <a:xfrm>
                <a:off x="3810"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0" name="Freeform 92"/>
              <p:cNvSpPr>
                <a:spLocks/>
              </p:cNvSpPr>
              <p:nvPr/>
            </p:nvSpPr>
            <p:spPr bwMode="auto">
              <a:xfrm>
                <a:off x="3810"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1" name="Freeform 93"/>
              <p:cNvSpPr>
                <a:spLocks/>
              </p:cNvSpPr>
              <p:nvPr/>
            </p:nvSpPr>
            <p:spPr bwMode="auto">
              <a:xfrm>
                <a:off x="3779" y="2012"/>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2" name="Freeform 94"/>
              <p:cNvSpPr>
                <a:spLocks/>
              </p:cNvSpPr>
              <p:nvPr/>
            </p:nvSpPr>
            <p:spPr bwMode="auto">
              <a:xfrm>
                <a:off x="3779"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3" name="Freeform 95"/>
              <p:cNvSpPr>
                <a:spLocks/>
              </p:cNvSpPr>
              <p:nvPr/>
            </p:nvSpPr>
            <p:spPr bwMode="auto">
              <a:xfrm>
                <a:off x="376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4" name="Freeform 96"/>
              <p:cNvSpPr>
                <a:spLocks/>
              </p:cNvSpPr>
              <p:nvPr/>
            </p:nvSpPr>
            <p:spPr bwMode="auto">
              <a:xfrm>
                <a:off x="3760"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5" name="Freeform 97"/>
              <p:cNvSpPr>
                <a:spLocks/>
              </p:cNvSpPr>
              <p:nvPr/>
            </p:nvSpPr>
            <p:spPr bwMode="auto">
              <a:xfrm>
                <a:off x="3730"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6" name="Freeform 98"/>
              <p:cNvSpPr>
                <a:spLocks/>
              </p:cNvSpPr>
              <p:nvPr/>
            </p:nvSpPr>
            <p:spPr bwMode="auto">
              <a:xfrm>
                <a:off x="373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7" name="Freeform 99"/>
              <p:cNvSpPr>
                <a:spLocks/>
              </p:cNvSpPr>
              <p:nvPr/>
            </p:nvSpPr>
            <p:spPr bwMode="auto">
              <a:xfrm>
                <a:off x="3700"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8" name="Freeform 100"/>
              <p:cNvSpPr>
                <a:spLocks/>
              </p:cNvSpPr>
              <p:nvPr/>
            </p:nvSpPr>
            <p:spPr bwMode="auto">
              <a:xfrm>
                <a:off x="3670"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89" name="Freeform 101"/>
              <p:cNvSpPr>
                <a:spLocks/>
              </p:cNvSpPr>
              <p:nvPr/>
            </p:nvSpPr>
            <p:spPr bwMode="auto">
              <a:xfrm>
                <a:off x="3670"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0" name="Freeform 102"/>
              <p:cNvSpPr>
                <a:spLocks/>
              </p:cNvSpPr>
              <p:nvPr/>
            </p:nvSpPr>
            <p:spPr bwMode="auto">
              <a:xfrm>
                <a:off x="367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1" name="Freeform 103"/>
              <p:cNvSpPr>
                <a:spLocks/>
              </p:cNvSpPr>
              <p:nvPr/>
            </p:nvSpPr>
            <p:spPr bwMode="auto">
              <a:xfrm>
                <a:off x="367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2" name="Freeform 104"/>
              <p:cNvSpPr>
                <a:spLocks/>
              </p:cNvSpPr>
              <p:nvPr/>
            </p:nvSpPr>
            <p:spPr bwMode="auto">
              <a:xfrm>
                <a:off x="3641" y="2051"/>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3" name="Freeform 105"/>
              <p:cNvSpPr>
                <a:spLocks/>
              </p:cNvSpPr>
              <p:nvPr/>
            </p:nvSpPr>
            <p:spPr bwMode="auto">
              <a:xfrm>
                <a:off x="3621"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4" name="Freeform 106"/>
              <p:cNvSpPr>
                <a:spLocks/>
              </p:cNvSpPr>
              <p:nvPr/>
            </p:nvSpPr>
            <p:spPr bwMode="auto">
              <a:xfrm>
                <a:off x="3621"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5" name="Freeform 107"/>
              <p:cNvSpPr>
                <a:spLocks/>
              </p:cNvSpPr>
              <p:nvPr/>
            </p:nvSpPr>
            <p:spPr bwMode="auto">
              <a:xfrm>
                <a:off x="3591" y="2249"/>
                <a:ext cx="59" cy="61"/>
              </a:xfrm>
              <a:custGeom>
                <a:avLst/>
                <a:gdLst>
                  <a:gd name="T0" fmla="*/ 30 w 59"/>
                  <a:gd name="T1" fmla="*/ 0 h 61"/>
                  <a:gd name="T2" fmla="*/ 59 w 59"/>
                  <a:gd name="T3" fmla="*/ 31 h 61"/>
                  <a:gd name="T4" fmla="*/ 30 w 59"/>
                  <a:gd name="T5" fmla="*/ 61 h 61"/>
                  <a:gd name="T6" fmla="*/ 0 w 59"/>
                  <a:gd name="T7" fmla="*/ 31 h 61"/>
                  <a:gd name="T8" fmla="*/ 30 w 59"/>
                  <a:gd name="T9" fmla="*/ 0 h 61"/>
                  <a:gd name="T10" fmla="*/ 0 60000 65536"/>
                  <a:gd name="T11" fmla="*/ 0 60000 65536"/>
                  <a:gd name="T12" fmla="*/ 0 60000 65536"/>
                  <a:gd name="T13" fmla="*/ 0 60000 65536"/>
                  <a:gd name="T14" fmla="*/ 0 60000 65536"/>
                  <a:gd name="T15" fmla="*/ 0 w 59"/>
                  <a:gd name="T16" fmla="*/ 0 h 61"/>
                  <a:gd name="T17" fmla="*/ 59 w 59"/>
                  <a:gd name="T18" fmla="*/ 61 h 61"/>
                </a:gdLst>
                <a:ahLst/>
                <a:cxnLst>
                  <a:cxn ang="T10">
                    <a:pos x="T0" y="T1"/>
                  </a:cxn>
                  <a:cxn ang="T11">
                    <a:pos x="T2" y="T3"/>
                  </a:cxn>
                  <a:cxn ang="T12">
                    <a:pos x="T4" y="T5"/>
                  </a:cxn>
                  <a:cxn ang="T13">
                    <a:pos x="T6" y="T7"/>
                  </a:cxn>
                  <a:cxn ang="T14">
                    <a:pos x="T8" y="T9"/>
                  </a:cxn>
                </a:cxnLst>
                <a:rect l="T15" t="T16" r="T17" b="T18"/>
                <a:pathLst>
                  <a:path w="59" h="61">
                    <a:moveTo>
                      <a:pt x="30" y="0"/>
                    </a:moveTo>
                    <a:lnTo>
                      <a:pt x="59"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6" name="Freeform 108"/>
              <p:cNvSpPr>
                <a:spLocks/>
              </p:cNvSpPr>
              <p:nvPr/>
            </p:nvSpPr>
            <p:spPr bwMode="auto">
              <a:xfrm>
                <a:off x="3591"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7" name="Freeform 109"/>
              <p:cNvSpPr>
                <a:spLocks/>
              </p:cNvSpPr>
              <p:nvPr/>
            </p:nvSpPr>
            <p:spPr bwMode="auto">
              <a:xfrm>
                <a:off x="3560" y="2290"/>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8" name="Freeform 110"/>
              <p:cNvSpPr>
                <a:spLocks/>
              </p:cNvSpPr>
              <p:nvPr/>
            </p:nvSpPr>
            <p:spPr bwMode="auto">
              <a:xfrm>
                <a:off x="3560"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599" name="Freeform 111"/>
              <p:cNvSpPr>
                <a:spLocks/>
              </p:cNvSpPr>
              <p:nvPr/>
            </p:nvSpPr>
            <p:spPr bwMode="auto">
              <a:xfrm>
                <a:off x="3531" y="2290"/>
                <a:ext cx="60" cy="60"/>
              </a:xfrm>
              <a:custGeom>
                <a:avLst/>
                <a:gdLst>
                  <a:gd name="T0" fmla="*/ 29 w 60"/>
                  <a:gd name="T1" fmla="*/ 0 h 60"/>
                  <a:gd name="T2" fmla="*/ 60 w 60"/>
                  <a:gd name="T3" fmla="*/ 29 h 60"/>
                  <a:gd name="T4" fmla="*/ 29 w 60"/>
                  <a:gd name="T5" fmla="*/ 60 h 60"/>
                  <a:gd name="T6" fmla="*/ 0 w 60"/>
                  <a:gd name="T7" fmla="*/ 29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0" name="Freeform 112"/>
              <p:cNvSpPr>
                <a:spLocks/>
              </p:cNvSpPr>
              <p:nvPr/>
            </p:nvSpPr>
            <p:spPr bwMode="auto">
              <a:xfrm>
                <a:off x="3531" y="209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1" name="Freeform 113"/>
              <p:cNvSpPr>
                <a:spLocks/>
              </p:cNvSpPr>
              <p:nvPr/>
            </p:nvSpPr>
            <p:spPr bwMode="auto">
              <a:xfrm>
                <a:off x="3511" y="2249"/>
                <a:ext cx="60" cy="61"/>
              </a:xfrm>
              <a:custGeom>
                <a:avLst/>
                <a:gdLst>
                  <a:gd name="T0" fmla="*/ 30 w 60"/>
                  <a:gd name="T1" fmla="*/ 0 h 61"/>
                  <a:gd name="T2" fmla="*/ 60 w 60"/>
                  <a:gd name="T3" fmla="*/ 31 h 61"/>
                  <a:gd name="T4" fmla="*/ 30 w 60"/>
                  <a:gd name="T5" fmla="*/ 61 h 61"/>
                  <a:gd name="T6" fmla="*/ 0 w 60"/>
                  <a:gd name="T7" fmla="*/ 31 h 61"/>
                  <a:gd name="T8" fmla="*/ 30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30" y="0"/>
                    </a:moveTo>
                    <a:lnTo>
                      <a:pt x="60"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2" name="Freeform 114"/>
              <p:cNvSpPr>
                <a:spLocks/>
              </p:cNvSpPr>
              <p:nvPr/>
            </p:nvSpPr>
            <p:spPr bwMode="auto">
              <a:xfrm>
                <a:off x="348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3" name="Freeform 115"/>
              <p:cNvSpPr>
                <a:spLocks/>
              </p:cNvSpPr>
              <p:nvPr/>
            </p:nvSpPr>
            <p:spPr bwMode="auto">
              <a:xfrm>
                <a:off x="3481"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4" name="Freeform 116"/>
              <p:cNvSpPr>
                <a:spLocks/>
              </p:cNvSpPr>
              <p:nvPr/>
            </p:nvSpPr>
            <p:spPr bwMode="auto">
              <a:xfrm>
                <a:off x="3481"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5" name="Freeform 117"/>
              <p:cNvSpPr>
                <a:spLocks/>
              </p:cNvSpPr>
              <p:nvPr/>
            </p:nvSpPr>
            <p:spPr bwMode="auto">
              <a:xfrm>
                <a:off x="345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6" name="Freeform 118"/>
              <p:cNvSpPr>
                <a:spLocks/>
              </p:cNvSpPr>
              <p:nvPr/>
            </p:nvSpPr>
            <p:spPr bwMode="auto">
              <a:xfrm>
                <a:off x="3451"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7" name="Freeform 119"/>
              <p:cNvSpPr>
                <a:spLocks/>
              </p:cNvSpPr>
              <p:nvPr/>
            </p:nvSpPr>
            <p:spPr bwMode="auto">
              <a:xfrm>
                <a:off x="342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8" name="Freeform 120"/>
              <p:cNvSpPr>
                <a:spLocks/>
              </p:cNvSpPr>
              <p:nvPr/>
            </p:nvSpPr>
            <p:spPr bwMode="auto">
              <a:xfrm>
                <a:off x="3422"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09" name="Freeform 121"/>
              <p:cNvSpPr>
                <a:spLocks/>
              </p:cNvSpPr>
              <p:nvPr/>
            </p:nvSpPr>
            <p:spPr bwMode="auto">
              <a:xfrm>
                <a:off x="340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0" name="Freeform 122"/>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1" name="Freeform 123"/>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2" name="Freeform 124"/>
              <p:cNvSpPr>
                <a:spLocks/>
              </p:cNvSpPr>
              <p:nvPr/>
            </p:nvSpPr>
            <p:spPr bwMode="auto">
              <a:xfrm>
                <a:off x="3372" y="2330"/>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3" name="Freeform 125"/>
              <p:cNvSpPr>
                <a:spLocks/>
              </p:cNvSpPr>
              <p:nvPr/>
            </p:nvSpPr>
            <p:spPr bwMode="auto">
              <a:xfrm>
                <a:off x="3372"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4" name="Freeform 126"/>
              <p:cNvSpPr>
                <a:spLocks/>
              </p:cNvSpPr>
              <p:nvPr/>
            </p:nvSpPr>
            <p:spPr bwMode="auto">
              <a:xfrm>
                <a:off x="3312" y="2330"/>
                <a:ext cx="60" cy="59"/>
              </a:xfrm>
              <a:custGeom>
                <a:avLst/>
                <a:gdLst>
                  <a:gd name="T0" fmla="*/ 29 w 60"/>
                  <a:gd name="T1" fmla="*/ 0 h 59"/>
                  <a:gd name="T2" fmla="*/ 60 w 60"/>
                  <a:gd name="T3" fmla="*/ 29 h 59"/>
                  <a:gd name="T4" fmla="*/ 29 w 60"/>
                  <a:gd name="T5" fmla="*/ 59 h 59"/>
                  <a:gd name="T6" fmla="*/ 0 w 60"/>
                  <a:gd name="T7" fmla="*/ 29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5" name="Freeform 127"/>
              <p:cNvSpPr>
                <a:spLocks/>
              </p:cNvSpPr>
              <p:nvPr/>
            </p:nvSpPr>
            <p:spPr bwMode="auto">
              <a:xfrm>
                <a:off x="3292" y="2051"/>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6" name="Freeform 128"/>
              <p:cNvSpPr>
                <a:spLocks/>
              </p:cNvSpPr>
              <p:nvPr/>
            </p:nvSpPr>
            <p:spPr bwMode="auto">
              <a:xfrm>
                <a:off x="3292"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7" name="Freeform 129"/>
              <p:cNvSpPr>
                <a:spLocks/>
              </p:cNvSpPr>
              <p:nvPr/>
            </p:nvSpPr>
            <p:spPr bwMode="auto">
              <a:xfrm>
                <a:off x="3262" y="2210"/>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8" name="Freeform 130"/>
              <p:cNvSpPr>
                <a:spLocks/>
              </p:cNvSpPr>
              <p:nvPr/>
            </p:nvSpPr>
            <p:spPr bwMode="auto">
              <a:xfrm>
                <a:off x="3232"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19" name="Freeform 131"/>
              <p:cNvSpPr>
                <a:spLocks/>
              </p:cNvSpPr>
              <p:nvPr/>
            </p:nvSpPr>
            <p:spPr bwMode="auto">
              <a:xfrm>
                <a:off x="3203" y="2012"/>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0" name="Freeform 132"/>
              <p:cNvSpPr>
                <a:spLocks/>
              </p:cNvSpPr>
              <p:nvPr/>
            </p:nvSpPr>
            <p:spPr bwMode="auto">
              <a:xfrm>
                <a:off x="3203"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1" name="Freeform 133"/>
              <p:cNvSpPr>
                <a:spLocks/>
              </p:cNvSpPr>
              <p:nvPr/>
            </p:nvSpPr>
            <p:spPr bwMode="auto">
              <a:xfrm>
                <a:off x="3183"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2" name="Freeform 134"/>
              <p:cNvSpPr>
                <a:spLocks/>
              </p:cNvSpPr>
              <p:nvPr/>
            </p:nvSpPr>
            <p:spPr bwMode="auto">
              <a:xfrm>
                <a:off x="3173"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3" name="Freeform 135"/>
              <p:cNvSpPr>
                <a:spLocks/>
              </p:cNvSpPr>
              <p:nvPr/>
            </p:nvSpPr>
            <p:spPr bwMode="auto">
              <a:xfrm>
                <a:off x="3122" y="2330"/>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4" name="Freeform 136"/>
              <p:cNvSpPr>
                <a:spLocks/>
              </p:cNvSpPr>
              <p:nvPr/>
            </p:nvSpPr>
            <p:spPr bwMode="auto">
              <a:xfrm>
                <a:off x="3093" y="2488"/>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5" name="Freeform 137"/>
              <p:cNvSpPr>
                <a:spLocks/>
              </p:cNvSpPr>
              <p:nvPr/>
            </p:nvSpPr>
            <p:spPr bwMode="auto">
              <a:xfrm>
                <a:off x="3093" y="240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6" name="Freeform 138"/>
              <p:cNvSpPr>
                <a:spLocks/>
              </p:cNvSpPr>
              <p:nvPr/>
            </p:nvSpPr>
            <p:spPr bwMode="auto">
              <a:xfrm>
                <a:off x="3093" y="2369"/>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7" name="Freeform 139"/>
              <p:cNvSpPr>
                <a:spLocks/>
              </p:cNvSpPr>
              <p:nvPr/>
            </p:nvSpPr>
            <p:spPr bwMode="auto">
              <a:xfrm>
                <a:off x="3043"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8" name="Freeform 140"/>
              <p:cNvSpPr>
                <a:spLocks/>
              </p:cNvSpPr>
              <p:nvPr/>
            </p:nvSpPr>
            <p:spPr bwMode="auto">
              <a:xfrm>
                <a:off x="3013" y="2528"/>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29" name="Freeform 141"/>
              <p:cNvSpPr>
                <a:spLocks/>
              </p:cNvSpPr>
              <p:nvPr/>
            </p:nvSpPr>
            <p:spPr bwMode="auto">
              <a:xfrm>
                <a:off x="2954"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0" name="Freeform 142"/>
              <p:cNvSpPr>
                <a:spLocks/>
              </p:cNvSpPr>
              <p:nvPr/>
            </p:nvSpPr>
            <p:spPr bwMode="auto">
              <a:xfrm>
                <a:off x="2903" y="2330"/>
                <a:ext cx="60" cy="59"/>
              </a:xfrm>
              <a:custGeom>
                <a:avLst/>
                <a:gdLst>
                  <a:gd name="T0" fmla="*/ 31 w 60"/>
                  <a:gd name="T1" fmla="*/ 0 h 59"/>
                  <a:gd name="T2" fmla="*/ 60 w 60"/>
                  <a:gd name="T3" fmla="*/ 29 h 59"/>
                  <a:gd name="T4" fmla="*/ 31 w 60"/>
                  <a:gd name="T5" fmla="*/ 59 h 59"/>
                  <a:gd name="T6" fmla="*/ 0 w 60"/>
                  <a:gd name="T7" fmla="*/ 29 h 59"/>
                  <a:gd name="T8" fmla="*/ 31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1" y="0"/>
                    </a:moveTo>
                    <a:lnTo>
                      <a:pt x="60"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1" name="Freeform 143"/>
              <p:cNvSpPr>
                <a:spLocks/>
              </p:cNvSpPr>
              <p:nvPr/>
            </p:nvSpPr>
            <p:spPr bwMode="auto">
              <a:xfrm>
                <a:off x="2874" y="2210"/>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2" name="Freeform 144"/>
              <p:cNvSpPr>
                <a:spLocks/>
              </p:cNvSpPr>
              <p:nvPr/>
            </p:nvSpPr>
            <p:spPr bwMode="auto">
              <a:xfrm>
                <a:off x="2874" y="2051"/>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3" name="Freeform 145"/>
              <p:cNvSpPr>
                <a:spLocks/>
              </p:cNvSpPr>
              <p:nvPr/>
            </p:nvSpPr>
            <p:spPr bwMode="auto">
              <a:xfrm>
                <a:off x="2824" y="244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4" name="Freeform 146"/>
              <p:cNvSpPr>
                <a:spLocks/>
              </p:cNvSpPr>
              <p:nvPr/>
            </p:nvSpPr>
            <p:spPr bwMode="auto">
              <a:xfrm>
                <a:off x="2794"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5" name="Freeform 147"/>
              <p:cNvSpPr>
                <a:spLocks/>
              </p:cNvSpPr>
              <p:nvPr/>
            </p:nvSpPr>
            <p:spPr bwMode="auto">
              <a:xfrm>
                <a:off x="2765" y="2290"/>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6" name="Freeform 148"/>
              <p:cNvSpPr>
                <a:spLocks/>
              </p:cNvSpPr>
              <p:nvPr/>
            </p:nvSpPr>
            <p:spPr bwMode="auto">
              <a:xfrm>
                <a:off x="2735" y="2210"/>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7" name="Freeform 149"/>
              <p:cNvSpPr>
                <a:spLocks/>
              </p:cNvSpPr>
              <p:nvPr/>
            </p:nvSpPr>
            <p:spPr bwMode="auto">
              <a:xfrm>
                <a:off x="2704"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8" name="Freeform 150"/>
              <p:cNvSpPr>
                <a:spLocks/>
              </p:cNvSpPr>
              <p:nvPr/>
            </p:nvSpPr>
            <p:spPr bwMode="auto">
              <a:xfrm>
                <a:off x="2684"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39" name="Freeform 151"/>
              <p:cNvSpPr>
                <a:spLocks/>
              </p:cNvSpPr>
              <p:nvPr/>
            </p:nvSpPr>
            <p:spPr bwMode="auto">
              <a:xfrm>
                <a:off x="2625" y="2528"/>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40" name="Freeform 152"/>
              <p:cNvSpPr>
                <a:spLocks/>
              </p:cNvSpPr>
              <p:nvPr/>
            </p:nvSpPr>
            <p:spPr bwMode="auto">
              <a:xfrm>
                <a:off x="2546" y="2330"/>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41" name="Freeform 153"/>
              <p:cNvSpPr>
                <a:spLocks/>
              </p:cNvSpPr>
              <p:nvPr/>
            </p:nvSpPr>
            <p:spPr bwMode="auto">
              <a:xfrm>
                <a:off x="2266" y="2528"/>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42" name="Freeform 154"/>
              <p:cNvSpPr>
                <a:spLocks/>
              </p:cNvSpPr>
              <p:nvPr/>
            </p:nvSpPr>
            <p:spPr bwMode="auto">
              <a:xfrm>
                <a:off x="1749" y="2567"/>
                <a:ext cx="60" cy="61"/>
              </a:xfrm>
              <a:custGeom>
                <a:avLst/>
                <a:gdLst>
                  <a:gd name="T0" fmla="*/ 29 w 60"/>
                  <a:gd name="T1" fmla="*/ 0 h 61"/>
                  <a:gd name="T2" fmla="*/ 60 w 60"/>
                  <a:gd name="T3" fmla="*/ 31 h 61"/>
                  <a:gd name="T4" fmla="*/ 29 w 60"/>
                  <a:gd name="T5" fmla="*/ 61 h 61"/>
                  <a:gd name="T6" fmla="*/ 0 w 60"/>
                  <a:gd name="T7" fmla="*/ 31 h 61"/>
                  <a:gd name="T8" fmla="*/ 29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29" y="0"/>
                    </a:moveTo>
                    <a:lnTo>
                      <a:pt x="60" y="31"/>
                    </a:lnTo>
                    <a:lnTo>
                      <a:pt x="29" y="61"/>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43" name="Freeform 155"/>
              <p:cNvSpPr>
                <a:spLocks/>
              </p:cNvSpPr>
              <p:nvPr/>
            </p:nvSpPr>
            <p:spPr bwMode="auto">
              <a:xfrm>
                <a:off x="1550"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3644" name="Line 156"/>
              <p:cNvSpPr>
                <a:spLocks noChangeShapeType="1"/>
              </p:cNvSpPr>
              <p:nvPr/>
            </p:nvSpPr>
            <p:spPr bwMode="auto">
              <a:xfrm flipV="1">
                <a:off x="1609" y="2817"/>
                <a:ext cx="11" cy="1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645" name="Line 157"/>
              <p:cNvSpPr>
                <a:spLocks noChangeShapeType="1"/>
              </p:cNvSpPr>
              <p:nvPr/>
            </p:nvSpPr>
            <p:spPr bwMode="auto">
              <a:xfrm flipV="1">
                <a:off x="1579" y="1803"/>
                <a:ext cx="2977" cy="1014"/>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646" name="Rectangle 159"/>
              <p:cNvSpPr>
                <a:spLocks noChangeArrowheads="1"/>
              </p:cNvSpPr>
              <p:nvPr/>
            </p:nvSpPr>
            <p:spPr bwMode="auto">
              <a:xfrm>
                <a:off x="1112" y="2757"/>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3647" name="Rectangle 160"/>
              <p:cNvSpPr>
                <a:spLocks noChangeArrowheads="1"/>
              </p:cNvSpPr>
              <p:nvPr/>
            </p:nvSpPr>
            <p:spPr bwMode="auto">
              <a:xfrm>
                <a:off x="1112" y="2558"/>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5</a:t>
                </a:r>
                <a:endParaRPr lang="it-IT">
                  <a:solidFill>
                    <a:prstClr val="black"/>
                  </a:solidFill>
                </a:endParaRPr>
              </a:p>
            </p:txBody>
          </p:sp>
          <p:sp>
            <p:nvSpPr>
              <p:cNvPr id="63648" name="Rectangle 161"/>
              <p:cNvSpPr>
                <a:spLocks noChangeArrowheads="1"/>
              </p:cNvSpPr>
              <p:nvPr/>
            </p:nvSpPr>
            <p:spPr bwMode="auto">
              <a:xfrm>
                <a:off x="1042" y="2359"/>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a:t>
                </a:r>
                <a:endParaRPr lang="it-IT">
                  <a:solidFill>
                    <a:prstClr val="black"/>
                  </a:solidFill>
                </a:endParaRPr>
              </a:p>
            </p:txBody>
          </p:sp>
          <p:sp>
            <p:nvSpPr>
              <p:cNvPr id="63649" name="Rectangle 162"/>
              <p:cNvSpPr>
                <a:spLocks noChangeArrowheads="1"/>
              </p:cNvSpPr>
              <p:nvPr/>
            </p:nvSpPr>
            <p:spPr bwMode="auto">
              <a:xfrm>
                <a:off x="1042" y="2161"/>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15</a:t>
                </a:r>
                <a:endParaRPr lang="it-IT">
                  <a:solidFill>
                    <a:prstClr val="black"/>
                  </a:solidFill>
                </a:endParaRPr>
              </a:p>
            </p:txBody>
          </p:sp>
          <p:sp>
            <p:nvSpPr>
              <p:cNvPr id="63650" name="Rectangle 163"/>
              <p:cNvSpPr>
                <a:spLocks noChangeArrowheads="1"/>
              </p:cNvSpPr>
              <p:nvPr/>
            </p:nvSpPr>
            <p:spPr bwMode="auto">
              <a:xfrm>
                <a:off x="1042" y="1962"/>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3651" name="Rectangle 164"/>
              <p:cNvSpPr>
                <a:spLocks noChangeArrowheads="1"/>
              </p:cNvSpPr>
              <p:nvPr/>
            </p:nvSpPr>
            <p:spPr bwMode="auto">
              <a:xfrm>
                <a:off x="1042" y="1763"/>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25</a:t>
                </a:r>
                <a:endParaRPr lang="it-IT">
                  <a:solidFill>
                    <a:prstClr val="black"/>
                  </a:solidFill>
                </a:endParaRPr>
              </a:p>
            </p:txBody>
          </p:sp>
          <p:sp>
            <p:nvSpPr>
              <p:cNvPr id="63652" name="Rectangle 165"/>
              <p:cNvSpPr>
                <a:spLocks noChangeArrowheads="1"/>
              </p:cNvSpPr>
              <p:nvPr/>
            </p:nvSpPr>
            <p:spPr bwMode="auto">
              <a:xfrm>
                <a:off x="1042" y="1565"/>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30</a:t>
                </a:r>
                <a:endParaRPr lang="it-IT">
                  <a:solidFill>
                    <a:prstClr val="black"/>
                  </a:solidFill>
                </a:endParaRPr>
              </a:p>
            </p:txBody>
          </p:sp>
          <p:sp>
            <p:nvSpPr>
              <p:cNvPr id="63653" name="Rectangle 166"/>
              <p:cNvSpPr>
                <a:spLocks noChangeArrowheads="1"/>
              </p:cNvSpPr>
              <p:nvPr/>
            </p:nvSpPr>
            <p:spPr bwMode="auto">
              <a:xfrm>
                <a:off x="1251" y="2946"/>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3654" name="Rectangle 167"/>
              <p:cNvSpPr>
                <a:spLocks noChangeArrowheads="1"/>
              </p:cNvSpPr>
              <p:nvPr/>
            </p:nvSpPr>
            <p:spPr bwMode="auto">
              <a:xfrm>
                <a:off x="1868"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3655" name="Rectangle 168"/>
              <p:cNvSpPr>
                <a:spLocks noChangeArrowheads="1"/>
              </p:cNvSpPr>
              <p:nvPr/>
            </p:nvSpPr>
            <p:spPr bwMode="auto">
              <a:xfrm>
                <a:off x="2535"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40</a:t>
                </a:r>
                <a:endParaRPr lang="it-IT">
                  <a:solidFill>
                    <a:prstClr val="black"/>
                  </a:solidFill>
                </a:endParaRPr>
              </a:p>
            </p:txBody>
          </p:sp>
          <p:sp>
            <p:nvSpPr>
              <p:cNvPr id="63656" name="Rectangle 169"/>
              <p:cNvSpPr>
                <a:spLocks noChangeArrowheads="1"/>
              </p:cNvSpPr>
              <p:nvPr/>
            </p:nvSpPr>
            <p:spPr bwMode="auto">
              <a:xfrm>
                <a:off x="3192"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60</a:t>
                </a:r>
                <a:endParaRPr lang="it-IT">
                  <a:solidFill>
                    <a:prstClr val="black"/>
                  </a:solidFill>
                </a:endParaRPr>
              </a:p>
            </p:txBody>
          </p:sp>
          <p:sp>
            <p:nvSpPr>
              <p:cNvPr id="63657" name="Rectangle 170"/>
              <p:cNvSpPr>
                <a:spLocks noChangeArrowheads="1"/>
              </p:cNvSpPr>
              <p:nvPr/>
            </p:nvSpPr>
            <p:spPr bwMode="auto">
              <a:xfrm>
                <a:off x="3849"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80</a:t>
                </a:r>
                <a:endParaRPr lang="it-IT">
                  <a:solidFill>
                    <a:prstClr val="black"/>
                  </a:solidFill>
                </a:endParaRPr>
              </a:p>
            </p:txBody>
          </p:sp>
          <p:sp>
            <p:nvSpPr>
              <p:cNvPr id="63658" name="Rectangle 171"/>
              <p:cNvSpPr>
                <a:spLocks noChangeArrowheads="1"/>
              </p:cNvSpPr>
              <p:nvPr/>
            </p:nvSpPr>
            <p:spPr bwMode="auto">
              <a:xfrm>
                <a:off x="4486"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100</a:t>
                </a:r>
                <a:endParaRPr lang="it-IT">
                  <a:solidFill>
                    <a:prstClr val="black"/>
                  </a:solidFill>
                </a:endParaRPr>
              </a:p>
            </p:txBody>
          </p:sp>
          <p:sp>
            <p:nvSpPr>
              <p:cNvPr id="63659" name="Rectangle 172"/>
              <p:cNvSpPr>
                <a:spLocks noChangeArrowheads="1"/>
              </p:cNvSpPr>
              <p:nvPr/>
            </p:nvSpPr>
            <p:spPr bwMode="auto">
              <a:xfrm>
                <a:off x="5143"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120</a:t>
                </a:r>
                <a:endParaRPr lang="it-IT">
                  <a:solidFill>
                    <a:prstClr val="black"/>
                  </a:solidFill>
                </a:endParaRPr>
              </a:p>
            </p:txBody>
          </p:sp>
          <p:sp>
            <p:nvSpPr>
              <p:cNvPr id="63660" name="Rectangle 173"/>
              <p:cNvSpPr>
                <a:spLocks noChangeArrowheads="1"/>
              </p:cNvSpPr>
              <p:nvPr/>
            </p:nvSpPr>
            <p:spPr bwMode="auto">
              <a:xfrm>
                <a:off x="3113" y="3174"/>
                <a:ext cx="2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1- GS</a:t>
                </a:r>
                <a:endParaRPr lang="it-IT">
                  <a:solidFill>
                    <a:prstClr val="black"/>
                  </a:solidFill>
                </a:endParaRPr>
              </a:p>
            </p:txBody>
          </p:sp>
          <p:sp>
            <p:nvSpPr>
              <p:cNvPr id="63661" name="Rectangle 174"/>
              <p:cNvSpPr>
                <a:spLocks noChangeArrowheads="1"/>
              </p:cNvSpPr>
              <p:nvPr/>
            </p:nvSpPr>
            <p:spPr bwMode="auto">
              <a:xfrm>
                <a:off x="773" y="2161"/>
                <a:ext cx="17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ACT</a:t>
                </a:r>
                <a:endParaRPr lang="it-IT">
                  <a:solidFill>
                    <a:prstClr val="black"/>
                  </a:solidFill>
                </a:endParaRPr>
              </a:p>
            </p:txBody>
          </p:sp>
          <p:sp>
            <p:nvSpPr>
              <p:cNvPr id="63662" name="Rectangle 175"/>
              <p:cNvSpPr>
                <a:spLocks noChangeArrowheads="1"/>
              </p:cNvSpPr>
              <p:nvPr/>
            </p:nvSpPr>
            <p:spPr bwMode="auto">
              <a:xfrm>
                <a:off x="674" y="1058"/>
                <a:ext cx="4790" cy="240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3663" name="Rectangle 12"/>
              <p:cNvSpPr>
                <a:spLocks noChangeArrowheads="1"/>
              </p:cNvSpPr>
              <p:nvPr/>
            </p:nvSpPr>
            <p:spPr bwMode="auto">
              <a:xfrm>
                <a:off x="1712" y="1190"/>
                <a:ext cx="3420" cy="2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sz="2800" b="1" dirty="0" err="1">
                    <a:solidFill>
                      <a:prstClr val="black"/>
                    </a:solidFill>
                    <a:latin typeface="Avenir Black"/>
                    <a:cs typeface="Avenir Black"/>
                  </a:rPr>
                  <a:t>Optimal</a:t>
                </a:r>
                <a:r>
                  <a:rPr lang="it-IT" sz="2800" b="1" dirty="0">
                    <a:solidFill>
                      <a:prstClr val="black"/>
                    </a:solidFill>
                    <a:latin typeface="Avenir Black"/>
                    <a:cs typeface="Avenir Black"/>
                  </a:rPr>
                  <a:t> control – </a:t>
                </a:r>
                <a:r>
                  <a:rPr lang="it-IT" sz="2800" b="1" dirty="0" err="1">
                    <a:solidFill>
                      <a:prstClr val="black"/>
                    </a:solidFill>
                    <a:latin typeface="Avenir Black"/>
                    <a:cs typeface="Avenir Black"/>
                  </a:rPr>
                  <a:t>Optimal</a:t>
                </a:r>
                <a:r>
                  <a:rPr lang="it-IT" sz="2800" b="1" dirty="0">
                    <a:solidFill>
                      <a:prstClr val="black"/>
                    </a:solidFill>
                    <a:latin typeface="Avenir Black"/>
                    <a:cs typeface="Avenir Black"/>
                  </a:rPr>
                  <a:t> </a:t>
                </a:r>
                <a:r>
                  <a:rPr lang="it-IT" sz="2800" b="1" dirty="0" err="1">
                    <a:solidFill>
                      <a:prstClr val="black"/>
                    </a:solidFill>
                    <a:latin typeface="Avenir Black"/>
                    <a:cs typeface="Avenir Black"/>
                  </a:rPr>
                  <a:t>QoL</a:t>
                </a:r>
                <a:endParaRPr lang="it-IT" sz="2800" b="1" dirty="0">
                  <a:solidFill>
                    <a:prstClr val="black"/>
                  </a:solidFill>
                  <a:latin typeface="Avenir Black"/>
                  <a:cs typeface="Avenir Black"/>
                </a:endParaRPr>
              </a:p>
            </p:txBody>
          </p:sp>
          <p:sp>
            <p:nvSpPr>
              <p:cNvPr id="63664" name="Rectangle 13"/>
              <p:cNvSpPr>
                <a:spLocks noChangeArrowheads="1"/>
              </p:cNvSpPr>
              <p:nvPr/>
            </p:nvSpPr>
            <p:spPr bwMode="auto">
              <a:xfrm>
                <a:off x="4656" y="1632"/>
                <a:ext cx="720" cy="129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3665" name="Rectangle 14"/>
              <p:cNvSpPr>
                <a:spLocks noChangeArrowheads="1"/>
              </p:cNvSpPr>
              <p:nvPr/>
            </p:nvSpPr>
            <p:spPr bwMode="auto">
              <a:xfrm>
                <a:off x="4992" y="2688"/>
                <a:ext cx="384" cy="48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3666" name="Rectangle 178"/>
              <p:cNvSpPr>
                <a:spLocks noChangeArrowheads="1"/>
              </p:cNvSpPr>
              <p:nvPr/>
            </p:nvSpPr>
            <p:spPr bwMode="auto">
              <a:xfrm>
                <a:off x="4608" y="2736"/>
                <a:ext cx="48" cy="14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grpSp>
        <p:sp>
          <p:nvSpPr>
            <p:cNvPr id="63494" name="Line 170"/>
            <p:cNvSpPr>
              <a:spLocks noChangeShapeType="1"/>
            </p:cNvSpPr>
            <p:nvPr/>
          </p:nvSpPr>
          <p:spPr bwMode="auto">
            <a:xfrm>
              <a:off x="1296" y="2065"/>
              <a:ext cx="3552" cy="0"/>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495" name="Line 171"/>
            <p:cNvSpPr>
              <a:spLocks noChangeShapeType="1"/>
            </p:cNvSpPr>
            <p:nvPr/>
          </p:nvSpPr>
          <p:spPr bwMode="auto">
            <a:xfrm flipV="1">
              <a:off x="3922" y="1728"/>
              <a:ext cx="0" cy="1104"/>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3496" name="Text Box 172"/>
            <p:cNvSpPr txBox="1">
              <a:spLocks noChangeArrowheads="1"/>
            </p:cNvSpPr>
            <p:nvPr/>
          </p:nvSpPr>
          <p:spPr bwMode="auto">
            <a:xfrm>
              <a:off x="1104" y="2928"/>
              <a:ext cx="317"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100</a:t>
              </a:r>
            </a:p>
          </p:txBody>
        </p:sp>
        <p:sp>
          <p:nvSpPr>
            <p:cNvPr id="63497" name="Text Box 173"/>
            <p:cNvSpPr txBox="1">
              <a:spLocks noChangeArrowheads="1"/>
            </p:cNvSpPr>
            <p:nvPr/>
          </p:nvSpPr>
          <p:spPr bwMode="auto">
            <a:xfrm>
              <a:off x="1776" y="291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80</a:t>
              </a:r>
            </a:p>
          </p:txBody>
        </p:sp>
        <p:sp>
          <p:nvSpPr>
            <p:cNvPr id="63498" name="Text Box 174"/>
            <p:cNvSpPr txBox="1">
              <a:spLocks noChangeArrowheads="1"/>
            </p:cNvSpPr>
            <p:nvPr/>
          </p:nvSpPr>
          <p:spPr bwMode="auto">
            <a:xfrm>
              <a:off x="2496"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60</a:t>
              </a:r>
            </a:p>
          </p:txBody>
        </p:sp>
        <p:sp>
          <p:nvSpPr>
            <p:cNvPr id="63499" name="Text Box 175"/>
            <p:cNvSpPr txBox="1">
              <a:spLocks noChangeArrowheads="1"/>
            </p:cNvSpPr>
            <p:nvPr/>
          </p:nvSpPr>
          <p:spPr bwMode="auto">
            <a:xfrm>
              <a:off x="3120"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40</a:t>
              </a:r>
            </a:p>
          </p:txBody>
        </p:sp>
        <p:sp>
          <p:nvSpPr>
            <p:cNvPr id="63500" name="Text Box 176"/>
            <p:cNvSpPr txBox="1">
              <a:spLocks noChangeArrowheads="1"/>
            </p:cNvSpPr>
            <p:nvPr/>
          </p:nvSpPr>
          <p:spPr bwMode="auto">
            <a:xfrm>
              <a:off x="3792"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srgbClr val="000090"/>
                  </a:solidFill>
                  <a:latin typeface="Times New Roman" charset="0"/>
                  <a:ea typeface="MS PGothic" charset="0"/>
                  <a:cs typeface="Arial" charset="0"/>
                </a:rPr>
                <a:t>20</a:t>
              </a:r>
            </a:p>
          </p:txBody>
        </p:sp>
        <p:sp>
          <p:nvSpPr>
            <p:cNvPr id="63501" name="Text Box 177"/>
            <p:cNvSpPr txBox="1">
              <a:spLocks noChangeArrowheads="1"/>
            </p:cNvSpPr>
            <p:nvPr/>
          </p:nvSpPr>
          <p:spPr bwMode="auto">
            <a:xfrm>
              <a:off x="4512" y="2928"/>
              <a:ext cx="174"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0</a:t>
              </a:r>
            </a:p>
          </p:txBody>
        </p:sp>
      </p:grpSp>
      <p:sp>
        <p:nvSpPr>
          <p:cNvPr id="2" name="Rettangolo 1"/>
          <p:cNvSpPr>
            <a:spLocks noChangeArrowheads="1"/>
          </p:cNvSpPr>
          <p:nvPr/>
        </p:nvSpPr>
        <p:spPr bwMode="auto">
          <a:xfrm>
            <a:off x="6189663" y="2282837"/>
            <a:ext cx="1231900" cy="784225"/>
          </a:xfrm>
          <a:prstGeom prst="rect">
            <a:avLst/>
          </a:prstGeom>
          <a:solidFill>
            <a:srgbClr val="CCFFCC">
              <a:alpha val="63136"/>
            </a:srgbClr>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a:defRPr/>
            </a:pPr>
            <a:endParaRPr lang="it-IT">
              <a:solidFill>
                <a:prstClr val="white"/>
              </a:solidFill>
              <a:cs typeface="Arial" charset="0"/>
            </a:endParaRPr>
          </a:p>
        </p:txBody>
      </p:sp>
      <p:sp>
        <p:nvSpPr>
          <p:cNvPr id="63491" name="CasellaDiTesto 2"/>
          <p:cNvSpPr txBox="1">
            <a:spLocks noChangeArrowheads="1"/>
          </p:cNvSpPr>
          <p:nvPr/>
        </p:nvSpPr>
        <p:spPr bwMode="auto">
          <a:xfrm>
            <a:off x="576269" y="6164274"/>
            <a:ext cx="412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400" b="1" dirty="0" err="1">
                <a:solidFill>
                  <a:srgbClr val="660066"/>
                </a:solidFill>
                <a:ea typeface="MS PGothic" charset="0"/>
                <a:cs typeface="Arial" charset="0"/>
              </a:rPr>
              <a:t>Monitoring</a:t>
            </a:r>
            <a:r>
              <a:rPr lang="it-IT" sz="2400" b="1" dirty="0">
                <a:solidFill>
                  <a:srgbClr val="660066"/>
                </a:solidFill>
                <a:ea typeface="MS PGothic" charset="0"/>
                <a:cs typeface="Arial" charset="0"/>
              </a:rPr>
              <a:t> control and/or </a:t>
            </a:r>
            <a:r>
              <a:rPr lang="it-IT" sz="2400" b="1" dirty="0" err="1">
                <a:solidFill>
                  <a:srgbClr val="660066"/>
                </a:solidFill>
                <a:ea typeface="MS PGothic" charset="0"/>
                <a:cs typeface="Arial" charset="0"/>
              </a:rPr>
              <a:t>QoL</a:t>
            </a:r>
            <a:endParaRPr lang="it-IT" sz="2400" b="1" dirty="0">
              <a:solidFill>
                <a:srgbClr val="660066"/>
              </a:solidFill>
              <a:ea typeface="MS PGothic" charset="0"/>
              <a:cs typeface="Arial" charset="0"/>
            </a:endParaRPr>
          </a:p>
        </p:txBody>
      </p:sp>
      <p:sp>
        <p:nvSpPr>
          <p:cNvPr id="63492" name="Rectangle 158"/>
          <p:cNvSpPr>
            <a:spLocks noChangeArrowheads="1"/>
          </p:cNvSpPr>
          <p:nvPr/>
        </p:nvSpPr>
        <p:spPr bwMode="auto">
          <a:xfrm>
            <a:off x="2514602" y="381006"/>
            <a:ext cx="55458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000" b="1" dirty="0" err="1">
                <a:solidFill>
                  <a:srgbClr val="000000"/>
                </a:solidFill>
              </a:rPr>
              <a:t>Asthma</a:t>
            </a:r>
            <a:r>
              <a:rPr lang="it-IT" sz="2000" b="1" dirty="0">
                <a:solidFill>
                  <a:srgbClr val="000000"/>
                </a:solidFill>
              </a:rPr>
              <a:t> Control  vs </a:t>
            </a:r>
            <a:r>
              <a:rPr lang="it-IT" sz="2000" b="1" dirty="0" err="1">
                <a:solidFill>
                  <a:srgbClr val="000000"/>
                </a:solidFill>
              </a:rPr>
              <a:t>QoL</a:t>
            </a:r>
            <a:r>
              <a:rPr lang="it-IT" sz="2000" b="1" dirty="0">
                <a:solidFill>
                  <a:srgbClr val="000000"/>
                </a:solidFill>
              </a:rPr>
              <a:t> </a:t>
            </a:r>
            <a:r>
              <a:rPr lang="it-IT" sz="2000" b="1" dirty="0" err="1">
                <a:solidFill>
                  <a:srgbClr val="000000"/>
                </a:solidFill>
              </a:rPr>
              <a:t>related</a:t>
            </a:r>
            <a:r>
              <a:rPr lang="it-IT" sz="2000" b="1" dirty="0">
                <a:solidFill>
                  <a:srgbClr val="000000"/>
                </a:solidFill>
              </a:rPr>
              <a:t> to </a:t>
            </a:r>
            <a:r>
              <a:rPr lang="it-IT" sz="2000" b="1" dirty="0" err="1">
                <a:solidFill>
                  <a:srgbClr val="000000"/>
                </a:solidFill>
              </a:rPr>
              <a:t>Asthma</a:t>
            </a:r>
            <a:r>
              <a:rPr lang="it-IT" sz="2000" b="1" dirty="0">
                <a:solidFill>
                  <a:srgbClr val="000000"/>
                </a:solidFill>
              </a:rPr>
              <a:t> &amp; </a:t>
            </a:r>
            <a:r>
              <a:rPr lang="it-IT" sz="2000" b="1" dirty="0" err="1">
                <a:solidFill>
                  <a:srgbClr val="000000"/>
                </a:solidFill>
              </a:rPr>
              <a:t>Rhinitis</a:t>
            </a:r>
            <a:endParaRPr lang="it-IT" sz="2000" b="1" dirty="0">
              <a:solidFill>
                <a:prstClr val="black"/>
              </a:solidFill>
            </a:endParaRPr>
          </a:p>
        </p:txBody>
      </p:sp>
      <p:pic>
        <p:nvPicPr>
          <p:cNvPr id="18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32" y="105035"/>
            <a:ext cx="667850" cy="11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Text Box 178"/>
          <p:cNvSpPr txBox="1">
            <a:spLocks noChangeArrowheads="1"/>
          </p:cNvSpPr>
          <p:nvPr/>
        </p:nvSpPr>
        <p:spPr bwMode="auto">
          <a:xfrm>
            <a:off x="6068353" y="6278230"/>
            <a:ext cx="2975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b="1" dirty="0" err="1">
                <a:solidFill>
                  <a:srgbClr val="000090"/>
                </a:solidFill>
                <a:ea typeface="MS PGothic" charset="0"/>
                <a:cs typeface="Arial" charset="0"/>
              </a:rPr>
              <a:t>Braido</a:t>
            </a:r>
            <a:r>
              <a:rPr lang="it-IT" sz="2000" b="1" dirty="0">
                <a:solidFill>
                  <a:srgbClr val="000090"/>
                </a:solidFill>
                <a:ea typeface="MS PGothic" charset="0"/>
                <a:cs typeface="Arial" charset="0"/>
              </a:rPr>
              <a:t> </a:t>
            </a:r>
            <a:r>
              <a:rPr lang="it-IT" sz="2000" b="1" dirty="0" err="1">
                <a:solidFill>
                  <a:srgbClr val="000090"/>
                </a:solidFill>
                <a:ea typeface="MS PGothic" charset="0"/>
                <a:cs typeface="Arial" charset="0"/>
              </a:rPr>
              <a:t>F</a:t>
            </a:r>
            <a:r>
              <a:rPr lang="it-IT" sz="2000" b="1" dirty="0">
                <a:solidFill>
                  <a:srgbClr val="000090"/>
                </a:solidFill>
                <a:ea typeface="MS PGothic" charset="0"/>
                <a:cs typeface="Arial" charset="0"/>
              </a:rPr>
              <a:t> et </a:t>
            </a:r>
            <a:r>
              <a:rPr lang="it-IT" sz="2000" b="1" dirty="0" err="1" smtClean="0">
                <a:solidFill>
                  <a:srgbClr val="000090"/>
                </a:solidFill>
                <a:ea typeface="MS PGothic" charset="0"/>
                <a:cs typeface="Arial" charset="0"/>
              </a:rPr>
              <a:t>al.Allergy</a:t>
            </a:r>
            <a:r>
              <a:rPr lang="it-IT" sz="2000" b="1" dirty="0" smtClean="0">
                <a:solidFill>
                  <a:srgbClr val="000090"/>
                </a:solidFill>
                <a:ea typeface="MS PGothic" charset="0"/>
                <a:cs typeface="Arial" charset="0"/>
              </a:rPr>
              <a:t> </a:t>
            </a:r>
            <a:r>
              <a:rPr lang="it-IT" sz="2000" b="1" dirty="0">
                <a:solidFill>
                  <a:srgbClr val="000090"/>
                </a:solidFill>
                <a:ea typeface="MS PGothic" charset="0"/>
                <a:cs typeface="Arial" charset="0"/>
              </a:rPr>
              <a:t>2009</a:t>
            </a:r>
          </a:p>
        </p:txBody>
      </p:sp>
    </p:spTree>
    <p:extLst>
      <p:ext uri="{BB962C8B-B14F-4D97-AF65-F5344CB8AC3E}">
        <p14:creationId xmlns:p14="http://schemas.microsoft.com/office/powerpoint/2010/main" val="260718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circle(in)">
                                      <p:cBhvr>
                                        <p:cTn id="7" dur="20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Group 2"/>
          <p:cNvGrpSpPr>
            <a:grpSpLocks/>
          </p:cNvGrpSpPr>
          <p:nvPr/>
        </p:nvGrpSpPr>
        <p:grpSpPr bwMode="auto">
          <a:xfrm>
            <a:off x="268294" y="620720"/>
            <a:ext cx="8796337" cy="4841875"/>
            <a:chOff x="624" y="1008"/>
            <a:chExt cx="4899" cy="2505"/>
          </a:xfrm>
        </p:grpSpPr>
        <p:grpSp>
          <p:nvGrpSpPr>
            <p:cNvPr id="64518" name="Group 179"/>
            <p:cNvGrpSpPr>
              <a:grpSpLocks/>
            </p:cNvGrpSpPr>
            <p:nvPr/>
          </p:nvGrpSpPr>
          <p:grpSpPr bwMode="auto">
            <a:xfrm>
              <a:off x="624" y="1008"/>
              <a:ext cx="4899" cy="2505"/>
              <a:chOff x="624" y="1008"/>
              <a:chExt cx="4899" cy="2505"/>
            </a:xfrm>
          </p:grpSpPr>
          <p:sp>
            <p:nvSpPr>
              <p:cNvPr id="64527" name="Rectangle 176"/>
              <p:cNvSpPr>
                <a:spLocks noChangeArrowheads="1"/>
              </p:cNvSpPr>
              <p:nvPr/>
            </p:nvSpPr>
            <p:spPr bwMode="auto">
              <a:xfrm>
                <a:off x="624" y="1008"/>
                <a:ext cx="4899" cy="2505"/>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4528" name="Rectangle 15"/>
              <p:cNvSpPr>
                <a:spLocks noChangeArrowheads="1"/>
              </p:cNvSpPr>
              <p:nvPr/>
            </p:nvSpPr>
            <p:spPr bwMode="auto">
              <a:xfrm>
                <a:off x="674" y="1058"/>
                <a:ext cx="4790" cy="2405"/>
              </a:xfrm>
              <a:prstGeom prst="rect">
                <a:avLst/>
              </a:prstGeom>
              <a:solidFill>
                <a:srgbClr val="FFFFCC"/>
              </a:solidFill>
              <a:ln w="0">
                <a:solidFill>
                  <a:srgbClr val="000000"/>
                </a:solidFill>
                <a:miter lim="800000"/>
                <a:headEnd/>
                <a:tailEnd/>
              </a:ln>
            </p:spPr>
            <p:txBody>
              <a:bodyPr/>
              <a:lstStyle/>
              <a:p>
                <a:endParaRPr lang="it-IT">
                  <a:solidFill>
                    <a:prstClr val="black"/>
                  </a:solidFill>
                </a:endParaRPr>
              </a:p>
            </p:txBody>
          </p:sp>
          <p:sp>
            <p:nvSpPr>
              <p:cNvPr id="64529" name="Rectangle 16"/>
              <p:cNvSpPr>
                <a:spLocks noChangeArrowheads="1"/>
              </p:cNvSpPr>
              <p:nvPr/>
            </p:nvSpPr>
            <p:spPr bwMode="auto">
              <a:xfrm>
                <a:off x="1281" y="1644"/>
                <a:ext cx="3962" cy="119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4530" name="Rectangle 17"/>
              <p:cNvSpPr>
                <a:spLocks noChangeArrowheads="1"/>
              </p:cNvSpPr>
              <p:nvPr/>
            </p:nvSpPr>
            <p:spPr bwMode="auto">
              <a:xfrm>
                <a:off x="1281" y="1644"/>
                <a:ext cx="3962" cy="1192"/>
              </a:xfrm>
              <a:prstGeom prst="rect">
                <a:avLst/>
              </a:prstGeom>
              <a:noFill/>
              <a:ln w="1587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4531" name="Line 18"/>
              <p:cNvSpPr>
                <a:spLocks noChangeShapeType="1"/>
              </p:cNvSpPr>
              <p:nvPr/>
            </p:nvSpPr>
            <p:spPr bwMode="auto">
              <a:xfrm>
                <a:off x="1281" y="1644"/>
                <a:ext cx="1" cy="119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32" name="Line 19"/>
              <p:cNvSpPr>
                <a:spLocks noChangeShapeType="1"/>
              </p:cNvSpPr>
              <p:nvPr/>
            </p:nvSpPr>
            <p:spPr bwMode="auto">
              <a:xfrm>
                <a:off x="1241" y="2836"/>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33" name="Line 20"/>
              <p:cNvSpPr>
                <a:spLocks noChangeShapeType="1"/>
              </p:cNvSpPr>
              <p:nvPr/>
            </p:nvSpPr>
            <p:spPr bwMode="auto">
              <a:xfrm>
                <a:off x="1241" y="2637"/>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34" name="Line 21"/>
              <p:cNvSpPr>
                <a:spLocks noChangeShapeType="1"/>
              </p:cNvSpPr>
              <p:nvPr/>
            </p:nvSpPr>
            <p:spPr bwMode="auto">
              <a:xfrm>
                <a:off x="1241" y="2439"/>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35" name="Line 22"/>
              <p:cNvSpPr>
                <a:spLocks noChangeShapeType="1"/>
              </p:cNvSpPr>
              <p:nvPr/>
            </p:nvSpPr>
            <p:spPr bwMode="auto">
              <a:xfrm>
                <a:off x="1241" y="2240"/>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36" name="Line 23"/>
              <p:cNvSpPr>
                <a:spLocks noChangeShapeType="1"/>
              </p:cNvSpPr>
              <p:nvPr/>
            </p:nvSpPr>
            <p:spPr bwMode="auto">
              <a:xfrm>
                <a:off x="1241" y="2041"/>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37" name="Line 24"/>
              <p:cNvSpPr>
                <a:spLocks noChangeShapeType="1"/>
              </p:cNvSpPr>
              <p:nvPr/>
            </p:nvSpPr>
            <p:spPr bwMode="auto">
              <a:xfrm>
                <a:off x="1241" y="1843"/>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38" name="Line 25"/>
              <p:cNvSpPr>
                <a:spLocks noChangeShapeType="1"/>
              </p:cNvSpPr>
              <p:nvPr/>
            </p:nvSpPr>
            <p:spPr bwMode="auto">
              <a:xfrm>
                <a:off x="1241" y="1644"/>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39" name="Line 26"/>
              <p:cNvSpPr>
                <a:spLocks noChangeShapeType="1"/>
              </p:cNvSpPr>
              <p:nvPr/>
            </p:nvSpPr>
            <p:spPr bwMode="auto">
              <a:xfrm>
                <a:off x="1281" y="2836"/>
                <a:ext cx="39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40" name="Line 27"/>
              <p:cNvSpPr>
                <a:spLocks noChangeShapeType="1"/>
              </p:cNvSpPr>
              <p:nvPr/>
            </p:nvSpPr>
            <p:spPr bwMode="auto">
              <a:xfrm flipV="1">
                <a:off x="1281"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41" name="Line 28"/>
              <p:cNvSpPr>
                <a:spLocks noChangeShapeType="1"/>
              </p:cNvSpPr>
              <p:nvPr/>
            </p:nvSpPr>
            <p:spPr bwMode="auto">
              <a:xfrm flipV="1">
                <a:off x="1938"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42" name="Line 29"/>
              <p:cNvSpPr>
                <a:spLocks noChangeShapeType="1"/>
              </p:cNvSpPr>
              <p:nvPr/>
            </p:nvSpPr>
            <p:spPr bwMode="auto">
              <a:xfrm flipV="1">
                <a:off x="2605"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43" name="Line 30"/>
              <p:cNvSpPr>
                <a:spLocks noChangeShapeType="1"/>
              </p:cNvSpPr>
              <p:nvPr/>
            </p:nvSpPr>
            <p:spPr bwMode="auto">
              <a:xfrm flipV="1">
                <a:off x="3262"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44" name="Line 31"/>
              <p:cNvSpPr>
                <a:spLocks noChangeShapeType="1"/>
              </p:cNvSpPr>
              <p:nvPr/>
            </p:nvSpPr>
            <p:spPr bwMode="auto">
              <a:xfrm flipV="1">
                <a:off x="3919"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45" name="Line 32"/>
              <p:cNvSpPr>
                <a:spLocks noChangeShapeType="1"/>
              </p:cNvSpPr>
              <p:nvPr/>
            </p:nvSpPr>
            <p:spPr bwMode="auto">
              <a:xfrm flipV="1">
                <a:off x="4587"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46" name="Line 33"/>
              <p:cNvSpPr>
                <a:spLocks noChangeShapeType="1"/>
              </p:cNvSpPr>
              <p:nvPr/>
            </p:nvSpPr>
            <p:spPr bwMode="auto">
              <a:xfrm flipV="1">
                <a:off x="5243"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47" name="Freeform 34"/>
              <p:cNvSpPr>
                <a:spLocks/>
              </p:cNvSpPr>
              <p:nvPr/>
            </p:nvSpPr>
            <p:spPr bwMode="auto">
              <a:xfrm>
                <a:off x="4526"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48" name="Freeform 35"/>
              <p:cNvSpPr>
                <a:spLocks/>
              </p:cNvSpPr>
              <p:nvPr/>
            </p:nvSpPr>
            <p:spPr bwMode="auto">
              <a:xfrm>
                <a:off x="4467"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49" name="Freeform 36"/>
              <p:cNvSpPr>
                <a:spLocks/>
              </p:cNvSpPr>
              <p:nvPr/>
            </p:nvSpPr>
            <p:spPr bwMode="auto">
              <a:xfrm>
                <a:off x="444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0" name="Freeform 37"/>
              <p:cNvSpPr>
                <a:spLocks/>
              </p:cNvSpPr>
              <p:nvPr/>
            </p:nvSpPr>
            <p:spPr bwMode="auto">
              <a:xfrm>
                <a:off x="4447"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1" name="Freeform 38"/>
              <p:cNvSpPr>
                <a:spLocks/>
              </p:cNvSpPr>
              <p:nvPr/>
            </p:nvSpPr>
            <p:spPr bwMode="auto">
              <a:xfrm>
                <a:off x="4416"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2" name="Freeform 39"/>
              <p:cNvSpPr>
                <a:spLocks/>
              </p:cNvSpPr>
              <p:nvPr/>
            </p:nvSpPr>
            <p:spPr bwMode="auto">
              <a:xfrm>
                <a:off x="4387" y="1852"/>
                <a:ext cx="60" cy="60"/>
              </a:xfrm>
              <a:custGeom>
                <a:avLst/>
                <a:gdLst>
                  <a:gd name="T0" fmla="*/ 29 w 60"/>
                  <a:gd name="T1" fmla="*/ 0 h 60"/>
                  <a:gd name="T2" fmla="*/ 60 w 60"/>
                  <a:gd name="T3" fmla="*/ 31 h 60"/>
                  <a:gd name="T4" fmla="*/ 29 w 60"/>
                  <a:gd name="T5" fmla="*/ 60 h 60"/>
                  <a:gd name="T6" fmla="*/ 0 w 60"/>
                  <a:gd name="T7" fmla="*/ 31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3" name="Freeform 40"/>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4" name="Freeform 41"/>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5" name="Freeform 42"/>
              <p:cNvSpPr>
                <a:spLocks/>
              </p:cNvSpPr>
              <p:nvPr/>
            </p:nvSpPr>
            <p:spPr bwMode="auto">
              <a:xfrm>
                <a:off x="4307"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6" name="Freeform 43"/>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7" name="Freeform 44"/>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8" name="Freeform 45"/>
              <p:cNvSpPr>
                <a:spLocks/>
              </p:cNvSpPr>
              <p:nvPr/>
            </p:nvSpPr>
            <p:spPr bwMode="auto">
              <a:xfrm>
                <a:off x="4278"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59" name="Freeform 46"/>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0" name="Freeform 47"/>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1" name="Freeform 48"/>
              <p:cNvSpPr>
                <a:spLocks/>
              </p:cNvSpPr>
              <p:nvPr/>
            </p:nvSpPr>
            <p:spPr bwMode="auto">
              <a:xfrm>
                <a:off x="4278"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2" name="Freeform 49"/>
              <p:cNvSpPr>
                <a:spLocks/>
              </p:cNvSpPr>
              <p:nvPr/>
            </p:nvSpPr>
            <p:spPr bwMode="auto">
              <a:xfrm>
                <a:off x="4248"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3" name="Freeform 50"/>
              <p:cNvSpPr>
                <a:spLocks/>
              </p:cNvSpPr>
              <p:nvPr/>
            </p:nvSpPr>
            <p:spPr bwMode="auto">
              <a:xfrm>
                <a:off x="424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4" name="Freeform 51"/>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5" name="Freeform 52"/>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6" name="Freeform 53"/>
              <p:cNvSpPr>
                <a:spLocks/>
              </p:cNvSpPr>
              <p:nvPr/>
            </p:nvSpPr>
            <p:spPr bwMode="auto">
              <a:xfrm>
                <a:off x="422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7" name="Freeform 54"/>
              <p:cNvSpPr>
                <a:spLocks/>
              </p:cNvSpPr>
              <p:nvPr/>
            </p:nvSpPr>
            <p:spPr bwMode="auto">
              <a:xfrm>
                <a:off x="4197" y="209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8" name="Freeform 55"/>
              <p:cNvSpPr>
                <a:spLocks/>
              </p:cNvSpPr>
              <p:nvPr/>
            </p:nvSpPr>
            <p:spPr bwMode="auto">
              <a:xfrm>
                <a:off x="4197" y="2051"/>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69" name="Freeform 56"/>
              <p:cNvSpPr>
                <a:spLocks/>
              </p:cNvSpPr>
              <p:nvPr/>
            </p:nvSpPr>
            <p:spPr bwMode="auto">
              <a:xfrm>
                <a:off x="4197" y="1972"/>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0" name="Freeform 57"/>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1" name="Freeform 58"/>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2" name="Freeform 59"/>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3" name="Freeform 60"/>
              <p:cNvSpPr>
                <a:spLocks/>
              </p:cNvSpPr>
              <p:nvPr/>
            </p:nvSpPr>
            <p:spPr bwMode="auto">
              <a:xfrm>
                <a:off x="4168" y="213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4" name="Freeform 61"/>
              <p:cNvSpPr>
                <a:spLocks/>
              </p:cNvSpPr>
              <p:nvPr/>
            </p:nvSpPr>
            <p:spPr bwMode="auto">
              <a:xfrm>
                <a:off x="4108" y="1852"/>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5" name="Freeform 62"/>
              <p:cNvSpPr>
                <a:spLocks/>
              </p:cNvSpPr>
              <p:nvPr/>
            </p:nvSpPr>
            <p:spPr bwMode="auto">
              <a:xfrm>
                <a:off x="4088" y="2091"/>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6" name="Freeform 63"/>
              <p:cNvSpPr>
                <a:spLocks/>
              </p:cNvSpPr>
              <p:nvPr/>
            </p:nvSpPr>
            <p:spPr bwMode="auto">
              <a:xfrm>
                <a:off x="4088" y="1972"/>
                <a:ext cx="61" cy="60"/>
              </a:xfrm>
              <a:custGeom>
                <a:avLst/>
                <a:gdLst>
                  <a:gd name="T0" fmla="*/ 30 w 61"/>
                  <a:gd name="T1" fmla="*/ 0 h 60"/>
                  <a:gd name="T2" fmla="*/ 61 w 61"/>
                  <a:gd name="T3" fmla="*/ 29 h 60"/>
                  <a:gd name="T4" fmla="*/ 30 w 61"/>
                  <a:gd name="T5" fmla="*/ 60 h 60"/>
                  <a:gd name="T6" fmla="*/ 0 w 61"/>
                  <a:gd name="T7" fmla="*/ 29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7" name="Freeform 64"/>
              <p:cNvSpPr>
                <a:spLocks/>
              </p:cNvSpPr>
              <p:nvPr/>
            </p:nvSpPr>
            <p:spPr bwMode="auto">
              <a:xfrm>
                <a:off x="4088" y="193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8" name="Freeform 65"/>
              <p:cNvSpPr>
                <a:spLocks/>
              </p:cNvSpPr>
              <p:nvPr/>
            </p:nvSpPr>
            <p:spPr bwMode="auto">
              <a:xfrm>
                <a:off x="4088"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79" name="Freeform 66"/>
              <p:cNvSpPr>
                <a:spLocks/>
              </p:cNvSpPr>
              <p:nvPr/>
            </p:nvSpPr>
            <p:spPr bwMode="auto">
              <a:xfrm>
                <a:off x="4059" y="2170"/>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0" name="Freeform 67"/>
              <p:cNvSpPr>
                <a:spLocks/>
              </p:cNvSpPr>
              <p:nvPr/>
            </p:nvSpPr>
            <p:spPr bwMode="auto">
              <a:xfrm>
                <a:off x="4059"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1" name="Freeform 68"/>
              <p:cNvSpPr>
                <a:spLocks/>
              </p:cNvSpPr>
              <p:nvPr/>
            </p:nvSpPr>
            <p:spPr bwMode="auto">
              <a:xfrm>
                <a:off x="4029" y="2409"/>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2" name="Freeform 69"/>
              <p:cNvSpPr>
                <a:spLocks/>
              </p:cNvSpPr>
              <p:nvPr/>
            </p:nvSpPr>
            <p:spPr bwMode="auto">
              <a:xfrm>
                <a:off x="4029"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3" name="Freeform 70"/>
              <p:cNvSpPr>
                <a:spLocks/>
              </p:cNvSpPr>
              <p:nvPr/>
            </p:nvSpPr>
            <p:spPr bwMode="auto">
              <a:xfrm>
                <a:off x="4029"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4" name="Freeform 71"/>
              <p:cNvSpPr>
                <a:spLocks/>
              </p:cNvSpPr>
              <p:nvPr/>
            </p:nvSpPr>
            <p:spPr bwMode="auto">
              <a:xfrm>
                <a:off x="4029"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5" name="Freeform 72"/>
              <p:cNvSpPr>
                <a:spLocks/>
              </p:cNvSpPr>
              <p:nvPr/>
            </p:nvSpPr>
            <p:spPr bwMode="auto">
              <a:xfrm>
                <a:off x="3998"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6" name="Freeform 73"/>
              <p:cNvSpPr>
                <a:spLocks/>
              </p:cNvSpPr>
              <p:nvPr/>
            </p:nvSpPr>
            <p:spPr bwMode="auto">
              <a:xfrm>
                <a:off x="3998" y="193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7" name="Freeform 74"/>
              <p:cNvSpPr>
                <a:spLocks/>
              </p:cNvSpPr>
              <p:nvPr/>
            </p:nvSpPr>
            <p:spPr bwMode="auto">
              <a:xfrm>
                <a:off x="3998"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8" name="Freeform 75"/>
              <p:cNvSpPr>
                <a:spLocks/>
              </p:cNvSpPr>
              <p:nvPr/>
            </p:nvSpPr>
            <p:spPr bwMode="auto">
              <a:xfrm>
                <a:off x="3998" y="1813"/>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89" name="Freeform 76"/>
              <p:cNvSpPr>
                <a:spLocks/>
              </p:cNvSpPr>
              <p:nvPr/>
            </p:nvSpPr>
            <p:spPr bwMode="auto">
              <a:xfrm>
                <a:off x="397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0" name="Freeform 77"/>
              <p:cNvSpPr>
                <a:spLocks/>
              </p:cNvSpPr>
              <p:nvPr/>
            </p:nvSpPr>
            <p:spPr bwMode="auto">
              <a:xfrm>
                <a:off x="397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1" name="Freeform 78"/>
              <p:cNvSpPr>
                <a:spLocks/>
              </p:cNvSpPr>
              <p:nvPr/>
            </p:nvSpPr>
            <p:spPr bwMode="auto">
              <a:xfrm>
                <a:off x="3979"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2" name="Freeform 79"/>
              <p:cNvSpPr>
                <a:spLocks/>
              </p:cNvSpPr>
              <p:nvPr/>
            </p:nvSpPr>
            <p:spPr bwMode="auto">
              <a:xfrm>
                <a:off x="3919"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3" name="Freeform 80"/>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4" name="Freeform 81"/>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5" name="Freeform 82"/>
              <p:cNvSpPr>
                <a:spLocks/>
              </p:cNvSpPr>
              <p:nvPr/>
            </p:nvSpPr>
            <p:spPr bwMode="auto">
              <a:xfrm>
                <a:off x="391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6" name="Freeform 83"/>
              <p:cNvSpPr>
                <a:spLocks/>
              </p:cNvSpPr>
              <p:nvPr/>
            </p:nvSpPr>
            <p:spPr bwMode="auto">
              <a:xfrm>
                <a:off x="391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7" name="Freeform 84"/>
              <p:cNvSpPr>
                <a:spLocks/>
              </p:cNvSpPr>
              <p:nvPr/>
            </p:nvSpPr>
            <p:spPr bwMode="auto">
              <a:xfrm>
                <a:off x="3889"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8" name="Freeform 85"/>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599" name="Freeform 86"/>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0" name="Freeform 87"/>
              <p:cNvSpPr>
                <a:spLocks/>
              </p:cNvSpPr>
              <p:nvPr/>
            </p:nvSpPr>
            <p:spPr bwMode="auto">
              <a:xfrm>
                <a:off x="3889"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1" name="Freeform 88"/>
              <p:cNvSpPr>
                <a:spLocks/>
              </p:cNvSpPr>
              <p:nvPr/>
            </p:nvSpPr>
            <p:spPr bwMode="auto">
              <a:xfrm>
                <a:off x="3869"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2" name="Freeform 89"/>
              <p:cNvSpPr>
                <a:spLocks/>
              </p:cNvSpPr>
              <p:nvPr/>
            </p:nvSpPr>
            <p:spPr bwMode="auto">
              <a:xfrm>
                <a:off x="3840" y="189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3" name="Freeform 90"/>
              <p:cNvSpPr>
                <a:spLocks/>
              </p:cNvSpPr>
              <p:nvPr/>
            </p:nvSpPr>
            <p:spPr bwMode="auto">
              <a:xfrm>
                <a:off x="3810"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4" name="Freeform 91"/>
              <p:cNvSpPr>
                <a:spLocks/>
              </p:cNvSpPr>
              <p:nvPr/>
            </p:nvSpPr>
            <p:spPr bwMode="auto">
              <a:xfrm>
                <a:off x="3810"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5" name="Freeform 92"/>
              <p:cNvSpPr>
                <a:spLocks/>
              </p:cNvSpPr>
              <p:nvPr/>
            </p:nvSpPr>
            <p:spPr bwMode="auto">
              <a:xfrm>
                <a:off x="3810"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6" name="Freeform 93"/>
              <p:cNvSpPr>
                <a:spLocks/>
              </p:cNvSpPr>
              <p:nvPr/>
            </p:nvSpPr>
            <p:spPr bwMode="auto">
              <a:xfrm>
                <a:off x="3779" y="2012"/>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7" name="Freeform 94"/>
              <p:cNvSpPr>
                <a:spLocks/>
              </p:cNvSpPr>
              <p:nvPr/>
            </p:nvSpPr>
            <p:spPr bwMode="auto">
              <a:xfrm>
                <a:off x="3779"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8" name="Freeform 95"/>
              <p:cNvSpPr>
                <a:spLocks/>
              </p:cNvSpPr>
              <p:nvPr/>
            </p:nvSpPr>
            <p:spPr bwMode="auto">
              <a:xfrm>
                <a:off x="376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09" name="Freeform 96"/>
              <p:cNvSpPr>
                <a:spLocks/>
              </p:cNvSpPr>
              <p:nvPr/>
            </p:nvSpPr>
            <p:spPr bwMode="auto">
              <a:xfrm>
                <a:off x="3760"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0" name="Freeform 97"/>
              <p:cNvSpPr>
                <a:spLocks/>
              </p:cNvSpPr>
              <p:nvPr/>
            </p:nvSpPr>
            <p:spPr bwMode="auto">
              <a:xfrm>
                <a:off x="3730"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1" name="Freeform 98"/>
              <p:cNvSpPr>
                <a:spLocks/>
              </p:cNvSpPr>
              <p:nvPr/>
            </p:nvSpPr>
            <p:spPr bwMode="auto">
              <a:xfrm>
                <a:off x="373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2" name="Freeform 99"/>
              <p:cNvSpPr>
                <a:spLocks/>
              </p:cNvSpPr>
              <p:nvPr/>
            </p:nvSpPr>
            <p:spPr bwMode="auto">
              <a:xfrm>
                <a:off x="3700"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3" name="Freeform 100"/>
              <p:cNvSpPr>
                <a:spLocks/>
              </p:cNvSpPr>
              <p:nvPr/>
            </p:nvSpPr>
            <p:spPr bwMode="auto">
              <a:xfrm>
                <a:off x="3670"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4" name="Freeform 101"/>
              <p:cNvSpPr>
                <a:spLocks/>
              </p:cNvSpPr>
              <p:nvPr/>
            </p:nvSpPr>
            <p:spPr bwMode="auto">
              <a:xfrm>
                <a:off x="3670"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5" name="Freeform 102"/>
              <p:cNvSpPr>
                <a:spLocks/>
              </p:cNvSpPr>
              <p:nvPr/>
            </p:nvSpPr>
            <p:spPr bwMode="auto">
              <a:xfrm>
                <a:off x="367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6" name="Freeform 103"/>
              <p:cNvSpPr>
                <a:spLocks/>
              </p:cNvSpPr>
              <p:nvPr/>
            </p:nvSpPr>
            <p:spPr bwMode="auto">
              <a:xfrm>
                <a:off x="367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7" name="Freeform 104"/>
              <p:cNvSpPr>
                <a:spLocks/>
              </p:cNvSpPr>
              <p:nvPr/>
            </p:nvSpPr>
            <p:spPr bwMode="auto">
              <a:xfrm>
                <a:off x="3641" y="2051"/>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8" name="Freeform 105"/>
              <p:cNvSpPr>
                <a:spLocks/>
              </p:cNvSpPr>
              <p:nvPr/>
            </p:nvSpPr>
            <p:spPr bwMode="auto">
              <a:xfrm>
                <a:off x="3621"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19" name="Freeform 106"/>
              <p:cNvSpPr>
                <a:spLocks/>
              </p:cNvSpPr>
              <p:nvPr/>
            </p:nvSpPr>
            <p:spPr bwMode="auto">
              <a:xfrm>
                <a:off x="3621"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0" name="Freeform 107"/>
              <p:cNvSpPr>
                <a:spLocks/>
              </p:cNvSpPr>
              <p:nvPr/>
            </p:nvSpPr>
            <p:spPr bwMode="auto">
              <a:xfrm>
                <a:off x="3591" y="2249"/>
                <a:ext cx="59" cy="61"/>
              </a:xfrm>
              <a:custGeom>
                <a:avLst/>
                <a:gdLst>
                  <a:gd name="T0" fmla="*/ 30 w 59"/>
                  <a:gd name="T1" fmla="*/ 0 h 61"/>
                  <a:gd name="T2" fmla="*/ 59 w 59"/>
                  <a:gd name="T3" fmla="*/ 31 h 61"/>
                  <a:gd name="T4" fmla="*/ 30 w 59"/>
                  <a:gd name="T5" fmla="*/ 61 h 61"/>
                  <a:gd name="T6" fmla="*/ 0 w 59"/>
                  <a:gd name="T7" fmla="*/ 31 h 61"/>
                  <a:gd name="T8" fmla="*/ 30 w 59"/>
                  <a:gd name="T9" fmla="*/ 0 h 61"/>
                  <a:gd name="T10" fmla="*/ 0 60000 65536"/>
                  <a:gd name="T11" fmla="*/ 0 60000 65536"/>
                  <a:gd name="T12" fmla="*/ 0 60000 65536"/>
                  <a:gd name="T13" fmla="*/ 0 60000 65536"/>
                  <a:gd name="T14" fmla="*/ 0 60000 65536"/>
                  <a:gd name="T15" fmla="*/ 0 w 59"/>
                  <a:gd name="T16" fmla="*/ 0 h 61"/>
                  <a:gd name="T17" fmla="*/ 59 w 59"/>
                  <a:gd name="T18" fmla="*/ 61 h 61"/>
                </a:gdLst>
                <a:ahLst/>
                <a:cxnLst>
                  <a:cxn ang="T10">
                    <a:pos x="T0" y="T1"/>
                  </a:cxn>
                  <a:cxn ang="T11">
                    <a:pos x="T2" y="T3"/>
                  </a:cxn>
                  <a:cxn ang="T12">
                    <a:pos x="T4" y="T5"/>
                  </a:cxn>
                  <a:cxn ang="T13">
                    <a:pos x="T6" y="T7"/>
                  </a:cxn>
                  <a:cxn ang="T14">
                    <a:pos x="T8" y="T9"/>
                  </a:cxn>
                </a:cxnLst>
                <a:rect l="T15" t="T16" r="T17" b="T18"/>
                <a:pathLst>
                  <a:path w="59" h="61">
                    <a:moveTo>
                      <a:pt x="30" y="0"/>
                    </a:moveTo>
                    <a:lnTo>
                      <a:pt x="59"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1" name="Freeform 108"/>
              <p:cNvSpPr>
                <a:spLocks/>
              </p:cNvSpPr>
              <p:nvPr/>
            </p:nvSpPr>
            <p:spPr bwMode="auto">
              <a:xfrm>
                <a:off x="3591"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2" name="Freeform 109"/>
              <p:cNvSpPr>
                <a:spLocks/>
              </p:cNvSpPr>
              <p:nvPr/>
            </p:nvSpPr>
            <p:spPr bwMode="auto">
              <a:xfrm>
                <a:off x="3560" y="2290"/>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3" name="Freeform 110"/>
              <p:cNvSpPr>
                <a:spLocks/>
              </p:cNvSpPr>
              <p:nvPr/>
            </p:nvSpPr>
            <p:spPr bwMode="auto">
              <a:xfrm>
                <a:off x="3560"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4" name="Freeform 111"/>
              <p:cNvSpPr>
                <a:spLocks/>
              </p:cNvSpPr>
              <p:nvPr/>
            </p:nvSpPr>
            <p:spPr bwMode="auto">
              <a:xfrm>
                <a:off x="3531" y="2290"/>
                <a:ext cx="60" cy="60"/>
              </a:xfrm>
              <a:custGeom>
                <a:avLst/>
                <a:gdLst>
                  <a:gd name="T0" fmla="*/ 29 w 60"/>
                  <a:gd name="T1" fmla="*/ 0 h 60"/>
                  <a:gd name="T2" fmla="*/ 60 w 60"/>
                  <a:gd name="T3" fmla="*/ 29 h 60"/>
                  <a:gd name="T4" fmla="*/ 29 w 60"/>
                  <a:gd name="T5" fmla="*/ 60 h 60"/>
                  <a:gd name="T6" fmla="*/ 0 w 60"/>
                  <a:gd name="T7" fmla="*/ 29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5" name="Freeform 112"/>
              <p:cNvSpPr>
                <a:spLocks/>
              </p:cNvSpPr>
              <p:nvPr/>
            </p:nvSpPr>
            <p:spPr bwMode="auto">
              <a:xfrm>
                <a:off x="3531" y="209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6" name="Freeform 113"/>
              <p:cNvSpPr>
                <a:spLocks/>
              </p:cNvSpPr>
              <p:nvPr/>
            </p:nvSpPr>
            <p:spPr bwMode="auto">
              <a:xfrm>
                <a:off x="3511" y="2249"/>
                <a:ext cx="60" cy="61"/>
              </a:xfrm>
              <a:custGeom>
                <a:avLst/>
                <a:gdLst>
                  <a:gd name="T0" fmla="*/ 30 w 60"/>
                  <a:gd name="T1" fmla="*/ 0 h 61"/>
                  <a:gd name="T2" fmla="*/ 60 w 60"/>
                  <a:gd name="T3" fmla="*/ 31 h 61"/>
                  <a:gd name="T4" fmla="*/ 30 w 60"/>
                  <a:gd name="T5" fmla="*/ 61 h 61"/>
                  <a:gd name="T6" fmla="*/ 0 w 60"/>
                  <a:gd name="T7" fmla="*/ 31 h 61"/>
                  <a:gd name="T8" fmla="*/ 30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30" y="0"/>
                    </a:moveTo>
                    <a:lnTo>
                      <a:pt x="60"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7" name="Freeform 114"/>
              <p:cNvSpPr>
                <a:spLocks/>
              </p:cNvSpPr>
              <p:nvPr/>
            </p:nvSpPr>
            <p:spPr bwMode="auto">
              <a:xfrm>
                <a:off x="348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8" name="Freeform 115"/>
              <p:cNvSpPr>
                <a:spLocks/>
              </p:cNvSpPr>
              <p:nvPr/>
            </p:nvSpPr>
            <p:spPr bwMode="auto">
              <a:xfrm>
                <a:off x="3481"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29" name="Freeform 116"/>
              <p:cNvSpPr>
                <a:spLocks/>
              </p:cNvSpPr>
              <p:nvPr/>
            </p:nvSpPr>
            <p:spPr bwMode="auto">
              <a:xfrm>
                <a:off x="3481"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0" name="Freeform 117"/>
              <p:cNvSpPr>
                <a:spLocks/>
              </p:cNvSpPr>
              <p:nvPr/>
            </p:nvSpPr>
            <p:spPr bwMode="auto">
              <a:xfrm>
                <a:off x="345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1" name="Freeform 118"/>
              <p:cNvSpPr>
                <a:spLocks/>
              </p:cNvSpPr>
              <p:nvPr/>
            </p:nvSpPr>
            <p:spPr bwMode="auto">
              <a:xfrm>
                <a:off x="3451"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2" name="Freeform 119"/>
              <p:cNvSpPr>
                <a:spLocks/>
              </p:cNvSpPr>
              <p:nvPr/>
            </p:nvSpPr>
            <p:spPr bwMode="auto">
              <a:xfrm>
                <a:off x="342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3" name="Freeform 120"/>
              <p:cNvSpPr>
                <a:spLocks/>
              </p:cNvSpPr>
              <p:nvPr/>
            </p:nvSpPr>
            <p:spPr bwMode="auto">
              <a:xfrm>
                <a:off x="3422"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4" name="Freeform 121"/>
              <p:cNvSpPr>
                <a:spLocks/>
              </p:cNvSpPr>
              <p:nvPr/>
            </p:nvSpPr>
            <p:spPr bwMode="auto">
              <a:xfrm>
                <a:off x="340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5" name="Freeform 122"/>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6" name="Freeform 123"/>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7" name="Freeform 124"/>
              <p:cNvSpPr>
                <a:spLocks/>
              </p:cNvSpPr>
              <p:nvPr/>
            </p:nvSpPr>
            <p:spPr bwMode="auto">
              <a:xfrm>
                <a:off x="3372" y="2330"/>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8" name="Freeform 125"/>
              <p:cNvSpPr>
                <a:spLocks/>
              </p:cNvSpPr>
              <p:nvPr/>
            </p:nvSpPr>
            <p:spPr bwMode="auto">
              <a:xfrm>
                <a:off x="3372"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39" name="Freeform 126"/>
              <p:cNvSpPr>
                <a:spLocks/>
              </p:cNvSpPr>
              <p:nvPr/>
            </p:nvSpPr>
            <p:spPr bwMode="auto">
              <a:xfrm>
                <a:off x="3312" y="2330"/>
                <a:ext cx="60" cy="59"/>
              </a:xfrm>
              <a:custGeom>
                <a:avLst/>
                <a:gdLst>
                  <a:gd name="T0" fmla="*/ 29 w 60"/>
                  <a:gd name="T1" fmla="*/ 0 h 59"/>
                  <a:gd name="T2" fmla="*/ 60 w 60"/>
                  <a:gd name="T3" fmla="*/ 29 h 59"/>
                  <a:gd name="T4" fmla="*/ 29 w 60"/>
                  <a:gd name="T5" fmla="*/ 59 h 59"/>
                  <a:gd name="T6" fmla="*/ 0 w 60"/>
                  <a:gd name="T7" fmla="*/ 29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0" name="Freeform 127"/>
              <p:cNvSpPr>
                <a:spLocks/>
              </p:cNvSpPr>
              <p:nvPr/>
            </p:nvSpPr>
            <p:spPr bwMode="auto">
              <a:xfrm>
                <a:off x="3292" y="2051"/>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1" name="Freeform 128"/>
              <p:cNvSpPr>
                <a:spLocks/>
              </p:cNvSpPr>
              <p:nvPr/>
            </p:nvSpPr>
            <p:spPr bwMode="auto">
              <a:xfrm>
                <a:off x="3292"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2" name="Freeform 129"/>
              <p:cNvSpPr>
                <a:spLocks/>
              </p:cNvSpPr>
              <p:nvPr/>
            </p:nvSpPr>
            <p:spPr bwMode="auto">
              <a:xfrm>
                <a:off x="3262" y="2210"/>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3" name="Freeform 130"/>
              <p:cNvSpPr>
                <a:spLocks/>
              </p:cNvSpPr>
              <p:nvPr/>
            </p:nvSpPr>
            <p:spPr bwMode="auto">
              <a:xfrm>
                <a:off x="3232"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4" name="Freeform 131"/>
              <p:cNvSpPr>
                <a:spLocks/>
              </p:cNvSpPr>
              <p:nvPr/>
            </p:nvSpPr>
            <p:spPr bwMode="auto">
              <a:xfrm>
                <a:off x="3203" y="2012"/>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5" name="Freeform 132"/>
              <p:cNvSpPr>
                <a:spLocks/>
              </p:cNvSpPr>
              <p:nvPr/>
            </p:nvSpPr>
            <p:spPr bwMode="auto">
              <a:xfrm>
                <a:off x="3203"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6" name="Freeform 133"/>
              <p:cNvSpPr>
                <a:spLocks/>
              </p:cNvSpPr>
              <p:nvPr/>
            </p:nvSpPr>
            <p:spPr bwMode="auto">
              <a:xfrm>
                <a:off x="3183"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7" name="Freeform 134"/>
              <p:cNvSpPr>
                <a:spLocks/>
              </p:cNvSpPr>
              <p:nvPr/>
            </p:nvSpPr>
            <p:spPr bwMode="auto">
              <a:xfrm>
                <a:off x="3173"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8" name="Freeform 135"/>
              <p:cNvSpPr>
                <a:spLocks/>
              </p:cNvSpPr>
              <p:nvPr/>
            </p:nvSpPr>
            <p:spPr bwMode="auto">
              <a:xfrm>
                <a:off x="3122" y="2330"/>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49" name="Freeform 136"/>
              <p:cNvSpPr>
                <a:spLocks/>
              </p:cNvSpPr>
              <p:nvPr/>
            </p:nvSpPr>
            <p:spPr bwMode="auto">
              <a:xfrm>
                <a:off x="3093" y="2488"/>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0" name="Freeform 137"/>
              <p:cNvSpPr>
                <a:spLocks/>
              </p:cNvSpPr>
              <p:nvPr/>
            </p:nvSpPr>
            <p:spPr bwMode="auto">
              <a:xfrm>
                <a:off x="3093" y="240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1" name="Freeform 138"/>
              <p:cNvSpPr>
                <a:spLocks/>
              </p:cNvSpPr>
              <p:nvPr/>
            </p:nvSpPr>
            <p:spPr bwMode="auto">
              <a:xfrm>
                <a:off x="3093" y="2369"/>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2" name="Freeform 139"/>
              <p:cNvSpPr>
                <a:spLocks/>
              </p:cNvSpPr>
              <p:nvPr/>
            </p:nvSpPr>
            <p:spPr bwMode="auto">
              <a:xfrm>
                <a:off x="3043"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3" name="Freeform 140"/>
              <p:cNvSpPr>
                <a:spLocks/>
              </p:cNvSpPr>
              <p:nvPr/>
            </p:nvSpPr>
            <p:spPr bwMode="auto">
              <a:xfrm>
                <a:off x="3013" y="2528"/>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4" name="Freeform 141"/>
              <p:cNvSpPr>
                <a:spLocks/>
              </p:cNvSpPr>
              <p:nvPr/>
            </p:nvSpPr>
            <p:spPr bwMode="auto">
              <a:xfrm>
                <a:off x="2954"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5" name="Freeform 142"/>
              <p:cNvSpPr>
                <a:spLocks/>
              </p:cNvSpPr>
              <p:nvPr/>
            </p:nvSpPr>
            <p:spPr bwMode="auto">
              <a:xfrm>
                <a:off x="2903" y="2330"/>
                <a:ext cx="60" cy="59"/>
              </a:xfrm>
              <a:custGeom>
                <a:avLst/>
                <a:gdLst>
                  <a:gd name="T0" fmla="*/ 31 w 60"/>
                  <a:gd name="T1" fmla="*/ 0 h 59"/>
                  <a:gd name="T2" fmla="*/ 60 w 60"/>
                  <a:gd name="T3" fmla="*/ 29 h 59"/>
                  <a:gd name="T4" fmla="*/ 31 w 60"/>
                  <a:gd name="T5" fmla="*/ 59 h 59"/>
                  <a:gd name="T6" fmla="*/ 0 w 60"/>
                  <a:gd name="T7" fmla="*/ 29 h 59"/>
                  <a:gd name="T8" fmla="*/ 31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1" y="0"/>
                    </a:moveTo>
                    <a:lnTo>
                      <a:pt x="60"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6" name="Freeform 143"/>
              <p:cNvSpPr>
                <a:spLocks/>
              </p:cNvSpPr>
              <p:nvPr/>
            </p:nvSpPr>
            <p:spPr bwMode="auto">
              <a:xfrm>
                <a:off x="2874" y="2210"/>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7" name="Freeform 144"/>
              <p:cNvSpPr>
                <a:spLocks/>
              </p:cNvSpPr>
              <p:nvPr/>
            </p:nvSpPr>
            <p:spPr bwMode="auto">
              <a:xfrm>
                <a:off x="2874" y="2051"/>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8" name="Freeform 145"/>
              <p:cNvSpPr>
                <a:spLocks/>
              </p:cNvSpPr>
              <p:nvPr/>
            </p:nvSpPr>
            <p:spPr bwMode="auto">
              <a:xfrm>
                <a:off x="2824" y="244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59" name="Freeform 146"/>
              <p:cNvSpPr>
                <a:spLocks/>
              </p:cNvSpPr>
              <p:nvPr/>
            </p:nvSpPr>
            <p:spPr bwMode="auto">
              <a:xfrm>
                <a:off x="2794"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0" name="Freeform 147"/>
              <p:cNvSpPr>
                <a:spLocks/>
              </p:cNvSpPr>
              <p:nvPr/>
            </p:nvSpPr>
            <p:spPr bwMode="auto">
              <a:xfrm>
                <a:off x="2765" y="2290"/>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1" name="Freeform 148"/>
              <p:cNvSpPr>
                <a:spLocks/>
              </p:cNvSpPr>
              <p:nvPr/>
            </p:nvSpPr>
            <p:spPr bwMode="auto">
              <a:xfrm>
                <a:off x="2735" y="2210"/>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2" name="Freeform 149"/>
              <p:cNvSpPr>
                <a:spLocks/>
              </p:cNvSpPr>
              <p:nvPr/>
            </p:nvSpPr>
            <p:spPr bwMode="auto">
              <a:xfrm>
                <a:off x="2704"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3" name="Freeform 150"/>
              <p:cNvSpPr>
                <a:spLocks/>
              </p:cNvSpPr>
              <p:nvPr/>
            </p:nvSpPr>
            <p:spPr bwMode="auto">
              <a:xfrm>
                <a:off x="2684"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4" name="Freeform 151"/>
              <p:cNvSpPr>
                <a:spLocks/>
              </p:cNvSpPr>
              <p:nvPr/>
            </p:nvSpPr>
            <p:spPr bwMode="auto">
              <a:xfrm>
                <a:off x="2625" y="2528"/>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5" name="Freeform 152"/>
              <p:cNvSpPr>
                <a:spLocks/>
              </p:cNvSpPr>
              <p:nvPr/>
            </p:nvSpPr>
            <p:spPr bwMode="auto">
              <a:xfrm>
                <a:off x="2546" y="2330"/>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6" name="Freeform 153"/>
              <p:cNvSpPr>
                <a:spLocks/>
              </p:cNvSpPr>
              <p:nvPr/>
            </p:nvSpPr>
            <p:spPr bwMode="auto">
              <a:xfrm>
                <a:off x="2266" y="2528"/>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7" name="Freeform 154"/>
              <p:cNvSpPr>
                <a:spLocks/>
              </p:cNvSpPr>
              <p:nvPr/>
            </p:nvSpPr>
            <p:spPr bwMode="auto">
              <a:xfrm>
                <a:off x="1749" y="2567"/>
                <a:ext cx="60" cy="61"/>
              </a:xfrm>
              <a:custGeom>
                <a:avLst/>
                <a:gdLst>
                  <a:gd name="T0" fmla="*/ 29 w 60"/>
                  <a:gd name="T1" fmla="*/ 0 h 61"/>
                  <a:gd name="T2" fmla="*/ 60 w 60"/>
                  <a:gd name="T3" fmla="*/ 31 h 61"/>
                  <a:gd name="T4" fmla="*/ 29 w 60"/>
                  <a:gd name="T5" fmla="*/ 61 h 61"/>
                  <a:gd name="T6" fmla="*/ 0 w 60"/>
                  <a:gd name="T7" fmla="*/ 31 h 61"/>
                  <a:gd name="T8" fmla="*/ 29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29" y="0"/>
                    </a:moveTo>
                    <a:lnTo>
                      <a:pt x="60" y="31"/>
                    </a:lnTo>
                    <a:lnTo>
                      <a:pt x="29" y="61"/>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8" name="Freeform 155"/>
              <p:cNvSpPr>
                <a:spLocks/>
              </p:cNvSpPr>
              <p:nvPr/>
            </p:nvSpPr>
            <p:spPr bwMode="auto">
              <a:xfrm>
                <a:off x="1550"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4669" name="Line 156"/>
              <p:cNvSpPr>
                <a:spLocks noChangeShapeType="1"/>
              </p:cNvSpPr>
              <p:nvPr/>
            </p:nvSpPr>
            <p:spPr bwMode="auto">
              <a:xfrm flipV="1">
                <a:off x="1609" y="2817"/>
                <a:ext cx="11" cy="1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670" name="Line 157"/>
              <p:cNvSpPr>
                <a:spLocks noChangeShapeType="1"/>
              </p:cNvSpPr>
              <p:nvPr/>
            </p:nvSpPr>
            <p:spPr bwMode="auto">
              <a:xfrm flipV="1">
                <a:off x="1579" y="1803"/>
                <a:ext cx="2977" cy="1014"/>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671" name="Rectangle 159"/>
              <p:cNvSpPr>
                <a:spLocks noChangeArrowheads="1"/>
              </p:cNvSpPr>
              <p:nvPr/>
            </p:nvSpPr>
            <p:spPr bwMode="auto">
              <a:xfrm>
                <a:off x="1112" y="2757"/>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4672" name="Rectangle 160"/>
              <p:cNvSpPr>
                <a:spLocks noChangeArrowheads="1"/>
              </p:cNvSpPr>
              <p:nvPr/>
            </p:nvSpPr>
            <p:spPr bwMode="auto">
              <a:xfrm>
                <a:off x="1112" y="2558"/>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5</a:t>
                </a:r>
                <a:endParaRPr lang="it-IT">
                  <a:solidFill>
                    <a:prstClr val="black"/>
                  </a:solidFill>
                </a:endParaRPr>
              </a:p>
            </p:txBody>
          </p:sp>
          <p:sp>
            <p:nvSpPr>
              <p:cNvPr id="64673" name="Rectangle 161"/>
              <p:cNvSpPr>
                <a:spLocks noChangeArrowheads="1"/>
              </p:cNvSpPr>
              <p:nvPr/>
            </p:nvSpPr>
            <p:spPr bwMode="auto">
              <a:xfrm>
                <a:off x="1042" y="2359"/>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a:t>
                </a:r>
                <a:endParaRPr lang="it-IT">
                  <a:solidFill>
                    <a:prstClr val="black"/>
                  </a:solidFill>
                </a:endParaRPr>
              </a:p>
            </p:txBody>
          </p:sp>
          <p:sp>
            <p:nvSpPr>
              <p:cNvPr id="64674" name="Rectangle 162"/>
              <p:cNvSpPr>
                <a:spLocks noChangeArrowheads="1"/>
              </p:cNvSpPr>
              <p:nvPr/>
            </p:nvSpPr>
            <p:spPr bwMode="auto">
              <a:xfrm>
                <a:off x="1042" y="2161"/>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15</a:t>
                </a:r>
                <a:endParaRPr lang="it-IT">
                  <a:solidFill>
                    <a:prstClr val="black"/>
                  </a:solidFill>
                </a:endParaRPr>
              </a:p>
            </p:txBody>
          </p:sp>
          <p:sp>
            <p:nvSpPr>
              <p:cNvPr id="64675" name="Rectangle 163"/>
              <p:cNvSpPr>
                <a:spLocks noChangeArrowheads="1"/>
              </p:cNvSpPr>
              <p:nvPr/>
            </p:nvSpPr>
            <p:spPr bwMode="auto">
              <a:xfrm>
                <a:off x="1042" y="1962"/>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4676" name="Rectangle 164"/>
              <p:cNvSpPr>
                <a:spLocks noChangeArrowheads="1"/>
              </p:cNvSpPr>
              <p:nvPr/>
            </p:nvSpPr>
            <p:spPr bwMode="auto">
              <a:xfrm>
                <a:off x="1042" y="1763"/>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25</a:t>
                </a:r>
                <a:endParaRPr lang="it-IT">
                  <a:solidFill>
                    <a:prstClr val="black"/>
                  </a:solidFill>
                </a:endParaRPr>
              </a:p>
            </p:txBody>
          </p:sp>
          <p:sp>
            <p:nvSpPr>
              <p:cNvPr id="64677" name="Rectangle 165"/>
              <p:cNvSpPr>
                <a:spLocks noChangeArrowheads="1"/>
              </p:cNvSpPr>
              <p:nvPr/>
            </p:nvSpPr>
            <p:spPr bwMode="auto">
              <a:xfrm>
                <a:off x="1042" y="1565"/>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30</a:t>
                </a:r>
                <a:endParaRPr lang="it-IT">
                  <a:solidFill>
                    <a:prstClr val="black"/>
                  </a:solidFill>
                </a:endParaRPr>
              </a:p>
            </p:txBody>
          </p:sp>
          <p:sp>
            <p:nvSpPr>
              <p:cNvPr id="64678" name="Rectangle 166"/>
              <p:cNvSpPr>
                <a:spLocks noChangeArrowheads="1"/>
              </p:cNvSpPr>
              <p:nvPr/>
            </p:nvSpPr>
            <p:spPr bwMode="auto">
              <a:xfrm>
                <a:off x="1251" y="2946"/>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4679" name="Rectangle 167"/>
              <p:cNvSpPr>
                <a:spLocks noChangeArrowheads="1"/>
              </p:cNvSpPr>
              <p:nvPr/>
            </p:nvSpPr>
            <p:spPr bwMode="auto">
              <a:xfrm>
                <a:off x="1868"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4680" name="Rectangle 168"/>
              <p:cNvSpPr>
                <a:spLocks noChangeArrowheads="1"/>
              </p:cNvSpPr>
              <p:nvPr/>
            </p:nvSpPr>
            <p:spPr bwMode="auto">
              <a:xfrm>
                <a:off x="2535"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40</a:t>
                </a:r>
                <a:endParaRPr lang="it-IT">
                  <a:solidFill>
                    <a:prstClr val="black"/>
                  </a:solidFill>
                </a:endParaRPr>
              </a:p>
            </p:txBody>
          </p:sp>
          <p:sp>
            <p:nvSpPr>
              <p:cNvPr id="64681" name="Rectangle 169"/>
              <p:cNvSpPr>
                <a:spLocks noChangeArrowheads="1"/>
              </p:cNvSpPr>
              <p:nvPr/>
            </p:nvSpPr>
            <p:spPr bwMode="auto">
              <a:xfrm>
                <a:off x="3192"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60</a:t>
                </a:r>
                <a:endParaRPr lang="it-IT">
                  <a:solidFill>
                    <a:prstClr val="black"/>
                  </a:solidFill>
                </a:endParaRPr>
              </a:p>
            </p:txBody>
          </p:sp>
          <p:sp>
            <p:nvSpPr>
              <p:cNvPr id="64682" name="Rectangle 170"/>
              <p:cNvSpPr>
                <a:spLocks noChangeArrowheads="1"/>
              </p:cNvSpPr>
              <p:nvPr/>
            </p:nvSpPr>
            <p:spPr bwMode="auto">
              <a:xfrm>
                <a:off x="3849"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80</a:t>
                </a:r>
                <a:endParaRPr lang="it-IT">
                  <a:solidFill>
                    <a:prstClr val="black"/>
                  </a:solidFill>
                </a:endParaRPr>
              </a:p>
            </p:txBody>
          </p:sp>
          <p:sp>
            <p:nvSpPr>
              <p:cNvPr id="64683" name="Rectangle 171"/>
              <p:cNvSpPr>
                <a:spLocks noChangeArrowheads="1"/>
              </p:cNvSpPr>
              <p:nvPr/>
            </p:nvSpPr>
            <p:spPr bwMode="auto">
              <a:xfrm>
                <a:off x="4486"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100</a:t>
                </a:r>
                <a:endParaRPr lang="it-IT">
                  <a:solidFill>
                    <a:prstClr val="black"/>
                  </a:solidFill>
                </a:endParaRPr>
              </a:p>
            </p:txBody>
          </p:sp>
          <p:sp>
            <p:nvSpPr>
              <p:cNvPr id="64684" name="Rectangle 172"/>
              <p:cNvSpPr>
                <a:spLocks noChangeArrowheads="1"/>
              </p:cNvSpPr>
              <p:nvPr/>
            </p:nvSpPr>
            <p:spPr bwMode="auto">
              <a:xfrm>
                <a:off x="5143"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120</a:t>
                </a:r>
                <a:endParaRPr lang="it-IT">
                  <a:solidFill>
                    <a:prstClr val="black"/>
                  </a:solidFill>
                </a:endParaRPr>
              </a:p>
            </p:txBody>
          </p:sp>
          <p:sp>
            <p:nvSpPr>
              <p:cNvPr id="64685" name="Rectangle 173"/>
              <p:cNvSpPr>
                <a:spLocks noChangeArrowheads="1"/>
              </p:cNvSpPr>
              <p:nvPr/>
            </p:nvSpPr>
            <p:spPr bwMode="auto">
              <a:xfrm>
                <a:off x="3113" y="3174"/>
                <a:ext cx="2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1- GS</a:t>
                </a:r>
                <a:endParaRPr lang="it-IT">
                  <a:solidFill>
                    <a:prstClr val="black"/>
                  </a:solidFill>
                </a:endParaRPr>
              </a:p>
            </p:txBody>
          </p:sp>
          <p:sp>
            <p:nvSpPr>
              <p:cNvPr id="64686" name="Rectangle 174"/>
              <p:cNvSpPr>
                <a:spLocks noChangeArrowheads="1"/>
              </p:cNvSpPr>
              <p:nvPr/>
            </p:nvSpPr>
            <p:spPr bwMode="auto">
              <a:xfrm>
                <a:off x="773" y="2161"/>
                <a:ext cx="17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ACT</a:t>
                </a:r>
                <a:endParaRPr lang="it-IT">
                  <a:solidFill>
                    <a:prstClr val="black"/>
                  </a:solidFill>
                </a:endParaRPr>
              </a:p>
            </p:txBody>
          </p:sp>
          <p:sp>
            <p:nvSpPr>
              <p:cNvPr id="64687" name="Rectangle 175"/>
              <p:cNvSpPr>
                <a:spLocks noChangeArrowheads="1"/>
              </p:cNvSpPr>
              <p:nvPr/>
            </p:nvSpPr>
            <p:spPr bwMode="auto">
              <a:xfrm>
                <a:off x="674" y="1058"/>
                <a:ext cx="4790" cy="240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4688" name="Rectangle 12"/>
              <p:cNvSpPr>
                <a:spLocks noChangeArrowheads="1"/>
              </p:cNvSpPr>
              <p:nvPr/>
            </p:nvSpPr>
            <p:spPr bwMode="auto">
              <a:xfrm>
                <a:off x="864" y="1440"/>
                <a:ext cx="4512" cy="2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4689" name="Rectangle 13"/>
              <p:cNvSpPr>
                <a:spLocks noChangeArrowheads="1"/>
              </p:cNvSpPr>
              <p:nvPr/>
            </p:nvSpPr>
            <p:spPr bwMode="auto">
              <a:xfrm>
                <a:off x="4656" y="1632"/>
                <a:ext cx="720" cy="129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4690" name="Rectangle 14"/>
              <p:cNvSpPr>
                <a:spLocks noChangeArrowheads="1"/>
              </p:cNvSpPr>
              <p:nvPr/>
            </p:nvSpPr>
            <p:spPr bwMode="auto">
              <a:xfrm>
                <a:off x="4992" y="2688"/>
                <a:ext cx="384" cy="48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4691" name="Rectangle 178"/>
              <p:cNvSpPr>
                <a:spLocks noChangeArrowheads="1"/>
              </p:cNvSpPr>
              <p:nvPr/>
            </p:nvSpPr>
            <p:spPr bwMode="auto">
              <a:xfrm>
                <a:off x="4608" y="2736"/>
                <a:ext cx="48" cy="14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grpSp>
        <p:sp>
          <p:nvSpPr>
            <p:cNvPr id="64519" name="Line 170"/>
            <p:cNvSpPr>
              <a:spLocks noChangeShapeType="1"/>
            </p:cNvSpPr>
            <p:nvPr/>
          </p:nvSpPr>
          <p:spPr bwMode="auto">
            <a:xfrm>
              <a:off x="1296" y="2065"/>
              <a:ext cx="3552" cy="0"/>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20" name="Line 171"/>
            <p:cNvSpPr>
              <a:spLocks noChangeShapeType="1"/>
            </p:cNvSpPr>
            <p:nvPr/>
          </p:nvSpPr>
          <p:spPr bwMode="auto">
            <a:xfrm flipV="1">
              <a:off x="3922" y="1728"/>
              <a:ext cx="0" cy="1104"/>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4521" name="Text Box 172"/>
            <p:cNvSpPr txBox="1">
              <a:spLocks noChangeArrowheads="1"/>
            </p:cNvSpPr>
            <p:nvPr/>
          </p:nvSpPr>
          <p:spPr bwMode="auto">
            <a:xfrm>
              <a:off x="1104" y="2928"/>
              <a:ext cx="317"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100</a:t>
              </a:r>
            </a:p>
          </p:txBody>
        </p:sp>
        <p:sp>
          <p:nvSpPr>
            <p:cNvPr id="64522" name="Text Box 173"/>
            <p:cNvSpPr txBox="1">
              <a:spLocks noChangeArrowheads="1"/>
            </p:cNvSpPr>
            <p:nvPr/>
          </p:nvSpPr>
          <p:spPr bwMode="auto">
            <a:xfrm>
              <a:off x="1776" y="291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80</a:t>
              </a:r>
            </a:p>
          </p:txBody>
        </p:sp>
        <p:sp>
          <p:nvSpPr>
            <p:cNvPr id="64523" name="Text Box 174"/>
            <p:cNvSpPr txBox="1">
              <a:spLocks noChangeArrowheads="1"/>
            </p:cNvSpPr>
            <p:nvPr/>
          </p:nvSpPr>
          <p:spPr bwMode="auto">
            <a:xfrm>
              <a:off x="2496"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60</a:t>
              </a:r>
            </a:p>
          </p:txBody>
        </p:sp>
        <p:sp>
          <p:nvSpPr>
            <p:cNvPr id="64524" name="Text Box 175"/>
            <p:cNvSpPr txBox="1">
              <a:spLocks noChangeArrowheads="1"/>
            </p:cNvSpPr>
            <p:nvPr/>
          </p:nvSpPr>
          <p:spPr bwMode="auto">
            <a:xfrm>
              <a:off x="3120"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40</a:t>
              </a:r>
            </a:p>
          </p:txBody>
        </p:sp>
        <p:sp>
          <p:nvSpPr>
            <p:cNvPr id="64525" name="Text Box 176"/>
            <p:cNvSpPr txBox="1">
              <a:spLocks noChangeArrowheads="1"/>
            </p:cNvSpPr>
            <p:nvPr/>
          </p:nvSpPr>
          <p:spPr bwMode="auto">
            <a:xfrm>
              <a:off x="3792"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srgbClr val="000090"/>
                  </a:solidFill>
                  <a:latin typeface="Times New Roman" charset="0"/>
                  <a:ea typeface="MS PGothic" charset="0"/>
                  <a:cs typeface="Arial" charset="0"/>
                </a:rPr>
                <a:t>20</a:t>
              </a:r>
            </a:p>
          </p:txBody>
        </p:sp>
        <p:sp>
          <p:nvSpPr>
            <p:cNvPr id="64526" name="Text Box 177"/>
            <p:cNvSpPr txBox="1">
              <a:spLocks noChangeArrowheads="1"/>
            </p:cNvSpPr>
            <p:nvPr/>
          </p:nvSpPr>
          <p:spPr bwMode="auto">
            <a:xfrm>
              <a:off x="4512" y="2928"/>
              <a:ext cx="174"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0</a:t>
              </a:r>
            </a:p>
          </p:txBody>
        </p:sp>
      </p:grpSp>
      <p:sp>
        <p:nvSpPr>
          <p:cNvPr id="2" name="Rettangolo 1"/>
          <p:cNvSpPr>
            <a:spLocks noChangeArrowheads="1"/>
          </p:cNvSpPr>
          <p:nvPr/>
        </p:nvSpPr>
        <p:spPr bwMode="auto">
          <a:xfrm>
            <a:off x="1768475" y="2708275"/>
            <a:ext cx="4418013" cy="1492250"/>
          </a:xfrm>
          <a:prstGeom prst="rect">
            <a:avLst/>
          </a:prstGeom>
          <a:solidFill>
            <a:srgbClr val="3366FF">
              <a:alpha val="41176"/>
            </a:srgbClr>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a:defRPr/>
            </a:pPr>
            <a:endParaRPr lang="it-IT">
              <a:solidFill>
                <a:prstClr val="white"/>
              </a:solidFill>
              <a:cs typeface="Arial" charset="0"/>
            </a:endParaRPr>
          </a:p>
        </p:txBody>
      </p:sp>
      <p:sp>
        <p:nvSpPr>
          <p:cNvPr id="64515" name="CasellaDiTesto 2"/>
          <p:cNvSpPr txBox="1">
            <a:spLocks noChangeArrowheads="1"/>
          </p:cNvSpPr>
          <p:nvPr/>
        </p:nvSpPr>
        <p:spPr bwMode="auto">
          <a:xfrm>
            <a:off x="2569805" y="1132401"/>
            <a:ext cx="45384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400" b="1" dirty="0">
                <a:solidFill>
                  <a:prstClr val="black"/>
                </a:solidFill>
                <a:latin typeface="Avenir Black"/>
                <a:ea typeface="MS PGothic" charset="0"/>
                <a:cs typeface="Avenir Black"/>
              </a:rPr>
              <a:t>No control – Non </a:t>
            </a:r>
            <a:r>
              <a:rPr lang="it-IT" sz="2400" b="1" dirty="0" err="1">
                <a:solidFill>
                  <a:prstClr val="black"/>
                </a:solidFill>
                <a:latin typeface="Avenir Black"/>
                <a:ea typeface="MS PGothic" charset="0"/>
                <a:cs typeface="Avenir Black"/>
              </a:rPr>
              <a:t>optimal</a:t>
            </a:r>
            <a:r>
              <a:rPr lang="it-IT" sz="2400" b="1" dirty="0">
                <a:solidFill>
                  <a:prstClr val="black"/>
                </a:solidFill>
                <a:latin typeface="Avenir Black"/>
                <a:ea typeface="MS PGothic" charset="0"/>
                <a:cs typeface="Avenir Black"/>
              </a:rPr>
              <a:t> </a:t>
            </a:r>
            <a:r>
              <a:rPr lang="it-IT" sz="2400" b="1" dirty="0" err="1">
                <a:solidFill>
                  <a:prstClr val="black"/>
                </a:solidFill>
                <a:latin typeface="Avenir Black"/>
                <a:ea typeface="MS PGothic" charset="0"/>
                <a:cs typeface="Avenir Black"/>
              </a:rPr>
              <a:t>QoL</a:t>
            </a:r>
            <a:endParaRPr lang="it-IT" sz="2400" b="1" dirty="0">
              <a:solidFill>
                <a:prstClr val="black"/>
              </a:solidFill>
              <a:latin typeface="Avenir Black"/>
              <a:ea typeface="MS PGothic" charset="0"/>
              <a:cs typeface="Avenir Black"/>
            </a:endParaRPr>
          </a:p>
        </p:txBody>
      </p:sp>
      <p:sp>
        <p:nvSpPr>
          <p:cNvPr id="64516" name="CasellaDiTesto 3"/>
          <p:cNvSpPr txBox="1">
            <a:spLocks noChangeArrowheads="1"/>
          </p:cNvSpPr>
          <p:nvPr/>
        </p:nvSpPr>
        <p:spPr bwMode="auto">
          <a:xfrm>
            <a:off x="590550" y="5661025"/>
            <a:ext cx="57356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b="1" dirty="0">
                <a:solidFill>
                  <a:srgbClr val="660066"/>
                </a:solidFill>
                <a:ea typeface="MS PGothic" charset="0"/>
                <a:cs typeface="Arial" charset="0"/>
              </a:rPr>
              <a:t>1° to </a:t>
            </a:r>
            <a:r>
              <a:rPr lang="it-IT" b="1" dirty="0" err="1">
                <a:solidFill>
                  <a:srgbClr val="660066"/>
                </a:solidFill>
                <a:ea typeface="MS PGothic" charset="0"/>
                <a:cs typeface="Arial" charset="0"/>
              </a:rPr>
              <a:t>improve</a:t>
            </a:r>
            <a:r>
              <a:rPr lang="it-IT" b="1" dirty="0">
                <a:solidFill>
                  <a:srgbClr val="660066"/>
                </a:solidFill>
                <a:ea typeface="MS PGothic" charset="0"/>
                <a:cs typeface="Arial" charset="0"/>
              </a:rPr>
              <a:t> control:       	 </a:t>
            </a:r>
            <a:r>
              <a:rPr lang="it-IT" b="1" dirty="0" err="1">
                <a:solidFill>
                  <a:srgbClr val="660066"/>
                </a:solidFill>
                <a:ea typeface="MS PGothic" charset="0"/>
                <a:cs typeface="Arial" charset="0"/>
              </a:rPr>
              <a:t>diagnosis</a:t>
            </a:r>
            <a:r>
              <a:rPr lang="it-IT" b="1" dirty="0">
                <a:solidFill>
                  <a:srgbClr val="660066"/>
                </a:solidFill>
                <a:ea typeface="MS PGothic" charset="0"/>
                <a:cs typeface="Arial" charset="0"/>
              </a:rPr>
              <a:t>/ treatment </a:t>
            </a:r>
            <a:r>
              <a:rPr lang="it-IT" b="1" dirty="0" err="1">
                <a:solidFill>
                  <a:srgbClr val="660066"/>
                </a:solidFill>
                <a:ea typeface="MS PGothic" charset="0"/>
                <a:cs typeface="Arial" charset="0"/>
              </a:rPr>
              <a:t>plan</a:t>
            </a:r>
            <a:r>
              <a:rPr lang="it-IT" b="1" dirty="0">
                <a:solidFill>
                  <a:srgbClr val="660066"/>
                </a:solidFill>
                <a:ea typeface="MS PGothic" charset="0"/>
                <a:cs typeface="Arial" charset="0"/>
              </a:rPr>
              <a:t> </a:t>
            </a:r>
          </a:p>
          <a:p>
            <a:r>
              <a:rPr lang="it-IT" b="1" dirty="0">
                <a:solidFill>
                  <a:srgbClr val="660066"/>
                </a:solidFill>
                <a:ea typeface="MS PGothic" charset="0"/>
                <a:cs typeface="Arial" charset="0"/>
              </a:rPr>
              <a:t>			</a:t>
            </a:r>
            <a:r>
              <a:rPr lang="it-IT" b="1" dirty="0" err="1">
                <a:solidFill>
                  <a:srgbClr val="660066"/>
                </a:solidFill>
                <a:ea typeface="MS PGothic" charset="0"/>
                <a:cs typeface="Arial" charset="0"/>
              </a:rPr>
              <a:t>adherence</a:t>
            </a:r>
            <a:r>
              <a:rPr lang="it-IT" b="1" dirty="0">
                <a:solidFill>
                  <a:srgbClr val="660066"/>
                </a:solidFill>
                <a:ea typeface="MS PGothic" charset="0"/>
                <a:cs typeface="Arial" charset="0"/>
              </a:rPr>
              <a:t>/BEHAVIOUR</a:t>
            </a:r>
          </a:p>
          <a:p>
            <a:r>
              <a:rPr lang="it-IT" b="1" dirty="0">
                <a:solidFill>
                  <a:srgbClr val="660066"/>
                </a:solidFill>
                <a:ea typeface="MS PGothic" charset="0"/>
                <a:cs typeface="Arial" charset="0"/>
              </a:rPr>
              <a:t>			</a:t>
            </a:r>
            <a:r>
              <a:rPr lang="it-IT" b="1" dirty="0" err="1">
                <a:solidFill>
                  <a:srgbClr val="660066"/>
                </a:solidFill>
                <a:ea typeface="MS PGothic" charset="0"/>
                <a:cs typeface="Arial" charset="0"/>
              </a:rPr>
              <a:t>comorbidities</a:t>
            </a:r>
            <a:r>
              <a:rPr lang="it-IT" b="1" dirty="0">
                <a:solidFill>
                  <a:srgbClr val="660066"/>
                </a:solidFill>
                <a:ea typeface="MS PGothic" charset="0"/>
                <a:cs typeface="Arial" charset="0"/>
              </a:rPr>
              <a:t>  </a:t>
            </a:r>
          </a:p>
        </p:txBody>
      </p:sp>
      <p:sp>
        <p:nvSpPr>
          <p:cNvPr id="64517" name="Rectangle 158"/>
          <p:cNvSpPr>
            <a:spLocks noChangeArrowheads="1"/>
          </p:cNvSpPr>
          <p:nvPr/>
        </p:nvSpPr>
        <p:spPr bwMode="auto">
          <a:xfrm>
            <a:off x="1551403" y="205222"/>
            <a:ext cx="542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000" dirty="0" err="1">
                <a:solidFill>
                  <a:srgbClr val="000000"/>
                </a:solidFill>
              </a:rPr>
              <a:t>Asthma</a:t>
            </a:r>
            <a:r>
              <a:rPr lang="it-IT" sz="2000" dirty="0">
                <a:solidFill>
                  <a:srgbClr val="000000"/>
                </a:solidFill>
              </a:rPr>
              <a:t> Control  vs </a:t>
            </a:r>
            <a:r>
              <a:rPr lang="it-IT" sz="2000" dirty="0" err="1">
                <a:solidFill>
                  <a:srgbClr val="000000"/>
                </a:solidFill>
              </a:rPr>
              <a:t>QoL</a:t>
            </a:r>
            <a:r>
              <a:rPr lang="it-IT" sz="2000" dirty="0">
                <a:solidFill>
                  <a:srgbClr val="000000"/>
                </a:solidFill>
              </a:rPr>
              <a:t> </a:t>
            </a:r>
            <a:r>
              <a:rPr lang="it-IT" sz="2000" dirty="0" err="1">
                <a:solidFill>
                  <a:srgbClr val="000000"/>
                </a:solidFill>
              </a:rPr>
              <a:t>related</a:t>
            </a:r>
            <a:r>
              <a:rPr lang="it-IT" sz="2000" dirty="0">
                <a:solidFill>
                  <a:srgbClr val="000000"/>
                </a:solidFill>
              </a:rPr>
              <a:t> to </a:t>
            </a:r>
            <a:r>
              <a:rPr lang="it-IT" sz="2000" dirty="0" err="1">
                <a:solidFill>
                  <a:srgbClr val="000000"/>
                </a:solidFill>
              </a:rPr>
              <a:t>Asthma</a:t>
            </a:r>
            <a:r>
              <a:rPr lang="it-IT" sz="2000" dirty="0">
                <a:solidFill>
                  <a:srgbClr val="000000"/>
                </a:solidFill>
              </a:rPr>
              <a:t> &amp; </a:t>
            </a:r>
            <a:r>
              <a:rPr lang="it-IT" sz="2000" dirty="0" err="1">
                <a:solidFill>
                  <a:srgbClr val="000000"/>
                </a:solidFill>
              </a:rPr>
              <a:t>Rhinitis</a:t>
            </a:r>
            <a:endParaRPr lang="it-IT" sz="2000" dirty="0">
              <a:solidFill>
                <a:prstClr val="black"/>
              </a:solidFill>
            </a:endParaRPr>
          </a:p>
        </p:txBody>
      </p:sp>
      <p:pic>
        <p:nvPicPr>
          <p:cNvPr id="1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32" y="105035"/>
            <a:ext cx="667850" cy="11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Text Box 178"/>
          <p:cNvSpPr txBox="1">
            <a:spLocks noChangeArrowheads="1"/>
          </p:cNvSpPr>
          <p:nvPr/>
        </p:nvSpPr>
        <p:spPr bwMode="auto">
          <a:xfrm>
            <a:off x="6068353" y="6278230"/>
            <a:ext cx="2975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b="1" dirty="0" err="1">
                <a:solidFill>
                  <a:srgbClr val="000090"/>
                </a:solidFill>
                <a:ea typeface="MS PGothic" charset="0"/>
                <a:cs typeface="Arial" charset="0"/>
              </a:rPr>
              <a:t>Braido</a:t>
            </a:r>
            <a:r>
              <a:rPr lang="it-IT" sz="2000" b="1" dirty="0">
                <a:solidFill>
                  <a:srgbClr val="000090"/>
                </a:solidFill>
                <a:ea typeface="MS PGothic" charset="0"/>
                <a:cs typeface="Arial" charset="0"/>
              </a:rPr>
              <a:t> </a:t>
            </a:r>
            <a:r>
              <a:rPr lang="it-IT" sz="2000" b="1" dirty="0" err="1">
                <a:solidFill>
                  <a:srgbClr val="000090"/>
                </a:solidFill>
                <a:ea typeface="MS PGothic" charset="0"/>
                <a:cs typeface="Arial" charset="0"/>
              </a:rPr>
              <a:t>F</a:t>
            </a:r>
            <a:r>
              <a:rPr lang="it-IT" sz="2000" b="1" dirty="0">
                <a:solidFill>
                  <a:srgbClr val="000090"/>
                </a:solidFill>
                <a:ea typeface="MS PGothic" charset="0"/>
                <a:cs typeface="Arial" charset="0"/>
              </a:rPr>
              <a:t> et </a:t>
            </a:r>
            <a:r>
              <a:rPr lang="it-IT" sz="2000" b="1" dirty="0" err="1" smtClean="0">
                <a:solidFill>
                  <a:srgbClr val="000090"/>
                </a:solidFill>
                <a:ea typeface="MS PGothic" charset="0"/>
                <a:cs typeface="Arial" charset="0"/>
              </a:rPr>
              <a:t>al.Allergy</a:t>
            </a:r>
            <a:r>
              <a:rPr lang="it-IT" sz="2000" b="1" dirty="0" smtClean="0">
                <a:solidFill>
                  <a:srgbClr val="000090"/>
                </a:solidFill>
                <a:ea typeface="MS PGothic" charset="0"/>
                <a:cs typeface="Arial" charset="0"/>
              </a:rPr>
              <a:t> </a:t>
            </a:r>
            <a:r>
              <a:rPr lang="it-IT" sz="2000" b="1" dirty="0">
                <a:solidFill>
                  <a:srgbClr val="000090"/>
                </a:solidFill>
                <a:ea typeface="MS PGothic" charset="0"/>
                <a:cs typeface="Arial" charset="0"/>
              </a:rPr>
              <a:t>2009</a:t>
            </a:r>
          </a:p>
        </p:txBody>
      </p:sp>
    </p:spTree>
    <p:extLst>
      <p:ext uri="{BB962C8B-B14F-4D97-AF65-F5344CB8AC3E}">
        <p14:creationId xmlns:p14="http://schemas.microsoft.com/office/powerpoint/2010/main" val="179546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randombar(horizontal)">
                                      <p:cBhvr>
                                        <p:cTn id="7"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2"/>
          <p:cNvGrpSpPr>
            <a:grpSpLocks/>
          </p:cNvGrpSpPr>
          <p:nvPr/>
        </p:nvGrpSpPr>
        <p:grpSpPr bwMode="auto">
          <a:xfrm>
            <a:off x="268294" y="1050926"/>
            <a:ext cx="8796337" cy="4841875"/>
            <a:chOff x="624" y="1008"/>
            <a:chExt cx="4899" cy="2505"/>
          </a:xfrm>
        </p:grpSpPr>
        <p:grpSp>
          <p:nvGrpSpPr>
            <p:cNvPr id="65542" name="Group 179"/>
            <p:cNvGrpSpPr>
              <a:grpSpLocks/>
            </p:cNvGrpSpPr>
            <p:nvPr/>
          </p:nvGrpSpPr>
          <p:grpSpPr bwMode="auto">
            <a:xfrm>
              <a:off x="624" y="1008"/>
              <a:ext cx="4899" cy="2505"/>
              <a:chOff x="624" y="1008"/>
              <a:chExt cx="4899" cy="2505"/>
            </a:xfrm>
          </p:grpSpPr>
          <p:sp>
            <p:nvSpPr>
              <p:cNvPr id="65551" name="Rectangle 176"/>
              <p:cNvSpPr>
                <a:spLocks noChangeArrowheads="1"/>
              </p:cNvSpPr>
              <p:nvPr/>
            </p:nvSpPr>
            <p:spPr bwMode="auto">
              <a:xfrm>
                <a:off x="624" y="1008"/>
                <a:ext cx="4899" cy="2505"/>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5552" name="Rectangle 15"/>
              <p:cNvSpPr>
                <a:spLocks noChangeArrowheads="1"/>
              </p:cNvSpPr>
              <p:nvPr/>
            </p:nvSpPr>
            <p:spPr bwMode="auto">
              <a:xfrm>
                <a:off x="674" y="1058"/>
                <a:ext cx="4790" cy="2405"/>
              </a:xfrm>
              <a:prstGeom prst="rect">
                <a:avLst/>
              </a:prstGeom>
              <a:solidFill>
                <a:srgbClr val="FFFFCC"/>
              </a:solidFill>
              <a:ln w="0">
                <a:solidFill>
                  <a:srgbClr val="000000"/>
                </a:solidFill>
                <a:miter lim="800000"/>
                <a:headEnd/>
                <a:tailEnd/>
              </a:ln>
            </p:spPr>
            <p:txBody>
              <a:bodyPr/>
              <a:lstStyle/>
              <a:p>
                <a:endParaRPr lang="it-IT">
                  <a:solidFill>
                    <a:prstClr val="black"/>
                  </a:solidFill>
                </a:endParaRPr>
              </a:p>
            </p:txBody>
          </p:sp>
          <p:sp>
            <p:nvSpPr>
              <p:cNvPr id="65553" name="Rectangle 16"/>
              <p:cNvSpPr>
                <a:spLocks noChangeArrowheads="1"/>
              </p:cNvSpPr>
              <p:nvPr/>
            </p:nvSpPr>
            <p:spPr bwMode="auto">
              <a:xfrm>
                <a:off x="1281" y="1644"/>
                <a:ext cx="3962" cy="119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5554" name="Rectangle 17"/>
              <p:cNvSpPr>
                <a:spLocks noChangeArrowheads="1"/>
              </p:cNvSpPr>
              <p:nvPr/>
            </p:nvSpPr>
            <p:spPr bwMode="auto">
              <a:xfrm>
                <a:off x="1281" y="1644"/>
                <a:ext cx="3962" cy="1192"/>
              </a:xfrm>
              <a:prstGeom prst="rect">
                <a:avLst/>
              </a:prstGeom>
              <a:noFill/>
              <a:ln w="1587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5555" name="Line 18"/>
              <p:cNvSpPr>
                <a:spLocks noChangeShapeType="1"/>
              </p:cNvSpPr>
              <p:nvPr/>
            </p:nvSpPr>
            <p:spPr bwMode="auto">
              <a:xfrm>
                <a:off x="1281" y="1644"/>
                <a:ext cx="1" cy="119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56" name="Line 19"/>
              <p:cNvSpPr>
                <a:spLocks noChangeShapeType="1"/>
              </p:cNvSpPr>
              <p:nvPr/>
            </p:nvSpPr>
            <p:spPr bwMode="auto">
              <a:xfrm>
                <a:off x="1241" y="2836"/>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57" name="Line 20"/>
              <p:cNvSpPr>
                <a:spLocks noChangeShapeType="1"/>
              </p:cNvSpPr>
              <p:nvPr/>
            </p:nvSpPr>
            <p:spPr bwMode="auto">
              <a:xfrm>
                <a:off x="1241" y="2637"/>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58" name="Line 21"/>
              <p:cNvSpPr>
                <a:spLocks noChangeShapeType="1"/>
              </p:cNvSpPr>
              <p:nvPr/>
            </p:nvSpPr>
            <p:spPr bwMode="auto">
              <a:xfrm>
                <a:off x="1241" y="2439"/>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59" name="Line 22"/>
              <p:cNvSpPr>
                <a:spLocks noChangeShapeType="1"/>
              </p:cNvSpPr>
              <p:nvPr/>
            </p:nvSpPr>
            <p:spPr bwMode="auto">
              <a:xfrm>
                <a:off x="1241" y="2240"/>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0" name="Line 23"/>
              <p:cNvSpPr>
                <a:spLocks noChangeShapeType="1"/>
              </p:cNvSpPr>
              <p:nvPr/>
            </p:nvSpPr>
            <p:spPr bwMode="auto">
              <a:xfrm>
                <a:off x="1241" y="2041"/>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1" name="Line 24"/>
              <p:cNvSpPr>
                <a:spLocks noChangeShapeType="1"/>
              </p:cNvSpPr>
              <p:nvPr/>
            </p:nvSpPr>
            <p:spPr bwMode="auto">
              <a:xfrm>
                <a:off x="1241" y="1843"/>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2" name="Line 25"/>
              <p:cNvSpPr>
                <a:spLocks noChangeShapeType="1"/>
              </p:cNvSpPr>
              <p:nvPr/>
            </p:nvSpPr>
            <p:spPr bwMode="auto">
              <a:xfrm>
                <a:off x="1241" y="1644"/>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3" name="Line 26"/>
              <p:cNvSpPr>
                <a:spLocks noChangeShapeType="1"/>
              </p:cNvSpPr>
              <p:nvPr/>
            </p:nvSpPr>
            <p:spPr bwMode="auto">
              <a:xfrm>
                <a:off x="1281" y="2836"/>
                <a:ext cx="39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4" name="Line 27"/>
              <p:cNvSpPr>
                <a:spLocks noChangeShapeType="1"/>
              </p:cNvSpPr>
              <p:nvPr/>
            </p:nvSpPr>
            <p:spPr bwMode="auto">
              <a:xfrm flipV="1">
                <a:off x="1281"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5" name="Line 28"/>
              <p:cNvSpPr>
                <a:spLocks noChangeShapeType="1"/>
              </p:cNvSpPr>
              <p:nvPr/>
            </p:nvSpPr>
            <p:spPr bwMode="auto">
              <a:xfrm flipV="1">
                <a:off x="1938"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6" name="Line 29"/>
              <p:cNvSpPr>
                <a:spLocks noChangeShapeType="1"/>
              </p:cNvSpPr>
              <p:nvPr/>
            </p:nvSpPr>
            <p:spPr bwMode="auto">
              <a:xfrm flipV="1">
                <a:off x="2605"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7" name="Line 30"/>
              <p:cNvSpPr>
                <a:spLocks noChangeShapeType="1"/>
              </p:cNvSpPr>
              <p:nvPr/>
            </p:nvSpPr>
            <p:spPr bwMode="auto">
              <a:xfrm flipV="1">
                <a:off x="3262"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8" name="Line 31"/>
              <p:cNvSpPr>
                <a:spLocks noChangeShapeType="1"/>
              </p:cNvSpPr>
              <p:nvPr/>
            </p:nvSpPr>
            <p:spPr bwMode="auto">
              <a:xfrm flipV="1">
                <a:off x="3919"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69" name="Line 32"/>
              <p:cNvSpPr>
                <a:spLocks noChangeShapeType="1"/>
              </p:cNvSpPr>
              <p:nvPr/>
            </p:nvSpPr>
            <p:spPr bwMode="auto">
              <a:xfrm flipV="1">
                <a:off x="4587"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70" name="Line 33"/>
              <p:cNvSpPr>
                <a:spLocks noChangeShapeType="1"/>
              </p:cNvSpPr>
              <p:nvPr/>
            </p:nvSpPr>
            <p:spPr bwMode="auto">
              <a:xfrm flipV="1">
                <a:off x="5243"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71" name="Freeform 34"/>
              <p:cNvSpPr>
                <a:spLocks/>
              </p:cNvSpPr>
              <p:nvPr/>
            </p:nvSpPr>
            <p:spPr bwMode="auto">
              <a:xfrm>
                <a:off x="4526"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72" name="Freeform 35"/>
              <p:cNvSpPr>
                <a:spLocks/>
              </p:cNvSpPr>
              <p:nvPr/>
            </p:nvSpPr>
            <p:spPr bwMode="auto">
              <a:xfrm>
                <a:off x="4467"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73" name="Freeform 36"/>
              <p:cNvSpPr>
                <a:spLocks/>
              </p:cNvSpPr>
              <p:nvPr/>
            </p:nvSpPr>
            <p:spPr bwMode="auto">
              <a:xfrm>
                <a:off x="444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74" name="Freeform 37"/>
              <p:cNvSpPr>
                <a:spLocks/>
              </p:cNvSpPr>
              <p:nvPr/>
            </p:nvSpPr>
            <p:spPr bwMode="auto">
              <a:xfrm>
                <a:off x="4447"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75" name="Freeform 38"/>
              <p:cNvSpPr>
                <a:spLocks/>
              </p:cNvSpPr>
              <p:nvPr/>
            </p:nvSpPr>
            <p:spPr bwMode="auto">
              <a:xfrm>
                <a:off x="4416"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76" name="Freeform 39"/>
              <p:cNvSpPr>
                <a:spLocks/>
              </p:cNvSpPr>
              <p:nvPr/>
            </p:nvSpPr>
            <p:spPr bwMode="auto">
              <a:xfrm>
                <a:off x="4387" y="1852"/>
                <a:ext cx="60" cy="60"/>
              </a:xfrm>
              <a:custGeom>
                <a:avLst/>
                <a:gdLst>
                  <a:gd name="T0" fmla="*/ 29 w 60"/>
                  <a:gd name="T1" fmla="*/ 0 h 60"/>
                  <a:gd name="T2" fmla="*/ 60 w 60"/>
                  <a:gd name="T3" fmla="*/ 31 h 60"/>
                  <a:gd name="T4" fmla="*/ 29 w 60"/>
                  <a:gd name="T5" fmla="*/ 60 h 60"/>
                  <a:gd name="T6" fmla="*/ 0 w 60"/>
                  <a:gd name="T7" fmla="*/ 31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77" name="Freeform 40"/>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78" name="Freeform 41"/>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79" name="Freeform 42"/>
              <p:cNvSpPr>
                <a:spLocks/>
              </p:cNvSpPr>
              <p:nvPr/>
            </p:nvSpPr>
            <p:spPr bwMode="auto">
              <a:xfrm>
                <a:off x="4307"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0" name="Freeform 43"/>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1" name="Freeform 44"/>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2" name="Freeform 45"/>
              <p:cNvSpPr>
                <a:spLocks/>
              </p:cNvSpPr>
              <p:nvPr/>
            </p:nvSpPr>
            <p:spPr bwMode="auto">
              <a:xfrm>
                <a:off x="4278"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3" name="Freeform 46"/>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4" name="Freeform 47"/>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5" name="Freeform 48"/>
              <p:cNvSpPr>
                <a:spLocks/>
              </p:cNvSpPr>
              <p:nvPr/>
            </p:nvSpPr>
            <p:spPr bwMode="auto">
              <a:xfrm>
                <a:off x="4278"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6" name="Freeform 49"/>
              <p:cNvSpPr>
                <a:spLocks/>
              </p:cNvSpPr>
              <p:nvPr/>
            </p:nvSpPr>
            <p:spPr bwMode="auto">
              <a:xfrm>
                <a:off x="4248"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7" name="Freeform 50"/>
              <p:cNvSpPr>
                <a:spLocks/>
              </p:cNvSpPr>
              <p:nvPr/>
            </p:nvSpPr>
            <p:spPr bwMode="auto">
              <a:xfrm>
                <a:off x="424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8" name="Freeform 51"/>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89" name="Freeform 52"/>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0" name="Freeform 53"/>
              <p:cNvSpPr>
                <a:spLocks/>
              </p:cNvSpPr>
              <p:nvPr/>
            </p:nvSpPr>
            <p:spPr bwMode="auto">
              <a:xfrm>
                <a:off x="422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1" name="Freeform 54"/>
              <p:cNvSpPr>
                <a:spLocks/>
              </p:cNvSpPr>
              <p:nvPr/>
            </p:nvSpPr>
            <p:spPr bwMode="auto">
              <a:xfrm>
                <a:off x="4197" y="209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2" name="Freeform 55"/>
              <p:cNvSpPr>
                <a:spLocks/>
              </p:cNvSpPr>
              <p:nvPr/>
            </p:nvSpPr>
            <p:spPr bwMode="auto">
              <a:xfrm>
                <a:off x="4197" y="2051"/>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3" name="Freeform 56"/>
              <p:cNvSpPr>
                <a:spLocks/>
              </p:cNvSpPr>
              <p:nvPr/>
            </p:nvSpPr>
            <p:spPr bwMode="auto">
              <a:xfrm>
                <a:off x="4197" y="1972"/>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4" name="Freeform 57"/>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5" name="Freeform 58"/>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6" name="Freeform 59"/>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7" name="Freeform 60"/>
              <p:cNvSpPr>
                <a:spLocks/>
              </p:cNvSpPr>
              <p:nvPr/>
            </p:nvSpPr>
            <p:spPr bwMode="auto">
              <a:xfrm>
                <a:off x="4168" y="213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8" name="Freeform 61"/>
              <p:cNvSpPr>
                <a:spLocks/>
              </p:cNvSpPr>
              <p:nvPr/>
            </p:nvSpPr>
            <p:spPr bwMode="auto">
              <a:xfrm>
                <a:off x="4108" y="1852"/>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599" name="Freeform 62"/>
              <p:cNvSpPr>
                <a:spLocks/>
              </p:cNvSpPr>
              <p:nvPr/>
            </p:nvSpPr>
            <p:spPr bwMode="auto">
              <a:xfrm>
                <a:off x="4088" y="2091"/>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0" name="Freeform 63"/>
              <p:cNvSpPr>
                <a:spLocks/>
              </p:cNvSpPr>
              <p:nvPr/>
            </p:nvSpPr>
            <p:spPr bwMode="auto">
              <a:xfrm>
                <a:off x="4088" y="1972"/>
                <a:ext cx="61" cy="60"/>
              </a:xfrm>
              <a:custGeom>
                <a:avLst/>
                <a:gdLst>
                  <a:gd name="T0" fmla="*/ 30 w 61"/>
                  <a:gd name="T1" fmla="*/ 0 h 60"/>
                  <a:gd name="T2" fmla="*/ 61 w 61"/>
                  <a:gd name="T3" fmla="*/ 29 h 60"/>
                  <a:gd name="T4" fmla="*/ 30 w 61"/>
                  <a:gd name="T5" fmla="*/ 60 h 60"/>
                  <a:gd name="T6" fmla="*/ 0 w 61"/>
                  <a:gd name="T7" fmla="*/ 29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1" name="Freeform 64"/>
              <p:cNvSpPr>
                <a:spLocks/>
              </p:cNvSpPr>
              <p:nvPr/>
            </p:nvSpPr>
            <p:spPr bwMode="auto">
              <a:xfrm>
                <a:off x="4088" y="193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2" name="Freeform 65"/>
              <p:cNvSpPr>
                <a:spLocks/>
              </p:cNvSpPr>
              <p:nvPr/>
            </p:nvSpPr>
            <p:spPr bwMode="auto">
              <a:xfrm>
                <a:off x="4088"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3" name="Freeform 66"/>
              <p:cNvSpPr>
                <a:spLocks/>
              </p:cNvSpPr>
              <p:nvPr/>
            </p:nvSpPr>
            <p:spPr bwMode="auto">
              <a:xfrm>
                <a:off x="4059" y="2170"/>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4" name="Freeform 67"/>
              <p:cNvSpPr>
                <a:spLocks/>
              </p:cNvSpPr>
              <p:nvPr/>
            </p:nvSpPr>
            <p:spPr bwMode="auto">
              <a:xfrm>
                <a:off x="4059"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5" name="Freeform 68"/>
              <p:cNvSpPr>
                <a:spLocks/>
              </p:cNvSpPr>
              <p:nvPr/>
            </p:nvSpPr>
            <p:spPr bwMode="auto">
              <a:xfrm>
                <a:off x="4029" y="2409"/>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6" name="Freeform 69"/>
              <p:cNvSpPr>
                <a:spLocks/>
              </p:cNvSpPr>
              <p:nvPr/>
            </p:nvSpPr>
            <p:spPr bwMode="auto">
              <a:xfrm>
                <a:off x="4029"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7" name="Freeform 70"/>
              <p:cNvSpPr>
                <a:spLocks/>
              </p:cNvSpPr>
              <p:nvPr/>
            </p:nvSpPr>
            <p:spPr bwMode="auto">
              <a:xfrm>
                <a:off x="4029"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8" name="Freeform 71"/>
              <p:cNvSpPr>
                <a:spLocks/>
              </p:cNvSpPr>
              <p:nvPr/>
            </p:nvSpPr>
            <p:spPr bwMode="auto">
              <a:xfrm>
                <a:off x="4029"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09" name="Freeform 72"/>
              <p:cNvSpPr>
                <a:spLocks/>
              </p:cNvSpPr>
              <p:nvPr/>
            </p:nvSpPr>
            <p:spPr bwMode="auto">
              <a:xfrm>
                <a:off x="3998"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0" name="Freeform 73"/>
              <p:cNvSpPr>
                <a:spLocks/>
              </p:cNvSpPr>
              <p:nvPr/>
            </p:nvSpPr>
            <p:spPr bwMode="auto">
              <a:xfrm>
                <a:off x="3998" y="193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1" name="Freeform 74"/>
              <p:cNvSpPr>
                <a:spLocks/>
              </p:cNvSpPr>
              <p:nvPr/>
            </p:nvSpPr>
            <p:spPr bwMode="auto">
              <a:xfrm>
                <a:off x="3998"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2" name="Freeform 75"/>
              <p:cNvSpPr>
                <a:spLocks/>
              </p:cNvSpPr>
              <p:nvPr/>
            </p:nvSpPr>
            <p:spPr bwMode="auto">
              <a:xfrm>
                <a:off x="3998" y="1813"/>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3" name="Freeform 76"/>
              <p:cNvSpPr>
                <a:spLocks/>
              </p:cNvSpPr>
              <p:nvPr/>
            </p:nvSpPr>
            <p:spPr bwMode="auto">
              <a:xfrm>
                <a:off x="397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4" name="Freeform 77"/>
              <p:cNvSpPr>
                <a:spLocks/>
              </p:cNvSpPr>
              <p:nvPr/>
            </p:nvSpPr>
            <p:spPr bwMode="auto">
              <a:xfrm>
                <a:off x="397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5" name="Freeform 78"/>
              <p:cNvSpPr>
                <a:spLocks/>
              </p:cNvSpPr>
              <p:nvPr/>
            </p:nvSpPr>
            <p:spPr bwMode="auto">
              <a:xfrm>
                <a:off x="3979"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6" name="Freeform 79"/>
              <p:cNvSpPr>
                <a:spLocks/>
              </p:cNvSpPr>
              <p:nvPr/>
            </p:nvSpPr>
            <p:spPr bwMode="auto">
              <a:xfrm>
                <a:off x="3919"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7" name="Freeform 80"/>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8" name="Freeform 81"/>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19" name="Freeform 82"/>
              <p:cNvSpPr>
                <a:spLocks/>
              </p:cNvSpPr>
              <p:nvPr/>
            </p:nvSpPr>
            <p:spPr bwMode="auto">
              <a:xfrm>
                <a:off x="391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0" name="Freeform 83"/>
              <p:cNvSpPr>
                <a:spLocks/>
              </p:cNvSpPr>
              <p:nvPr/>
            </p:nvSpPr>
            <p:spPr bwMode="auto">
              <a:xfrm>
                <a:off x="391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1" name="Freeform 84"/>
              <p:cNvSpPr>
                <a:spLocks/>
              </p:cNvSpPr>
              <p:nvPr/>
            </p:nvSpPr>
            <p:spPr bwMode="auto">
              <a:xfrm>
                <a:off x="3889"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2" name="Freeform 85"/>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3" name="Freeform 86"/>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4" name="Freeform 87"/>
              <p:cNvSpPr>
                <a:spLocks/>
              </p:cNvSpPr>
              <p:nvPr/>
            </p:nvSpPr>
            <p:spPr bwMode="auto">
              <a:xfrm>
                <a:off x="3889"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5" name="Freeform 88"/>
              <p:cNvSpPr>
                <a:spLocks/>
              </p:cNvSpPr>
              <p:nvPr/>
            </p:nvSpPr>
            <p:spPr bwMode="auto">
              <a:xfrm>
                <a:off x="3869"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6" name="Freeform 89"/>
              <p:cNvSpPr>
                <a:spLocks/>
              </p:cNvSpPr>
              <p:nvPr/>
            </p:nvSpPr>
            <p:spPr bwMode="auto">
              <a:xfrm>
                <a:off x="3840" y="189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7" name="Freeform 90"/>
              <p:cNvSpPr>
                <a:spLocks/>
              </p:cNvSpPr>
              <p:nvPr/>
            </p:nvSpPr>
            <p:spPr bwMode="auto">
              <a:xfrm>
                <a:off x="3810"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8" name="Freeform 91"/>
              <p:cNvSpPr>
                <a:spLocks/>
              </p:cNvSpPr>
              <p:nvPr/>
            </p:nvSpPr>
            <p:spPr bwMode="auto">
              <a:xfrm>
                <a:off x="3810"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29" name="Freeform 92"/>
              <p:cNvSpPr>
                <a:spLocks/>
              </p:cNvSpPr>
              <p:nvPr/>
            </p:nvSpPr>
            <p:spPr bwMode="auto">
              <a:xfrm>
                <a:off x="3810"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0" name="Freeform 93"/>
              <p:cNvSpPr>
                <a:spLocks/>
              </p:cNvSpPr>
              <p:nvPr/>
            </p:nvSpPr>
            <p:spPr bwMode="auto">
              <a:xfrm>
                <a:off x="3779" y="2012"/>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1" name="Freeform 94"/>
              <p:cNvSpPr>
                <a:spLocks/>
              </p:cNvSpPr>
              <p:nvPr/>
            </p:nvSpPr>
            <p:spPr bwMode="auto">
              <a:xfrm>
                <a:off x="3779"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2" name="Freeform 95"/>
              <p:cNvSpPr>
                <a:spLocks/>
              </p:cNvSpPr>
              <p:nvPr/>
            </p:nvSpPr>
            <p:spPr bwMode="auto">
              <a:xfrm>
                <a:off x="376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3" name="Freeform 96"/>
              <p:cNvSpPr>
                <a:spLocks/>
              </p:cNvSpPr>
              <p:nvPr/>
            </p:nvSpPr>
            <p:spPr bwMode="auto">
              <a:xfrm>
                <a:off x="3760"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4" name="Freeform 97"/>
              <p:cNvSpPr>
                <a:spLocks/>
              </p:cNvSpPr>
              <p:nvPr/>
            </p:nvSpPr>
            <p:spPr bwMode="auto">
              <a:xfrm>
                <a:off x="3730"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5" name="Freeform 98"/>
              <p:cNvSpPr>
                <a:spLocks/>
              </p:cNvSpPr>
              <p:nvPr/>
            </p:nvSpPr>
            <p:spPr bwMode="auto">
              <a:xfrm>
                <a:off x="373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6" name="Freeform 99"/>
              <p:cNvSpPr>
                <a:spLocks/>
              </p:cNvSpPr>
              <p:nvPr/>
            </p:nvSpPr>
            <p:spPr bwMode="auto">
              <a:xfrm>
                <a:off x="3700"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7" name="Freeform 100"/>
              <p:cNvSpPr>
                <a:spLocks/>
              </p:cNvSpPr>
              <p:nvPr/>
            </p:nvSpPr>
            <p:spPr bwMode="auto">
              <a:xfrm>
                <a:off x="3670"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8" name="Freeform 101"/>
              <p:cNvSpPr>
                <a:spLocks/>
              </p:cNvSpPr>
              <p:nvPr/>
            </p:nvSpPr>
            <p:spPr bwMode="auto">
              <a:xfrm>
                <a:off x="3670"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39" name="Freeform 102"/>
              <p:cNvSpPr>
                <a:spLocks/>
              </p:cNvSpPr>
              <p:nvPr/>
            </p:nvSpPr>
            <p:spPr bwMode="auto">
              <a:xfrm>
                <a:off x="367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0" name="Freeform 103"/>
              <p:cNvSpPr>
                <a:spLocks/>
              </p:cNvSpPr>
              <p:nvPr/>
            </p:nvSpPr>
            <p:spPr bwMode="auto">
              <a:xfrm>
                <a:off x="367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1" name="Freeform 104"/>
              <p:cNvSpPr>
                <a:spLocks/>
              </p:cNvSpPr>
              <p:nvPr/>
            </p:nvSpPr>
            <p:spPr bwMode="auto">
              <a:xfrm>
                <a:off x="3641" y="2051"/>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2" name="Freeform 105"/>
              <p:cNvSpPr>
                <a:spLocks/>
              </p:cNvSpPr>
              <p:nvPr/>
            </p:nvSpPr>
            <p:spPr bwMode="auto">
              <a:xfrm>
                <a:off x="3621"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3" name="Freeform 106"/>
              <p:cNvSpPr>
                <a:spLocks/>
              </p:cNvSpPr>
              <p:nvPr/>
            </p:nvSpPr>
            <p:spPr bwMode="auto">
              <a:xfrm>
                <a:off x="3621"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4" name="Freeform 107"/>
              <p:cNvSpPr>
                <a:spLocks/>
              </p:cNvSpPr>
              <p:nvPr/>
            </p:nvSpPr>
            <p:spPr bwMode="auto">
              <a:xfrm>
                <a:off x="3591" y="2249"/>
                <a:ext cx="59" cy="61"/>
              </a:xfrm>
              <a:custGeom>
                <a:avLst/>
                <a:gdLst>
                  <a:gd name="T0" fmla="*/ 30 w 59"/>
                  <a:gd name="T1" fmla="*/ 0 h 61"/>
                  <a:gd name="T2" fmla="*/ 59 w 59"/>
                  <a:gd name="T3" fmla="*/ 31 h 61"/>
                  <a:gd name="T4" fmla="*/ 30 w 59"/>
                  <a:gd name="T5" fmla="*/ 61 h 61"/>
                  <a:gd name="T6" fmla="*/ 0 w 59"/>
                  <a:gd name="T7" fmla="*/ 31 h 61"/>
                  <a:gd name="T8" fmla="*/ 30 w 59"/>
                  <a:gd name="T9" fmla="*/ 0 h 61"/>
                  <a:gd name="T10" fmla="*/ 0 60000 65536"/>
                  <a:gd name="T11" fmla="*/ 0 60000 65536"/>
                  <a:gd name="T12" fmla="*/ 0 60000 65536"/>
                  <a:gd name="T13" fmla="*/ 0 60000 65536"/>
                  <a:gd name="T14" fmla="*/ 0 60000 65536"/>
                  <a:gd name="T15" fmla="*/ 0 w 59"/>
                  <a:gd name="T16" fmla="*/ 0 h 61"/>
                  <a:gd name="T17" fmla="*/ 59 w 59"/>
                  <a:gd name="T18" fmla="*/ 61 h 61"/>
                </a:gdLst>
                <a:ahLst/>
                <a:cxnLst>
                  <a:cxn ang="T10">
                    <a:pos x="T0" y="T1"/>
                  </a:cxn>
                  <a:cxn ang="T11">
                    <a:pos x="T2" y="T3"/>
                  </a:cxn>
                  <a:cxn ang="T12">
                    <a:pos x="T4" y="T5"/>
                  </a:cxn>
                  <a:cxn ang="T13">
                    <a:pos x="T6" y="T7"/>
                  </a:cxn>
                  <a:cxn ang="T14">
                    <a:pos x="T8" y="T9"/>
                  </a:cxn>
                </a:cxnLst>
                <a:rect l="T15" t="T16" r="T17" b="T18"/>
                <a:pathLst>
                  <a:path w="59" h="61">
                    <a:moveTo>
                      <a:pt x="30" y="0"/>
                    </a:moveTo>
                    <a:lnTo>
                      <a:pt x="59"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5" name="Freeform 108"/>
              <p:cNvSpPr>
                <a:spLocks/>
              </p:cNvSpPr>
              <p:nvPr/>
            </p:nvSpPr>
            <p:spPr bwMode="auto">
              <a:xfrm>
                <a:off x="3591"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6" name="Freeform 109"/>
              <p:cNvSpPr>
                <a:spLocks/>
              </p:cNvSpPr>
              <p:nvPr/>
            </p:nvSpPr>
            <p:spPr bwMode="auto">
              <a:xfrm>
                <a:off x="3560" y="2290"/>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7" name="Freeform 110"/>
              <p:cNvSpPr>
                <a:spLocks/>
              </p:cNvSpPr>
              <p:nvPr/>
            </p:nvSpPr>
            <p:spPr bwMode="auto">
              <a:xfrm>
                <a:off x="3560"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8" name="Freeform 111"/>
              <p:cNvSpPr>
                <a:spLocks/>
              </p:cNvSpPr>
              <p:nvPr/>
            </p:nvSpPr>
            <p:spPr bwMode="auto">
              <a:xfrm>
                <a:off x="3531" y="2290"/>
                <a:ext cx="60" cy="60"/>
              </a:xfrm>
              <a:custGeom>
                <a:avLst/>
                <a:gdLst>
                  <a:gd name="T0" fmla="*/ 29 w 60"/>
                  <a:gd name="T1" fmla="*/ 0 h 60"/>
                  <a:gd name="T2" fmla="*/ 60 w 60"/>
                  <a:gd name="T3" fmla="*/ 29 h 60"/>
                  <a:gd name="T4" fmla="*/ 29 w 60"/>
                  <a:gd name="T5" fmla="*/ 60 h 60"/>
                  <a:gd name="T6" fmla="*/ 0 w 60"/>
                  <a:gd name="T7" fmla="*/ 29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49" name="Freeform 112"/>
              <p:cNvSpPr>
                <a:spLocks/>
              </p:cNvSpPr>
              <p:nvPr/>
            </p:nvSpPr>
            <p:spPr bwMode="auto">
              <a:xfrm>
                <a:off x="3531" y="209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0" name="Freeform 113"/>
              <p:cNvSpPr>
                <a:spLocks/>
              </p:cNvSpPr>
              <p:nvPr/>
            </p:nvSpPr>
            <p:spPr bwMode="auto">
              <a:xfrm>
                <a:off x="3511" y="2249"/>
                <a:ext cx="60" cy="61"/>
              </a:xfrm>
              <a:custGeom>
                <a:avLst/>
                <a:gdLst>
                  <a:gd name="T0" fmla="*/ 30 w 60"/>
                  <a:gd name="T1" fmla="*/ 0 h 61"/>
                  <a:gd name="T2" fmla="*/ 60 w 60"/>
                  <a:gd name="T3" fmla="*/ 31 h 61"/>
                  <a:gd name="T4" fmla="*/ 30 w 60"/>
                  <a:gd name="T5" fmla="*/ 61 h 61"/>
                  <a:gd name="T6" fmla="*/ 0 w 60"/>
                  <a:gd name="T7" fmla="*/ 31 h 61"/>
                  <a:gd name="T8" fmla="*/ 30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30" y="0"/>
                    </a:moveTo>
                    <a:lnTo>
                      <a:pt x="60"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1" name="Freeform 114"/>
              <p:cNvSpPr>
                <a:spLocks/>
              </p:cNvSpPr>
              <p:nvPr/>
            </p:nvSpPr>
            <p:spPr bwMode="auto">
              <a:xfrm>
                <a:off x="348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2" name="Freeform 115"/>
              <p:cNvSpPr>
                <a:spLocks/>
              </p:cNvSpPr>
              <p:nvPr/>
            </p:nvSpPr>
            <p:spPr bwMode="auto">
              <a:xfrm>
                <a:off x="3481"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3" name="Freeform 116"/>
              <p:cNvSpPr>
                <a:spLocks/>
              </p:cNvSpPr>
              <p:nvPr/>
            </p:nvSpPr>
            <p:spPr bwMode="auto">
              <a:xfrm>
                <a:off x="3481"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4" name="Freeform 117"/>
              <p:cNvSpPr>
                <a:spLocks/>
              </p:cNvSpPr>
              <p:nvPr/>
            </p:nvSpPr>
            <p:spPr bwMode="auto">
              <a:xfrm>
                <a:off x="345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5" name="Freeform 118"/>
              <p:cNvSpPr>
                <a:spLocks/>
              </p:cNvSpPr>
              <p:nvPr/>
            </p:nvSpPr>
            <p:spPr bwMode="auto">
              <a:xfrm>
                <a:off x="3451"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6" name="Freeform 119"/>
              <p:cNvSpPr>
                <a:spLocks/>
              </p:cNvSpPr>
              <p:nvPr/>
            </p:nvSpPr>
            <p:spPr bwMode="auto">
              <a:xfrm>
                <a:off x="342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7" name="Freeform 120"/>
              <p:cNvSpPr>
                <a:spLocks/>
              </p:cNvSpPr>
              <p:nvPr/>
            </p:nvSpPr>
            <p:spPr bwMode="auto">
              <a:xfrm>
                <a:off x="3422"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8" name="Freeform 121"/>
              <p:cNvSpPr>
                <a:spLocks/>
              </p:cNvSpPr>
              <p:nvPr/>
            </p:nvSpPr>
            <p:spPr bwMode="auto">
              <a:xfrm>
                <a:off x="340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59" name="Freeform 122"/>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0" name="Freeform 123"/>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1" name="Freeform 124"/>
              <p:cNvSpPr>
                <a:spLocks/>
              </p:cNvSpPr>
              <p:nvPr/>
            </p:nvSpPr>
            <p:spPr bwMode="auto">
              <a:xfrm>
                <a:off x="3372" y="2330"/>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2" name="Freeform 125"/>
              <p:cNvSpPr>
                <a:spLocks/>
              </p:cNvSpPr>
              <p:nvPr/>
            </p:nvSpPr>
            <p:spPr bwMode="auto">
              <a:xfrm>
                <a:off x="3372"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3" name="Freeform 126"/>
              <p:cNvSpPr>
                <a:spLocks/>
              </p:cNvSpPr>
              <p:nvPr/>
            </p:nvSpPr>
            <p:spPr bwMode="auto">
              <a:xfrm>
                <a:off x="3312" y="2330"/>
                <a:ext cx="60" cy="59"/>
              </a:xfrm>
              <a:custGeom>
                <a:avLst/>
                <a:gdLst>
                  <a:gd name="T0" fmla="*/ 29 w 60"/>
                  <a:gd name="T1" fmla="*/ 0 h 59"/>
                  <a:gd name="T2" fmla="*/ 60 w 60"/>
                  <a:gd name="T3" fmla="*/ 29 h 59"/>
                  <a:gd name="T4" fmla="*/ 29 w 60"/>
                  <a:gd name="T5" fmla="*/ 59 h 59"/>
                  <a:gd name="T6" fmla="*/ 0 w 60"/>
                  <a:gd name="T7" fmla="*/ 29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4" name="Freeform 127"/>
              <p:cNvSpPr>
                <a:spLocks/>
              </p:cNvSpPr>
              <p:nvPr/>
            </p:nvSpPr>
            <p:spPr bwMode="auto">
              <a:xfrm>
                <a:off x="3292" y="2051"/>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5" name="Freeform 128"/>
              <p:cNvSpPr>
                <a:spLocks/>
              </p:cNvSpPr>
              <p:nvPr/>
            </p:nvSpPr>
            <p:spPr bwMode="auto">
              <a:xfrm>
                <a:off x="3292"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6" name="Freeform 129"/>
              <p:cNvSpPr>
                <a:spLocks/>
              </p:cNvSpPr>
              <p:nvPr/>
            </p:nvSpPr>
            <p:spPr bwMode="auto">
              <a:xfrm>
                <a:off x="3262" y="2210"/>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7" name="Freeform 130"/>
              <p:cNvSpPr>
                <a:spLocks/>
              </p:cNvSpPr>
              <p:nvPr/>
            </p:nvSpPr>
            <p:spPr bwMode="auto">
              <a:xfrm>
                <a:off x="3232"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8" name="Freeform 131"/>
              <p:cNvSpPr>
                <a:spLocks/>
              </p:cNvSpPr>
              <p:nvPr/>
            </p:nvSpPr>
            <p:spPr bwMode="auto">
              <a:xfrm>
                <a:off x="3203" y="2012"/>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69" name="Freeform 132"/>
              <p:cNvSpPr>
                <a:spLocks/>
              </p:cNvSpPr>
              <p:nvPr/>
            </p:nvSpPr>
            <p:spPr bwMode="auto">
              <a:xfrm>
                <a:off x="3203"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0" name="Freeform 133"/>
              <p:cNvSpPr>
                <a:spLocks/>
              </p:cNvSpPr>
              <p:nvPr/>
            </p:nvSpPr>
            <p:spPr bwMode="auto">
              <a:xfrm>
                <a:off x="3183"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1" name="Freeform 134"/>
              <p:cNvSpPr>
                <a:spLocks/>
              </p:cNvSpPr>
              <p:nvPr/>
            </p:nvSpPr>
            <p:spPr bwMode="auto">
              <a:xfrm>
                <a:off x="3173"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2" name="Freeform 135"/>
              <p:cNvSpPr>
                <a:spLocks/>
              </p:cNvSpPr>
              <p:nvPr/>
            </p:nvSpPr>
            <p:spPr bwMode="auto">
              <a:xfrm>
                <a:off x="3122" y="2330"/>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3" name="Freeform 136"/>
              <p:cNvSpPr>
                <a:spLocks/>
              </p:cNvSpPr>
              <p:nvPr/>
            </p:nvSpPr>
            <p:spPr bwMode="auto">
              <a:xfrm>
                <a:off x="3093" y="2488"/>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4" name="Freeform 137"/>
              <p:cNvSpPr>
                <a:spLocks/>
              </p:cNvSpPr>
              <p:nvPr/>
            </p:nvSpPr>
            <p:spPr bwMode="auto">
              <a:xfrm>
                <a:off x="3093" y="240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5" name="Freeform 138"/>
              <p:cNvSpPr>
                <a:spLocks/>
              </p:cNvSpPr>
              <p:nvPr/>
            </p:nvSpPr>
            <p:spPr bwMode="auto">
              <a:xfrm>
                <a:off x="3093" y="2369"/>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6" name="Freeform 139"/>
              <p:cNvSpPr>
                <a:spLocks/>
              </p:cNvSpPr>
              <p:nvPr/>
            </p:nvSpPr>
            <p:spPr bwMode="auto">
              <a:xfrm>
                <a:off x="3043"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7" name="Freeform 140"/>
              <p:cNvSpPr>
                <a:spLocks/>
              </p:cNvSpPr>
              <p:nvPr/>
            </p:nvSpPr>
            <p:spPr bwMode="auto">
              <a:xfrm>
                <a:off x="3013" y="2528"/>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8" name="Freeform 141"/>
              <p:cNvSpPr>
                <a:spLocks/>
              </p:cNvSpPr>
              <p:nvPr/>
            </p:nvSpPr>
            <p:spPr bwMode="auto">
              <a:xfrm>
                <a:off x="2954"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79" name="Freeform 142"/>
              <p:cNvSpPr>
                <a:spLocks/>
              </p:cNvSpPr>
              <p:nvPr/>
            </p:nvSpPr>
            <p:spPr bwMode="auto">
              <a:xfrm>
                <a:off x="2903" y="2330"/>
                <a:ext cx="60" cy="59"/>
              </a:xfrm>
              <a:custGeom>
                <a:avLst/>
                <a:gdLst>
                  <a:gd name="T0" fmla="*/ 31 w 60"/>
                  <a:gd name="T1" fmla="*/ 0 h 59"/>
                  <a:gd name="T2" fmla="*/ 60 w 60"/>
                  <a:gd name="T3" fmla="*/ 29 h 59"/>
                  <a:gd name="T4" fmla="*/ 31 w 60"/>
                  <a:gd name="T5" fmla="*/ 59 h 59"/>
                  <a:gd name="T6" fmla="*/ 0 w 60"/>
                  <a:gd name="T7" fmla="*/ 29 h 59"/>
                  <a:gd name="T8" fmla="*/ 31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1" y="0"/>
                    </a:moveTo>
                    <a:lnTo>
                      <a:pt x="60"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0" name="Freeform 143"/>
              <p:cNvSpPr>
                <a:spLocks/>
              </p:cNvSpPr>
              <p:nvPr/>
            </p:nvSpPr>
            <p:spPr bwMode="auto">
              <a:xfrm>
                <a:off x="2874" y="2210"/>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1" name="Freeform 144"/>
              <p:cNvSpPr>
                <a:spLocks/>
              </p:cNvSpPr>
              <p:nvPr/>
            </p:nvSpPr>
            <p:spPr bwMode="auto">
              <a:xfrm>
                <a:off x="2874" y="2051"/>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2" name="Freeform 145"/>
              <p:cNvSpPr>
                <a:spLocks/>
              </p:cNvSpPr>
              <p:nvPr/>
            </p:nvSpPr>
            <p:spPr bwMode="auto">
              <a:xfrm>
                <a:off x="2824" y="244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3" name="Freeform 146"/>
              <p:cNvSpPr>
                <a:spLocks/>
              </p:cNvSpPr>
              <p:nvPr/>
            </p:nvSpPr>
            <p:spPr bwMode="auto">
              <a:xfrm>
                <a:off x="2794"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4" name="Freeform 147"/>
              <p:cNvSpPr>
                <a:spLocks/>
              </p:cNvSpPr>
              <p:nvPr/>
            </p:nvSpPr>
            <p:spPr bwMode="auto">
              <a:xfrm>
                <a:off x="2765" y="2290"/>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5" name="Freeform 148"/>
              <p:cNvSpPr>
                <a:spLocks/>
              </p:cNvSpPr>
              <p:nvPr/>
            </p:nvSpPr>
            <p:spPr bwMode="auto">
              <a:xfrm>
                <a:off x="2735" y="2210"/>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6" name="Freeform 149"/>
              <p:cNvSpPr>
                <a:spLocks/>
              </p:cNvSpPr>
              <p:nvPr/>
            </p:nvSpPr>
            <p:spPr bwMode="auto">
              <a:xfrm>
                <a:off x="2704"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7" name="Freeform 150"/>
              <p:cNvSpPr>
                <a:spLocks/>
              </p:cNvSpPr>
              <p:nvPr/>
            </p:nvSpPr>
            <p:spPr bwMode="auto">
              <a:xfrm>
                <a:off x="2684"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8" name="Freeform 151"/>
              <p:cNvSpPr>
                <a:spLocks/>
              </p:cNvSpPr>
              <p:nvPr/>
            </p:nvSpPr>
            <p:spPr bwMode="auto">
              <a:xfrm>
                <a:off x="2625" y="2528"/>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89" name="Freeform 152"/>
              <p:cNvSpPr>
                <a:spLocks/>
              </p:cNvSpPr>
              <p:nvPr/>
            </p:nvSpPr>
            <p:spPr bwMode="auto">
              <a:xfrm>
                <a:off x="2546" y="2330"/>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90" name="Freeform 153"/>
              <p:cNvSpPr>
                <a:spLocks/>
              </p:cNvSpPr>
              <p:nvPr/>
            </p:nvSpPr>
            <p:spPr bwMode="auto">
              <a:xfrm>
                <a:off x="2266" y="2528"/>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91" name="Freeform 154"/>
              <p:cNvSpPr>
                <a:spLocks/>
              </p:cNvSpPr>
              <p:nvPr/>
            </p:nvSpPr>
            <p:spPr bwMode="auto">
              <a:xfrm>
                <a:off x="1749" y="2567"/>
                <a:ext cx="60" cy="61"/>
              </a:xfrm>
              <a:custGeom>
                <a:avLst/>
                <a:gdLst>
                  <a:gd name="T0" fmla="*/ 29 w 60"/>
                  <a:gd name="T1" fmla="*/ 0 h 61"/>
                  <a:gd name="T2" fmla="*/ 60 w 60"/>
                  <a:gd name="T3" fmla="*/ 31 h 61"/>
                  <a:gd name="T4" fmla="*/ 29 w 60"/>
                  <a:gd name="T5" fmla="*/ 61 h 61"/>
                  <a:gd name="T6" fmla="*/ 0 w 60"/>
                  <a:gd name="T7" fmla="*/ 31 h 61"/>
                  <a:gd name="T8" fmla="*/ 29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29" y="0"/>
                    </a:moveTo>
                    <a:lnTo>
                      <a:pt x="60" y="31"/>
                    </a:lnTo>
                    <a:lnTo>
                      <a:pt x="29" y="61"/>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92" name="Freeform 155"/>
              <p:cNvSpPr>
                <a:spLocks/>
              </p:cNvSpPr>
              <p:nvPr/>
            </p:nvSpPr>
            <p:spPr bwMode="auto">
              <a:xfrm>
                <a:off x="1550"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5693" name="Line 156"/>
              <p:cNvSpPr>
                <a:spLocks noChangeShapeType="1"/>
              </p:cNvSpPr>
              <p:nvPr/>
            </p:nvSpPr>
            <p:spPr bwMode="auto">
              <a:xfrm flipV="1">
                <a:off x="1609" y="2817"/>
                <a:ext cx="11" cy="1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694" name="Line 157"/>
              <p:cNvSpPr>
                <a:spLocks noChangeShapeType="1"/>
              </p:cNvSpPr>
              <p:nvPr/>
            </p:nvSpPr>
            <p:spPr bwMode="auto">
              <a:xfrm flipV="1">
                <a:off x="1579" y="1803"/>
                <a:ext cx="2977" cy="1014"/>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695" name="Rectangle 159"/>
              <p:cNvSpPr>
                <a:spLocks noChangeArrowheads="1"/>
              </p:cNvSpPr>
              <p:nvPr/>
            </p:nvSpPr>
            <p:spPr bwMode="auto">
              <a:xfrm>
                <a:off x="1112" y="2757"/>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5696" name="Rectangle 160"/>
              <p:cNvSpPr>
                <a:spLocks noChangeArrowheads="1"/>
              </p:cNvSpPr>
              <p:nvPr/>
            </p:nvSpPr>
            <p:spPr bwMode="auto">
              <a:xfrm>
                <a:off x="1112" y="2558"/>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5</a:t>
                </a:r>
                <a:endParaRPr lang="it-IT">
                  <a:solidFill>
                    <a:prstClr val="black"/>
                  </a:solidFill>
                </a:endParaRPr>
              </a:p>
            </p:txBody>
          </p:sp>
          <p:sp>
            <p:nvSpPr>
              <p:cNvPr id="65697" name="Rectangle 161"/>
              <p:cNvSpPr>
                <a:spLocks noChangeArrowheads="1"/>
              </p:cNvSpPr>
              <p:nvPr/>
            </p:nvSpPr>
            <p:spPr bwMode="auto">
              <a:xfrm>
                <a:off x="1042" y="2359"/>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a:t>
                </a:r>
                <a:endParaRPr lang="it-IT">
                  <a:solidFill>
                    <a:prstClr val="black"/>
                  </a:solidFill>
                </a:endParaRPr>
              </a:p>
            </p:txBody>
          </p:sp>
          <p:sp>
            <p:nvSpPr>
              <p:cNvPr id="65698" name="Rectangle 162"/>
              <p:cNvSpPr>
                <a:spLocks noChangeArrowheads="1"/>
              </p:cNvSpPr>
              <p:nvPr/>
            </p:nvSpPr>
            <p:spPr bwMode="auto">
              <a:xfrm>
                <a:off x="1042" y="2161"/>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15</a:t>
                </a:r>
                <a:endParaRPr lang="it-IT">
                  <a:solidFill>
                    <a:prstClr val="black"/>
                  </a:solidFill>
                </a:endParaRPr>
              </a:p>
            </p:txBody>
          </p:sp>
          <p:sp>
            <p:nvSpPr>
              <p:cNvPr id="65699" name="Rectangle 163"/>
              <p:cNvSpPr>
                <a:spLocks noChangeArrowheads="1"/>
              </p:cNvSpPr>
              <p:nvPr/>
            </p:nvSpPr>
            <p:spPr bwMode="auto">
              <a:xfrm>
                <a:off x="1042" y="1962"/>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5700" name="Rectangle 164"/>
              <p:cNvSpPr>
                <a:spLocks noChangeArrowheads="1"/>
              </p:cNvSpPr>
              <p:nvPr/>
            </p:nvSpPr>
            <p:spPr bwMode="auto">
              <a:xfrm>
                <a:off x="1042" y="1763"/>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25</a:t>
                </a:r>
                <a:endParaRPr lang="it-IT">
                  <a:solidFill>
                    <a:prstClr val="black"/>
                  </a:solidFill>
                </a:endParaRPr>
              </a:p>
            </p:txBody>
          </p:sp>
          <p:sp>
            <p:nvSpPr>
              <p:cNvPr id="65701" name="Rectangle 165"/>
              <p:cNvSpPr>
                <a:spLocks noChangeArrowheads="1"/>
              </p:cNvSpPr>
              <p:nvPr/>
            </p:nvSpPr>
            <p:spPr bwMode="auto">
              <a:xfrm>
                <a:off x="1042" y="1565"/>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30</a:t>
                </a:r>
                <a:endParaRPr lang="it-IT">
                  <a:solidFill>
                    <a:prstClr val="black"/>
                  </a:solidFill>
                </a:endParaRPr>
              </a:p>
            </p:txBody>
          </p:sp>
          <p:sp>
            <p:nvSpPr>
              <p:cNvPr id="65702" name="Rectangle 166"/>
              <p:cNvSpPr>
                <a:spLocks noChangeArrowheads="1"/>
              </p:cNvSpPr>
              <p:nvPr/>
            </p:nvSpPr>
            <p:spPr bwMode="auto">
              <a:xfrm>
                <a:off x="1251" y="2946"/>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5703" name="Rectangle 167"/>
              <p:cNvSpPr>
                <a:spLocks noChangeArrowheads="1"/>
              </p:cNvSpPr>
              <p:nvPr/>
            </p:nvSpPr>
            <p:spPr bwMode="auto">
              <a:xfrm>
                <a:off x="1868"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5704" name="Rectangle 168"/>
              <p:cNvSpPr>
                <a:spLocks noChangeArrowheads="1"/>
              </p:cNvSpPr>
              <p:nvPr/>
            </p:nvSpPr>
            <p:spPr bwMode="auto">
              <a:xfrm>
                <a:off x="2535"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40</a:t>
                </a:r>
                <a:endParaRPr lang="it-IT">
                  <a:solidFill>
                    <a:prstClr val="black"/>
                  </a:solidFill>
                </a:endParaRPr>
              </a:p>
            </p:txBody>
          </p:sp>
          <p:sp>
            <p:nvSpPr>
              <p:cNvPr id="65705" name="Rectangle 169"/>
              <p:cNvSpPr>
                <a:spLocks noChangeArrowheads="1"/>
              </p:cNvSpPr>
              <p:nvPr/>
            </p:nvSpPr>
            <p:spPr bwMode="auto">
              <a:xfrm>
                <a:off x="3192"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60</a:t>
                </a:r>
                <a:endParaRPr lang="it-IT">
                  <a:solidFill>
                    <a:prstClr val="black"/>
                  </a:solidFill>
                </a:endParaRPr>
              </a:p>
            </p:txBody>
          </p:sp>
          <p:sp>
            <p:nvSpPr>
              <p:cNvPr id="65706" name="Rectangle 170"/>
              <p:cNvSpPr>
                <a:spLocks noChangeArrowheads="1"/>
              </p:cNvSpPr>
              <p:nvPr/>
            </p:nvSpPr>
            <p:spPr bwMode="auto">
              <a:xfrm>
                <a:off x="3849"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80</a:t>
                </a:r>
                <a:endParaRPr lang="it-IT">
                  <a:solidFill>
                    <a:prstClr val="black"/>
                  </a:solidFill>
                </a:endParaRPr>
              </a:p>
            </p:txBody>
          </p:sp>
          <p:sp>
            <p:nvSpPr>
              <p:cNvPr id="65707" name="Rectangle 171"/>
              <p:cNvSpPr>
                <a:spLocks noChangeArrowheads="1"/>
              </p:cNvSpPr>
              <p:nvPr/>
            </p:nvSpPr>
            <p:spPr bwMode="auto">
              <a:xfrm>
                <a:off x="4486"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100</a:t>
                </a:r>
                <a:endParaRPr lang="it-IT">
                  <a:solidFill>
                    <a:prstClr val="black"/>
                  </a:solidFill>
                </a:endParaRPr>
              </a:p>
            </p:txBody>
          </p:sp>
          <p:sp>
            <p:nvSpPr>
              <p:cNvPr id="65708" name="Rectangle 172"/>
              <p:cNvSpPr>
                <a:spLocks noChangeArrowheads="1"/>
              </p:cNvSpPr>
              <p:nvPr/>
            </p:nvSpPr>
            <p:spPr bwMode="auto">
              <a:xfrm>
                <a:off x="5143"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120</a:t>
                </a:r>
                <a:endParaRPr lang="it-IT">
                  <a:solidFill>
                    <a:prstClr val="black"/>
                  </a:solidFill>
                </a:endParaRPr>
              </a:p>
            </p:txBody>
          </p:sp>
          <p:sp>
            <p:nvSpPr>
              <p:cNvPr id="65709" name="Rectangle 173"/>
              <p:cNvSpPr>
                <a:spLocks noChangeArrowheads="1"/>
              </p:cNvSpPr>
              <p:nvPr/>
            </p:nvSpPr>
            <p:spPr bwMode="auto">
              <a:xfrm>
                <a:off x="3113" y="3174"/>
                <a:ext cx="2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1- GS</a:t>
                </a:r>
                <a:endParaRPr lang="it-IT">
                  <a:solidFill>
                    <a:prstClr val="black"/>
                  </a:solidFill>
                </a:endParaRPr>
              </a:p>
            </p:txBody>
          </p:sp>
          <p:sp>
            <p:nvSpPr>
              <p:cNvPr id="65710" name="Rectangle 174"/>
              <p:cNvSpPr>
                <a:spLocks noChangeArrowheads="1"/>
              </p:cNvSpPr>
              <p:nvPr/>
            </p:nvSpPr>
            <p:spPr bwMode="auto">
              <a:xfrm>
                <a:off x="773" y="2161"/>
                <a:ext cx="17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ACT</a:t>
                </a:r>
                <a:endParaRPr lang="it-IT">
                  <a:solidFill>
                    <a:prstClr val="black"/>
                  </a:solidFill>
                </a:endParaRPr>
              </a:p>
            </p:txBody>
          </p:sp>
          <p:sp>
            <p:nvSpPr>
              <p:cNvPr id="65711" name="Rectangle 175"/>
              <p:cNvSpPr>
                <a:spLocks noChangeArrowheads="1"/>
              </p:cNvSpPr>
              <p:nvPr/>
            </p:nvSpPr>
            <p:spPr bwMode="auto">
              <a:xfrm>
                <a:off x="674" y="1058"/>
                <a:ext cx="4790" cy="240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5712" name="Rectangle 12"/>
              <p:cNvSpPr>
                <a:spLocks noChangeArrowheads="1"/>
              </p:cNvSpPr>
              <p:nvPr/>
            </p:nvSpPr>
            <p:spPr bwMode="auto">
              <a:xfrm>
                <a:off x="864" y="1440"/>
                <a:ext cx="4512" cy="2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5713" name="Rectangle 13"/>
              <p:cNvSpPr>
                <a:spLocks noChangeArrowheads="1"/>
              </p:cNvSpPr>
              <p:nvPr/>
            </p:nvSpPr>
            <p:spPr bwMode="auto">
              <a:xfrm>
                <a:off x="4656" y="1632"/>
                <a:ext cx="720" cy="129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5714" name="Rectangle 14"/>
              <p:cNvSpPr>
                <a:spLocks noChangeArrowheads="1"/>
              </p:cNvSpPr>
              <p:nvPr/>
            </p:nvSpPr>
            <p:spPr bwMode="auto">
              <a:xfrm>
                <a:off x="4992" y="2688"/>
                <a:ext cx="384" cy="48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5715" name="Rectangle 178"/>
              <p:cNvSpPr>
                <a:spLocks noChangeArrowheads="1"/>
              </p:cNvSpPr>
              <p:nvPr/>
            </p:nvSpPr>
            <p:spPr bwMode="auto">
              <a:xfrm>
                <a:off x="4608" y="2736"/>
                <a:ext cx="48" cy="14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grpSp>
        <p:sp>
          <p:nvSpPr>
            <p:cNvPr id="65543" name="Line 170"/>
            <p:cNvSpPr>
              <a:spLocks noChangeShapeType="1"/>
            </p:cNvSpPr>
            <p:nvPr/>
          </p:nvSpPr>
          <p:spPr bwMode="auto">
            <a:xfrm>
              <a:off x="1296" y="2065"/>
              <a:ext cx="3552" cy="0"/>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44" name="Line 171"/>
            <p:cNvSpPr>
              <a:spLocks noChangeShapeType="1"/>
            </p:cNvSpPr>
            <p:nvPr/>
          </p:nvSpPr>
          <p:spPr bwMode="auto">
            <a:xfrm flipV="1">
              <a:off x="3922" y="1728"/>
              <a:ext cx="0" cy="1104"/>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5545" name="Text Box 172"/>
            <p:cNvSpPr txBox="1">
              <a:spLocks noChangeArrowheads="1"/>
            </p:cNvSpPr>
            <p:nvPr/>
          </p:nvSpPr>
          <p:spPr bwMode="auto">
            <a:xfrm>
              <a:off x="1104" y="2928"/>
              <a:ext cx="317"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100</a:t>
              </a:r>
            </a:p>
          </p:txBody>
        </p:sp>
        <p:sp>
          <p:nvSpPr>
            <p:cNvPr id="65546" name="Text Box 173"/>
            <p:cNvSpPr txBox="1">
              <a:spLocks noChangeArrowheads="1"/>
            </p:cNvSpPr>
            <p:nvPr/>
          </p:nvSpPr>
          <p:spPr bwMode="auto">
            <a:xfrm>
              <a:off x="1776" y="291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80</a:t>
              </a:r>
            </a:p>
          </p:txBody>
        </p:sp>
        <p:sp>
          <p:nvSpPr>
            <p:cNvPr id="65547" name="Text Box 174"/>
            <p:cNvSpPr txBox="1">
              <a:spLocks noChangeArrowheads="1"/>
            </p:cNvSpPr>
            <p:nvPr/>
          </p:nvSpPr>
          <p:spPr bwMode="auto">
            <a:xfrm>
              <a:off x="2496"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60</a:t>
              </a:r>
            </a:p>
          </p:txBody>
        </p:sp>
        <p:sp>
          <p:nvSpPr>
            <p:cNvPr id="65548" name="Text Box 175"/>
            <p:cNvSpPr txBox="1">
              <a:spLocks noChangeArrowheads="1"/>
            </p:cNvSpPr>
            <p:nvPr/>
          </p:nvSpPr>
          <p:spPr bwMode="auto">
            <a:xfrm>
              <a:off x="3120"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40</a:t>
              </a:r>
            </a:p>
          </p:txBody>
        </p:sp>
        <p:sp>
          <p:nvSpPr>
            <p:cNvPr id="65549" name="Text Box 176"/>
            <p:cNvSpPr txBox="1">
              <a:spLocks noChangeArrowheads="1"/>
            </p:cNvSpPr>
            <p:nvPr/>
          </p:nvSpPr>
          <p:spPr bwMode="auto">
            <a:xfrm>
              <a:off x="3792"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srgbClr val="000090"/>
                  </a:solidFill>
                  <a:latin typeface="Times New Roman" charset="0"/>
                  <a:ea typeface="MS PGothic" charset="0"/>
                  <a:cs typeface="Arial" charset="0"/>
                </a:rPr>
                <a:t>20</a:t>
              </a:r>
            </a:p>
          </p:txBody>
        </p:sp>
        <p:sp>
          <p:nvSpPr>
            <p:cNvPr id="65550" name="Text Box 177"/>
            <p:cNvSpPr txBox="1">
              <a:spLocks noChangeArrowheads="1"/>
            </p:cNvSpPr>
            <p:nvPr/>
          </p:nvSpPr>
          <p:spPr bwMode="auto">
            <a:xfrm>
              <a:off x="4512" y="2928"/>
              <a:ext cx="174"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0</a:t>
              </a:r>
            </a:p>
          </p:txBody>
        </p:sp>
      </p:grpSp>
      <p:sp>
        <p:nvSpPr>
          <p:cNvPr id="2" name="Rettangolo 1"/>
          <p:cNvSpPr>
            <a:spLocks noChangeArrowheads="1"/>
          </p:cNvSpPr>
          <p:nvPr/>
        </p:nvSpPr>
        <p:spPr bwMode="auto">
          <a:xfrm>
            <a:off x="2949575" y="2425700"/>
            <a:ext cx="3267075" cy="700088"/>
          </a:xfrm>
          <a:prstGeom prst="rect">
            <a:avLst/>
          </a:prstGeom>
          <a:solidFill>
            <a:srgbClr val="FF6600">
              <a:alpha val="41176"/>
            </a:srgbClr>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a:defRPr/>
            </a:pPr>
            <a:endParaRPr lang="it-IT">
              <a:solidFill>
                <a:prstClr val="white"/>
              </a:solidFill>
              <a:cs typeface="Arial" charset="0"/>
            </a:endParaRPr>
          </a:p>
        </p:txBody>
      </p:sp>
      <p:sp>
        <p:nvSpPr>
          <p:cNvPr id="65539" name="CasellaDiTesto 2"/>
          <p:cNvSpPr txBox="1">
            <a:spLocks noChangeArrowheads="1"/>
          </p:cNvSpPr>
          <p:nvPr/>
        </p:nvSpPr>
        <p:spPr bwMode="auto">
          <a:xfrm>
            <a:off x="2326062" y="1309837"/>
            <a:ext cx="4814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800" b="1" dirty="0">
                <a:solidFill>
                  <a:prstClr val="black"/>
                </a:solidFill>
                <a:latin typeface="Avenir Black"/>
                <a:ea typeface="MS PGothic" charset="0"/>
                <a:cs typeface="Avenir Black"/>
              </a:rPr>
              <a:t> Control – non </a:t>
            </a:r>
            <a:r>
              <a:rPr lang="it-IT" sz="2800" b="1" dirty="0" err="1">
                <a:solidFill>
                  <a:prstClr val="black"/>
                </a:solidFill>
                <a:latin typeface="Avenir Black"/>
                <a:ea typeface="MS PGothic" charset="0"/>
                <a:cs typeface="Avenir Black"/>
              </a:rPr>
              <a:t>optimal</a:t>
            </a:r>
            <a:r>
              <a:rPr lang="it-IT" sz="2800" b="1" dirty="0">
                <a:solidFill>
                  <a:prstClr val="black"/>
                </a:solidFill>
                <a:latin typeface="Avenir Black"/>
                <a:ea typeface="MS PGothic" charset="0"/>
                <a:cs typeface="Avenir Black"/>
              </a:rPr>
              <a:t> </a:t>
            </a:r>
            <a:r>
              <a:rPr lang="it-IT" sz="2800" b="1" dirty="0" err="1">
                <a:solidFill>
                  <a:prstClr val="black"/>
                </a:solidFill>
                <a:latin typeface="Avenir Black"/>
                <a:ea typeface="MS PGothic" charset="0"/>
                <a:cs typeface="Avenir Black"/>
              </a:rPr>
              <a:t>QoL</a:t>
            </a:r>
            <a:endParaRPr lang="it-IT" sz="2800" b="1" dirty="0">
              <a:solidFill>
                <a:prstClr val="black"/>
              </a:solidFill>
              <a:latin typeface="Avenir Black"/>
              <a:ea typeface="MS PGothic" charset="0"/>
              <a:cs typeface="Avenir Black"/>
            </a:endParaRPr>
          </a:p>
        </p:txBody>
      </p:sp>
      <p:sp>
        <p:nvSpPr>
          <p:cNvPr id="65540" name="CasellaDiTesto 3"/>
          <p:cNvSpPr txBox="1">
            <a:spLocks noChangeArrowheads="1"/>
          </p:cNvSpPr>
          <p:nvPr/>
        </p:nvSpPr>
        <p:spPr bwMode="auto">
          <a:xfrm>
            <a:off x="566740" y="6021400"/>
            <a:ext cx="53324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b="1" dirty="0">
                <a:solidFill>
                  <a:srgbClr val="660066"/>
                </a:solidFill>
                <a:ea typeface="MS PGothic" charset="0"/>
                <a:cs typeface="Arial" charset="0"/>
              </a:rPr>
              <a:t>1° </a:t>
            </a:r>
            <a:r>
              <a:rPr lang="it-IT" sz="2000" b="1" dirty="0" err="1">
                <a:solidFill>
                  <a:srgbClr val="660066"/>
                </a:solidFill>
                <a:ea typeface="MS PGothic" charset="0"/>
                <a:cs typeface="Arial" charset="0"/>
              </a:rPr>
              <a:t>Check</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rhinitis</a:t>
            </a:r>
            <a:r>
              <a:rPr lang="it-IT" sz="2000" b="1" dirty="0">
                <a:solidFill>
                  <a:srgbClr val="660066"/>
                </a:solidFill>
                <a:ea typeface="MS PGothic" charset="0"/>
                <a:cs typeface="Arial" charset="0"/>
              </a:rPr>
              <a:t> (and </a:t>
            </a:r>
            <a:r>
              <a:rPr lang="it-IT" sz="2000" b="1" dirty="0" err="1">
                <a:solidFill>
                  <a:srgbClr val="660066"/>
                </a:solidFill>
                <a:ea typeface="MS PGothic" charset="0"/>
                <a:cs typeface="Arial" charset="0"/>
              </a:rPr>
              <a:t>other</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comorbidities</a:t>
            </a:r>
            <a:r>
              <a:rPr lang="it-IT" sz="2000" b="1" dirty="0">
                <a:solidFill>
                  <a:srgbClr val="660066"/>
                </a:solidFill>
                <a:ea typeface="MS PGothic" charset="0"/>
                <a:cs typeface="Arial" charset="0"/>
              </a:rPr>
              <a:t>)</a:t>
            </a:r>
          </a:p>
          <a:p>
            <a:endParaRPr lang="it-IT" sz="2000" b="1" dirty="0">
              <a:solidFill>
                <a:srgbClr val="660066"/>
              </a:solidFill>
              <a:ea typeface="MS PGothic" charset="0"/>
              <a:cs typeface="Arial" charset="0"/>
            </a:endParaRPr>
          </a:p>
        </p:txBody>
      </p:sp>
      <p:sp>
        <p:nvSpPr>
          <p:cNvPr id="65541" name="Rectangle 158"/>
          <p:cNvSpPr>
            <a:spLocks noChangeArrowheads="1"/>
          </p:cNvSpPr>
          <p:nvPr/>
        </p:nvSpPr>
        <p:spPr bwMode="auto">
          <a:xfrm>
            <a:off x="1562106" y="533411"/>
            <a:ext cx="542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000">
                <a:solidFill>
                  <a:srgbClr val="000000"/>
                </a:solidFill>
              </a:rPr>
              <a:t>Asthma Control  vs QoL related to Asthma &amp; Rhinitis</a:t>
            </a:r>
            <a:endParaRPr lang="it-IT" sz="2000">
              <a:solidFill>
                <a:prstClr val="black"/>
              </a:solidFill>
            </a:endParaRPr>
          </a:p>
        </p:txBody>
      </p:sp>
      <p:pic>
        <p:nvPicPr>
          <p:cNvPr id="1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32" y="105035"/>
            <a:ext cx="667850" cy="11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Text Box 178"/>
          <p:cNvSpPr txBox="1">
            <a:spLocks noChangeArrowheads="1"/>
          </p:cNvSpPr>
          <p:nvPr/>
        </p:nvSpPr>
        <p:spPr bwMode="auto">
          <a:xfrm>
            <a:off x="6068353" y="6278230"/>
            <a:ext cx="2975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b="1" dirty="0" err="1">
                <a:solidFill>
                  <a:srgbClr val="000090"/>
                </a:solidFill>
                <a:ea typeface="MS PGothic" charset="0"/>
                <a:cs typeface="Arial" charset="0"/>
              </a:rPr>
              <a:t>Braido</a:t>
            </a:r>
            <a:r>
              <a:rPr lang="it-IT" sz="2000" b="1" dirty="0">
                <a:solidFill>
                  <a:srgbClr val="000090"/>
                </a:solidFill>
                <a:ea typeface="MS PGothic" charset="0"/>
                <a:cs typeface="Arial" charset="0"/>
              </a:rPr>
              <a:t> </a:t>
            </a:r>
            <a:r>
              <a:rPr lang="it-IT" sz="2000" b="1" dirty="0" err="1">
                <a:solidFill>
                  <a:srgbClr val="000090"/>
                </a:solidFill>
                <a:ea typeface="MS PGothic" charset="0"/>
                <a:cs typeface="Arial" charset="0"/>
              </a:rPr>
              <a:t>F</a:t>
            </a:r>
            <a:r>
              <a:rPr lang="it-IT" sz="2000" b="1" dirty="0">
                <a:solidFill>
                  <a:srgbClr val="000090"/>
                </a:solidFill>
                <a:ea typeface="MS PGothic" charset="0"/>
                <a:cs typeface="Arial" charset="0"/>
              </a:rPr>
              <a:t> et </a:t>
            </a:r>
            <a:r>
              <a:rPr lang="it-IT" sz="2000" b="1" dirty="0" err="1" smtClean="0">
                <a:solidFill>
                  <a:srgbClr val="000090"/>
                </a:solidFill>
                <a:ea typeface="MS PGothic" charset="0"/>
                <a:cs typeface="Arial" charset="0"/>
              </a:rPr>
              <a:t>al.Allergy</a:t>
            </a:r>
            <a:r>
              <a:rPr lang="it-IT" sz="2000" b="1" dirty="0" smtClean="0">
                <a:solidFill>
                  <a:srgbClr val="000090"/>
                </a:solidFill>
                <a:ea typeface="MS PGothic" charset="0"/>
                <a:cs typeface="Arial" charset="0"/>
              </a:rPr>
              <a:t> </a:t>
            </a:r>
            <a:r>
              <a:rPr lang="it-IT" sz="2000" b="1" dirty="0">
                <a:solidFill>
                  <a:srgbClr val="000090"/>
                </a:solidFill>
                <a:ea typeface="MS PGothic" charset="0"/>
                <a:cs typeface="Arial" charset="0"/>
              </a:rPr>
              <a:t>2009</a:t>
            </a:r>
          </a:p>
        </p:txBody>
      </p:sp>
    </p:spTree>
    <p:extLst>
      <p:ext uri="{BB962C8B-B14F-4D97-AF65-F5344CB8AC3E}">
        <p14:creationId xmlns:p14="http://schemas.microsoft.com/office/powerpoint/2010/main" val="140574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randombar(horizontal)">
                                      <p:cBhvr>
                                        <p:cTn id="7"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1" name="Group 2"/>
          <p:cNvGrpSpPr>
            <a:grpSpLocks/>
          </p:cNvGrpSpPr>
          <p:nvPr/>
        </p:nvGrpSpPr>
        <p:grpSpPr bwMode="auto">
          <a:xfrm>
            <a:off x="268294" y="1050926"/>
            <a:ext cx="8796337" cy="4841875"/>
            <a:chOff x="624" y="1008"/>
            <a:chExt cx="4899" cy="2505"/>
          </a:xfrm>
        </p:grpSpPr>
        <p:grpSp>
          <p:nvGrpSpPr>
            <p:cNvPr id="66566" name="Group 179"/>
            <p:cNvGrpSpPr>
              <a:grpSpLocks/>
            </p:cNvGrpSpPr>
            <p:nvPr/>
          </p:nvGrpSpPr>
          <p:grpSpPr bwMode="auto">
            <a:xfrm>
              <a:off x="624" y="1008"/>
              <a:ext cx="4899" cy="2505"/>
              <a:chOff x="624" y="1008"/>
              <a:chExt cx="4899" cy="2505"/>
            </a:xfrm>
          </p:grpSpPr>
          <p:sp>
            <p:nvSpPr>
              <p:cNvPr id="66575" name="Rectangle 176"/>
              <p:cNvSpPr>
                <a:spLocks noChangeArrowheads="1"/>
              </p:cNvSpPr>
              <p:nvPr/>
            </p:nvSpPr>
            <p:spPr bwMode="auto">
              <a:xfrm>
                <a:off x="624" y="1008"/>
                <a:ext cx="4899" cy="2505"/>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6576" name="Rectangle 15"/>
              <p:cNvSpPr>
                <a:spLocks noChangeArrowheads="1"/>
              </p:cNvSpPr>
              <p:nvPr/>
            </p:nvSpPr>
            <p:spPr bwMode="auto">
              <a:xfrm>
                <a:off x="674" y="1058"/>
                <a:ext cx="4790" cy="2405"/>
              </a:xfrm>
              <a:prstGeom prst="rect">
                <a:avLst/>
              </a:prstGeom>
              <a:solidFill>
                <a:srgbClr val="FFFFCC"/>
              </a:solidFill>
              <a:ln w="0">
                <a:solidFill>
                  <a:srgbClr val="000000"/>
                </a:solidFill>
                <a:miter lim="800000"/>
                <a:headEnd/>
                <a:tailEnd/>
              </a:ln>
            </p:spPr>
            <p:txBody>
              <a:bodyPr/>
              <a:lstStyle/>
              <a:p>
                <a:endParaRPr lang="it-IT">
                  <a:solidFill>
                    <a:prstClr val="black"/>
                  </a:solidFill>
                </a:endParaRPr>
              </a:p>
            </p:txBody>
          </p:sp>
          <p:sp>
            <p:nvSpPr>
              <p:cNvPr id="66577" name="Rectangle 16"/>
              <p:cNvSpPr>
                <a:spLocks noChangeArrowheads="1"/>
              </p:cNvSpPr>
              <p:nvPr/>
            </p:nvSpPr>
            <p:spPr bwMode="auto">
              <a:xfrm>
                <a:off x="1281" y="1644"/>
                <a:ext cx="3962" cy="119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sp>
            <p:nvSpPr>
              <p:cNvPr id="66578" name="Rectangle 17"/>
              <p:cNvSpPr>
                <a:spLocks noChangeArrowheads="1"/>
              </p:cNvSpPr>
              <p:nvPr/>
            </p:nvSpPr>
            <p:spPr bwMode="auto">
              <a:xfrm>
                <a:off x="1281" y="1644"/>
                <a:ext cx="3962" cy="1192"/>
              </a:xfrm>
              <a:prstGeom prst="rect">
                <a:avLst/>
              </a:prstGeom>
              <a:noFill/>
              <a:ln w="1587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6579" name="Line 18"/>
              <p:cNvSpPr>
                <a:spLocks noChangeShapeType="1"/>
              </p:cNvSpPr>
              <p:nvPr/>
            </p:nvSpPr>
            <p:spPr bwMode="auto">
              <a:xfrm>
                <a:off x="1281" y="1644"/>
                <a:ext cx="1" cy="119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0" name="Line 19"/>
              <p:cNvSpPr>
                <a:spLocks noChangeShapeType="1"/>
              </p:cNvSpPr>
              <p:nvPr/>
            </p:nvSpPr>
            <p:spPr bwMode="auto">
              <a:xfrm>
                <a:off x="1241" y="2836"/>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1" name="Line 20"/>
              <p:cNvSpPr>
                <a:spLocks noChangeShapeType="1"/>
              </p:cNvSpPr>
              <p:nvPr/>
            </p:nvSpPr>
            <p:spPr bwMode="auto">
              <a:xfrm>
                <a:off x="1241" y="2637"/>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2" name="Line 21"/>
              <p:cNvSpPr>
                <a:spLocks noChangeShapeType="1"/>
              </p:cNvSpPr>
              <p:nvPr/>
            </p:nvSpPr>
            <p:spPr bwMode="auto">
              <a:xfrm>
                <a:off x="1241" y="2439"/>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3" name="Line 22"/>
              <p:cNvSpPr>
                <a:spLocks noChangeShapeType="1"/>
              </p:cNvSpPr>
              <p:nvPr/>
            </p:nvSpPr>
            <p:spPr bwMode="auto">
              <a:xfrm>
                <a:off x="1241" y="2240"/>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4" name="Line 23"/>
              <p:cNvSpPr>
                <a:spLocks noChangeShapeType="1"/>
              </p:cNvSpPr>
              <p:nvPr/>
            </p:nvSpPr>
            <p:spPr bwMode="auto">
              <a:xfrm>
                <a:off x="1241" y="2041"/>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5" name="Line 24"/>
              <p:cNvSpPr>
                <a:spLocks noChangeShapeType="1"/>
              </p:cNvSpPr>
              <p:nvPr/>
            </p:nvSpPr>
            <p:spPr bwMode="auto">
              <a:xfrm>
                <a:off x="1241" y="1843"/>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6" name="Line 25"/>
              <p:cNvSpPr>
                <a:spLocks noChangeShapeType="1"/>
              </p:cNvSpPr>
              <p:nvPr/>
            </p:nvSpPr>
            <p:spPr bwMode="auto">
              <a:xfrm>
                <a:off x="1241" y="1644"/>
                <a:ext cx="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7" name="Line 26"/>
              <p:cNvSpPr>
                <a:spLocks noChangeShapeType="1"/>
              </p:cNvSpPr>
              <p:nvPr/>
            </p:nvSpPr>
            <p:spPr bwMode="auto">
              <a:xfrm>
                <a:off x="1281" y="2836"/>
                <a:ext cx="39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8" name="Line 27"/>
              <p:cNvSpPr>
                <a:spLocks noChangeShapeType="1"/>
              </p:cNvSpPr>
              <p:nvPr/>
            </p:nvSpPr>
            <p:spPr bwMode="auto">
              <a:xfrm flipV="1">
                <a:off x="1281"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89" name="Line 28"/>
              <p:cNvSpPr>
                <a:spLocks noChangeShapeType="1"/>
              </p:cNvSpPr>
              <p:nvPr/>
            </p:nvSpPr>
            <p:spPr bwMode="auto">
              <a:xfrm flipV="1">
                <a:off x="1938"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90" name="Line 29"/>
              <p:cNvSpPr>
                <a:spLocks noChangeShapeType="1"/>
              </p:cNvSpPr>
              <p:nvPr/>
            </p:nvSpPr>
            <p:spPr bwMode="auto">
              <a:xfrm flipV="1">
                <a:off x="2605"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91" name="Line 30"/>
              <p:cNvSpPr>
                <a:spLocks noChangeShapeType="1"/>
              </p:cNvSpPr>
              <p:nvPr/>
            </p:nvSpPr>
            <p:spPr bwMode="auto">
              <a:xfrm flipV="1">
                <a:off x="3262"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92" name="Line 31"/>
              <p:cNvSpPr>
                <a:spLocks noChangeShapeType="1"/>
              </p:cNvSpPr>
              <p:nvPr/>
            </p:nvSpPr>
            <p:spPr bwMode="auto">
              <a:xfrm flipV="1">
                <a:off x="3919"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93" name="Line 32"/>
              <p:cNvSpPr>
                <a:spLocks noChangeShapeType="1"/>
              </p:cNvSpPr>
              <p:nvPr/>
            </p:nvSpPr>
            <p:spPr bwMode="auto">
              <a:xfrm flipV="1">
                <a:off x="4587"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94" name="Line 33"/>
              <p:cNvSpPr>
                <a:spLocks noChangeShapeType="1"/>
              </p:cNvSpPr>
              <p:nvPr/>
            </p:nvSpPr>
            <p:spPr bwMode="auto">
              <a:xfrm flipV="1">
                <a:off x="5243" y="2836"/>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95" name="Freeform 34"/>
              <p:cNvSpPr>
                <a:spLocks/>
              </p:cNvSpPr>
              <p:nvPr/>
            </p:nvSpPr>
            <p:spPr bwMode="auto">
              <a:xfrm>
                <a:off x="4526"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596" name="Freeform 35"/>
              <p:cNvSpPr>
                <a:spLocks/>
              </p:cNvSpPr>
              <p:nvPr/>
            </p:nvSpPr>
            <p:spPr bwMode="auto">
              <a:xfrm>
                <a:off x="4467"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597" name="Freeform 36"/>
              <p:cNvSpPr>
                <a:spLocks/>
              </p:cNvSpPr>
              <p:nvPr/>
            </p:nvSpPr>
            <p:spPr bwMode="auto">
              <a:xfrm>
                <a:off x="444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598" name="Freeform 37"/>
              <p:cNvSpPr>
                <a:spLocks/>
              </p:cNvSpPr>
              <p:nvPr/>
            </p:nvSpPr>
            <p:spPr bwMode="auto">
              <a:xfrm>
                <a:off x="4447"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599" name="Freeform 38"/>
              <p:cNvSpPr>
                <a:spLocks/>
              </p:cNvSpPr>
              <p:nvPr/>
            </p:nvSpPr>
            <p:spPr bwMode="auto">
              <a:xfrm>
                <a:off x="4416"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0" name="Freeform 39"/>
              <p:cNvSpPr>
                <a:spLocks/>
              </p:cNvSpPr>
              <p:nvPr/>
            </p:nvSpPr>
            <p:spPr bwMode="auto">
              <a:xfrm>
                <a:off x="4387" y="1852"/>
                <a:ext cx="60" cy="60"/>
              </a:xfrm>
              <a:custGeom>
                <a:avLst/>
                <a:gdLst>
                  <a:gd name="T0" fmla="*/ 29 w 60"/>
                  <a:gd name="T1" fmla="*/ 0 h 60"/>
                  <a:gd name="T2" fmla="*/ 60 w 60"/>
                  <a:gd name="T3" fmla="*/ 31 h 60"/>
                  <a:gd name="T4" fmla="*/ 29 w 60"/>
                  <a:gd name="T5" fmla="*/ 60 h 60"/>
                  <a:gd name="T6" fmla="*/ 0 w 60"/>
                  <a:gd name="T7" fmla="*/ 31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1" name="Freeform 40"/>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2" name="Freeform 41"/>
              <p:cNvSpPr>
                <a:spLocks/>
              </p:cNvSpPr>
              <p:nvPr/>
            </p:nvSpPr>
            <p:spPr bwMode="auto">
              <a:xfrm>
                <a:off x="4357"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3" name="Freeform 42"/>
              <p:cNvSpPr>
                <a:spLocks/>
              </p:cNvSpPr>
              <p:nvPr/>
            </p:nvSpPr>
            <p:spPr bwMode="auto">
              <a:xfrm>
                <a:off x="4307" y="189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4" name="Freeform 43"/>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5" name="Freeform 44"/>
              <p:cNvSpPr>
                <a:spLocks/>
              </p:cNvSpPr>
              <p:nvPr/>
            </p:nvSpPr>
            <p:spPr bwMode="auto">
              <a:xfrm>
                <a:off x="4307" y="1852"/>
                <a:ext cx="61" cy="60"/>
              </a:xfrm>
              <a:custGeom>
                <a:avLst/>
                <a:gdLst>
                  <a:gd name="T0" fmla="*/ 30 w 61"/>
                  <a:gd name="T1" fmla="*/ 0 h 60"/>
                  <a:gd name="T2" fmla="*/ 61 w 61"/>
                  <a:gd name="T3" fmla="*/ 31 h 60"/>
                  <a:gd name="T4" fmla="*/ 30 w 61"/>
                  <a:gd name="T5" fmla="*/ 60 h 60"/>
                  <a:gd name="T6" fmla="*/ 0 w 61"/>
                  <a:gd name="T7" fmla="*/ 31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6" name="Freeform 45"/>
              <p:cNvSpPr>
                <a:spLocks/>
              </p:cNvSpPr>
              <p:nvPr/>
            </p:nvSpPr>
            <p:spPr bwMode="auto">
              <a:xfrm>
                <a:off x="4278"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7" name="Freeform 46"/>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8" name="Freeform 47"/>
              <p:cNvSpPr>
                <a:spLocks/>
              </p:cNvSpPr>
              <p:nvPr/>
            </p:nvSpPr>
            <p:spPr bwMode="auto">
              <a:xfrm>
                <a:off x="4278"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09" name="Freeform 48"/>
              <p:cNvSpPr>
                <a:spLocks/>
              </p:cNvSpPr>
              <p:nvPr/>
            </p:nvSpPr>
            <p:spPr bwMode="auto">
              <a:xfrm>
                <a:off x="4278"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0" name="Freeform 49"/>
              <p:cNvSpPr>
                <a:spLocks/>
              </p:cNvSpPr>
              <p:nvPr/>
            </p:nvSpPr>
            <p:spPr bwMode="auto">
              <a:xfrm>
                <a:off x="4248"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1" name="Freeform 50"/>
              <p:cNvSpPr>
                <a:spLocks/>
              </p:cNvSpPr>
              <p:nvPr/>
            </p:nvSpPr>
            <p:spPr bwMode="auto">
              <a:xfrm>
                <a:off x="424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2" name="Freeform 51"/>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3" name="Freeform 52"/>
              <p:cNvSpPr>
                <a:spLocks/>
              </p:cNvSpPr>
              <p:nvPr/>
            </p:nvSpPr>
            <p:spPr bwMode="auto">
              <a:xfrm>
                <a:off x="4228" y="193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4" name="Freeform 53"/>
              <p:cNvSpPr>
                <a:spLocks/>
              </p:cNvSpPr>
              <p:nvPr/>
            </p:nvSpPr>
            <p:spPr bwMode="auto">
              <a:xfrm>
                <a:off x="4228"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5" name="Freeform 54"/>
              <p:cNvSpPr>
                <a:spLocks/>
              </p:cNvSpPr>
              <p:nvPr/>
            </p:nvSpPr>
            <p:spPr bwMode="auto">
              <a:xfrm>
                <a:off x="4197" y="209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6" name="Freeform 55"/>
              <p:cNvSpPr>
                <a:spLocks/>
              </p:cNvSpPr>
              <p:nvPr/>
            </p:nvSpPr>
            <p:spPr bwMode="auto">
              <a:xfrm>
                <a:off x="4197" y="2051"/>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7" name="Freeform 56"/>
              <p:cNvSpPr>
                <a:spLocks/>
              </p:cNvSpPr>
              <p:nvPr/>
            </p:nvSpPr>
            <p:spPr bwMode="auto">
              <a:xfrm>
                <a:off x="4197" y="1972"/>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8" name="Freeform 57"/>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19" name="Freeform 58"/>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0" name="Freeform 59"/>
              <p:cNvSpPr>
                <a:spLocks/>
              </p:cNvSpPr>
              <p:nvPr/>
            </p:nvSpPr>
            <p:spPr bwMode="auto">
              <a:xfrm>
                <a:off x="4197"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1" name="Freeform 60"/>
              <p:cNvSpPr>
                <a:spLocks/>
              </p:cNvSpPr>
              <p:nvPr/>
            </p:nvSpPr>
            <p:spPr bwMode="auto">
              <a:xfrm>
                <a:off x="4168" y="213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2" name="Freeform 61"/>
              <p:cNvSpPr>
                <a:spLocks/>
              </p:cNvSpPr>
              <p:nvPr/>
            </p:nvSpPr>
            <p:spPr bwMode="auto">
              <a:xfrm>
                <a:off x="4108" y="1852"/>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3" name="Freeform 62"/>
              <p:cNvSpPr>
                <a:spLocks/>
              </p:cNvSpPr>
              <p:nvPr/>
            </p:nvSpPr>
            <p:spPr bwMode="auto">
              <a:xfrm>
                <a:off x="4088" y="2091"/>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4" name="Freeform 63"/>
              <p:cNvSpPr>
                <a:spLocks/>
              </p:cNvSpPr>
              <p:nvPr/>
            </p:nvSpPr>
            <p:spPr bwMode="auto">
              <a:xfrm>
                <a:off x="4088" y="1972"/>
                <a:ext cx="61" cy="60"/>
              </a:xfrm>
              <a:custGeom>
                <a:avLst/>
                <a:gdLst>
                  <a:gd name="T0" fmla="*/ 30 w 61"/>
                  <a:gd name="T1" fmla="*/ 0 h 60"/>
                  <a:gd name="T2" fmla="*/ 61 w 61"/>
                  <a:gd name="T3" fmla="*/ 29 h 60"/>
                  <a:gd name="T4" fmla="*/ 30 w 61"/>
                  <a:gd name="T5" fmla="*/ 60 h 60"/>
                  <a:gd name="T6" fmla="*/ 0 w 61"/>
                  <a:gd name="T7" fmla="*/ 29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5" name="Freeform 64"/>
              <p:cNvSpPr>
                <a:spLocks/>
              </p:cNvSpPr>
              <p:nvPr/>
            </p:nvSpPr>
            <p:spPr bwMode="auto">
              <a:xfrm>
                <a:off x="4088" y="1932"/>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6" name="Freeform 65"/>
              <p:cNvSpPr>
                <a:spLocks/>
              </p:cNvSpPr>
              <p:nvPr/>
            </p:nvSpPr>
            <p:spPr bwMode="auto">
              <a:xfrm>
                <a:off x="4088"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7" name="Freeform 66"/>
              <p:cNvSpPr>
                <a:spLocks/>
              </p:cNvSpPr>
              <p:nvPr/>
            </p:nvSpPr>
            <p:spPr bwMode="auto">
              <a:xfrm>
                <a:off x="4059" y="2170"/>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8" name="Freeform 67"/>
              <p:cNvSpPr>
                <a:spLocks/>
              </p:cNvSpPr>
              <p:nvPr/>
            </p:nvSpPr>
            <p:spPr bwMode="auto">
              <a:xfrm>
                <a:off x="4059"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29" name="Freeform 68"/>
              <p:cNvSpPr>
                <a:spLocks/>
              </p:cNvSpPr>
              <p:nvPr/>
            </p:nvSpPr>
            <p:spPr bwMode="auto">
              <a:xfrm>
                <a:off x="4029" y="2409"/>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0" name="Freeform 69"/>
              <p:cNvSpPr>
                <a:spLocks/>
              </p:cNvSpPr>
              <p:nvPr/>
            </p:nvSpPr>
            <p:spPr bwMode="auto">
              <a:xfrm>
                <a:off x="4029"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1" name="Freeform 70"/>
              <p:cNvSpPr>
                <a:spLocks/>
              </p:cNvSpPr>
              <p:nvPr/>
            </p:nvSpPr>
            <p:spPr bwMode="auto">
              <a:xfrm>
                <a:off x="4029"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2" name="Freeform 71"/>
              <p:cNvSpPr>
                <a:spLocks/>
              </p:cNvSpPr>
              <p:nvPr/>
            </p:nvSpPr>
            <p:spPr bwMode="auto">
              <a:xfrm>
                <a:off x="4029" y="1852"/>
                <a:ext cx="59" cy="60"/>
              </a:xfrm>
              <a:custGeom>
                <a:avLst/>
                <a:gdLst>
                  <a:gd name="T0" fmla="*/ 30 w 59"/>
                  <a:gd name="T1" fmla="*/ 0 h 60"/>
                  <a:gd name="T2" fmla="*/ 59 w 59"/>
                  <a:gd name="T3" fmla="*/ 31 h 60"/>
                  <a:gd name="T4" fmla="*/ 30 w 59"/>
                  <a:gd name="T5" fmla="*/ 60 h 60"/>
                  <a:gd name="T6" fmla="*/ 0 w 59"/>
                  <a:gd name="T7" fmla="*/ 31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3" name="Freeform 72"/>
              <p:cNvSpPr>
                <a:spLocks/>
              </p:cNvSpPr>
              <p:nvPr/>
            </p:nvSpPr>
            <p:spPr bwMode="auto">
              <a:xfrm>
                <a:off x="3998"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4" name="Freeform 73"/>
              <p:cNvSpPr>
                <a:spLocks/>
              </p:cNvSpPr>
              <p:nvPr/>
            </p:nvSpPr>
            <p:spPr bwMode="auto">
              <a:xfrm>
                <a:off x="3998" y="193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5" name="Freeform 74"/>
              <p:cNvSpPr>
                <a:spLocks/>
              </p:cNvSpPr>
              <p:nvPr/>
            </p:nvSpPr>
            <p:spPr bwMode="auto">
              <a:xfrm>
                <a:off x="3998"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6" name="Freeform 75"/>
              <p:cNvSpPr>
                <a:spLocks/>
              </p:cNvSpPr>
              <p:nvPr/>
            </p:nvSpPr>
            <p:spPr bwMode="auto">
              <a:xfrm>
                <a:off x="3998" y="1813"/>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7" name="Freeform 76"/>
              <p:cNvSpPr>
                <a:spLocks/>
              </p:cNvSpPr>
              <p:nvPr/>
            </p:nvSpPr>
            <p:spPr bwMode="auto">
              <a:xfrm>
                <a:off x="397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8" name="Freeform 77"/>
              <p:cNvSpPr>
                <a:spLocks/>
              </p:cNvSpPr>
              <p:nvPr/>
            </p:nvSpPr>
            <p:spPr bwMode="auto">
              <a:xfrm>
                <a:off x="397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39" name="Freeform 78"/>
              <p:cNvSpPr>
                <a:spLocks/>
              </p:cNvSpPr>
              <p:nvPr/>
            </p:nvSpPr>
            <p:spPr bwMode="auto">
              <a:xfrm>
                <a:off x="3979"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0" name="Freeform 79"/>
              <p:cNvSpPr>
                <a:spLocks/>
              </p:cNvSpPr>
              <p:nvPr/>
            </p:nvSpPr>
            <p:spPr bwMode="auto">
              <a:xfrm>
                <a:off x="3919"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1" name="Freeform 80"/>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2" name="Freeform 81"/>
              <p:cNvSpPr>
                <a:spLocks/>
              </p:cNvSpPr>
              <p:nvPr/>
            </p:nvSpPr>
            <p:spPr bwMode="auto">
              <a:xfrm>
                <a:off x="3919"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3" name="Freeform 82"/>
              <p:cNvSpPr>
                <a:spLocks/>
              </p:cNvSpPr>
              <p:nvPr/>
            </p:nvSpPr>
            <p:spPr bwMode="auto">
              <a:xfrm>
                <a:off x="3919" y="1972"/>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4" name="Freeform 83"/>
              <p:cNvSpPr>
                <a:spLocks/>
              </p:cNvSpPr>
              <p:nvPr/>
            </p:nvSpPr>
            <p:spPr bwMode="auto">
              <a:xfrm>
                <a:off x="391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5" name="Freeform 84"/>
              <p:cNvSpPr>
                <a:spLocks/>
              </p:cNvSpPr>
              <p:nvPr/>
            </p:nvSpPr>
            <p:spPr bwMode="auto">
              <a:xfrm>
                <a:off x="3889"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6" name="Freeform 85"/>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7" name="Freeform 86"/>
              <p:cNvSpPr>
                <a:spLocks/>
              </p:cNvSpPr>
              <p:nvPr/>
            </p:nvSpPr>
            <p:spPr bwMode="auto">
              <a:xfrm>
                <a:off x="3889"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8" name="Freeform 87"/>
              <p:cNvSpPr>
                <a:spLocks/>
              </p:cNvSpPr>
              <p:nvPr/>
            </p:nvSpPr>
            <p:spPr bwMode="auto">
              <a:xfrm>
                <a:off x="3889"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49" name="Freeform 88"/>
              <p:cNvSpPr>
                <a:spLocks/>
              </p:cNvSpPr>
              <p:nvPr/>
            </p:nvSpPr>
            <p:spPr bwMode="auto">
              <a:xfrm>
                <a:off x="3869" y="1813"/>
                <a:ext cx="61" cy="59"/>
              </a:xfrm>
              <a:custGeom>
                <a:avLst/>
                <a:gdLst>
                  <a:gd name="T0" fmla="*/ 30 w 61"/>
                  <a:gd name="T1" fmla="*/ 0 h 59"/>
                  <a:gd name="T2" fmla="*/ 61 w 61"/>
                  <a:gd name="T3" fmla="*/ 30 h 59"/>
                  <a:gd name="T4" fmla="*/ 30 w 61"/>
                  <a:gd name="T5" fmla="*/ 59 h 59"/>
                  <a:gd name="T6" fmla="*/ 0 w 61"/>
                  <a:gd name="T7" fmla="*/ 30 h 59"/>
                  <a:gd name="T8" fmla="*/ 30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0" y="0"/>
                    </a:moveTo>
                    <a:lnTo>
                      <a:pt x="61"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0" name="Freeform 89"/>
              <p:cNvSpPr>
                <a:spLocks/>
              </p:cNvSpPr>
              <p:nvPr/>
            </p:nvSpPr>
            <p:spPr bwMode="auto">
              <a:xfrm>
                <a:off x="3840" y="189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1" name="Freeform 90"/>
              <p:cNvSpPr>
                <a:spLocks/>
              </p:cNvSpPr>
              <p:nvPr/>
            </p:nvSpPr>
            <p:spPr bwMode="auto">
              <a:xfrm>
                <a:off x="3810"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2" name="Freeform 91"/>
              <p:cNvSpPr>
                <a:spLocks/>
              </p:cNvSpPr>
              <p:nvPr/>
            </p:nvSpPr>
            <p:spPr bwMode="auto">
              <a:xfrm>
                <a:off x="3810" y="2051"/>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3" name="Freeform 92"/>
              <p:cNvSpPr>
                <a:spLocks/>
              </p:cNvSpPr>
              <p:nvPr/>
            </p:nvSpPr>
            <p:spPr bwMode="auto">
              <a:xfrm>
                <a:off x="3810"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4" name="Freeform 93"/>
              <p:cNvSpPr>
                <a:spLocks/>
              </p:cNvSpPr>
              <p:nvPr/>
            </p:nvSpPr>
            <p:spPr bwMode="auto">
              <a:xfrm>
                <a:off x="3779" y="2012"/>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5" name="Freeform 94"/>
              <p:cNvSpPr>
                <a:spLocks/>
              </p:cNvSpPr>
              <p:nvPr/>
            </p:nvSpPr>
            <p:spPr bwMode="auto">
              <a:xfrm>
                <a:off x="3779"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6" name="Freeform 95"/>
              <p:cNvSpPr>
                <a:spLocks/>
              </p:cNvSpPr>
              <p:nvPr/>
            </p:nvSpPr>
            <p:spPr bwMode="auto">
              <a:xfrm>
                <a:off x="376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7" name="Freeform 96"/>
              <p:cNvSpPr>
                <a:spLocks/>
              </p:cNvSpPr>
              <p:nvPr/>
            </p:nvSpPr>
            <p:spPr bwMode="auto">
              <a:xfrm>
                <a:off x="3760"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8" name="Freeform 97"/>
              <p:cNvSpPr>
                <a:spLocks/>
              </p:cNvSpPr>
              <p:nvPr/>
            </p:nvSpPr>
            <p:spPr bwMode="auto">
              <a:xfrm>
                <a:off x="3730" y="209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59" name="Freeform 98"/>
              <p:cNvSpPr>
                <a:spLocks/>
              </p:cNvSpPr>
              <p:nvPr/>
            </p:nvSpPr>
            <p:spPr bwMode="auto">
              <a:xfrm>
                <a:off x="373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0" name="Freeform 99"/>
              <p:cNvSpPr>
                <a:spLocks/>
              </p:cNvSpPr>
              <p:nvPr/>
            </p:nvSpPr>
            <p:spPr bwMode="auto">
              <a:xfrm>
                <a:off x="3700"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1" name="Freeform 100"/>
              <p:cNvSpPr>
                <a:spLocks/>
              </p:cNvSpPr>
              <p:nvPr/>
            </p:nvSpPr>
            <p:spPr bwMode="auto">
              <a:xfrm>
                <a:off x="3670"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2" name="Freeform 101"/>
              <p:cNvSpPr>
                <a:spLocks/>
              </p:cNvSpPr>
              <p:nvPr/>
            </p:nvSpPr>
            <p:spPr bwMode="auto">
              <a:xfrm>
                <a:off x="3670"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3" name="Freeform 102"/>
              <p:cNvSpPr>
                <a:spLocks/>
              </p:cNvSpPr>
              <p:nvPr/>
            </p:nvSpPr>
            <p:spPr bwMode="auto">
              <a:xfrm>
                <a:off x="3670" y="193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4" name="Freeform 103"/>
              <p:cNvSpPr>
                <a:spLocks/>
              </p:cNvSpPr>
              <p:nvPr/>
            </p:nvSpPr>
            <p:spPr bwMode="auto">
              <a:xfrm>
                <a:off x="3670" y="1892"/>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5" name="Freeform 104"/>
              <p:cNvSpPr>
                <a:spLocks/>
              </p:cNvSpPr>
              <p:nvPr/>
            </p:nvSpPr>
            <p:spPr bwMode="auto">
              <a:xfrm>
                <a:off x="3641" y="2051"/>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6" name="Freeform 105"/>
              <p:cNvSpPr>
                <a:spLocks/>
              </p:cNvSpPr>
              <p:nvPr/>
            </p:nvSpPr>
            <p:spPr bwMode="auto">
              <a:xfrm>
                <a:off x="3621"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7" name="Freeform 106"/>
              <p:cNvSpPr>
                <a:spLocks/>
              </p:cNvSpPr>
              <p:nvPr/>
            </p:nvSpPr>
            <p:spPr bwMode="auto">
              <a:xfrm>
                <a:off x="3621" y="1972"/>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8" name="Freeform 107"/>
              <p:cNvSpPr>
                <a:spLocks/>
              </p:cNvSpPr>
              <p:nvPr/>
            </p:nvSpPr>
            <p:spPr bwMode="auto">
              <a:xfrm>
                <a:off x="3591" y="2249"/>
                <a:ext cx="59" cy="61"/>
              </a:xfrm>
              <a:custGeom>
                <a:avLst/>
                <a:gdLst>
                  <a:gd name="T0" fmla="*/ 30 w 59"/>
                  <a:gd name="T1" fmla="*/ 0 h 61"/>
                  <a:gd name="T2" fmla="*/ 59 w 59"/>
                  <a:gd name="T3" fmla="*/ 31 h 61"/>
                  <a:gd name="T4" fmla="*/ 30 w 59"/>
                  <a:gd name="T5" fmla="*/ 61 h 61"/>
                  <a:gd name="T6" fmla="*/ 0 w 59"/>
                  <a:gd name="T7" fmla="*/ 31 h 61"/>
                  <a:gd name="T8" fmla="*/ 30 w 59"/>
                  <a:gd name="T9" fmla="*/ 0 h 61"/>
                  <a:gd name="T10" fmla="*/ 0 60000 65536"/>
                  <a:gd name="T11" fmla="*/ 0 60000 65536"/>
                  <a:gd name="T12" fmla="*/ 0 60000 65536"/>
                  <a:gd name="T13" fmla="*/ 0 60000 65536"/>
                  <a:gd name="T14" fmla="*/ 0 60000 65536"/>
                  <a:gd name="T15" fmla="*/ 0 w 59"/>
                  <a:gd name="T16" fmla="*/ 0 h 61"/>
                  <a:gd name="T17" fmla="*/ 59 w 59"/>
                  <a:gd name="T18" fmla="*/ 61 h 61"/>
                </a:gdLst>
                <a:ahLst/>
                <a:cxnLst>
                  <a:cxn ang="T10">
                    <a:pos x="T0" y="T1"/>
                  </a:cxn>
                  <a:cxn ang="T11">
                    <a:pos x="T2" y="T3"/>
                  </a:cxn>
                  <a:cxn ang="T12">
                    <a:pos x="T4" y="T5"/>
                  </a:cxn>
                  <a:cxn ang="T13">
                    <a:pos x="T6" y="T7"/>
                  </a:cxn>
                  <a:cxn ang="T14">
                    <a:pos x="T8" y="T9"/>
                  </a:cxn>
                </a:cxnLst>
                <a:rect l="T15" t="T16" r="T17" b="T18"/>
                <a:pathLst>
                  <a:path w="59" h="61">
                    <a:moveTo>
                      <a:pt x="30" y="0"/>
                    </a:moveTo>
                    <a:lnTo>
                      <a:pt x="59"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69" name="Freeform 108"/>
              <p:cNvSpPr>
                <a:spLocks/>
              </p:cNvSpPr>
              <p:nvPr/>
            </p:nvSpPr>
            <p:spPr bwMode="auto">
              <a:xfrm>
                <a:off x="3591" y="2131"/>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0" name="Freeform 109"/>
              <p:cNvSpPr>
                <a:spLocks/>
              </p:cNvSpPr>
              <p:nvPr/>
            </p:nvSpPr>
            <p:spPr bwMode="auto">
              <a:xfrm>
                <a:off x="3560" y="2290"/>
                <a:ext cx="61" cy="60"/>
              </a:xfrm>
              <a:custGeom>
                <a:avLst/>
                <a:gdLst>
                  <a:gd name="T0" fmla="*/ 31 w 61"/>
                  <a:gd name="T1" fmla="*/ 0 h 60"/>
                  <a:gd name="T2" fmla="*/ 61 w 61"/>
                  <a:gd name="T3" fmla="*/ 29 h 60"/>
                  <a:gd name="T4" fmla="*/ 31 w 61"/>
                  <a:gd name="T5" fmla="*/ 60 h 60"/>
                  <a:gd name="T6" fmla="*/ 0 w 61"/>
                  <a:gd name="T7" fmla="*/ 29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29"/>
                    </a:lnTo>
                    <a:lnTo>
                      <a:pt x="31" y="60"/>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1" name="Freeform 110"/>
              <p:cNvSpPr>
                <a:spLocks/>
              </p:cNvSpPr>
              <p:nvPr/>
            </p:nvSpPr>
            <p:spPr bwMode="auto">
              <a:xfrm>
                <a:off x="3560" y="1892"/>
                <a:ext cx="61" cy="60"/>
              </a:xfrm>
              <a:custGeom>
                <a:avLst/>
                <a:gdLst>
                  <a:gd name="T0" fmla="*/ 31 w 61"/>
                  <a:gd name="T1" fmla="*/ 0 h 60"/>
                  <a:gd name="T2" fmla="*/ 61 w 61"/>
                  <a:gd name="T3" fmla="*/ 30 h 60"/>
                  <a:gd name="T4" fmla="*/ 31 w 61"/>
                  <a:gd name="T5" fmla="*/ 60 h 60"/>
                  <a:gd name="T6" fmla="*/ 0 w 61"/>
                  <a:gd name="T7" fmla="*/ 30 h 60"/>
                  <a:gd name="T8" fmla="*/ 31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1" y="0"/>
                    </a:moveTo>
                    <a:lnTo>
                      <a:pt x="61"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2" name="Freeform 111"/>
              <p:cNvSpPr>
                <a:spLocks/>
              </p:cNvSpPr>
              <p:nvPr/>
            </p:nvSpPr>
            <p:spPr bwMode="auto">
              <a:xfrm>
                <a:off x="3531" y="2290"/>
                <a:ext cx="60" cy="60"/>
              </a:xfrm>
              <a:custGeom>
                <a:avLst/>
                <a:gdLst>
                  <a:gd name="T0" fmla="*/ 29 w 60"/>
                  <a:gd name="T1" fmla="*/ 0 h 60"/>
                  <a:gd name="T2" fmla="*/ 60 w 60"/>
                  <a:gd name="T3" fmla="*/ 29 h 60"/>
                  <a:gd name="T4" fmla="*/ 29 w 60"/>
                  <a:gd name="T5" fmla="*/ 60 h 60"/>
                  <a:gd name="T6" fmla="*/ 0 w 60"/>
                  <a:gd name="T7" fmla="*/ 29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3" name="Freeform 112"/>
              <p:cNvSpPr>
                <a:spLocks/>
              </p:cNvSpPr>
              <p:nvPr/>
            </p:nvSpPr>
            <p:spPr bwMode="auto">
              <a:xfrm>
                <a:off x="3531" y="2091"/>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4" name="Freeform 113"/>
              <p:cNvSpPr>
                <a:spLocks/>
              </p:cNvSpPr>
              <p:nvPr/>
            </p:nvSpPr>
            <p:spPr bwMode="auto">
              <a:xfrm>
                <a:off x="3511" y="2249"/>
                <a:ext cx="60" cy="61"/>
              </a:xfrm>
              <a:custGeom>
                <a:avLst/>
                <a:gdLst>
                  <a:gd name="T0" fmla="*/ 30 w 60"/>
                  <a:gd name="T1" fmla="*/ 0 h 61"/>
                  <a:gd name="T2" fmla="*/ 60 w 60"/>
                  <a:gd name="T3" fmla="*/ 31 h 61"/>
                  <a:gd name="T4" fmla="*/ 30 w 60"/>
                  <a:gd name="T5" fmla="*/ 61 h 61"/>
                  <a:gd name="T6" fmla="*/ 0 w 60"/>
                  <a:gd name="T7" fmla="*/ 31 h 61"/>
                  <a:gd name="T8" fmla="*/ 30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30" y="0"/>
                    </a:moveTo>
                    <a:lnTo>
                      <a:pt x="60" y="31"/>
                    </a:lnTo>
                    <a:lnTo>
                      <a:pt x="30" y="61"/>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5" name="Freeform 114"/>
              <p:cNvSpPr>
                <a:spLocks/>
              </p:cNvSpPr>
              <p:nvPr/>
            </p:nvSpPr>
            <p:spPr bwMode="auto">
              <a:xfrm>
                <a:off x="348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6" name="Freeform 115"/>
              <p:cNvSpPr>
                <a:spLocks/>
              </p:cNvSpPr>
              <p:nvPr/>
            </p:nvSpPr>
            <p:spPr bwMode="auto">
              <a:xfrm>
                <a:off x="3481" y="2170"/>
                <a:ext cx="60" cy="60"/>
              </a:xfrm>
              <a:custGeom>
                <a:avLst/>
                <a:gdLst>
                  <a:gd name="T0" fmla="*/ 30 w 60"/>
                  <a:gd name="T1" fmla="*/ 0 h 60"/>
                  <a:gd name="T2" fmla="*/ 60 w 60"/>
                  <a:gd name="T3" fmla="*/ 31 h 60"/>
                  <a:gd name="T4" fmla="*/ 30 w 60"/>
                  <a:gd name="T5" fmla="*/ 60 h 60"/>
                  <a:gd name="T6" fmla="*/ 0 w 60"/>
                  <a:gd name="T7" fmla="*/ 31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1"/>
                    </a:lnTo>
                    <a:lnTo>
                      <a:pt x="30" y="60"/>
                    </a:lnTo>
                    <a:lnTo>
                      <a:pt x="0" y="31"/>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7" name="Freeform 116"/>
              <p:cNvSpPr>
                <a:spLocks/>
              </p:cNvSpPr>
              <p:nvPr/>
            </p:nvSpPr>
            <p:spPr bwMode="auto">
              <a:xfrm>
                <a:off x="3481" y="2012"/>
                <a:ext cx="60" cy="59"/>
              </a:xfrm>
              <a:custGeom>
                <a:avLst/>
                <a:gdLst>
                  <a:gd name="T0" fmla="*/ 30 w 60"/>
                  <a:gd name="T1" fmla="*/ 0 h 59"/>
                  <a:gd name="T2" fmla="*/ 60 w 60"/>
                  <a:gd name="T3" fmla="*/ 29 h 59"/>
                  <a:gd name="T4" fmla="*/ 30 w 60"/>
                  <a:gd name="T5" fmla="*/ 59 h 59"/>
                  <a:gd name="T6" fmla="*/ 0 w 60"/>
                  <a:gd name="T7" fmla="*/ 29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8" name="Freeform 117"/>
              <p:cNvSpPr>
                <a:spLocks/>
              </p:cNvSpPr>
              <p:nvPr/>
            </p:nvSpPr>
            <p:spPr bwMode="auto">
              <a:xfrm>
                <a:off x="3451" y="2290"/>
                <a:ext cx="60" cy="60"/>
              </a:xfrm>
              <a:custGeom>
                <a:avLst/>
                <a:gdLst>
                  <a:gd name="T0" fmla="*/ 30 w 60"/>
                  <a:gd name="T1" fmla="*/ 0 h 60"/>
                  <a:gd name="T2" fmla="*/ 60 w 60"/>
                  <a:gd name="T3" fmla="*/ 29 h 60"/>
                  <a:gd name="T4" fmla="*/ 30 w 60"/>
                  <a:gd name="T5" fmla="*/ 60 h 60"/>
                  <a:gd name="T6" fmla="*/ 0 w 60"/>
                  <a:gd name="T7" fmla="*/ 29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29"/>
                    </a:lnTo>
                    <a:lnTo>
                      <a:pt x="30" y="60"/>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79" name="Freeform 118"/>
              <p:cNvSpPr>
                <a:spLocks/>
              </p:cNvSpPr>
              <p:nvPr/>
            </p:nvSpPr>
            <p:spPr bwMode="auto">
              <a:xfrm>
                <a:off x="3451"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0" name="Freeform 119"/>
              <p:cNvSpPr>
                <a:spLocks/>
              </p:cNvSpPr>
              <p:nvPr/>
            </p:nvSpPr>
            <p:spPr bwMode="auto">
              <a:xfrm>
                <a:off x="342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1" name="Freeform 120"/>
              <p:cNvSpPr>
                <a:spLocks/>
              </p:cNvSpPr>
              <p:nvPr/>
            </p:nvSpPr>
            <p:spPr bwMode="auto">
              <a:xfrm>
                <a:off x="3422" y="1813"/>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2" name="Freeform 121"/>
              <p:cNvSpPr>
                <a:spLocks/>
              </p:cNvSpPr>
              <p:nvPr/>
            </p:nvSpPr>
            <p:spPr bwMode="auto">
              <a:xfrm>
                <a:off x="3402"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3" name="Freeform 122"/>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4" name="Freeform 123"/>
              <p:cNvSpPr>
                <a:spLocks/>
              </p:cNvSpPr>
              <p:nvPr/>
            </p:nvSpPr>
            <p:spPr bwMode="auto">
              <a:xfrm>
                <a:off x="3402" y="1932"/>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5" name="Freeform 124"/>
              <p:cNvSpPr>
                <a:spLocks/>
              </p:cNvSpPr>
              <p:nvPr/>
            </p:nvSpPr>
            <p:spPr bwMode="auto">
              <a:xfrm>
                <a:off x="3372" y="2330"/>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6" name="Freeform 125"/>
              <p:cNvSpPr>
                <a:spLocks/>
              </p:cNvSpPr>
              <p:nvPr/>
            </p:nvSpPr>
            <p:spPr bwMode="auto">
              <a:xfrm>
                <a:off x="3372"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7" name="Freeform 126"/>
              <p:cNvSpPr>
                <a:spLocks/>
              </p:cNvSpPr>
              <p:nvPr/>
            </p:nvSpPr>
            <p:spPr bwMode="auto">
              <a:xfrm>
                <a:off x="3312" y="2330"/>
                <a:ext cx="60" cy="59"/>
              </a:xfrm>
              <a:custGeom>
                <a:avLst/>
                <a:gdLst>
                  <a:gd name="T0" fmla="*/ 29 w 60"/>
                  <a:gd name="T1" fmla="*/ 0 h 59"/>
                  <a:gd name="T2" fmla="*/ 60 w 60"/>
                  <a:gd name="T3" fmla="*/ 29 h 59"/>
                  <a:gd name="T4" fmla="*/ 29 w 60"/>
                  <a:gd name="T5" fmla="*/ 59 h 59"/>
                  <a:gd name="T6" fmla="*/ 0 w 60"/>
                  <a:gd name="T7" fmla="*/ 29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8" name="Freeform 127"/>
              <p:cNvSpPr>
                <a:spLocks/>
              </p:cNvSpPr>
              <p:nvPr/>
            </p:nvSpPr>
            <p:spPr bwMode="auto">
              <a:xfrm>
                <a:off x="3292" y="2051"/>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89" name="Freeform 128"/>
              <p:cNvSpPr>
                <a:spLocks/>
              </p:cNvSpPr>
              <p:nvPr/>
            </p:nvSpPr>
            <p:spPr bwMode="auto">
              <a:xfrm>
                <a:off x="3292" y="1813"/>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0" name="Freeform 129"/>
              <p:cNvSpPr>
                <a:spLocks/>
              </p:cNvSpPr>
              <p:nvPr/>
            </p:nvSpPr>
            <p:spPr bwMode="auto">
              <a:xfrm>
                <a:off x="3262" y="2210"/>
                <a:ext cx="60" cy="60"/>
              </a:xfrm>
              <a:custGeom>
                <a:avLst/>
                <a:gdLst>
                  <a:gd name="T0" fmla="*/ 30 w 60"/>
                  <a:gd name="T1" fmla="*/ 0 h 60"/>
                  <a:gd name="T2" fmla="*/ 60 w 60"/>
                  <a:gd name="T3" fmla="*/ 30 h 60"/>
                  <a:gd name="T4" fmla="*/ 30 w 60"/>
                  <a:gd name="T5" fmla="*/ 60 h 60"/>
                  <a:gd name="T6" fmla="*/ 0 w 60"/>
                  <a:gd name="T7" fmla="*/ 30 h 60"/>
                  <a:gd name="T8" fmla="*/ 3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0" y="0"/>
                    </a:moveTo>
                    <a:lnTo>
                      <a:pt x="60"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1" name="Freeform 130"/>
              <p:cNvSpPr>
                <a:spLocks/>
              </p:cNvSpPr>
              <p:nvPr/>
            </p:nvSpPr>
            <p:spPr bwMode="auto">
              <a:xfrm>
                <a:off x="3232" y="2131"/>
                <a:ext cx="60" cy="59"/>
              </a:xfrm>
              <a:custGeom>
                <a:avLst/>
                <a:gdLst>
                  <a:gd name="T0" fmla="*/ 30 w 60"/>
                  <a:gd name="T1" fmla="*/ 0 h 59"/>
                  <a:gd name="T2" fmla="*/ 60 w 60"/>
                  <a:gd name="T3" fmla="*/ 30 h 59"/>
                  <a:gd name="T4" fmla="*/ 30 w 60"/>
                  <a:gd name="T5" fmla="*/ 59 h 59"/>
                  <a:gd name="T6" fmla="*/ 0 w 60"/>
                  <a:gd name="T7" fmla="*/ 30 h 59"/>
                  <a:gd name="T8" fmla="*/ 3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0" y="0"/>
                    </a:moveTo>
                    <a:lnTo>
                      <a:pt x="60"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2" name="Freeform 131"/>
              <p:cNvSpPr>
                <a:spLocks/>
              </p:cNvSpPr>
              <p:nvPr/>
            </p:nvSpPr>
            <p:spPr bwMode="auto">
              <a:xfrm>
                <a:off x="3203" y="2012"/>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3" name="Freeform 132"/>
              <p:cNvSpPr>
                <a:spLocks/>
              </p:cNvSpPr>
              <p:nvPr/>
            </p:nvSpPr>
            <p:spPr bwMode="auto">
              <a:xfrm>
                <a:off x="3203" y="1852"/>
                <a:ext cx="59" cy="60"/>
              </a:xfrm>
              <a:custGeom>
                <a:avLst/>
                <a:gdLst>
                  <a:gd name="T0" fmla="*/ 29 w 59"/>
                  <a:gd name="T1" fmla="*/ 0 h 60"/>
                  <a:gd name="T2" fmla="*/ 59 w 59"/>
                  <a:gd name="T3" fmla="*/ 31 h 60"/>
                  <a:gd name="T4" fmla="*/ 29 w 59"/>
                  <a:gd name="T5" fmla="*/ 60 h 60"/>
                  <a:gd name="T6" fmla="*/ 0 w 59"/>
                  <a:gd name="T7" fmla="*/ 31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1"/>
                    </a:lnTo>
                    <a:lnTo>
                      <a:pt x="29" y="60"/>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4" name="Freeform 133"/>
              <p:cNvSpPr>
                <a:spLocks/>
              </p:cNvSpPr>
              <p:nvPr/>
            </p:nvSpPr>
            <p:spPr bwMode="auto">
              <a:xfrm>
                <a:off x="3183" y="2210"/>
                <a:ext cx="59" cy="60"/>
              </a:xfrm>
              <a:custGeom>
                <a:avLst/>
                <a:gdLst>
                  <a:gd name="T0" fmla="*/ 29 w 59"/>
                  <a:gd name="T1" fmla="*/ 0 h 60"/>
                  <a:gd name="T2" fmla="*/ 59 w 59"/>
                  <a:gd name="T3" fmla="*/ 30 h 60"/>
                  <a:gd name="T4" fmla="*/ 29 w 59"/>
                  <a:gd name="T5" fmla="*/ 60 h 60"/>
                  <a:gd name="T6" fmla="*/ 0 w 59"/>
                  <a:gd name="T7" fmla="*/ 30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5" name="Freeform 134"/>
              <p:cNvSpPr>
                <a:spLocks/>
              </p:cNvSpPr>
              <p:nvPr/>
            </p:nvSpPr>
            <p:spPr bwMode="auto">
              <a:xfrm>
                <a:off x="3173" y="1813"/>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30"/>
                    </a:lnTo>
                    <a:lnTo>
                      <a:pt x="30" y="59"/>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6" name="Freeform 135"/>
              <p:cNvSpPr>
                <a:spLocks/>
              </p:cNvSpPr>
              <p:nvPr/>
            </p:nvSpPr>
            <p:spPr bwMode="auto">
              <a:xfrm>
                <a:off x="3122" y="2330"/>
                <a:ext cx="61" cy="59"/>
              </a:xfrm>
              <a:custGeom>
                <a:avLst/>
                <a:gdLst>
                  <a:gd name="T0" fmla="*/ 31 w 61"/>
                  <a:gd name="T1" fmla="*/ 0 h 59"/>
                  <a:gd name="T2" fmla="*/ 61 w 61"/>
                  <a:gd name="T3" fmla="*/ 29 h 59"/>
                  <a:gd name="T4" fmla="*/ 31 w 61"/>
                  <a:gd name="T5" fmla="*/ 59 h 59"/>
                  <a:gd name="T6" fmla="*/ 0 w 61"/>
                  <a:gd name="T7" fmla="*/ 29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7" name="Freeform 136"/>
              <p:cNvSpPr>
                <a:spLocks/>
              </p:cNvSpPr>
              <p:nvPr/>
            </p:nvSpPr>
            <p:spPr bwMode="auto">
              <a:xfrm>
                <a:off x="3093" y="2488"/>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8" name="Freeform 137"/>
              <p:cNvSpPr>
                <a:spLocks/>
              </p:cNvSpPr>
              <p:nvPr/>
            </p:nvSpPr>
            <p:spPr bwMode="auto">
              <a:xfrm>
                <a:off x="3093" y="240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699" name="Freeform 138"/>
              <p:cNvSpPr>
                <a:spLocks/>
              </p:cNvSpPr>
              <p:nvPr/>
            </p:nvSpPr>
            <p:spPr bwMode="auto">
              <a:xfrm>
                <a:off x="3093" y="2369"/>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0" name="Freeform 139"/>
              <p:cNvSpPr>
                <a:spLocks/>
              </p:cNvSpPr>
              <p:nvPr/>
            </p:nvSpPr>
            <p:spPr bwMode="auto">
              <a:xfrm>
                <a:off x="3043"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1" name="Freeform 140"/>
              <p:cNvSpPr>
                <a:spLocks/>
              </p:cNvSpPr>
              <p:nvPr/>
            </p:nvSpPr>
            <p:spPr bwMode="auto">
              <a:xfrm>
                <a:off x="3013" y="2528"/>
                <a:ext cx="61" cy="60"/>
              </a:xfrm>
              <a:custGeom>
                <a:avLst/>
                <a:gdLst>
                  <a:gd name="T0" fmla="*/ 30 w 61"/>
                  <a:gd name="T1" fmla="*/ 0 h 60"/>
                  <a:gd name="T2" fmla="*/ 61 w 61"/>
                  <a:gd name="T3" fmla="*/ 30 h 60"/>
                  <a:gd name="T4" fmla="*/ 30 w 61"/>
                  <a:gd name="T5" fmla="*/ 60 h 60"/>
                  <a:gd name="T6" fmla="*/ 0 w 61"/>
                  <a:gd name="T7" fmla="*/ 30 h 60"/>
                  <a:gd name="T8" fmla="*/ 30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30" y="0"/>
                    </a:moveTo>
                    <a:lnTo>
                      <a:pt x="61"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2" name="Freeform 141"/>
              <p:cNvSpPr>
                <a:spLocks/>
              </p:cNvSpPr>
              <p:nvPr/>
            </p:nvSpPr>
            <p:spPr bwMode="auto">
              <a:xfrm>
                <a:off x="2954" y="1892"/>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3" name="Freeform 142"/>
              <p:cNvSpPr>
                <a:spLocks/>
              </p:cNvSpPr>
              <p:nvPr/>
            </p:nvSpPr>
            <p:spPr bwMode="auto">
              <a:xfrm>
                <a:off x="2903" y="2330"/>
                <a:ext cx="60" cy="59"/>
              </a:xfrm>
              <a:custGeom>
                <a:avLst/>
                <a:gdLst>
                  <a:gd name="T0" fmla="*/ 31 w 60"/>
                  <a:gd name="T1" fmla="*/ 0 h 59"/>
                  <a:gd name="T2" fmla="*/ 60 w 60"/>
                  <a:gd name="T3" fmla="*/ 29 h 59"/>
                  <a:gd name="T4" fmla="*/ 31 w 60"/>
                  <a:gd name="T5" fmla="*/ 59 h 59"/>
                  <a:gd name="T6" fmla="*/ 0 w 60"/>
                  <a:gd name="T7" fmla="*/ 29 h 59"/>
                  <a:gd name="T8" fmla="*/ 31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31" y="0"/>
                    </a:moveTo>
                    <a:lnTo>
                      <a:pt x="60" y="29"/>
                    </a:lnTo>
                    <a:lnTo>
                      <a:pt x="31" y="59"/>
                    </a:lnTo>
                    <a:lnTo>
                      <a:pt x="0" y="29"/>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4" name="Freeform 143"/>
              <p:cNvSpPr>
                <a:spLocks/>
              </p:cNvSpPr>
              <p:nvPr/>
            </p:nvSpPr>
            <p:spPr bwMode="auto">
              <a:xfrm>
                <a:off x="2874" y="2210"/>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5" name="Freeform 144"/>
              <p:cNvSpPr>
                <a:spLocks/>
              </p:cNvSpPr>
              <p:nvPr/>
            </p:nvSpPr>
            <p:spPr bwMode="auto">
              <a:xfrm>
                <a:off x="2874" y="2051"/>
                <a:ext cx="60" cy="60"/>
              </a:xfrm>
              <a:custGeom>
                <a:avLst/>
                <a:gdLst>
                  <a:gd name="T0" fmla="*/ 29 w 60"/>
                  <a:gd name="T1" fmla="*/ 0 h 60"/>
                  <a:gd name="T2" fmla="*/ 60 w 60"/>
                  <a:gd name="T3" fmla="*/ 30 h 60"/>
                  <a:gd name="T4" fmla="*/ 29 w 60"/>
                  <a:gd name="T5" fmla="*/ 60 h 60"/>
                  <a:gd name="T6" fmla="*/ 0 w 60"/>
                  <a:gd name="T7" fmla="*/ 30 h 60"/>
                  <a:gd name="T8" fmla="*/ 29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9" y="0"/>
                    </a:moveTo>
                    <a:lnTo>
                      <a:pt x="60" y="30"/>
                    </a:lnTo>
                    <a:lnTo>
                      <a:pt x="29" y="60"/>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6" name="Freeform 145"/>
              <p:cNvSpPr>
                <a:spLocks/>
              </p:cNvSpPr>
              <p:nvPr/>
            </p:nvSpPr>
            <p:spPr bwMode="auto">
              <a:xfrm>
                <a:off x="2824" y="2449"/>
                <a:ext cx="60" cy="59"/>
              </a:xfrm>
              <a:custGeom>
                <a:avLst/>
                <a:gdLst>
                  <a:gd name="T0" fmla="*/ 29 w 60"/>
                  <a:gd name="T1" fmla="*/ 0 h 59"/>
                  <a:gd name="T2" fmla="*/ 60 w 60"/>
                  <a:gd name="T3" fmla="*/ 30 h 59"/>
                  <a:gd name="T4" fmla="*/ 29 w 60"/>
                  <a:gd name="T5" fmla="*/ 59 h 59"/>
                  <a:gd name="T6" fmla="*/ 0 w 60"/>
                  <a:gd name="T7" fmla="*/ 30 h 59"/>
                  <a:gd name="T8" fmla="*/ 29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29" y="0"/>
                    </a:moveTo>
                    <a:lnTo>
                      <a:pt x="60"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7" name="Freeform 146"/>
              <p:cNvSpPr>
                <a:spLocks/>
              </p:cNvSpPr>
              <p:nvPr/>
            </p:nvSpPr>
            <p:spPr bwMode="auto">
              <a:xfrm>
                <a:off x="2794" y="201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29"/>
                    </a:lnTo>
                    <a:lnTo>
                      <a:pt x="30" y="59"/>
                    </a:lnTo>
                    <a:lnTo>
                      <a:pt x="0" y="29"/>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8" name="Freeform 147"/>
              <p:cNvSpPr>
                <a:spLocks/>
              </p:cNvSpPr>
              <p:nvPr/>
            </p:nvSpPr>
            <p:spPr bwMode="auto">
              <a:xfrm>
                <a:off x="2765" y="2290"/>
                <a:ext cx="59" cy="60"/>
              </a:xfrm>
              <a:custGeom>
                <a:avLst/>
                <a:gdLst>
                  <a:gd name="T0" fmla="*/ 29 w 59"/>
                  <a:gd name="T1" fmla="*/ 0 h 60"/>
                  <a:gd name="T2" fmla="*/ 59 w 59"/>
                  <a:gd name="T3" fmla="*/ 29 h 60"/>
                  <a:gd name="T4" fmla="*/ 29 w 59"/>
                  <a:gd name="T5" fmla="*/ 60 h 60"/>
                  <a:gd name="T6" fmla="*/ 0 w 59"/>
                  <a:gd name="T7" fmla="*/ 29 h 60"/>
                  <a:gd name="T8" fmla="*/ 29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9" y="0"/>
                    </a:moveTo>
                    <a:lnTo>
                      <a:pt x="59" y="29"/>
                    </a:lnTo>
                    <a:lnTo>
                      <a:pt x="29" y="60"/>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09" name="Freeform 148"/>
              <p:cNvSpPr>
                <a:spLocks/>
              </p:cNvSpPr>
              <p:nvPr/>
            </p:nvSpPr>
            <p:spPr bwMode="auto">
              <a:xfrm>
                <a:off x="2735" y="2210"/>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10" name="Freeform 149"/>
              <p:cNvSpPr>
                <a:spLocks/>
              </p:cNvSpPr>
              <p:nvPr/>
            </p:nvSpPr>
            <p:spPr bwMode="auto">
              <a:xfrm>
                <a:off x="2704" y="2131"/>
                <a:ext cx="61" cy="59"/>
              </a:xfrm>
              <a:custGeom>
                <a:avLst/>
                <a:gdLst>
                  <a:gd name="T0" fmla="*/ 31 w 61"/>
                  <a:gd name="T1" fmla="*/ 0 h 59"/>
                  <a:gd name="T2" fmla="*/ 61 w 61"/>
                  <a:gd name="T3" fmla="*/ 30 h 59"/>
                  <a:gd name="T4" fmla="*/ 31 w 61"/>
                  <a:gd name="T5" fmla="*/ 59 h 59"/>
                  <a:gd name="T6" fmla="*/ 0 w 61"/>
                  <a:gd name="T7" fmla="*/ 30 h 59"/>
                  <a:gd name="T8" fmla="*/ 31 w 61"/>
                  <a:gd name="T9" fmla="*/ 0 h 59"/>
                  <a:gd name="T10" fmla="*/ 0 60000 65536"/>
                  <a:gd name="T11" fmla="*/ 0 60000 65536"/>
                  <a:gd name="T12" fmla="*/ 0 60000 65536"/>
                  <a:gd name="T13" fmla="*/ 0 60000 65536"/>
                  <a:gd name="T14" fmla="*/ 0 60000 65536"/>
                  <a:gd name="T15" fmla="*/ 0 w 61"/>
                  <a:gd name="T16" fmla="*/ 0 h 59"/>
                  <a:gd name="T17" fmla="*/ 61 w 61"/>
                  <a:gd name="T18" fmla="*/ 59 h 59"/>
                </a:gdLst>
                <a:ahLst/>
                <a:cxnLst>
                  <a:cxn ang="T10">
                    <a:pos x="T0" y="T1"/>
                  </a:cxn>
                  <a:cxn ang="T11">
                    <a:pos x="T2" y="T3"/>
                  </a:cxn>
                  <a:cxn ang="T12">
                    <a:pos x="T4" y="T5"/>
                  </a:cxn>
                  <a:cxn ang="T13">
                    <a:pos x="T6" y="T7"/>
                  </a:cxn>
                  <a:cxn ang="T14">
                    <a:pos x="T8" y="T9"/>
                  </a:cxn>
                </a:cxnLst>
                <a:rect l="T15" t="T16" r="T17" b="T18"/>
                <a:pathLst>
                  <a:path w="61" h="59">
                    <a:moveTo>
                      <a:pt x="31" y="0"/>
                    </a:moveTo>
                    <a:lnTo>
                      <a:pt x="61" y="30"/>
                    </a:lnTo>
                    <a:lnTo>
                      <a:pt x="31" y="59"/>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11" name="Freeform 150"/>
              <p:cNvSpPr>
                <a:spLocks/>
              </p:cNvSpPr>
              <p:nvPr/>
            </p:nvSpPr>
            <p:spPr bwMode="auto">
              <a:xfrm>
                <a:off x="2684" y="2210"/>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12" name="Freeform 151"/>
              <p:cNvSpPr>
                <a:spLocks/>
              </p:cNvSpPr>
              <p:nvPr/>
            </p:nvSpPr>
            <p:spPr bwMode="auto">
              <a:xfrm>
                <a:off x="2625" y="2528"/>
                <a:ext cx="59" cy="60"/>
              </a:xfrm>
              <a:custGeom>
                <a:avLst/>
                <a:gdLst>
                  <a:gd name="T0" fmla="*/ 30 w 59"/>
                  <a:gd name="T1" fmla="*/ 0 h 60"/>
                  <a:gd name="T2" fmla="*/ 59 w 59"/>
                  <a:gd name="T3" fmla="*/ 30 h 60"/>
                  <a:gd name="T4" fmla="*/ 30 w 59"/>
                  <a:gd name="T5" fmla="*/ 60 h 60"/>
                  <a:gd name="T6" fmla="*/ 0 w 59"/>
                  <a:gd name="T7" fmla="*/ 30 h 60"/>
                  <a:gd name="T8" fmla="*/ 30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30" y="0"/>
                    </a:moveTo>
                    <a:lnTo>
                      <a:pt x="59" y="30"/>
                    </a:lnTo>
                    <a:lnTo>
                      <a:pt x="30" y="60"/>
                    </a:lnTo>
                    <a:lnTo>
                      <a:pt x="0" y="30"/>
                    </a:lnTo>
                    <a:lnTo>
                      <a:pt x="30"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13" name="Freeform 152"/>
              <p:cNvSpPr>
                <a:spLocks/>
              </p:cNvSpPr>
              <p:nvPr/>
            </p:nvSpPr>
            <p:spPr bwMode="auto">
              <a:xfrm>
                <a:off x="2546" y="2330"/>
                <a:ext cx="59" cy="59"/>
              </a:xfrm>
              <a:custGeom>
                <a:avLst/>
                <a:gdLst>
                  <a:gd name="T0" fmla="*/ 29 w 59"/>
                  <a:gd name="T1" fmla="*/ 0 h 59"/>
                  <a:gd name="T2" fmla="*/ 59 w 59"/>
                  <a:gd name="T3" fmla="*/ 29 h 59"/>
                  <a:gd name="T4" fmla="*/ 29 w 59"/>
                  <a:gd name="T5" fmla="*/ 59 h 59"/>
                  <a:gd name="T6" fmla="*/ 0 w 59"/>
                  <a:gd name="T7" fmla="*/ 29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29"/>
                    </a:lnTo>
                    <a:lnTo>
                      <a:pt x="29" y="59"/>
                    </a:lnTo>
                    <a:lnTo>
                      <a:pt x="0" y="29"/>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14" name="Freeform 153"/>
              <p:cNvSpPr>
                <a:spLocks/>
              </p:cNvSpPr>
              <p:nvPr/>
            </p:nvSpPr>
            <p:spPr bwMode="auto">
              <a:xfrm>
                <a:off x="2266" y="2528"/>
                <a:ext cx="60" cy="60"/>
              </a:xfrm>
              <a:custGeom>
                <a:avLst/>
                <a:gdLst>
                  <a:gd name="T0" fmla="*/ 31 w 60"/>
                  <a:gd name="T1" fmla="*/ 0 h 60"/>
                  <a:gd name="T2" fmla="*/ 60 w 60"/>
                  <a:gd name="T3" fmla="*/ 30 h 60"/>
                  <a:gd name="T4" fmla="*/ 31 w 60"/>
                  <a:gd name="T5" fmla="*/ 60 h 60"/>
                  <a:gd name="T6" fmla="*/ 0 w 60"/>
                  <a:gd name="T7" fmla="*/ 30 h 60"/>
                  <a:gd name="T8" fmla="*/ 31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31" y="0"/>
                    </a:moveTo>
                    <a:lnTo>
                      <a:pt x="60" y="30"/>
                    </a:lnTo>
                    <a:lnTo>
                      <a:pt x="31" y="60"/>
                    </a:lnTo>
                    <a:lnTo>
                      <a:pt x="0" y="30"/>
                    </a:lnTo>
                    <a:lnTo>
                      <a:pt x="31"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15" name="Freeform 154"/>
              <p:cNvSpPr>
                <a:spLocks/>
              </p:cNvSpPr>
              <p:nvPr/>
            </p:nvSpPr>
            <p:spPr bwMode="auto">
              <a:xfrm>
                <a:off x="1749" y="2567"/>
                <a:ext cx="60" cy="61"/>
              </a:xfrm>
              <a:custGeom>
                <a:avLst/>
                <a:gdLst>
                  <a:gd name="T0" fmla="*/ 29 w 60"/>
                  <a:gd name="T1" fmla="*/ 0 h 61"/>
                  <a:gd name="T2" fmla="*/ 60 w 60"/>
                  <a:gd name="T3" fmla="*/ 31 h 61"/>
                  <a:gd name="T4" fmla="*/ 29 w 60"/>
                  <a:gd name="T5" fmla="*/ 61 h 61"/>
                  <a:gd name="T6" fmla="*/ 0 w 60"/>
                  <a:gd name="T7" fmla="*/ 31 h 61"/>
                  <a:gd name="T8" fmla="*/ 29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29" y="0"/>
                    </a:moveTo>
                    <a:lnTo>
                      <a:pt x="60" y="31"/>
                    </a:lnTo>
                    <a:lnTo>
                      <a:pt x="29" y="61"/>
                    </a:lnTo>
                    <a:lnTo>
                      <a:pt x="0" y="31"/>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16" name="Freeform 155"/>
              <p:cNvSpPr>
                <a:spLocks/>
              </p:cNvSpPr>
              <p:nvPr/>
            </p:nvSpPr>
            <p:spPr bwMode="auto">
              <a:xfrm>
                <a:off x="1550" y="2409"/>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30"/>
                    </a:lnTo>
                    <a:lnTo>
                      <a:pt x="29" y="59"/>
                    </a:lnTo>
                    <a:lnTo>
                      <a:pt x="0" y="30"/>
                    </a:lnTo>
                    <a:lnTo>
                      <a:pt x="29" y="0"/>
                    </a:lnTo>
                    <a:close/>
                  </a:path>
                </a:pathLst>
              </a:custGeom>
              <a:solidFill>
                <a:srgbClr val="000080"/>
              </a:solidFill>
              <a:ln w="15875">
                <a:solidFill>
                  <a:srgbClr val="00FF00"/>
                </a:solidFill>
                <a:round/>
                <a:headEnd/>
                <a:tailEnd/>
              </a:ln>
            </p:spPr>
            <p:txBody>
              <a:bodyPr/>
              <a:lstStyle/>
              <a:p>
                <a:endParaRPr lang="it-IT">
                  <a:solidFill>
                    <a:prstClr val="black"/>
                  </a:solidFill>
                </a:endParaRPr>
              </a:p>
            </p:txBody>
          </p:sp>
          <p:sp>
            <p:nvSpPr>
              <p:cNvPr id="66717" name="Line 156"/>
              <p:cNvSpPr>
                <a:spLocks noChangeShapeType="1"/>
              </p:cNvSpPr>
              <p:nvPr/>
            </p:nvSpPr>
            <p:spPr bwMode="auto">
              <a:xfrm flipV="1">
                <a:off x="1609" y="2817"/>
                <a:ext cx="11" cy="1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718" name="Line 157"/>
              <p:cNvSpPr>
                <a:spLocks noChangeShapeType="1"/>
              </p:cNvSpPr>
              <p:nvPr/>
            </p:nvSpPr>
            <p:spPr bwMode="auto">
              <a:xfrm flipV="1">
                <a:off x="1579" y="1803"/>
                <a:ext cx="2977" cy="1014"/>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719" name="Rectangle 159"/>
              <p:cNvSpPr>
                <a:spLocks noChangeArrowheads="1"/>
              </p:cNvSpPr>
              <p:nvPr/>
            </p:nvSpPr>
            <p:spPr bwMode="auto">
              <a:xfrm>
                <a:off x="1112" y="2757"/>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6720" name="Rectangle 160"/>
              <p:cNvSpPr>
                <a:spLocks noChangeArrowheads="1"/>
              </p:cNvSpPr>
              <p:nvPr/>
            </p:nvSpPr>
            <p:spPr bwMode="auto">
              <a:xfrm>
                <a:off x="1112" y="2558"/>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5</a:t>
                </a:r>
                <a:endParaRPr lang="it-IT">
                  <a:solidFill>
                    <a:prstClr val="black"/>
                  </a:solidFill>
                </a:endParaRPr>
              </a:p>
            </p:txBody>
          </p:sp>
          <p:sp>
            <p:nvSpPr>
              <p:cNvPr id="66721" name="Rectangle 161"/>
              <p:cNvSpPr>
                <a:spLocks noChangeArrowheads="1"/>
              </p:cNvSpPr>
              <p:nvPr/>
            </p:nvSpPr>
            <p:spPr bwMode="auto">
              <a:xfrm>
                <a:off x="1042" y="2359"/>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a:t>
                </a:r>
                <a:endParaRPr lang="it-IT">
                  <a:solidFill>
                    <a:prstClr val="black"/>
                  </a:solidFill>
                </a:endParaRPr>
              </a:p>
            </p:txBody>
          </p:sp>
          <p:sp>
            <p:nvSpPr>
              <p:cNvPr id="66722" name="Rectangle 162"/>
              <p:cNvSpPr>
                <a:spLocks noChangeArrowheads="1"/>
              </p:cNvSpPr>
              <p:nvPr/>
            </p:nvSpPr>
            <p:spPr bwMode="auto">
              <a:xfrm>
                <a:off x="1042" y="2161"/>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15</a:t>
                </a:r>
                <a:endParaRPr lang="it-IT">
                  <a:solidFill>
                    <a:prstClr val="black"/>
                  </a:solidFill>
                </a:endParaRPr>
              </a:p>
            </p:txBody>
          </p:sp>
          <p:sp>
            <p:nvSpPr>
              <p:cNvPr id="66723" name="Rectangle 163"/>
              <p:cNvSpPr>
                <a:spLocks noChangeArrowheads="1"/>
              </p:cNvSpPr>
              <p:nvPr/>
            </p:nvSpPr>
            <p:spPr bwMode="auto">
              <a:xfrm>
                <a:off x="1042" y="1962"/>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6724" name="Rectangle 164"/>
              <p:cNvSpPr>
                <a:spLocks noChangeArrowheads="1"/>
              </p:cNvSpPr>
              <p:nvPr/>
            </p:nvSpPr>
            <p:spPr bwMode="auto">
              <a:xfrm>
                <a:off x="1042" y="1763"/>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25</a:t>
                </a:r>
                <a:endParaRPr lang="it-IT">
                  <a:solidFill>
                    <a:prstClr val="black"/>
                  </a:solidFill>
                </a:endParaRPr>
              </a:p>
            </p:txBody>
          </p:sp>
          <p:sp>
            <p:nvSpPr>
              <p:cNvPr id="66725" name="Rectangle 165"/>
              <p:cNvSpPr>
                <a:spLocks noChangeArrowheads="1"/>
              </p:cNvSpPr>
              <p:nvPr/>
            </p:nvSpPr>
            <p:spPr bwMode="auto">
              <a:xfrm>
                <a:off x="1042" y="1565"/>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30</a:t>
                </a:r>
                <a:endParaRPr lang="it-IT">
                  <a:solidFill>
                    <a:prstClr val="black"/>
                  </a:solidFill>
                </a:endParaRPr>
              </a:p>
            </p:txBody>
          </p:sp>
          <p:sp>
            <p:nvSpPr>
              <p:cNvPr id="66726" name="Rectangle 166"/>
              <p:cNvSpPr>
                <a:spLocks noChangeArrowheads="1"/>
              </p:cNvSpPr>
              <p:nvPr/>
            </p:nvSpPr>
            <p:spPr bwMode="auto">
              <a:xfrm>
                <a:off x="1251" y="2946"/>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0</a:t>
                </a:r>
                <a:endParaRPr lang="it-IT">
                  <a:solidFill>
                    <a:prstClr val="black"/>
                  </a:solidFill>
                </a:endParaRPr>
              </a:p>
            </p:txBody>
          </p:sp>
          <p:sp>
            <p:nvSpPr>
              <p:cNvPr id="66727" name="Rectangle 167"/>
              <p:cNvSpPr>
                <a:spLocks noChangeArrowheads="1"/>
              </p:cNvSpPr>
              <p:nvPr/>
            </p:nvSpPr>
            <p:spPr bwMode="auto">
              <a:xfrm>
                <a:off x="1868"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20</a:t>
                </a:r>
                <a:endParaRPr lang="it-IT">
                  <a:solidFill>
                    <a:prstClr val="black"/>
                  </a:solidFill>
                </a:endParaRPr>
              </a:p>
            </p:txBody>
          </p:sp>
          <p:sp>
            <p:nvSpPr>
              <p:cNvPr id="66728" name="Rectangle 168"/>
              <p:cNvSpPr>
                <a:spLocks noChangeArrowheads="1"/>
              </p:cNvSpPr>
              <p:nvPr/>
            </p:nvSpPr>
            <p:spPr bwMode="auto">
              <a:xfrm>
                <a:off x="2535"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40</a:t>
                </a:r>
                <a:endParaRPr lang="it-IT">
                  <a:solidFill>
                    <a:prstClr val="black"/>
                  </a:solidFill>
                </a:endParaRPr>
              </a:p>
            </p:txBody>
          </p:sp>
          <p:sp>
            <p:nvSpPr>
              <p:cNvPr id="66729" name="Rectangle 169"/>
              <p:cNvSpPr>
                <a:spLocks noChangeArrowheads="1"/>
              </p:cNvSpPr>
              <p:nvPr/>
            </p:nvSpPr>
            <p:spPr bwMode="auto">
              <a:xfrm>
                <a:off x="3192"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60</a:t>
                </a:r>
                <a:endParaRPr lang="it-IT">
                  <a:solidFill>
                    <a:prstClr val="black"/>
                  </a:solidFill>
                </a:endParaRPr>
              </a:p>
            </p:txBody>
          </p:sp>
          <p:sp>
            <p:nvSpPr>
              <p:cNvPr id="66730" name="Rectangle 170"/>
              <p:cNvSpPr>
                <a:spLocks noChangeArrowheads="1"/>
              </p:cNvSpPr>
              <p:nvPr/>
            </p:nvSpPr>
            <p:spPr bwMode="auto">
              <a:xfrm>
                <a:off x="3849" y="2946"/>
                <a:ext cx="11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80</a:t>
                </a:r>
                <a:endParaRPr lang="it-IT">
                  <a:solidFill>
                    <a:prstClr val="black"/>
                  </a:solidFill>
                </a:endParaRPr>
              </a:p>
            </p:txBody>
          </p:sp>
          <p:sp>
            <p:nvSpPr>
              <p:cNvPr id="66731" name="Rectangle 171"/>
              <p:cNvSpPr>
                <a:spLocks noChangeArrowheads="1"/>
              </p:cNvSpPr>
              <p:nvPr/>
            </p:nvSpPr>
            <p:spPr bwMode="auto">
              <a:xfrm>
                <a:off x="4486"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100</a:t>
                </a:r>
                <a:endParaRPr lang="it-IT">
                  <a:solidFill>
                    <a:prstClr val="black"/>
                  </a:solidFill>
                </a:endParaRPr>
              </a:p>
            </p:txBody>
          </p:sp>
          <p:sp>
            <p:nvSpPr>
              <p:cNvPr id="66732" name="Rectangle 172"/>
              <p:cNvSpPr>
                <a:spLocks noChangeArrowheads="1"/>
              </p:cNvSpPr>
              <p:nvPr/>
            </p:nvSpPr>
            <p:spPr bwMode="auto">
              <a:xfrm>
                <a:off x="5143" y="2946"/>
                <a:ext cx="17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600">
                    <a:solidFill>
                      <a:srgbClr val="000000"/>
                    </a:solidFill>
                  </a:rPr>
                  <a:t>120</a:t>
                </a:r>
                <a:endParaRPr lang="it-IT">
                  <a:solidFill>
                    <a:prstClr val="black"/>
                  </a:solidFill>
                </a:endParaRPr>
              </a:p>
            </p:txBody>
          </p:sp>
          <p:sp>
            <p:nvSpPr>
              <p:cNvPr id="66733" name="Rectangle 173"/>
              <p:cNvSpPr>
                <a:spLocks noChangeArrowheads="1"/>
              </p:cNvSpPr>
              <p:nvPr/>
            </p:nvSpPr>
            <p:spPr bwMode="auto">
              <a:xfrm>
                <a:off x="3113" y="3174"/>
                <a:ext cx="2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1- GS</a:t>
                </a:r>
                <a:endParaRPr lang="it-IT">
                  <a:solidFill>
                    <a:prstClr val="black"/>
                  </a:solidFill>
                </a:endParaRPr>
              </a:p>
            </p:txBody>
          </p:sp>
          <p:sp>
            <p:nvSpPr>
              <p:cNvPr id="66734" name="Rectangle 174"/>
              <p:cNvSpPr>
                <a:spLocks noChangeArrowheads="1"/>
              </p:cNvSpPr>
              <p:nvPr/>
            </p:nvSpPr>
            <p:spPr bwMode="auto">
              <a:xfrm>
                <a:off x="773" y="2161"/>
                <a:ext cx="17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500">
                    <a:solidFill>
                      <a:srgbClr val="000000"/>
                    </a:solidFill>
                  </a:rPr>
                  <a:t>ACT</a:t>
                </a:r>
                <a:endParaRPr lang="it-IT">
                  <a:solidFill>
                    <a:prstClr val="black"/>
                  </a:solidFill>
                </a:endParaRPr>
              </a:p>
            </p:txBody>
          </p:sp>
          <p:sp>
            <p:nvSpPr>
              <p:cNvPr id="66735" name="Rectangle 175"/>
              <p:cNvSpPr>
                <a:spLocks noChangeArrowheads="1"/>
              </p:cNvSpPr>
              <p:nvPr/>
            </p:nvSpPr>
            <p:spPr bwMode="auto">
              <a:xfrm>
                <a:off x="674" y="1058"/>
                <a:ext cx="4790" cy="240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66736" name="Rectangle 12"/>
              <p:cNvSpPr>
                <a:spLocks noChangeArrowheads="1"/>
              </p:cNvSpPr>
              <p:nvPr/>
            </p:nvSpPr>
            <p:spPr bwMode="auto">
              <a:xfrm>
                <a:off x="864" y="1440"/>
                <a:ext cx="4512" cy="2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6737" name="Rectangle 13"/>
              <p:cNvSpPr>
                <a:spLocks noChangeArrowheads="1"/>
              </p:cNvSpPr>
              <p:nvPr/>
            </p:nvSpPr>
            <p:spPr bwMode="auto">
              <a:xfrm>
                <a:off x="4656" y="1632"/>
                <a:ext cx="720" cy="129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6738" name="Rectangle 14"/>
              <p:cNvSpPr>
                <a:spLocks noChangeArrowheads="1"/>
              </p:cNvSpPr>
              <p:nvPr/>
            </p:nvSpPr>
            <p:spPr bwMode="auto">
              <a:xfrm>
                <a:off x="4992" y="2688"/>
                <a:ext cx="384" cy="48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sp>
            <p:nvSpPr>
              <p:cNvPr id="66739" name="Rectangle 178"/>
              <p:cNvSpPr>
                <a:spLocks noChangeArrowheads="1"/>
              </p:cNvSpPr>
              <p:nvPr/>
            </p:nvSpPr>
            <p:spPr bwMode="auto">
              <a:xfrm>
                <a:off x="4608" y="2736"/>
                <a:ext cx="48" cy="14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solidFill>
                    <a:prstClr val="black"/>
                  </a:solidFill>
                </a:endParaRPr>
              </a:p>
            </p:txBody>
          </p:sp>
        </p:grpSp>
        <p:sp>
          <p:nvSpPr>
            <p:cNvPr id="66567" name="Line 170"/>
            <p:cNvSpPr>
              <a:spLocks noChangeShapeType="1"/>
            </p:cNvSpPr>
            <p:nvPr/>
          </p:nvSpPr>
          <p:spPr bwMode="auto">
            <a:xfrm>
              <a:off x="1296" y="2065"/>
              <a:ext cx="3552" cy="0"/>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68" name="Line 171"/>
            <p:cNvSpPr>
              <a:spLocks noChangeShapeType="1"/>
            </p:cNvSpPr>
            <p:nvPr/>
          </p:nvSpPr>
          <p:spPr bwMode="auto">
            <a:xfrm flipV="1">
              <a:off x="3922" y="1728"/>
              <a:ext cx="0" cy="1104"/>
            </a:xfrm>
            <a:prstGeom prst="line">
              <a:avLst/>
            </a:prstGeom>
            <a:noFill/>
            <a:ln w="571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66569" name="Text Box 172"/>
            <p:cNvSpPr txBox="1">
              <a:spLocks noChangeArrowheads="1"/>
            </p:cNvSpPr>
            <p:nvPr/>
          </p:nvSpPr>
          <p:spPr bwMode="auto">
            <a:xfrm>
              <a:off x="1104" y="2928"/>
              <a:ext cx="317"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100</a:t>
              </a:r>
            </a:p>
          </p:txBody>
        </p:sp>
        <p:sp>
          <p:nvSpPr>
            <p:cNvPr id="66570" name="Text Box 173"/>
            <p:cNvSpPr txBox="1">
              <a:spLocks noChangeArrowheads="1"/>
            </p:cNvSpPr>
            <p:nvPr/>
          </p:nvSpPr>
          <p:spPr bwMode="auto">
            <a:xfrm>
              <a:off x="1776" y="291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80</a:t>
              </a:r>
            </a:p>
          </p:txBody>
        </p:sp>
        <p:sp>
          <p:nvSpPr>
            <p:cNvPr id="66571" name="Text Box 174"/>
            <p:cNvSpPr txBox="1">
              <a:spLocks noChangeArrowheads="1"/>
            </p:cNvSpPr>
            <p:nvPr/>
          </p:nvSpPr>
          <p:spPr bwMode="auto">
            <a:xfrm>
              <a:off x="2496"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60</a:t>
              </a:r>
            </a:p>
          </p:txBody>
        </p:sp>
        <p:sp>
          <p:nvSpPr>
            <p:cNvPr id="66572" name="Text Box 175"/>
            <p:cNvSpPr txBox="1">
              <a:spLocks noChangeArrowheads="1"/>
            </p:cNvSpPr>
            <p:nvPr/>
          </p:nvSpPr>
          <p:spPr bwMode="auto">
            <a:xfrm>
              <a:off x="3120"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40</a:t>
              </a:r>
            </a:p>
          </p:txBody>
        </p:sp>
        <p:sp>
          <p:nvSpPr>
            <p:cNvPr id="66573" name="Text Box 176"/>
            <p:cNvSpPr txBox="1">
              <a:spLocks noChangeArrowheads="1"/>
            </p:cNvSpPr>
            <p:nvPr/>
          </p:nvSpPr>
          <p:spPr bwMode="auto">
            <a:xfrm>
              <a:off x="3792" y="2928"/>
              <a:ext cx="246"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srgbClr val="000090"/>
                  </a:solidFill>
                  <a:latin typeface="Times New Roman" charset="0"/>
                  <a:ea typeface="MS PGothic" charset="0"/>
                  <a:cs typeface="Arial" charset="0"/>
                </a:rPr>
                <a:t>20</a:t>
              </a:r>
            </a:p>
          </p:txBody>
        </p:sp>
        <p:sp>
          <p:nvSpPr>
            <p:cNvPr id="66574" name="Text Box 177"/>
            <p:cNvSpPr txBox="1">
              <a:spLocks noChangeArrowheads="1"/>
            </p:cNvSpPr>
            <p:nvPr/>
          </p:nvSpPr>
          <p:spPr bwMode="auto">
            <a:xfrm>
              <a:off x="4512" y="2928"/>
              <a:ext cx="174" cy="2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a:solidFill>
                    <a:prstClr val="black"/>
                  </a:solidFill>
                  <a:latin typeface="Times New Roman" charset="0"/>
                  <a:ea typeface="MS PGothic" charset="0"/>
                  <a:cs typeface="Arial" charset="0"/>
                </a:rPr>
                <a:t>0</a:t>
              </a:r>
            </a:p>
          </p:txBody>
        </p:sp>
      </p:grpSp>
      <p:sp>
        <p:nvSpPr>
          <p:cNvPr id="2" name="Rettangolo 1"/>
          <p:cNvSpPr>
            <a:spLocks noChangeArrowheads="1"/>
          </p:cNvSpPr>
          <p:nvPr/>
        </p:nvSpPr>
        <p:spPr bwMode="auto">
          <a:xfrm>
            <a:off x="6238876" y="3178183"/>
            <a:ext cx="1614488" cy="701675"/>
          </a:xfrm>
          <a:prstGeom prst="rect">
            <a:avLst/>
          </a:prstGeom>
          <a:solidFill>
            <a:srgbClr val="800000">
              <a:alpha val="41176"/>
            </a:srgbClr>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a:defRPr/>
            </a:pPr>
            <a:endParaRPr lang="it-IT">
              <a:solidFill>
                <a:prstClr val="white"/>
              </a:solidFill>
              <a:cs typeface="Arial" charset="0"/>
            </a:endParaRPr>
          </a:p>
        </p:txBody>
      </p:sp>
      <p:sp>
        <p:nvSpPr>
          <p:cNvPr id="66563" name="CasellaDiTesto 2"/>
          <p:cNvSpPr txBox="1">
            <a:spLocks noChangeArrowheads="1"/>
          </p:cNvSpPr>
          <p:nvPr/>
        </p:nvSpPr>
        <p:spPr bwMode="auto">
          <a:xfrm>
            <a:off x="2601917" y="1517654"/>
            <a:ext cx="3991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400" b="1" dirty="0">
                <a:solidFill>
                  <a:prstClr val="black"/>
                </a:solidFill>
                <a:latin typeface="Avenir Black"/>
                <a:ea typeface="MS PGothic" charset="0"/>
                <a:cs typeface="Avenir Black"/>
              </a:rPr>
              <a:t> No control – </a:t>
            </a:r>
            <a:r>
              <a:rPr lang="it-IT" sz="2400" b="1" dirty="0" err="1">
                <a:solidFill>
                  <a:prstClr val="black"/>
                </a:solidFill>
                <a:latin typeface="Avenir Black"/>
                <a:ea typeface="MS PGothic" charset="0"/>
                <a:cs typeface="Avenir Black"/>
              </a:rPr>
              <a:t>Optimal</a:t>
            </a:r>
            <a:r>
              <a:rPr lang="it-IT" sz="2400" b="1" dirty="0">
                <a:solidFill>
                  <a:prstClr val="black"/>
                </a:solidFill>
                <a:latin typeface="Avenir Black"/>
                <a:ea typeface="MS PGothic" charset="0"/>
                <a:cs typeface="Avenir Black"/>
              </a:rPr>
              <a:t> </a:t>
            </a:r>
            <a:r>
              <a:rPr lang="it-IT" sz="2400" b="1" dirty="0" err="1">
                <a:solidFill>
                  <a:prstClr val="black"/>
                </a:solidFill>
                <a:latin typeface="Avenir Black"/>
                <a:ea typeface="MS PGothic" charset="0"/>
                <a:cs typeface="Avenir Black"/>
              </a:rPr>
              <a:t>QoL</a:t>
            </a:r>
            <a:endParaRPr lang="it-IT" sz="2400" b="1" dirty="0">
              <a:solidFill>
                <a:prstClr val="black"/>
              </a:solidFill>
              <a:latin typeface="Avenir Black"/>
              <a:ea typeface="MS PGothic" charset="0"/>
              <a:cs typeface="Avenir Black"/>
            </a:endParaRPr>
          </a:p>
        </p:txBody>
      </p:sp>
      <p:sp>
        <p:nvSpPr>
          <p:cNvPr id="66564" name="CasellaDiTesto 3"/>
          <p:cNvSpPr txBox="1">
            <a:spLocks noChangeArrowheads="1"/>
          </p:cNvSpPr>
          <p:nvPr/>
        </p:nvSpPr>
        <p:spPr bwMode="auto">
          <a:xfrm>
            <a:off x="364515" y="5891399"/>
            <a:ext cx="73999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b="1" dirty="0" err="1">
                <a:solidFill>
                  <a:srgbClr val="660066"/>
                </a:solidFill>
                <a:ea typeface="MS PGothic" charset="0"/>
                <a:cs typeface="Arial" charset="0"/>
              </a:rPr>
              <a:t>Check</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coping</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illness</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perception</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alexithymia</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unusable</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PROs</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tools</a:t>
            </a:r>
            <a:r>
              <a:rPr lang="it-IT" sz="2000" b="1" dirty="0">
                <a:solidFill>
                  <a:srgbClr val="660066"/>
                </a:solidFill>
                <a:ea typeface="MS PGothic" charset="0"/>
                <a:cs typeface="Arial" charset="0"/>
              </a:rPr>
              <a:t>)</a:t>
            </a:r>
          </a:p>
          <a:p>
            <a:r>
              <a:rPr lang="it-IT" sz="2000" b="1" dirty="0" err="1">
                <a:solidFill>
                  <a:srgbClr val="660066"/>
                </a:solidFill>
                <a:ea typeface="MS PGothic" charset="0"/>
                <a:cs typeface="Arial" charset="0"/>
              </a:rPr>
              <a:t>Disease</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follow</a:t>
            </a:r>
            <a:r>
              <a:rPr lang="it-IT" sz="2000" b="1" dirty="0">
                <a:solidFill>
                  <a:srgbClr val="660066"/>
                </a:solidFill>
                <a:ea typeface="MS PGothic" charset="0"/>
                <a:cs typeface="Arial" charset="0"/>
              </a:rPr>
              <a:t> up with  </a:t>
            </a:r>
            <a:r>
              <a:rPr lang="it-IT" sz="2000" b="1" dirty="0" err="1">
                <a:solidFill>
                  <a:srgbClr val="660066"/>
                </a:solidFill>
                <a:ea typeface="MS PGothic" charset="0"/>
                <a:cs typeface="Arial" charset="0"/>
              </a:rPr>
              <a:t>medical</a:t>
            </a:r>
            <a:r>
              <a:rPr lang="it-IT" sz="2000" b="1" dirty="0">
                <a:solidFill>
                  <a:srgbClr val="660066"/>
                </a:solidFill>
                <a:ea typeface="MS PGothic" charset="0"/>
                <a:cs typeface="Arial" charset="0"/>
              </a:rPr>
              <a:t> </a:t>
            </a:r>
            <a:r>
              <a:rPr lang="it-IT" sz="2000" b="1" dirty="0" err="1">
                <a:solidFill>
                  <a:srgbClr val="660066"/>
                </a:solidFill>
                <a:ea typeface="MS PGothic" charset="0"/>
                <a:cs typeface="Arial" charset="0"/>
              </a:rPr>
              <a:t>parameters</a:t>
            </a:r>
            <a:endParaRPr lang="it-IT" sz="2000" b="1" dirty="0">
              <a:solidFill>
                <a:srgbClr val="660066"/>
              </a:solidFill>
              <a:ea typeface="MS PGothic" charset="0"/>
              <a:cs typeface="Arial" charset="0"/>
            </a:endParaRPr>
          </a:p>
        </p:txBody>
      </p:sp>
      <p:sp>
        <p:nvSpPr>
          <p:cNvPr id="66565" name="Rectangle 158"/>
          <p:cNvSpPr>
            <a:spLocks noChangeArrowheads="1"/>
          </p:cNvSpPr>
          <p:nvPr/>
        </p:nvSpPr>
        <p:spPr bwMode="auto">
          <a:xfrm>
            <a:off x="2286006" y="304802"/>
            <a:ext cx="542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000">
                <a:solidFill>
                  <a:srgbClr val="000000"/>
                </a:solidFill>
              </a:rPr>
              <a:t>Asthma Control  vs QoL related to Asthma &amp; Rhinitis</a:t>
            </a:r>
            <a:endParaRPr lang="it-IT" sz="2000">
              <a:solidFill>
                <a:prstClr val="black"/>
              </a:solidFill>
            </a:endParaRPr>
          </a:p>
        </p:txBody>
      </p:sp>
      <p:pic>
        <p:nvPicPr>
          <p:cNvPr id="1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32" y="105035"/>
            <a:ext cx="667850" cy="11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Text Box 178"/>
          <p:cNvSpPr txBox="1">
            <a:spLocks noChangeArrowheads="1"/>
          </p:cNvSpPr>
          <p:nvPr/>
        </p:nvSpPr>
        <p:spPr bwMode="auto">
          <a:xfrm>
            <a:off x="6068353" y="6278230"/>
            <a:ext cx="2975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000" b="1" dirty="0" err="1">
                <a:solidFill>
                  <a:srgbClr val="000090"/>
                </a:solidFill>
                <a:ea typeface="MS PGothic" charset="0"/>
                <a:cs typeface="Arial" charset="0"/>
              </a:rPr>
              <a:t>Braido</a:t>
            </a:r>
            <a:r>
              <a:rPr lang="it-IT" sz="2000" b="1" dirty="0">
                <a:solidFill>
                  <a:srgbClr val="000090"/>
                </a:solidFill>
                <a:ea typeface="MS PGothic" charset="0"/>
                <a:cs typeface="Arial" charset="0"/>
              </a:rPr>
              <a:t> </a:t>
            </a:r>
            <a:r>
              <a:rPr lang="it-IT" sz="2000" b="1" dirty="0" err="1">
                <a:solidFill>
                  <a:srgbClr val="000090"/>
                </a:solidFill>
                <a:ea typeface="MS PGothic" charset="0"/>
                <a:cs typeface="Arial" charset="0"/>
              </a:rPr>
              <a:t>F</a:t>
            </a:r>
            <a:r>
              <a:rPr lang="it-IT" sz="2000" b="1" dirty="0">
                <a:solidFill>
                  <a:srgbClr val="000090"/>
                </a:solidFill>
                <a:ea typeface="MS PGothic" charset="0"/>
                <a:cs typeface="Arial" charset="0"/>
              </a:rPr>
              <a:t> et </a:t>
            </a:r>
            <a:r>
              <a:rPr lang="it-IT" sz="2000" b="1" dirty="0" err="1" smtClean="0">
                <a:solidFill>
                  <a:srgbClr val="000090"/>
                </a:solidFill>
                <a:ea typeface="MS PGothic" charset="0"/>
                <a:cs typeface="Arial" charset="0"/>
              </a:rPr>
              <a:t>al.Allergy</a:t>
            </a:r>
            <a:r>
              <a:rPr lang="it-IT" sz="2000" b="1" dirty="0" smtClean="0">
                <a:solidFill>
                  <a:srgbClr val="000090"/>
                </a:solidFill>
                <a:ea typeface="MS PGothic" charset="0"/>
                <a:cs typeface="Arial" charset="0"/>
              </a:rPr>
              <a:t> </a:t>
            </a:r>
            <a:r>
              <a:rPr lang="it-IT" sz="2000" b="1" dirty="0">
                <a:solidFill>
                  <a:srgbClr val="000090"/>
                </a:solidFill>
                <a:ea typeface="MS PGothic" charset="0"/>
                <a:cs typeface="Arial" charset="0"/>
              </a:rPr>
              <a:t>2009</a:t>
            </a:r>
          </a:p>
        </p:txBody>
      </p:sp>
    </p:spTree>
    <p:extLst>
      <p:ext uri="{BB962C8B-B14F-4D97-AF65-F5344CB8AC3E}">
        <p14:creationId xmlns:p14="http://schemas.microsoft.com/office/powerpoint/2010/main" val="65132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circle(in)">
                                      <p:cBhvr>
                                        <p:cTn id="7" dur="20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type="body" idx="1"/>
          </p:nvPr>
        </p:nvSpPr>
        <p:spPr>
          <a:xfrm>
            <a:off x="457200" y="1795587"/>
            <a:ext cx="8229600" cy="3675185"/>
          </a:xfrm>
          <a:ln w="57150" cmpd="sng">
            <a:solidFill>
              <a:srgbClr val="FF0000"/>
            </a:solidFill>
          </a:ln>
          <a:effectLst>
            <a:glow rad="139700">
              <a:schemeClr val="accent2">
                <a:satMod val="175000"/>
                <a:alpha val="40000"/>
              </a:schemeClr>
            </a:glow>
          </a:effectLst>
        </p:spPr>
        <p:txBody>
          <a:bodyPr/>
          <a:lstStyle/>
          <a:p>
            <a:pPr>
              <a:buFontTx/>
              <a:buNone/>
            </a:pPr>
            <a:r>
              <a:rPr lang="en-GB" sz="5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But yet… </a:t>
            </a:r>
          </a:p>
          <a:p>
            <a:r>
              <a:rPr lang="en-GB" sz="2800" b="1" dirty="0" smtClean="0">
                <a:latin typeface="Arial" charset="0"/>
              </a:rPr>
              <a:t>Allergy &amp; Asthma  continues </a:t>
            </a:r>
            <a:r>
              <a:rPr lang="en-GB" sz="2800" b="1" dirty="0">
                <a:latin typeface="Arial" charset="0"/>
              </a:rPr>
              <a:t>to be poorly controlled </a:t>
            </a:r>
          </a:p>
          <a:p>
            <a:pPr marL="0" indent="0">
              <a:buNone/>
            </a:pPr>
            <a:endParaRPr lang="en-US" sz="2800" dirty="0">
              <a:latin typeface="Arial" charset="0"/>
            </a:endParaRPr>
          </a:p>
        </p:txBody>
      </p:sp>
      <p:sp>
        <p:nvSpPr>
          <p:cNvPr id="4" name="Rettangolo 3"/>
          <p:cNvSpPr/>
          <p:nvPr/>
        </p:nvSpPr>
        <p:spPr>
          <a:xfrm>
            <a:off x="4942139" y="6173213"/>
            <a:ext cx="5370717" cy="400110"/>
          </a:xfrm>
          <a:prstGeom prst="rect">
            <a:avLst/>
          </a:prstGeom>
        </p:spPr>
        <p:txBody>
          <a:bodyPr wrap="square">
            <a:spAutoFit/>
          </a:bodyPr>
          <a:lstStyle/>
          <a:p>
            <a:r>
              <a:rPr lang="da-DK" sz="2000" b="1" i="1" dirty="0">
                <a:solidFill>
                  <a:srgbClr val="0000FF"/>
                </a:solidFill>
                <a:latin typeface="Arial" charset="0"/>
              </a:rPr>
              <a:t>Birthe </a:t>
            </a:r>
            <a:r>
              <a:rPr lang="da-DK" sz="2000" b="1" i="1" dirty="0" err="1">
                <a:solidFill>
                  <a:srgbClr val="0000FF"/>
                </a:solidFill>
                <a:latin typeface="Arial" charset="0"/>
              </a:rPr>
              <a:t>Hellquist</a:t>
            </a:r>
            <a:r>
              <a:rPr lang="da-DK" sz="2000" b="1" i="1" dirty="0">
                <a:solidFill>
                  <a:srgbClr val="0000FF"/>
                </a:solidFill>
                <a:latin typeface="Arial" charset="0"/>
              </a:rPr>
              <a:t> Dahl 2009</a:t>
            </a:r>
            <a:endParaRPr lang="it-IT" sz="2000" b="1" i="1" dirty="0">
              <a:solidFill>
                <a:srgbClr val="0000FF"/>
              </a:solidFill>
            </a:endParaRPr>
          </a:p>
        </p:txBody>
      </p:sp>
      <p:sp>
        <p:nvSpPr>
          <p:cNvPr id="3" name="Rettangolo 2"/>
          <p:cNvSpPr/>
          <p:nvPr/>
        </p:nvSpPr>
        <p:spPr>
          <a:xfrm>
            <a:off x="1318548" y="281746"/>
            <a:ext cx="3595728" cy="923330"/>
          </a:xfrm>
          <a:prstGeom prst="rect">
            <a:avLst/>
          </a:prstGeom>
        </p:spPr>
        <p:txBody>
          <a:bodyPr wrap="none">
            <a:spAutoFit/>
          </a:bodyPr>
          <a:lstStyle/>
          <a:p>
            <a:r>
              <a:rPr lang="en-GB" sz="5400" b="1" cap="all" dirty="0">
                <a:ln w="9000" cmpd="sng">
                  <a:solidFill>
                    <a:srgbClr val="FFC000">
                      <a:shade val="50000"/>
                      <a:satMod val="120000"/>
                    </a:srgbClr>
                  </a:solidFill>
                  <a:prstDash val="solid"/>
                </a:ln>
                <a:solidFill>
                  <a:srgbClr val="660066"/>
                </a:solidFill>
                <a:effectLst>
                  <a:reflection blurRad="12700" stA="28000" endPos="45000" dist="1000" dir="5400000" sy="-100000" algn="bl" rotWithShape="0"/>
                </a:effectLst>
                <a:latin typeface="Arial" charset="0"/>
              </a:rPr>
              <a:t>Paradox</a:t>
            </a:r>
            <a:endParaRPr lang="it-IT" sz="5400" dirty="0">
              <a:solidFill>
                <a:srgbClr val="660066"/>
              </a:solidFill>
            </a:endParaRPr>
          </a:p>
        </p:txBody>
      </p:sp>
    </p:spTree>
    <p:extLst>
      <p:ext uri="{BB962C8B-B14F-4D97-AF65-F5344CB8AC3E}">
        <p14:creationId xmlns:p14="http://schemas.microsoft.com/office/powerpoint/2010/main" val="19593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293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29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29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77740" y="0"/>
            <a:ext cx="8566265" cy="6858000"/>
          </a:xfrm>
          <a:prstGeom prst="rect">
            <a:avLst/>
          </a:prstGeom>
        </p:spPr>
      </p:pic>
      <p:pic>
        <p:nvPicPr>
          <p:cNvPr id="3" name="Immagine 2" descr="WH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317" y="319680"/>
            <a:ext cx="1464215" cy="664787"/>
          </a:xfrm>
          <a:prstGeom prst="rect">
            <a:avLst/>
          </a:prstGeom>
        </p:spPr>
      </p:pic>
    </p:spTree>
    <p:extLst>
      <p:ext uri="{BB962C8B-B14F-4D97-AF65-F5344CB8AC3E}">
        <p14:creationId xmlns:p14="http://schemas.microsoft.com/office/powerpoint/2010/main" val="1728084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WH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770" y="5721935"/>
            <a:ext cx="1464215" cy="664787"/>
          </a:xfrm>
          <a:prstGeom prst="rect">
            <a:avLst/>
          </a:prstGeom>
        </p:spPr>
      </p:pic>
      <p:sp>
        <p:nvSpPr>
          <p:cNvPr id="2" name="Rectangle 1"/>
          <p:cNvSpPr/>
          <p:nvPr/>
        </p:nvSpPr>
        <p:spPr>
          <a:xfrm>
            <a:off x="292141" y="1412779"/>
            <a:ext cx="5434950" cy="3539430"/>
          </a:xfrm>
          <a:prstGeom prst="rect">
            <a:avLst/>
          </a:prstGeom>
        </p:spPr>
        <p:txBody>
          <a:bodyPr wrap="square">
            <a:spAutoFit/>
          </a:bodyPr>
          <a:lstStyle/>
          <a:p>
            <a:endParaRPr lang="en-US" sz="2800" b="1" dirty="0">
              <a:solidFill>
                <a:prstClr val="black"/>
              </a:solidFill>
            </a:endParaRPr>
          </a:p>
          <a:p>
            <a:pPr marL="285750" indent="-285750">
              <a:buFont typeface="Arial" panose="020B0604020202020204" pitchFamily="34" charset="0"/>
              <a:buChar char="•"/>
            </a:pPr>
            <a:r>
              <a:rPr lang="en-US" sz="2800" b="1" dirty="0">
                <a:solidFill>
                  <a:srgbClr val="3366CC"/>
                </a:solidFill>
              </a:rPr>
              <a:t>Pollens</a:t>
            </a:r>
          </a:p>
          <a:p>
            <a:pPr marL="285750" indent="-285750">
              <a:buFont typeface="Arial" panose="020B0604020202020204" pitchFamily="34" charset="0"/>
              <a:buChar char="•"/>
            </a:pPr>
            <a:r>
              <a:rPr lang="en-US" sz="2800" b="1" dirty="0">
                <a:solidFill>
                  <a:srgbClr val="3366CC"/>
                </a:solidFill>
              </a:rPr>
              <a:t>Penetrate into home</a:t>
            </a:r>
          </a:p>
          <a:p>
            <a:pPr marL="742950" lvl="1" indent="-285750">
              <a:buFont typeface="Arial" panose="020B0604020202020204" pitchFamily="34" charset="0"/>
              <a:buChar char="•"/>
            </a:pPr>
            <a:r>
              <a:rPr lang="en-US" sz="2800" b="1" dirty="0">
                <a:solidFill>
                  <a:srgbClr val="3366CC"/>
                </a:solidFill>
              </a:rPr>
              <a:t>Air-conditioning</a:t>
            </a:r>
          </a:p>
          <a:p>
            <a:pPr marL="742950" lvl="1" indent="-285750">
              <a:buFont typeface="Arial" panose="020B0604020202020204" pitchFamily="34" charset="0"/>
              <a:buChar char="•"/>
            </a:pPr>
            <a:r>
              <a:rPr lang="en-US" sz="2800" b="1" dirty="0">
                <a:solidFill>
                  <a:srgbClr val="3366CC"/>
                </a:solidFill>
              </a:rPr>
              <a:t>Air-filtration systems: HEPA filter</a:t>
            </a:r>
          </a:p>
          <a:p>
            <a:pPr marL="285750" indent="-285750">
              <a:buFont typeface="Arial" panose="020B0604020202020204" pitchFamily="34" charset="0"/>
              <a:buChar char="•"/>
            </a:pPr>
            <a:r>
              <a:rPr lang="en-US" sz="2800" b="1" dirty="0">
                <a:solidFill>
                  <a:srgbClr val="3366CC"/>
                </a:solidFill>
              </a:rPr>
              <a:t>High grass pollen levels linked </a:t>
            </a:r>
          </a:p>
          <a:p>
            <a:r>
              <a:rPr lang="en-US" sz="2800" b="1" dirty="0">
                <a:solidFill>
                  <a:srgbClr val="3366CC"/>
                </a:solidFill>
              </a:rPr>
              <a:t>   to asthma admissions, epidemics</a:t>
            </a:r>
          </a:p>
        </p:txBody>
      </p:sp>
      <p:sp>
        <p:nvSpPr>
          <p:cNvPr id="6" name="ZoneTexte 5"/>
          <p:cNvSpPr txBox="1"/>
          <p:nvPr/>
        </p:nvSpPr>
        <p:spPr>
          <a:xfrm>
            <a:off x="611562" y="260648"/>
            <a:ext cx="4718599" cy="707886"/>
          </a:xfrm>
          <a:prstGeom prst="rect">
            <a:avLst/>
          </a:prstGeom>
          <a:noFill/>
        </p:spPr>
        <p:txBody>
          <a:bodyPr wrap="none" rtlCol="0">
            <a:spAutoFit/>
          </a:bodyPr>
          <a:lstStyle/>
          <a:p>
            <a:r>
              <a:rPr lang="en-US" sz="4000" b="1" dirty="0">
                <a:solidFill>
                  <a:srgbClr val="3366CC"/>
                </a:solidFill>
              </a:rPr>
              <a:t>Outdoor air pollution</a:t>
            </a:r>
            <a:endParaRPr lang="fr-FR" sz="4000" dirty="0">
              <a:solidFill>
                <a:prstClr val="black"/>
              </a:solidFill>
            </a:endParaRP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648" y="1191766"/>
            <a:ext cx="141922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e 4"/>
          <p:cNvGrpSpPr/>
          <p:nvPr/>
        </p:nvGrpSpPr>
        <p:grpSpPr>
          <a:xfrm>
            <a:off x="5508923" y="2780934"/>
            <a:ext cx="2352675" cy="1815777"/>
            <a:chOff x="5508922" y="2780928"/>
            <a:chExt cx="2352675" cy="1815777"/>
          </a:xfrm>
        </p:grpSpPr>
        <p:pic>
          <p:nvPicPr>
            <p:cNvPr id="45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922" y="2780928"/>
              <a:ext cx="235267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5508922" y="4365873"/>
              <a:ext cx="436338" cy="230832"/>
            </a:xfrm>
            <a:prstGeom prst="rect">
              <a:avLst/>
            </a:prstGeom>
            <a:noFill/>
          </p:spPr>
          <p:txBody>
            <a:bodyPr wrap="none" rtlCol="0">
              <a:spAutoFit/>
            </a:bodyPr>
            <a:lstStyle/>
            <a:p>
              <a:r>
                <a:rPr lang="fr-FR" sz="900" dirty="0">
                  <a:solidFill>
                    <a:prstClr val="black"/>
                  </a:solidFill>
                </a:rPr>
                <a:t>WHO</a:t>
              </a:r>
            </a:p>
          </p:txBody>
        </p:sp>
      </p:grpSp>
      <p:sp>
        <p:nvSpPr>
          <p:cNvPr id="7" name="Rettangolo 6"/>
          <p:cNvSpPr/>
          <p:nvPr/>
        </p:nvSpPr>
        <p:spPr>
          <a:xfrm>
            <a:off x="1261382" y="4760804"/>
            <a:ext cx="4572000" cy="1200329"/>
          </a:xfrm>
          <a:prstGeom prst="rect">
            <a:avLst/>
          </a:prstGeom>
        </p:spPr>
        <p:txBody>
          <a:bodyPr>
            <a:spAutoFit/>
          </a:bodyPr>
          <a:lstStyle/>
          <a:p>
            <a:pPr marL="285750" indent="-285750">
              <a:buFont typeface="Arial" panose="020B0604020202020204" pitchFamily="34" charset="0"/>
              <a:buChar char="•"/>
            </a:pPr>
            <a:r>
              <a:rPr lang="en-US" sz="2400" b="1" dirty="0">
                <a:solidFill>
                  <a:srgbClr val="8D42C6"/>
                </a:solidFill>
                <a:latin typeface="Avenir Black"/>
                <a:cs typeface="Avenir Black"/>
              </a:rPr>
              <a:t>Avoid outside play on high pollen days</a:t>
            </a:r>
          </a:p>
          <a:p>
            <a:pPr marL="285750" indent="-285750">
              <a:buFont typeface="Arial" panose="020B0604020202020204" pitchFamily="34" charset="0"/>
              <a:buChar char="•"/>
            </a:pPr>
            <a:r>
              <a:rPr lang="en-US" sz="2400" b="1" dirty="0">
                <a:solidFill>
                  <a:srgbClr val="8D42C6"/>
                </a:solidFill>
                <a:latin typeface="Avenir Black"/>
                <a:cs typeface="Avenir Black"/>
              </a:rPr>
              <a:t>Antihistamine use</a:t>
            </a:r>
          </a:p>
        </p:txBody>
      </p:sp>
    </p:spTree>
    <p:extLst>
      <p:ext uri="{BB962C8B-B14F-4D97-AF65-F5344CB8AC3E}">
        <p14:creationId xmlns:p14="http://schemas.microsoft.com/office/powerpoint/2010/main" val="30582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p:cNvSpPr/>
          <p:nvPr/>
        </p:nvSpPr>
        <p:spPr>
          <a:xfrm>
            <a:off x="15677" y="2996952"/>
            <a:ext cx="8215647" cy="1039162"/>
          </a:xfrm>
          <a:prstGeom prst="rightArrow">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pic>
        <p:nvPicPr>
          <p:cNvPr id="4" name="Immagine 3" descr="WH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192" y="6054329"/>
            <a:ext cx="1464215" cy="664787"/>
          </a:xfrm>
          <a:prstGeom prst="rect">
            <a:avLst/>
          </a:prstGeom>
        </p:spPr>
      </p:pic>
      <p:sp>
        <p:nvSpPr>
          <p:cNvPr id="5" name="Rectangle 4"/>
          <p:cNvSpPr/>
          <p:nvPr/>
        </p:nvSpPr>
        <p:spPr>
          <a:xfrm>
            <a:off x="683568" y="1124747"/>
            <a:ext cx="7272808" cy="3970318"/>
          </a:xfrm>
          <a:prstGeom prst="rect">
            <a:avLst/>
          </a:prstGeom>
        </p:spPr>
        <p:txBody>
          <a:bodyPr wrap="square">
            <a:spAutoFit/>
          </a:bodyPr>
          <a:lstStyle/>
          <a:p>
            <a:r>
              <a:rPr lang="fr-FR" sz="2800" b="1" dirty="0">
                <a:solidFill>
                  <a:srgbClr val="3366CC"/>
                </a:solidFill>
              </a:rPr>
              <a:t>AIR POLLUTION SOURCES</a:t>
            </a:r>
          </a:p>
          <a:p>
            <a:r>
              <a:rPr lang="en-US" sz="2800" b="1" dirty="0">
                <a:solidFill>
                  <a:srgbClr val="3366CC"/>
                </a:solidFill>
              </a:rPr>
              <a:t>Outdoor air quality is affected by:</a:t>
            </a:r>
          </a:p>
          <a:p>
            <a:pPr marL="285750" indent="-285750">
              <a:buFont typeface="Arial" panose="020B0604020202020204" pitchFamily="34" charset="0"/>
              <a:buChar char="•"/>
            </a:pPr>
            <a:r>
              <a:rPr lang="fr-FR" sz="2800" dirty="0">
                <a:solidFill>
                  <a:srgbClr val="7030A0"/>
                </a:solidFill>
              </a:rPr>
              <a:t> </a:t>
            </a:r>
            <a:r>
              <a:rPr lang="fr-FR" sz="2800" b="1" dirty="0" err="1">
                <a:solidFill>
                  <a:srgbClr val="7030A0"/>
                </a:solidFill>
              </a:rPr>
              <a:t>Industrial</a:t>
            </a:r>
            <a:r>
              <a:rPr lang="fr-FR" sz="2800" b="1" dirty="0">
                <a:solidFill>
                  <a:srgbClr val="7030A0"/>
                </a:solidFill>
              </a:rPr>
              <a:t> or agricultural </a:t>
            </a:r>
            <a:r>
              <a:rPr lang="fr-FR" sz="2800" b="1" dirty="0" err="1">
                <a:solidFill>
                  <a:srgbClr val="7030A0"/>
                </a:solidFill>
              </a:rPr>
              <a:t>activities</a:t>
            </a:r>
            <a:endParaRPr lang="fr-FR" sz="2800" b="1" dirty="0">
              <a:solidFill>
                <a:srgbClr val="7030A0"/>
              </a:solidFill>
            </a:endParaRPr>
          </a:p>
          <a:p>
            <a:pPr marL="285750" indent="-285750">
              <a:buFont typeface="Arial" panose="020B0604020202020204" pitchFamily="34" charset="0"/>
              <a:buChar char="•"/>
            </a:pPr>
            <a:r>
              <a:rPr lang="en-US" sz="2800" b="1" dirty="0">
                <a:solidFill>
                  <a:srgbClr val="7030A0"/>
                </a:solidFill>
              </a:rPr>
              <a:t> Treatment of industrial effluents and domestic residues</a:t>
            </a:r>
          </a:p>
          <a:p>
            <a:pPr marL="285750" indent="-285750">
              <a:buFont typeface="Arial" panose="020B0604020202020204" pitchFamily="34" charset="0"/>
              <a:buChar char="•"/>
            </a:pPr>
            <a:r>
              <a:rPr lang="fr-FR" sz="2800" b="1" dirty="0">
                <a:solidFill>
                  <a:srgbClr val="7030A0"/>
                </a:solidFill>
              </a:rPr>
              <a:t> Traffic</a:t>
            </a:r>
          </a:p>
          <a:p>
            <a:pPr marL="285750" indent="-285750">
              <a:buFont typeface="Arial" panose="020B0604020202020204" pitchFamily="34" charset="0"/>
              <a:buChar char="•"/>
            </a:pPr>
            <a:r>
              <a:rPr lang="fr-FR" sz="2800" b="1" dirty="0">
                <a:solidFill>
                  <a:srgbClr val="7030A0"/>
                </a:solidFill>
              </a:rPr>
              <a:t> Solid </a:t>
            </a:r>
            <a:r>
              <a:rPr lang="fr-FR" sz="2800" b="1" dirty="0" err="1">
                <a:solidFill>
                  <a:srgbClr val="7030A0"/>
                </a:solidFill>
              </a:rPr>
              <a:t>waste</a:t>
            </a:r>
            <a:r>
              <a:rPr lang="fr-FR" sz="2800" b="1" dirty="0">
                <a:solidFill>
                  <a:srgbClr val="7030A0"/>
                </a:solidFill>
              </a:rPr>
              <a:t> management</a:t>
            </a:r>
          </a:p>
          <a:p>
            <a:pPr marL="285750" indent="-285750">
              <a:buFont typeface="Arial" panose="020B0604020202020204" pitchFamily="34" charset="0"/>
              <a:buChar char="•"/>
            </a:pPr>
            <a:r>
              <a:rPr lang="fr-FR" sz="2800" b="1" dirty="0">
                <a:solidFill>
                  <a:srgbClr val="7030A0"/>
                </a:solidFill>
              </a:rPr>
              <a:t> Cottage industries</a:t>
            </a:r>
          </a:p>
          <a:p>
            <a:pPr marL="285750" indent="-285750">
              <a:buFont typeface="Arial" panose="020B0604020202020204" pitchFamily="34" charset="0"/>
              <a:buChar char="•"/>
            </a:pPr>
            <a:r>
              <a:rPr lang="fr-FR" sz="2800" b="1" dirty="0">
                <a:solidFill>
                  <a:srgbClr val="7030A0"/>
                </a:solidFill>
              </a:rPr>
              <a:t> Chemical incidents and </a:t>
            </a:r>
            <a:r>
              <a:rPr lang="fr-FR" sz="2800" b="1" dirty="0" err="1">
                <a:solidFill>
                  <a:srgbClr val="7030A0"/>
                </a:solidFill>
              </a:rPr>
              <a:t>spills</a:t>
            </a:r>
            <a:endParaRPr lang="fr-FR" sz="2800" b="1" dirty="0">
              <a:solidFill>
                <a:srgbClr val="7030A0"/>
              </a:solidFill>
            </a:endParaRPr>
          </a:p>
        </p:txBody>
      </p:sp>
      <p:sp>
        <p:nvSpPr>
          <p:cNvPr id="6" name="ZoneTexte 5"/>
          <p:cNvSpPr txBox="1"/>
          <p:nvPr/>
        </p:nvSpPr>
        <p:spPr>
          <a:xfrm>
            <a:off x="755578" y="194737"/>
            <a:ext cx="4718599" cy="707886"/>
          </a:xfrm>
          <a:prstGeom prst="rect">
            <a:avLst/>
          </a:prstGeom>
          <a:noFill/>
        </p:spPr>
        <p:txBody>
          <a:bodyPr wrap="none" rtlCol="0">
            <a:spAutoFit/>
          </a:bodyPr>
          <a:lstStyle/>
          <a:p>
            <a:r>
              <a:rPr lang="en-US" sz="4000" b="1" dirty="0">
                <a:solidFill>
                  <a:srgbClr val="3366CC"/>
                </a:solidFill>
              </a:rPr>
              <a:t>Outdoor air pollution</a:t>
            </a:r>
            <a:endParaRPr lang="fr-FR" sz="4000" dirty="0">
              <a:solidFill>
                <a:prstClr val="black"/>
              </a:solidFill>
            </a:endParaRPr>
          </a:p>
        </p:txBody>
      </p:sp>
    </p:spTree>
    <p:extLst>
      <p:ext uri="{BB962C8B-B14F-4D97-AF65-F5344CB8AC3E}">
        <p14:creationId xmlns:p14="http://schemas.microsoft.com/office/powerpoint/2010/main" val="283056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dir="cw">
                                      <p:cBhvr>
                                        <p:cTn id="11" dur="2000" fill="hold"/>
                                        <p:tgtEl>
                                          <p:spTgt spid="3"/>
                                        </p:tgtEl>
                                        <p:attrNameLst>
                                          <p:attrName>stroke.color</p:attrName>
                                        </p:attrNameLst>
                                      </p:cBhvr>
                                      <p:to>
                                        <a:schemeClr val="accent2"/>
                                      </p:to>
                                    </p:animClr>
                                    <p:set>
                                      <p:cBhvr>
                                        <p:cTn id="12" dur="2000" fill="hold"/>
                                        <p:tgtEl>
                                          <p:spTgt spid="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76872"/>
            <a:ext cx="4544181" cy="421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476672"/>
            <a:ext cx="6753225" cy="127635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791" y="6481286"/>
            <a:ext cx="3257550" cy="342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6" y="2276872"/>
            <a:ext cx="4608512" cy="421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27990" y="5085184"/>
            <a:ext cx="4176463" cy="1008112"/>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Rectangle 6"/>
          <p:cNvSpPr/>
          <p:nvPr/>
        </p:nvSpPr>
        <p:spPr>
          <a:xfrm>
            <a:off x="183862" y="3717032"/>
            <a:ext cx="4176463" cy="2664296"/>
          </a:xfrm>
          <a:prstGeom prst="rect">
            <a:avLst/>
          </a:prstGeom>
          <a:noFill/>
          <a:ln w="38100">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3" name="Immagine 2" descr="Current Allergy Asthma Repor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6170" y="188263"/>
            <a:ext cx="1082363" cy="1933821"/>
          </a:xfrm>
          <a:prstGeom prst="rect">
            <a:avLst/>
          </a:prstGeom>
          <a:ln>
            <a:solidFill>
              <a:srgbClr val="0000FF"/>
            </a:solidFill>
          </a:ln>
          <a:effectLst>
            <a:outerShdw blurRad="292100" dist="139700" dir="2700000" algn="tl" rotWithShape="0">
              <a:srgbClr val="333333">
                <a:alpha val="65000"/>
              </a:srgbClr>
            </a:outerShdw>
          </a:effectLst>
        </p:spPr>
      </p:pic>
      <p:sp>
        <p:nvSpPr>
          <p:cNvPr id="4" name="Freccia destra 3"/>
          <p:cNvSpPr/>
          <p:nvPr/>
        </p:nvSpPr>
        <p:spPr>
          <a:xfrm>
            <a:off x="2352707" y="3993172"/>
            <a:ext cx="298392" cy="214193"/>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
        <p:nvSpPr>
          <p:cNvPr id="10" name="Freccia destra 9"/>
          <p:cNvSpPr/>
          <p:nvPr/>
        </p:nvSpPr>
        <p:spPr>
          <a:xfrm>
            <a:off x="11036" y="4818731"/>
            <a:ext cx="298392" cy="214193"/>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
        <p:nvSpPr>
          <p:cNvPr id="11" name="Freccia destra 10"/>
          <p:cNvSpPr/>
          <p:nvPr/>
        </p:nvSpPr>
        <p:spPr>
          <a:xfrm>
            <a:off x="-23858" y="5644287"/>
            <a:ext cx="298392" cy="21419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2870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4"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 y="2674572"/>
            <a:ext cx="7887872" cy="309093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956"/>
            <a:ext cx="8248650" cy="177165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2125736"/>
            <a:ext cx="27051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magine 2"/>
          <p:cNvPicPr>
            <a:picLocks noChangeAspect="1"/>
          </p:cNvPicPr>
          <p:nvPr/>
        </p:nvPicPr>
        <p:blipFill>
          <a:blip r:embed="rId5"/>
          <a:stretch>
            <a:fillRect/>
          </a:stretch>
        </p:blipFill>
        <p:spPr>
          <a:xfrm>
            <a:off x="7892033" y="148003"/>
            <a:ext cx="1114425" cy="1905000"/>
          </a:xfrm>
          <a:prstGeom prst="rect">
            <a:avLst/>
          </a:prstGeom>
          <a:ln>
            <a:solidFill>
              <a:srgbClr val="0000FF"/>
            </a:solidFill>
          </a:ln>
          <a:effectLst>
            <a:outerShdw blurRad="292100" dist="139700" dir="2700000" algn="tl" rotWithShape="0">
              <a:srgbClr val="333333">
                <a:alpha val="65000"/>
              </a:srgbClr>
            </a:outerShdw>
          </a:effectLst>
        </p:spPr>
      </p:pic>
      <p:sp>
        <p:nvSpPr>
          <p:cNvPr id="4" name="Rettangolo 3"/>
          <p:cNvSpPr/>
          <p:nvPr/>
        </p:nvSpPr>
        <p:spPr>
          <a:xfrm>
            <a:off x="757458" y="2662118"/>
            <a:ext cx="7115507" cy="94856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688131" y="3992575"/>
            <a:ext cx="7173356" cy="750270"/>
          </a:xfrm>
          <a:prstGeom prst="rect">
            <a:avLst/>
          </a:prstGeom>
          <a:noFill/>
          <a:ln w="57150" cmpd="sng">
            <a:solidFill>
              <a:srgbClr val="FF3A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97138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 y="561469"/>
            <a:ext cx="5572125" cy="5003800"/>
          </a:xfrm>
          <a:prstGeom prst="rect">
            <a:avLst/>
          </a:prstGeom>
        </p:spPr>
      </p:pic>
      <p:sp>
        <p:nvSpPr>
          <p:cNvPr id="3" name="Freccia destra 2"/>
          <p:cNvSpPr/>
          <p:nvPr/>
        </p:nvSpPr>
        <p:spPr>
          <a:xfrm>
            <a:off x="1" y="2480289"/>
            <a:ext cx="8215647" cy="1111170"/>
          </a:xfrm>
          <a:prstGeom prst="rightArrow">
            <a:avLst/>
          </a:prstGeom>
          <a:noFill/>
          <a:ln w="762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pic>
        <p:nvPicPr>
          <p:cNvPr id="4" name="Immagine 3" descr="WH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spTree>
    <p:extLst>
      <p:ext uri="{BB962C8B-B14F-4D97-AF65-F5344CB8AC3E}">
        <p14:creationId xmlns:p14="http://schemas.microsoft.com/office/powerpoint/2010/main" val="78475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Schermata 2016-05-20 alle 17.13.11.png"/>
          <p:cNvPicPr>
            <a:picLocks noGrp="1" noChangeAspect="1"/>
          </p:cNvPicPr>
          <p:nvPr>
            <p:ph idx="1"/>
          </p:nvPr>
        </p:nvPicPr>
        <p:blipFill>
          <a:blip r:embed="rId2">
            <a:extLst>
              <a:ext uri="{28A0092B-C50C-407E-A947-70E740481C1C}">
                <a14:useLocalDpi xmlns:a14="http://schemas.microsoft.com/office/drawing/2010/main" val="0"/>
              </a:ext>
            </a:extLst>
          </a:blip>
          <a:srcRect t="-3728" b="-3728"/>
          <a:stretch>
            <a:fillRect/>
          </a:stretch>
        </p:blipFill>
        <p:spPr>
          <a:xfrm>
            <a:off x="0" y="0"/>
            <a:ext cx="5623546" cy="3102685"/>
          </a:xfrm>
          <a:prstGeom prst="rect">
            <a:avLst/>
          </a:prstGeom>
          <a:ln>
            <a:solidFill>
              <a:srgbClr val="0000FF"/>
            </a:solid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3500369" y="3216321"/>
            <a:ext cx="5437051" cy="3372547"/>
          </a:xfrm>
          <a:prstGeom prst="rect">
            <a:avLst/>
          </a:prstGeom>
          <a:ln>
            <a:solidFill>
              <a:srgbClr val="FF3AF9"/>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87262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4305" y="0"/>
            <a:ext cx="8911855" cy="6858000"/>
          </a:xfrm>
          <a:prstGeom prst="rect">
            <a:avLst/>
          </a:prstGeom>
        </p:spPr>
      </p:pic>
    </p:spTree>
    <p:extLst>
      <p:ext uri="{BB962C8B-B14F-4D97-AF65-F5344CB8AC3E}">
        <p14:creationId xmlns:p14="http://schemas.microsoft.com/office/powerpoint/2010/main" val="26569324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975486"/>
            <a:ext cx="9144000" cy="4276991"/>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6955863" y="6292719"/>
            <a:ext cx="2673617" cy="461665"/>
          </a:xfrm>
          <a:prstGeom prst="rect">
            <a:avLst/>
          </a:prstGeom>
          <a:noFill/>
        </p:spPr>
        <p:txBody>
          <a:bodyPr wrap="none" rtlCol="0">
            <a:spAutoFit/>
          </a:bodyPr>
          <a:lstStyle/>
          <a:p>
            <a:r>
              <a:rPr lang="it-IT" sz="2400" b="1" i="1" dirty="0" err="1">
                <a:solidFill>
                  <a:srgbClr val="660066"/>
                </a:solidFill>
              </a:rPr>
              <a:t>Porebski</a:t>
            </a:r>
            <a:r>
              <a:rPr lang="it-IT" sz="2400" b="1" i="1" dirty="0">
                <a:solidFill>
                  <a:srgbClr val="660066"/>
                </a:solidFill>
              </a:rPr>
              <a:t> et al. 2014</a:t>
            </a:r>
          </a:p>
        </p:txBody>
      </p:sp>
      <p:pic>
        <p:nvPicPr>
          <p:cNvPr id="4" name="Immagine 3"/>
          <p:cNvPicPr>
            <a:picLocks noChangeAspect="1"/>
          </p:cNvPicPr>
          <p:nvPr/>
        </p:nvPicPr>
        <p:blipFill>
          <a:blip r:embed="rId3"/>
          <a:stretch>
            <a:fillRect/>
          </a:stretch>
        </p:blipFill>
        <p:spPr>
          <a:xfrm>
            <a:off x="103778" y="142235"/>
            <a:ext cx="913399" cy="1724411"/>
          </a:xfrm>
          <a:prstGeom prst="rect">
            <a:avLst/>
          </a:prstGeom>
          <a:ln>
            <a:solidFill>
              <a:srgbClr val="008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67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1914" y="305488"/>
            <a:ext cx="7192009" cy="5390671"/>
          </a:xfrm>
          <a:prstGeom prst="rect">
            <a:avLst/>
          </a:prstGeom>
          <a:ln>
            <a:solidFill>
              <a:srgbClr val="FF3AF9"/>
            </a:solidFill>
          </a:ln>
          <a:effectLst>
            <a:outerShdw blurRad="292100" dist="139700" dir="2700000" algn="tl" rotWithShape="0">
              <a:srgbClr val="333333">
                <a:alpha val="65000"/>
              </a:srgbClr>
            </a:outerShdw>
          </a:effectLst>
        </p:spPr>
      </p:pic>
      <p:sp>
        <p:nvSpPr>
          <p:cNvPr id="3" name="CasellaDiTesto 2"/>
          <p:cNvSpPr txBox="1"/>
          <p:nvPr/>
        </p:nvSpPr>
        <p:spPr>
          <a:xfrm>
            <a:off x="6955863" y="6292719"/>
            <a:ext cx="2673617" cy="461665"/>
          </a:xfrm>
          <a:prstGeom prst="rect">
            <a:avLst/>
          </a:prstGeom>
          <a:noFill/>
        </p:spPr>
        <p:txBody>
          <a:bodyPr wrap="none" rtlCol="0">
            <a:spAutoFit/>
          </a:bodyPr>
          <a:lstStyle/>
          <a:p>
            <a:r>
              <a:rPr lang="it-IT" sz="2400" b="1" i="1" dirty="0" err="1">
                <a:solidFill>
                  <a:srgbClr val="660066"/>
                </a:solidFill>
              </a:rPr>
              <a:t>Porebski</a:t>
            </a:r>
            <a:r>
              <a:rPr lang="it-IT" sz="2400" b="1" i="1" dirty="0">
                <a:solidFill>
                  <a:srgbClr val="660066"/>
                </a:solidFill>
              </a:rPr>
              <a:t> et al. 2014</a:t>
            </a:r>
          </a:p>
        </p:txBody>
      </p:sp>
      <p:pic>
        <p:nvPicPr>
          <p:cNvPr id="4" name="Immagine 3"/>
          <p:cNvPicPr>
            <a:picLocks noChangeAspect="1"/>
          </p:cNvPicPr>
          <p:nvPr/>
        </p:nvPicPr>
        <p:blipFill>
          <a:blip r:embed="rId3"/>
          <a:stretch>
            <a:fillRect/>
          </a:stretch>
        </p:blipFill>
        <p:spPr>
          <a:xfrm>
            <a:off x="7882221" y="4626039"/>
            <a:ext cx="913399" cy="1724411"/>
          </a:xfrm>
          <a:prstGeom prst="rect">
            <a:avLst/>
          </a:prstGeom>
          <a:ln>
            <a:solidFill>
              <a:srgbClr val="008000"/>
            </a:solidFill>
          </a:ln>
          <a:effectLst>
            <a:outerShdw blurRad="292100" dist="139700" dir="2700000" algn="tl" rotWithShape="0">
              <a:srgbClr val="333333">
                <a:alpha val="65000"/>
              </a:srgbClr>
            </a:outerShdw>
          </a:effectLst>
        </p:spPr>
      </p:pic>
      <p:sp>
        <p:nvSpPr>
          <p:cNvPr id="5" name="Freccia destra 4"/>
          <p:cNvSpPr/>
          <p:nvPr/>
        </p:nvSpPr>
        <p:spPr>
          <a:xfrm>
            <a:off x="2562758" y="4308691"/>
            <a:ext cx="1871040" cy="393074"/>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674701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434" name="Text Box 2"/>
          <p:cNvSpPr txBox="1">
            <a:spLocks noChangeArrowheads="1"/>
          </p:cNvSpPr>
          <p:nvPr/>
        </p:nvSpPr>
        <p:spPr bwMode="auto">
          <a:xfrm>
            <a:off x="454333" y="2736850"/>
            <a:ext cx="8561832" cy="2185214"/>
          </a:xfrm>
          <a:prstGeom prst="rect">
            <a:avLst/>
          </a:prstGeom>
          <a:noFill/>
          <a:ln w="9525">
            <a:noFill/>
            <a:miter lim="800000"/>
            <a:headEnd/>
            <a:tailEnd/>
          </a:ln>
          <a:effectLst/>
        </p:spPr>
        <p:txBody>
          <a:bodyPr wrap="none">
            <a:spAutoFit/>
          </a:bodyPr>
          <a:lstStyle/>
          <a:p>
            <a:pPr>
              <a:defRPr/>
            </a:pPr>
            <a:r>
              <a:rPr lang="en-US" sz="5400" b="1" dirty="0">
                <a:solidFill>
                  <a:srgbClr val="660066"/>
                </a:solidFill>
                <a:effectLst>
                  <a:outerShdw blurRad="38100" dist="38100" dir="2700000" algn="tl">
                    <a:srgbClr val="000000"/>
                  </a:outerShdw>
                </a:effectLst>
                <a:ea typeface="Times New Roman" charset="0"/>
                <a:cs typeface="Times New Roman" charset="0"/>
              </a:rPr>
              <a:t>P</a:t>
            </a:r>
            <a:r>
              <a:rPr lang="en-US" sz="4800" dirty="0">
                <a:solidFill>
                  <a:srgbClr val="660066"/>
                </a:solidFill>
                <a:effectLst>
                  <a:outerShdw blurRad="38100" dist="38100" dir="2700000" algn="tl">
                    <a:srgbClr val="000000"/>
                  </a:outerShdw>
                </a:effectLst>
                <a:ea typeface="Times New Roman" charset="0"/>
                <a:cs typeface="Times New Roman" charset="0"/>
              </a:rPr>
              <a:t>atient </a:t>
            </a:r>
            <a:r>
              <a:rPr lang="en-US" sz="5400" b="1" dirty="0">
                <a:solidFill>
                  <a:srgbClr val="660066"/>
                </a:solidFill>
                <a:effectLst>
                  <a:outerShdw blurRad="38100" dist="38100" dir="2700000" algn="tl">
                    <a:srgbClr val="000000"/>
                  </a:outerShdw>
                </a:effectLst>
                <a:ea typeface="Times New Roman" charset="0"/>
                <a:cs typeface="Times New Roman" charset="0"/>
              </a:rPr>
              <a:t>R</a:t>
            </a:r>
            <a:r>
              <a:rPr lang="en-US" sz="4800" dirty="0">
                <a:solidFill>
                  <a:srgbClr val="660066"/>
                </a:solidFill>
                <a:effectLst>
                  <a:outerShdw blurRad="38100" dist="38100" dir="2700000" algn="tl">
                    <a:srgbClr val="000000"/>
                  </a:outerShdw>
                </a:effectLst>
                <a:ea typeface="Times New Roman" charset="0"/>
                <a:cs typeface="Times New Roman" charset="0"/>
              </a:rPr>
              <a:t>eported </a:t>
            </a:r>
            <a:r>
              <a:rPr lang="en-US" sz="5400" b="1" dirty="0">
                <a:solidFill>
                  <a:srgbClr val="660066"/>
                </a:solidFill>
                <a:effectLst>
                  <a:outerShdw blurRad="38100" dist="38100" dir="2700000" algn="tl">
                    <a:srgbClr val="000000"/>
                  </a:outerShdw>
                </a:effectLst>
                <a:ea typeface="Times New Roman" charset="0"/>
                <a:cs typeface="Times New Roman" charset="0"/>
              </a:rPr>
              <a:t>O</a:t>
            </a:r>
            <a:r>
              <a:rPr lang="en-US" sz="4800" dirty="0">
                <a:solidFill>
                  <a:srgbClr val="660066"/>
                </a:solidFill>
                <a:effectLst>
                  <a:outerShdw blurRad="38100" dist="38100" dir="2700000" algn="tl">
                    <a:srgbClr val="000000"/>
                  </a:outerShdw>
                </a:effectLst>
                <a:ea typeface="Times New Roman" charset="0"/>
                <a:cs typeface="Times New Roman" charset="0"/>
              </a:rPr>
              <a:t>utcomes</a:t>
            </a:r>
          </a:p>
          <a:p>
            <a:pPr>
              <a:defRPr/>
            </a:pPr>
            <a:endParaRPr lang="en-US" dirty="0">
              <a:solidFill>
                <a:srgbClr val="660066"/>
              </a:solidFill>
              <a:ea typeface="Times New Roman" charset="0"/>
              <a:cs typeface="Times New Roman" charset="0"/>
            </a:endParaRPr>
          </a:p>
          <a:p>
            <a:pPr algn="ctr">
              <a:defRPr/>
            </a:pPr>
            <a:r>
              <a:rPr lang="en-US" sz="3200" b="1" i="1" dirty="0">
                <a:solidFill>
                  <a:srgbClr val="660066"/>
                </a:solidFill>
                <a:ea typeface="Times New Roman" charset="0"/>
                <a:cs typeface="Times New Roman" charset="0"/>
              </a:rPr>
              <a:t>“any report coming from patients about a health </a:t>
            </a:r>
          </a:p>
          <a:p>
            <a:pPr algn="ctr">
              <a:defRPr/>
            </a:pPr>
            <a:r>
              <a:rPr lang="en-US" sz="3200" b="1" i="1" dirty="0">
                <a:solidFill>
                  <a:srgbClr val="660066"/>
                </a:solidFill>
                <a:ea typeface="Times New Roman" charset="0"/>
                <a:cs typeface="Times New Roman" charset="0"/>
              </a:rPr>
              <a:t>condition and its treatment</a:t>
            </a:r>
            <a:r>
              <a:rPr lang="it-IT" sz="3200" b="1" i="1" dirty="0">
                <a:solidFill>
                  <a:srgbClr val="660066"/>
                </a:solidFill>
                <a:ea typeface="ＭＳ Ｐゴシック" charset="-128"/>
                <a:cs typeface="ＭＳ Ｐゴシック" charset="-128"/>
              </a:rPr>
              <a:t> “.</a:t>
            </a:r>
          </a:p>
        </p:txBody>
      </p:sp>
      <p:graphicFrame>
        <p:nvGraphicFramePr>
          <p:cNvPr id="153602" name="Object 2"/>
          <p:cNvGraphicFramePr>
            <a:graphicFrameLocks noChangeAspect="1"/>
          </p:cNvGraphicFramePr>
          <p:nvPr>
            <p:extLst>
              <p:ext uri="{D42A27DB-BD31-4B8C-83A1-F6EECF244321}">
                <p14:modId xmlns:p14="http://schemas.microsoft.com/office/powerpoint/2010/main" val="1465058565"/>
              </p:ext>
            </p:extLst>
          </p:nvPr>
        </p:nvGraphicFramePr>
        <p:xfrm>
          <a:off x="2828927" y="1238262"/>
          <a:ext cx="36513" cy="36513"/>
        </p:xfrm>
        <a:graphic>
          <a:graphicData uri="http://schemas.openxmlformats.org/presentationml/2006/ole">
            <mc:AlternateContent xmlns:mc="http://schemas.openxmlformats.org/markup-compatibility/2006">
              <mc:Choice xmlns:v="urn:schemas-microsoft-com:vml" Requires="v">
                <p:oleObj spid="_x0000_s1027" name="Immagine bitmap" r:id="rId4" imgW="25400" imgH="25400" progId="">
                  <p:embed/>
                </p:oleObj>
              </mc:Choice>
              <mc:Fallback>
                <p:oleObj name="Immagine bitmap" r:id="rId4" imgW="25400" imgH="25400" progId="">
                  <p:embed/>
                  <p:pic>
                    <p:nvPicPr>
                      <p:cNvPr id="0" name=""/>
                      <p:cNvPicPr>
                        <a:picLocks noChangeAspect="1" noChangeArrowheads="1"/>
                      </p:cNvPicPr>
                      <p:nvPr/>
                    </p:nvPicPr>
                    <p:blipFill>
                      <a:blip r:embed="rId5"/>
                      <a:srcRect/>
                      <a:stretch>
                        <a:fillRect/>
                      </a:stretch>
                    </p:blipFill>
                    <p:spPr bwMode="auto">
                      <a:xfrm>
                        <a:off x="2828927" y="1238262"/>
                        <a:ext cx="36513" cy="3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3603" name="Text Box 4"/>
          <p:cNvSpPr txBox="1">
            <a:spLocks noChangeArrowheads="1"/>
          </p:cNvSpPr>
          <p:nvPr/>
        </p:nvSpPr>
        <p:spPr bwMode="auto">
          <a:xfrm>
            <a:off x="6003933" y="5591187"/>
            <a:ext cx="2456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b="1">
                <a:solidFill>
                  <a:srgbClr val="660066"/>
                </a:solidFill>
                <a:latin typeface="Calibri" charset="0"/>
              </a:rPr>
              <a:t>Patrick et al, 2007</a:t>
            </a:r>
          </a:p>
        </p:txBody>
      </p:sp>
      <p:pic>
        <p:nvPicPr>
          <p:cNvPr id="2" name="Immagine 1" descr="FD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375" y="419832"/>
            <a:ext cx="6862238" cy="1655768"/>
          </a:xfrm>
          <a:prstGeom prst="rect">
            <a:avLst/>
          </a:prstGeom>
        </p:spPr>
      </p:pic>
    </p:spTree>
    <p:extLst>
      <p:ext uri="{BB962C8B-B14F-4D97-AF65-F5344CB8AC3E}">
        <p14:creationId xmlns:p14="http://schemas.microsoft.com/office/powerpoint/2010/main" val="2623345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Schermata 2016-05-20 alle 17.10.41.png"/>
          <p:cNvPicPr>
            <a:picLocks noGrp="1" noChangeAspect="1"/>
          </p:cNvPicPr>
          <p:nvPr>
            <p:ph idx="1"/>
          </p:nvPr>
        </p:nvPicPr>
        <p:blipFill>
          <a:blip r:embed="rId2">
            <a:extLst>
              <a:ext uri="{28A0092B-C50C-407E-A947-70E740481C1C}">
                <a14:useLocalDpi xmlns:a14="http://schemas.microsoft.com/office/drawing/2010/main" val="0"/>
              </a:ext>
            </a:extLst>
          </a:blip>
          <a:srcRect l="-9259" r="-9259"/>
          <a:stretch>
            <a:fillRect/>
          </a:stretch>
        </p:blipFill>
        <p:spPr>
          <a:xfrm>
            <a:off x="-413988" y="298288"/>
            <a:ext cx="7886700" cy="4351338"/>
          </a:xfrm>
        </p:spPr>
      </p:pic>
    </p:spTree>
    <p:extLst>
      <p:ext uri="{BB962C8B-B14F-4D97-AF65-F5344CB8AC3E}">
        <p14:creationId xmlns:p14="http://schemas.microsoft.com/office/powerpoint/2010/main" val="681394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Schermata 2016-05-20 alle 17.12.57.png"/>
          <p:cNvPicPr>
            <a:picLocks noGrp="1" noChangeAspect="1"/>
          </p:cNvPicPr>
          <p:nvPr>
            <p:ph idx="1"/>
          </p:nvPr>
        </p:nvPicPr>
        <p:blipFill>
          <a:blip r:embed="rId2">
            <a:extLst>
              <a:ext uri="{28A0092B-C50C-407E-A947-70E740481C1C}">
                <a14:useLocalDpi xmlns:a14="http://schemas.microsoft.com/office/drawing/2010/main" val="0"/>
              </a:ext>
            </a:extLst>
          </a:blip>
          <a:srcRect l="-55064" r="-55064"/>
          <a:stretch>
            <a:fillRect/>
          </a:stretch>
        </p:blipFill>
        <p:spPr>
          <a:xfrm>
            <a:off x="-1623963" y="384093"/>
            <a:ext cx="7886700" cy="4351338"/>
          </a:xfrm>
        </p:spPr>
      </p:pic>
    </p:spTree>
    <p:extLst>
      <p:ext uri="{BB962C8B-B14F-4D97-AF65-F5344CB8AC3E}">
        <p14:creationId xmlns:p14="http://schemas.microsoft.com/office/powerpoint/2010/main" val="2947846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2624" y="386013"/>
            <a:ext cx="6812105" cy="5473248"/>
          </a:xfrm>
          <a:prstGeom prst="rect">
            <a:avLst/>
          </a:prstGeom>
        </p:spPr>
      </p:pic>
      <p:pic>
        <p:nvPicPr>
          <p:cNvPr id="3" name="Immagine 2" descr="WH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675" y="5521651"/>
            <a:ext cx="2209800" cy="1003300"/>
          </a:xfrm>
          <a:prstGeom prst="rect">
            <a:avLst/>
          </a:prstGeom>
        </p:spPr>
      </p:pic>
    </p:spTree>
    <p:extLst>
      <p:ext uri="{BB962C8B-B14F-4D97-AF65-F5344CB8AC3E}">
        <p14:creationId xmlns:p14="http://schemas.microsoft.com/office/powerpoint/2010/main" val="35143501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pic>
        <p:nvPicPr>
          <p:cNvPr id="4" name="Immagine 3"/>
          <p:cNvPicPr>
            <a:picLocks noChangeAspect="1"/>
          </p:cNvPicPr>
          <p:nvPr/>
        </p:nvPicPr>
        <p:blipFill>
          <a:blip r:embed="rId3"/>
          <a:stretch>
            <a:fillRect/>
          </a:stretch>
        </p:blipFill>
        <p:spPr>
          <a:xfrm>
            <a:off x="2" y="0"/>
            <a:ext cx="5272609" cy="6516278"/>
          </a:xfrm>
          <a:prstGeom prst="rect">
            <a:avLst/>
          </a:prstGeom>
        </p:spPr>
      </p:pic>
      <p:sp>
        <p:nvSpPr>
          <p:cNvPr id="5" name="Freccia destra 4"/>
          <p:cNvSpPr/>
          <p:nvPr/>
        </p:nvSpPr>
        <p:spPr>
          <a:xfrm>
            <a:off x="259026" y="1073393"/>
            <a:ext cx="5923601" cy="3158044"/>
          </a:xfrm>
          <a:prstGeom prst="rightArrow">
            <a:avLst/>
          </a:prstGeom>
          <a:noFill/>
          <a:ln w="762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
        <p:nvSpPr>
          <p:cNvPr id="6" name="ZoneTexte 6"/>
          <p:cNvSpPr txBox="1"/>
          <p:nvPr/>
        </p:nvSpPr>
        <p:spPr>
          <a:xfrm>
            <a:off x="6314353" y="2002492"/>
            <a:ext cx="2379562" cy="1077218"/>
          </a:xfrm>
          <a:prstGeom prst="rect">
            <a:avLst/>
          </a:prstGeom>
          <a:noFill/>
          <a:ln w="57150" cmpd="sng">
            <a:solidFill>
              <a:srgbClr val="660066"/>
            </a:solidFill>
          </a:ln>
        </p:spPr>
        <p:txBody>
          <a:bodyPr wrap="none" rtlCol="0">
            <a:spAutoFit/>
          </a:bodyPr>
          <a:lstStyle/>
          <a:p>
            <a:r>
              <a:rPr lang="en-US" sz="3200" b="1" i="1" dirty="0">
                <a:solidFill>
                  <a:srgbClr val="7030A0"/>
                </a:solidFill>
              </a:rPr>
              <a:t>The invisible </a:t>
            </a:r>
          </a:p>
          <a:p>
            <a:r>
              <a:rPr lang="en-US" sz="3200" b="1" i="1" dirty="0">
                <a:solidFill>
                  <a:srgbClr val="7030A0"/>
                </a:solidFill>
              </a:rPr>
              <a:t>      culprit</a:t>
            </a:r>
          </a:p>
        </p:txBody>
      </p:sp>
    </p:spTree>
    <p:extLst>
      <p:ext uri="{BB962C8B-B14F-4D97-AF65-F5344CB8AC3E}">
        <p14:creationId xmlns:p14="http://schemas.microsoft.com/office/powerpoint/2010/main" val="343758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magine 2" descr="WH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sp>
        <p:nvSpPr>
          <p:cNvPr id="2" name="ZoneTexte 1"/>
          <p:cNvSpPr txBox="1"/>
          <p:nvPr/>
        </p:nvSpPr>
        <p:spPr>
          <a:xfrm>
            <a:off x="683569" y="908719"/>
            <a:ext cx="6089680" cy="5632311"/>
          </a:xfrm>
          <a:prstGeom prst="rect">
            <a:avLst/>
          </a:prstGeom>
          <a:noFill/>
        </p:spPr>
        <p:txBody>
          <a:bodyPr wrap="none" rtlCol="0">
            <a:spAutoFit/>
          </a:bodyPr>
          <a:lstStyle/>
          <a:p>
            <a:pPr marL="285750" indent="-285750">
              <a:buFont typeface="Arial" panose="020B0604020202020204" pitchFamily="34" charset="0"/>
              <a:buChar char="•"/>
            </a:pPr>
            <a:r>
              <a:rPr lang="en-US" sz="2400" b="1" dirty="0">
                <a:solidFill>
                  <a:srgbClr val="4472C4"/>
                </a:solidFill>
              </a:rPr>
              <a:t>Scope of the problem of indoor air pollution</a:t>
            </a:r>
          </a:p>
          <a:p>
            <a:pPr marL="285750" indent="-285750">
              <a:buFont typeface="Arial" panose="020B0604020202020204" pitchFamily="34" charset="0"/>
              <a:buChar char="•"/>
            </a:pPr>
            <a:r>
              <a:rPr lang="en-US" sz="2400" b="1" dirty="0">
                <a:solidFill>
                  <a:srgbClr val="4472C4"/>
                </a:solidFill>
              </a:rPr>
              <a:t>Particulate matter</a:t>
            </a:r>
          </a:p>
          <a:p>
            <a:pPr marL="285750" indent="-285750">
              <a:buFont typeface="Arial" panose="020B0604020202020204" pitchFamily="34" charset="0"/>
              <a:buChar char="•"/>
            </a:pPr>
            <a:r>
              <a:rPr lang="en-US" sz="2400" b="1" dirty="0">
                <a:solidFill>
                  <a:srgbClr val="4472C4"/>
                </a:solidFill>
              </a:rPr>
              <a:t>Carbon monoxide</a:t>
            </a:r>
          </a:p>
          <a:p>
            <a:pPr marL="285750" indent="-285750">
              <a:buFont typeface="Arial" panose="020B0604020202020204" pitchFamily="34" charset="0"/>
              <a:buChar char="•"/>
            </a:pPr>
            <a:r>
              <a:rPr lang="en-US" sz="2400" b="1" dirty="0">
                <a:solidFill>
                  <a:srgbClr val="4472C4"/>
                </a:solidFill>
              </a:rPr>
              <a:t>Second hand tobacco smoke</a:t>
            </a:r>
          </a:p>
          <a:p>
            <a:pPr marL="285750" indent="-285750">
              <a:buFont typeface="Arial" panose="020B0604020202020204" pitchFamily="34" charset="0"/>
              <a:buChar char="•"/>
            </a:pPr>
            <a:r>
              <a:rPr lang="en-US" sz="2400" b="1" dirty="0">
                <a:solidFill>
                  <a:srgbClr val="4472C4"/>
                </a:solidFill>
              </a:rPr>
              <a:t>Pesticides</a:t>
            </a:r>
          </a:p>
          <a:p>
            <a:pPr marL="285750" indent="-285750">
              <a:buFont typeface="Arial" panose="020B0604020202020204" pitchFamily="34" charset="0"/>
              <a:buChar char="•"/>
            </a:pPr>
            <a:r>
              <a:rPr lang="en-US" sz="2400" b="1" dirty="0">
                <a:solidFill>
                  <a:srgbClr val="4472C4"/>
                </a:solidFill>
              </a:rPr>
              <a:t>Solvents</a:t>
            </a:r>
          </a:p>
          <a:p>
            <a:pPr marL="285750" indent="-285750">
              <a:buFont typeface="Arial" panose="020B0604020202020204" pitchFamily="34" charset="0"/>
              <a:buChar char="•"/>
            </a:pPr>
            <a:r>
              <a:rPr lang="en-US" sz="2400" b="1" dirty="0">
                <a:solidFill>
                  <a:srgbClr val="4472C4"/>
                </a:solidFill>
              </a:rPr>
              <a:t>Volatile organic compounds</a:t>
            </a:r>
          </a:p>
          <a:p>
            <a:pPr marL="285750" indent="-285750">
              <a:buFont typeface="Arial" panose="020B0604020202020204" pitchFamily="34" charset="0"/>
              <a:buChar char="•"/>
            </a:pPr>
            <a:r>
              <a:rPr lang="en-US" sz="2400" b="1" dirty="0">
                <a:solidFill>
                  <a:srgbClr val="4472C4"/>
                </a:solidFill>
              </a:rPr>
              <a:t>Biological pollutants</a:t>
            </a:r>
          </a:p>
          <a:p>
            <a:pPr lvl="1"/>
            <a:r>
              <a:rPr lang="en-US" sz="2400" b="1" dirty="0">
                <a:solidFill>
                  <a:srgbClr val="4472C4"/>
                </a:solidFill>
              </a:rPr>
              <a:t>- Mites</a:t>
            </a:r>
          </a:p>
          <a:p>
            <a:pPr lvl="1"/>
            <a:r>
              <a:rPr lang="en-US" sz="2400" b="1" dirty="0">
                <a:solidFill>
                  <a:srgbClr val="4472C4"/>
                </a:solidFill>
              </a:rPr>
              <a:t>- Allergens</a:t>
            </a:r>
          </a:p>
          <a:p>
            <a:pPr lvl="1"/>
            <a:r>
              <a:rPr lang="en-US" sz="2400" b="1" dirty="0">
                <a:solidFill>
                  <a:srgbClr val="4472C4"/>
                </a:solidFill>
              </a:rPr>
              <a:t>- Molds</a:t>
            </a:r>
          </a:p>
          <a:p>
            <a:pPr marL="285750" indent="-285750">
              <a:buFont typeface="Arial" panose="020B0604020202020204" pitchFamily="34" charset="0"/>
              <a:buChar char="•"/>
            </a:pPr>
            <a:r>
              <a:rPr lang="en-US" sz="2400" b="1" dirty="0">
                <a:solidFill>
                  <a:srgbClr val="4472C4"/>
                </a:solidFill>
              </a:rPr>
              <a:t>Built environment</a:t>
            </a:r>
          </a:p>
          <a:p>
            <a:pPr marL="285750" indent="-285750">
              <a:buFont typeface="Arial" panose="020B0604020202020204" pitchFamily="34" charset="0"/>
              <a:buChar char="•"/>
            </a:pPr>
            <a:r>
              <a:rPr lang="en-US" sz="2400" b="1" dirty="0">
                <a:solidFill>
                  <a:srgbClr val="4472C4"/>
                </a:solidFill>
              </a:rPr>
              <a:t>Radon</a:t>
            </a:r>
          </a:p>
          <a:p>
            <a:pPr marL="285750" indent="-285750">
              <a:buFont typeface="Arial" panose="020B0604020202020204" pitchFamily="34" charset="0"/>
              <a:buChar char="•"/>
            </a:pPr>
            <a:r>
              <a:rPr lang="en-US" sz="2400" b="1" dirty="0">
                <a:solidFill>
                  <a:srgbClr val="4472C4"/>
                </a:solidFill>
              </a:rPr>
              <a:t>Asbestos</a:t>
            </a:r>
          </a:p>
          <a:p>
            <a:pPr marL="285750" indent="-285750">
              <a:buFont typeface="Arial" panose="020B0604020202020204" pitchFamily="34" charset="0"/>
              <a:buChar char="•"/>
            </a:pPr>
            <a:r>
              <a:rPr lang="en-US" sz="2400" b="1" dirty="0">
                <a:solidFill>
                  <a:srgbClr val="4472C4"/>
                </a:solidFill>
              </a:rPr>
              <a:t>Occupation-related contaminants</a:t>
            </a:r>
            <a:endParaRPr lang="en-US" sz="2400" dirty="0">
              <a:solidFill>
                <a:srgbClr val="4472C4"/>
              </a:solidFill>
            </a:endParaRPr>
          </a:p>
        </p:txBody>
      </p:sp>
      <p:sp>
        <p:nvSpPr>
          <p:cNvPr id="4" name="Flèche droite 3"/>
          <p:cNvSpPr/>
          <p:nvPr/>
        </p:nvSpPr>
        <p:spPr>
          <a:xfrm>
            <a:off x="755576" y="764708"/>
            <a:ext cx="5457756" cy="3600399"/>
          </a:xfrm>
          <a:prstGeom prst="rightArrow">
            <a:avLst/>
          </a:prstGeom>
          <a:noFill/>
          <a:ln w="57150" cmpd="sng">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ZoneTexte 5"/>
          <p:cNvSpPr txBox="1"/>
          <p:nvPr/>
        </p:nvSpPr>
        <p:spPr>
          <a:xfrm>
            <a:off x="7088675" y="5686672"/>
            <a:ext cx="2043316" cy="369332"/>
          </a:xfrm>
          <a:prstGeom prst="rect">
            <a:avLst/>
          </a:prstGeom>
          <a:noFill/>
        </p:spPr>
        <p:txBody>
          <a:bodyPr wrap="none" rtlCol="0">
            <a:spAutoFit/>
          </a:bodyPr>
          <a:lstStyle/>
          <a:p>
            <a:r>
              <a:rPr lang="fr-FR" dirty="0" err="1">
                <a:solidFill>
                  <a:srgbClr val="7030A0"/>
                </a:solidFill>
              </a:rPr>
              <a:t>Adapted</a:t>
            </a:r>
            <a:r>
              <a:rPr lang="fr-FR" dirty="0">
                <a:solidFill>
                  <a:srgbClr val="7030A0"/>
                </a:solidFill>
              </a:rPr>
              <a:t> </a:t>
            </a:r>
            <a:r>
              <a:rPr lang="fr-FR" dirty="0" err="1">
                <a:solidFill>
                  <a:srgbClr val="7030A0"/>
                </a:solidFill>
              </a:rPr>
              <a:t>from</a:t>
            </a:r>
            <a:r>
              <a:rPr lang="fr-FR" dirty="0">
                <a:solidFill>
                  <a:srgbClr val="7030A0"/>
                </a:solidFill>
              </a:rPr>
              <a:t> WHO</a:t>
            </a:r>
          </a:p>
        </p:txBody>
      </p:sp>
      <p:sp>
        <p:nvSpPr>
          <p:cNvPr id="7" name="ZoneTexte 6"/>
          <p:cNvSpPr txBox="1"/>
          <p:nvPr/>
        </p:nvSpPr>
        <p:spPr>
          <a:xfrm>
            <a:off x="6314353" y="2002492"/>
            <a:ext cx="2379562" cy="1077218"/>
          </a:xfrm>
          <a:prstGeom prst="rect">
            <a:avLst/>
          </a:prstGeom>
          <a:noFill/>
          <a:ln w="57150" cmpd="sng">
            <a:solidFill>
              <a:srgbClr val="660066"/>
            </a:solidFill>
          </a:ln>
        </p:spPr>
        <p:txBody>
          <a:bodyPr wrap="none" rtlCol="0">
            <a:spAutoFit/>
          </a:bodyPr>
          <a:lstStyle/>
          <a:p>
            <a:r>
              <a:rPr lang="en-US" sz="3200" b="1" i="1" dirty="0">
                <a:solidFill>
                  <a:srgbClr val="7030A0"/>
                </a:solidFill>
              </a:rPr>
              <a:t>The invisible </a:t>
            </a:r>
          </a:p>
          <a:p>
            <a:r>
              <a:rPr lang="en-US" sz="3200" b="1" i="1" dirty="0">
                <a:solidFill>
                  <a:srgbClr val="7030A0"/>
                </a:solidFill>
              </a:rPr>
              <a:t>      culprit</a:t>
            </a:r>
          </a:p>
        </p:txBody>
      </p:sp>
    </p:spTree>
    <p:extLst>
      <p:ext uri="{BB962C8B-B14F-4D97-AF65-F5344CB8AC3E}">
        <p14:creationId xmlns:p14="http://schemas.microsoft.com/office/powerpoint/2010/main" val="1919495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75" y="1223621"/>
            <a:ext cx="4572000" cy="4185761"/>
          </a:xfrm>
          <a:prstGeom prst="rect">
            <a:avLst/>
          </a:prstGeom>
          <a:ln>
            <a:solidFill>
              <a:srgbClr val="990099"/>
            </a:solidFill>
          </a:ln>
        </p:spPr>
        <p:txBody>
          <a:bodyPr>
            <a:spAutoFit/>
          </a:bodyPr>
          <a:lstStyle/>
          <a:p>
            <a:r>
              <a:rPr lang="en-US" sz="1600" b="1" dirty="0">
                <a:solidFill>
                  <a:srgbClr val="3366CC"/>
                </a:solidFill>
                <a:latin typeface="Avenir Black"/>
                <a:cs typeface="Avenir Black"/>
              </a:rPr>
              <a:t>SOLVENTS AND VOLATILE ORGANIC COMPOUNDS</a:t>
            </a:r>
          </a:p>
          <a:p>
            <a:endParaRPr lang="en-US" b="1" dirty="0">
              <a:solidFill>
                <a:srgbClr val="3366CC"/>
              </a:solidFill>
            </a:endParaRPr>
          </a:p>
          <a:p>
            <a:pPr marL="285750" indent="-285750">
              <a:buFont typeface="Arial" panose="020B0604020202020204" pitchFamily="34" charset="0"/>
              <a:buChar char="•"/>
            </a:pPr>
            <a:r>
              <a:rPr lang="sv-SE" b="1" dirty="0">
                <a:solidFill>
                  <a:srgbClr val="44546A"/>
                </a:solidFill>
              </a:rPr>
              <a:t>Alkanes, aromatic hydrocarbons, alcohols, aldehydes, ketones</a:t>
            </a:r>
          </a:p>
          <a:p>
            <a:r>
              <a:rPr lang="fr-FR" b="1" u="sng" dirty="0">
                <a:solidFill>
                  <a:srgbClr val="44546A"/>
                </a:solidFill>
                <a:latin typeface="Avenir Black"/>
                <a:cs typeface="Avenir Black"/>
              </a:rPr>
              <a:t>Sources:</a:t>
            </a:r>
          </a:p>
          <a:p>
            <a:pPr marL="285750" indent="-285750">
              <a:buFont typeface="Arial" panose="020B0604020202020204" pitchFamily="34" charset="0"/>
              <a:buChar char="•"/>
            </a:pPr>
            <a:r>
              <a:rPr lang="en-US" b="1" dirty="0">
                <a:solidFill>
                  <a:srgbClr val="44546A"/>
                </a:solidFill>
              </a:rPr>
              <a:t> Solvents, fabric softeners, deodorizers and cleaning products</a:t>
            </a:r>
          </a:p>
          <a:p>
            <a:pPr marL="285750" indent="-285750">
              <a:buFont typeface="Arial" panose="020B0604020202020204" pitchFamily="34" charset="0"/>
              <a:buChar char="•"/>
            </a:pPr>
            <a:r>
              <a:rPr lang="en-US" b="1" dirty="0">
                <a:solidFill>
                  <a:srgbClr val="44546A"/>
                </a:solidFill>
              </a:rPr>
              <a:t> Paints, glues, resins, waxes and polishing materials</a:t>
            </a:r>
          </a:p>
          <a:p>
            <a:pPr marL="285750" indent="-285750">
              <a:buFont typeface="Arial" panose="020B0604020202020204" pitchFamily="34" charset="0"/>
              <a:buChar char="•"/>
            </a:pPr>
            <a:r>
              <a:rPr lang="en-US" b="1" dirty="0">
                <a:solidFill>
                  <a:srgbClr val="44546A"/>
                </a:solidFill>
              </a:rPr>
              <a:t> Spray propellants, dry cleaning fluids</a:t>
            </a:r>
          </a:p>
          <a:p>
            <a:pPr marL="285750" indent="-285750">
              <a:buFont typeface="Arial" panose="020B0604020202020204" pitchFamily="34" charset="0"/>
              <a:buChar char="•"/>
            </a:pPr>
            <a:r>
              <a:rPr lang="fr-FR" b="1" dirty="0">
                <a:solidFill>
                  <a:srgbClr val="44546A"/>
                </a:solidFill>
              </a:rPr>
              <a:t> </a:t>
            </a:r>
            <a:r>
              <a:rPr lang="fr-FR" b="1" dirty="0" err="1">
                <a:solidFill>
                  <a:srgbClr val="44546A"/>
                </a:solidFill>
              </a:rPr>
              <a:t>Pens</a:t>
            </a:r>
            <a:r>
              <a:rPr lang="fr-FR" b="1" dirty="0">
                <a:solidFill>
                  <a:srgbClr val="44546A"/>
                </a:solidFill>
              </a:rPr>
              <a:t> and markers</a:t>
            </a:r>
          </a:p>
          <a:p>
            <a:pPr marL="285750" indent="-285750">
              <a:buFont typeface="Arial" panose="020B0604020202020204" pitchFamily="34" charset="0"/>
              <a:buChar char="•"/>
            </a:pPr>
            <a:r>
              <a:rPr lang="fr-FR" b="1" dirty="0">
                <a:solidFill>
                  <a:srgbClr val="44546A"/>
                </a:solidFill>
              </a:rPr>
              <a:t> Binders and </a:t>
            </a:r>
            <a:r>
              <a:rPr lang="fr-FR" b="1" dirty="0" err="1">
                <a:solidFill>
                  <a:srgbClr val="44546A"/>
                </a:solidFill>
              </a:rPr>
              <a:t>plasticizers</a:t>
            </a:r>
            <a:endParaRPr lang="fr-FR" b="1" dirty="0">
              <a:solidFill>
                <a:srgbClr val="44546A"/>
              </a:solidFill>
            </a:endParaRPr>
          </a:p>
          <a:p>
            <a:pPr marL="285750" indent="-285750">
              <a:buFont typeface="Arial" panose="020B0604020202020204" pitchFamily="34" charset="0"/>
              <a:buChar char="•"/>
            </a:pPr>
            <a:r>
              <a:rPr lang="fr-FR" b="1" dirty="0">
                <a:solidFill>
                  <a:srgbClr val="44546A"/>
                </a:solidFill>
              </a:rPr>
              <a:t> </a:t>
            </a:r>
            <a:r>
              <a:rPr lang="fr-FR" b="1" dirty="0" err="1">
                <a:solidFill>
                  <a:srgbClr val="44546A"/>
                </a:solidFill>
              </a:rPr>
              <a:t>Cosmetics</a:t>
            </a:r>
            <a:r>
              <a:rPr lang="fr-FR" b="1" dirty="0">
                <a:solidFill>
                  <a:srgbClr val="44546A"/>
                </a:solidFill>
              </a:rPr>
              <a:t>: </a:t>
            </a:r>
            <a:r>
              <a:rPr lang="fr-FR" b="1" dirty="0" err="1">
                <a:solidFill>
                  <a:srgbClr val="44546A"/>
                </a:solidFill>
              </a:rPr>
              <a:t>hair</a:t>
            </a:r>
            <a:r>
              <a:rPr lang="fr-FR" b="1" dirty="0">
                <a:solidFill>
                  <a:srgbClr val="44546A"/>
                </a:solidFill>
              </a:rPr>
              <a:t> sprays, parfumes</a:t>
            </a:r>
          </a:p>
          <a:p>
            <a:pPr marL="285750" indent="-285750">
              <a:buFont typeface="Arial" panose="020B0604020202020204" pitchFamily="34" charset="0"/>
              <a:buChar char="•"/>
            </a:pPr>
            <a:endParaRPr lang="fr-FR" dirty="0">
              <a:solidFill>
                <a:prstClr val="black"/>
              </a:solidFill>
            </a:endParaRPr>
          </a:p>
        </p:txBody>
      </p:sp>
      <p:sp>
        <p:nvSpPr>
          <p:cNvPr id="3" name="ZoneTexte 2"/>
          <p:cNvSpPr txBox="1"/>
          <p:nvPr/>
        </p:nvSpPr>
        <p:spPr>
          <a:xfrm>
            <a:off x="4721604" y="1212627"/>
            <a:ext cx="4291943" cy="4185761"/>
          </a:xfrm>
          <a:prstGeom prst="rect">
            <a:avLst/>
          </a:prstGeom>
          <a:noFill/>
          <a:ln>
            <a:solidFill>
              <a:srgbClr val="990099"/>
            </a:solidFill>
          </a:ln>
        </p:spPr>
        <p:txBody>
          <a:bodyPr wrap="square" rtlCol="0">
            <a:spAutoFit/>
          </a:bodyPr>
          <a:lstStyle/>
          <a:p>
            <a:r>
              <a:rPr lang="en-US" sz="1600" b="1" dirty="0">
                <a:solidFill>
                  <a:srgbClr val="3366CC"/>
                </a:solidFill>
                <a:latin typeface="Avenir Black"/>
                <a:cs typeface="Avenir Black"/>
              </a:rPr>
              <a:t>VOLATILE ORGANIC COMPOUNDS: </a:t>
            </a:r>
            <a:r>
              <a:rPr lang="en-US" sz="1600" b="1" i="1" u="sng" dirty="0">
                <a:solidFill>
                  <a:srgbClr val="660066"/>
                </a:solidFill>
                <a:latin typeface="Avenir Black"/>
                <a:cs typeface="Avenir Black"/>
              </a:rPr>
              <a:t>HEALTH EFFECTS</a:t>
            </a:r>
          </a:p>
          <a:p>
            <a:r>
              <a:rPr lang="fr-FR" b="1" u="sng" dirty="0">
                <a:solidFill>
                  <a:srgbClr val="660066"/>
                </a:solidFill>
                <a:latin typeface="Avenir Black"/>
                <a:cs typeface="Avenir Black"/>
              </a:rPr>
              <a:t>Acute:</a:t>
            </a:r>
          </a:p>
          <a:p>
            <a:pPr marL="285750" indent="-285750">
              <a:buFont typeface="Arial" panose="020B0604020202020204" pitchFamily="34" charset="0"/>
              <a:buChar char="•"/>
            </a:pPr>
            <a:r>
              <a:rPr lang="en-US" b="1" dirty="0">
                <a:solidFill>
                  <a:srgbClr val="44546A"/>
                </a:solidFill>
              </a:rPr>
              <a:t> Irritation of eyes and respiratory tract</a:t>
            </a:r>
          </a:p>
          <a:p>
            <a:r>
              <a:rPr lang="en-US" b="1" dirty="0">
                <a:solidFill>
                  <a:srgbClr val="44546A"/>
                </a:solidFill>
              </a:rPr>
              <a:t> General</a:t>
            </a:r>
          </a:p>
          <a:p>
            <a:pPr marL="742950" lvl="1" indent="-285750">
              <a:buFont typeface="Arial" panose="020B0604020202020204" pitchFamily="34" charset="0"/>
              <a:buChar char="•"/>
            </a:pPr>
            <a:r>
              <a:rPr lang="en-US" b="1" dirty="0">
                <a:solidFill>
                  <a:srgbClr val="44546A"/>
                </a:solidFill>
              </a:rPr>
              <a:t>headache, dizziness, loss of coordination, nausea, </a:t>
            </a:r>
            <a:r>
              <a:rPr lang="fr-FR" b="1" dirty="0" err="1">
                <a:solidFill>
                  <a:srgbClr val="44546A"/>
                </a:solidFill>
              </a:rPr>
              <a:t>visual</a:t>
            </a:r>
            <a:r>
              <a:rPr lang="fr-FR" b="1" dirty="0">
                <a:solidFill>
                  <a:srgbClr val="44546A"/>
                </a:solidFill>
              </a:rPr>
              <a:t> </a:t>
            </a:r>
            <a:r>
              <a:rPr lang="fr-FR" b="1" dirty="0" err="1">
                <a:solidFill>
                  <a:srgbClr val="44546A"/>
                </a:solidFill>
              </a:rPr>
              <a:t>disorders</a:t>
            </a:r>
            <a:endParaRPr lang="fr-FR" b="1" dirty="0">
              <a:solidFill>
                <a:srgbClr val="44546A"/>
              </a:solidFill>
            </a:endParaRPr>
          </a:p>
          <a:p>
            <a:pPr marL="285750" indent="-285750">
              <a:buFont typeface="Arial" panose="020B0604020202020204" pitchFamily="34" charset="0"/>
              <a:buChar char="•"/>
            </a:pPr>
            <a:r>
              <a:rPr lang="en-US" b="1" dirty="0">
                <a:solidFill>
                  <a:srgbClr val="44546A"/>
                </a:solidFill>
              </a:rPr>
              <a:t> Allergic reactions, including asthma and rhinitis</a:t>
            </a:r>
          </a:p>
          <a:p>
            <a:r>
              <a:rPr lang="fr-FR" b="1" u="sng" dirty="0" err="1">
                <a:solidFill>
                  <a:srgbClr val="660066"/>
                </a:solidFill>
                <a:latin typeface="Avenir Black"/>
                <a:cs typeface="Avenir Black"/>
              </a:rPr>
              <a:t>Chronic</a:t>
            </a:r>
            <a:r>
              <a:rPr lang="fr-FR" b="1" u="sng" dirty="0">
                <a:solidFill>
                  <a:srgbClr val="660066"/>
                </a:solidFill>
                <a:latin typeface="Avenir Black"/>
                <a:cs typeface="Avenir Black"/>
              </a:rPr>
              <a:t>:</a:t>
            </a:r>
          </a:p>
          <a:p>
            <a:pPr marL="285750" indent="-285750">
              <a:buFont typeface="Arial" panose="020B0604020202020204" pitchFamily="34" charset="0"/>
              <a:buChar char="•"/>
            </a:pPr>
            <a:r>
              <a:rPr lang="fr-FR" b="1" dirty="0">
                <a:solidFill>
                  <a:srgbClr val="44546A"/>
                </a:solidFill>
              </a:rPr>
              <a:t> Damage to </a:t>
            </a:r>
            <a:r>
              <a:rPr lang="fr-FR" b="1" dirty="0" err="1">
                <a:solidFill>
                  <a:srgbClr val="44546A"/>
                </a:solidFill>
              </a:rPr>
              <a:t>liver</a:t>
            </a:r>
            <a:r>
              <a:rPr lang="fr-FR" b="1" dirty="0">
                <a:solidFill>
                  <a:srgbClr val="44546A"/>
                </a:solidFill>
              </a:rPr>
              <a:t>, </a:t>
            </a:r>
            <a:r>
              <a:rPr lang="fr-FR" b="1" dirty="0" err="1">
                <a:solidFill>
                  <a:srgbClr val="44546A"/>
                </a:solidFill>
              </a:rPr>
              <a:t>kidney</a:t>
            </a:r>
            <a:r>
              <a:rPr lang="fr-FR" b="1" dirty="0">
                <a:solidFill>
                  <a:srgbClr val="44546A"/>
                </a:solidFill>
              </a:rPr>
              <a:t>, </a:t>
            </a:r>
            <a:r>
              <a:rPr lang="fr-FR" b="1" dirty="0" err="1">
                <a:solidFill>
                  <a:srgbClr val="44546A"/>
                </a:solidFill>
              </a:rPr>
              <a:t>blood</a:t>
            </a:r>
            <a:r>
              <a:rPr lang="fr-FR" b="1" dirty="0">
                <a:solidFill>
                  <a:srgbClr val="44546A"/>
                </a:solidFill>
              </a:rPr>
              <a:t> system and central </a:t>
            </a:r>
            <a:r>
              <a:rPr lang="fr-FR" b="1" dirty="0" err="1">
                <a:solidFill>
                  <a:srgbClr val="44546A"/>
                </a:solidFill>
              </a:rPr>
              <a:t>nervous</a:t>
            </a:r>
            <a:r>
              <a:rPr lang="fr-FR" b="1" dirty="0">
                <a:solidFill>
                  <a:srgbClr val="44546A"/>
                </a:solidFill>
              </a:rPr>
              <a:t> system (CNS)</a:t>
            </a:r>
          </a:p>
          <a:p>
            <a:pPr marL="285750" indent="-285750">
              <a:buFont typeface="Arial" panose="020B0604020202020204" pitchFamily="34" charset="0"/>
              <a:buChar char="•"/>
            </a:pPr>
            <a:r>
              <a:rPr lang="en-US" b="1" dirty="0">
                <a:solidFill>
                  <a:srgbClr val="44546A"/>
                </a:solidFill>
              </a:rPr>
              <a:t> Some may cause cancer in humans (formaldehyde)</a:t>
            </a:r>
            <a:endParaRPr lang="fr-FR" b="1" dirty="0">
              <a:solidFill>
                <a:srgbClr val="44546A"/>
              </a:solidFill>
            </a:endParaRPr>
          </a:p>
        </p:txBody>
      </p:sp>
    </p:spTree>
    <p:extLst>
      <p:ext uri="{BB962C8B-B14F-4D97-AF65-F5344CB8AC3E}">
        <p14:creationId xmlns:p14="http://schemas.microsoft.com/office/powerpoint/2010/main" val="884926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082" y="6119520"/>
            <a:ext cx="3474521" cy="42814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895" y="596480"/>
            <a:ext cx="6858000" cy="11144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7" y="2013925"/>
            <a:ext cx="9123994" cy="3700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p:cNvPicPr>
            <a:picLocks noChangeAspect="1"/>
          </p:cNvPicPr>
          <p:nvPr/>
        </p:nvPicPr>
        <p:blipFill>
          <a:blip r:embed="rId5"/>
          <a:stretch>
            <a:fillRect/>
          </a:stretch>
        </p:blipFill>
        <p:spPr>
          <a:xfrm>
            <a:off x="107226" y="160361"/>
            <a:ext cx="1320328" cy="2302842"/>
          </a:xfrm>
          <a:prstGeom prst="rect">
            <a:avLst/>
          </a:prstGeom>
          <a:ln>
            <a:noFill/>
          </a:ln>
          <a:effectLst>
            <a:outerShdw blurRad="292100" dist="139700" dir="2700000" algn="tl" rotWithShape="0">
              <a:srgbClr val="333333">
                <a:alpha val="65000"/>
              </a:srgbClr>
            </a:outerShdw>
          </a:effectLst>
        </p:spPr>
      </p:pic>
      <p:sp>
        <p:nvSpPr>
          <p:cNvPr id="7" name="Freccia destra 6"/>
          <p:cNvSpPr/>
          <p:nvPr/>
        </p:nvSpPr>
        <p:spPr>
          <a:xfrm>
            <a:off x="83807" y="4109798"/>
            <a:ext cx="1871040" cy="393074"/>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
        <p:nvSpPr>
          <p:cNvPr id="3" name="Rettangolo 2"/>
          <p:cNvSpPr/>
          <p:nvPr/>
        </p:nvSpPr>
        <p:spPr>
          <a:xfrm>
            <a:off x="1951026" y="4192062"/>
            <a:ext cx="6805638" cy="1484052"/>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4018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342900"/>
            <a:ext cx="6562725"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47668" y="4858348"/>
            <a:ext cx="6305699" cy="1584176"/>
          </a:xfrm>
          <a:prstGeom prst="rect">
            <a:avLst/>
          </a:prstGeom>
          <a:noFill/>
          <a:ln w="57150" cmpd="sng">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2" name="Immagine 1" descr="erj.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46" y="0"/>
            <a:ext cx="1245140" cy="2232278"/>
          </a:xfrm>
          <a:prstGeom prst="rect">
            <a:avLst/>
          </a:prstGeom>
          <a:ln>
            <a:noFill/>
          </a:ln>
          <a:effectLst>
            <a:outerShdw blurRad="292100" dist="139700" dir="2700000" algn="tl" rotWithShape="0">
              <a:srgbClr val="333333">
                <a:alpha val="65000"/>
              </a:srgbClr>
            </a:outerShdw>
          </a:effectLst>
        </p:spPr>
      </p:pic>
      <p:sp>
        <p:nvSpPr>
          <p:cNvPr id="5" name="Freccia destra 4"/>
          <p:cNvSpPr/>
          <p:nvPr/>
        </p:nvSpPr>
        <p:spPr>
          <a:xfrm>
            <a:off x="1331291" y="5721401"/>
            <a:ext cx="401681" cy="826789"/>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17538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11560" y="980728"/>
            <a:ext cx="7886700" cy="4351338"/>
          </a:xfrm>
        </p:spPr>
        <p:txBody>
          <a:bodyPr>
            <a:normAutofit fontScale="62500" lnSpcReduction="20000"/>
          </a:bodyPr>
          <a:lstStyle/>
          <a:p>
            <a:pPr marL="0" indent="0">
              <a:buNone/>
            </a:pPr>
            <a:r>
              <a:rPr lang="en-US" sz="2900" b="1" dirty="0" smtClean="0">
                <a:solidFill>
                  <a:srgbClr val="3366CC"/>
                </a:solidFill>
              </a:rPr>
              <a:t>APPROACHES TO REDUCE INDOOR AIR POLLUTION</a:t>
            </a:r>
          </a:p>
          <a:p>
            <a:pPr marL="0" indent="0">
              <a:buNone/>
            </a:pPr>
            <a:r>
              <a:rPr lang="en-US" sz="2900" b="1" dirty="0" smtClean="0">
                <a:solidFill>
                  <a:srgbClr val="3366CC"/>
                </a:solidFill>
              </a:rPr>
              <a:t>1. </a:t>
            </a:r>
            <a:r>
              <a:rPr lang="en-US" b="1" dirty="0" smtClean="0">
                <a:solidFill>
                  <a:srgbClr val="3366CC"/>
                </a:solidFill>
              </a:rPr>
              <a:t>Eliminate or control the sources of pollution</a:t>
            </a:r>
          </a:p>
          <a:p>
            <a:r>
              <a:rPr lang="en-US" dirty="0" smtClean="0">
                <a:solidFill>
                  <a:srgbClr val="7030A0"/>
                </a:solidFill>
              </a:rPr>
              <a:t> Improved stoves</a:t>
            </a:r>
          </a:p>
          <a:p>
            <a:r>
              <a:rPr lang="en-US" dirty="0" smtClean="0">
                <a:solidFill>
                  <a:srgbClr val="7030A0"/>
                </a:solidFill>
              </a:rPr>
              <a:t> Clean fuels (kerosene, gas)</a:t>
            </a:r>
          </a:p>
          <a:p>
            <a:r>
              <a:rPr lang="en-US" dirty="0" smtClean="0">
                <a:solidFill>
                  <a:srgbClr val="7030A0"/>
                </a:solidFill>
              </a:rPr>
              <a:t> Venting stoves for cooking and heating</a:t>
            </a:r>
          </a:p>
          <a:p>
            <a:r>
              <a:rPr lang="en-US" dirty="0" smtClean="0">
                <a:solidFill>
                  <a:srgbClr val="7030A0"/>
                </a:solidFill>
              </a:rPr>
              <a:t> Regular maintenance of cooking, heating and cooling systems</a:t>
            </a:r>
          </a:p>
          <a:p>
            <a:r>
              <a:rPr lang="en-US" dirty="0" smtClean="0">
                <a:solidFill>
                  <a:srgbClr val="7030A0"/>
                </a:solidFill>
              </a:rPr>
              <a:t> Choose non-volatile, non-toxic building materials</a:t>
            </a:r>
          </a:p>
          <a:p>
            <a:r>
              <a:rPr lang="en-US" dirty="0" smtClean="0">
                <a:solidFill>
                  <a:srgbClr val="7030A0"/>
                </a:solidFill>
              </a:rPr>
              <a:t> Maintaining dry homes and schools</a:t>
            </a:r>
          </a:p>
          <a:p>
            <a:pPr marL="0" indent="0">
              <a:buNone/>
            </a:pPr>
            <a:r>
              <a:rPr lang="en-US" sz="2900" b="1" dirty="0" smtClean="0">
                <a:solidFill>
                  <a:srgbClr val="3366CC"/>
                </a:solidFill>
              </a:rPr>
              <a:t>2. Ventilation – building design</a:t>
            </a:r>
          </a:p>
          <a:p>
            <a:r>
              <a:rPr lang="en-US" dirty="0" smtClean="0"/>
              <a:t> Dilute and remove pollutants through ventilation with outdoor air</a:t>
            </a:r>
          </a:p>
          <a:p>
            <a:pPr marL="0" indent="0">
              <a:buNone/>
            </a:pPr>
            <a:r>
              <a:rPr lang="en-US" sz="2900" b="1" dirty="0" smtClean="0">
                <a:solidFill>
                  <a:srgbClr val="3366CC"/>
                </a:solidFill>
              </a:rPr>
              <a:t>3. Air cleaning – NOT air fresheners!</a:t>
            </a:r>
          </a:p>
          <a:p>
            <a:r>
              <a:rPr lang="en-US" dirty="0" smtClean="0"/>
              <a:t> Air filters and ionizers may remove some airborne particles</a:t>
            </a:r>
          </a:p>
          <a:p>
            <a:r>
              <a:rPr lang="en-US" dirty="0" smtClean="0"/>
              <a:t> Gas adsorbing material is used to remove gaseous contaminants</a:t>
            </a:r>
            <a:endParaRPr lang="en-US" dirty="0"/>
          </a:p>
        </p:txBody>
      </p:sp>
      <p:pic>
        <p:nvPicPr>
          <p:cNvPr id="5" name="Immagine 2" descr="WH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spTree>
    <p:extLst>
      <p:ext uri="{BB962C8B-B14F-4D97-AF65-F5344CB8AC3E}">
        <p14:creationId xmlns:p14="http://schemas.microsoft.com/office/powerpoint/2010/main" val="101749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403648" y="692701"/>
            <a:ext cx="6912768" cy="4893647"/>
          </a:xfrm>
          <a:prstGeom prst="rect">
            <a:avLst/>
          </a:prstGeom>
        </p:spPr>
        <p:txBody>
          <a:bodyPr wrap="square">
            <a:spAutoFit/>
          </a:bodyPr>
          <a:lstStyle/>
          <a:p>
            <a:r>
              <a:rPr lang="en-US" sz="2400" b="1" dirty="0">
                <a:solidFill>
                  <a:srgbClr val="3366CC"/>
                </a:solidFill>
              </a:rPr>
              <a:t>EDUCATION AND ADVOCACY</a:t>
            </a:r>
          </a:p>
          <a:p>
            <a:pPr marL="285750" indent="-285750">
              <a:buFont typeface="Arial" panose="020B0604020202020204" pitchFamily="34" charset="0"/>
              <a:buChar char="•"/>
            </a:pPr>
            <a:r>
              <a:rPr lang="en-US" sz="2400" dirty="0">
                <a:solidFill>
                  <a:srgbClr val="3366CC"/>
                </a:solidFill>
              </a:rPr>
              <a:t>Education off:</a:t>
            </a:r>
          </a:p>
          <a:p>
            <a:pPr marL="1200150" lvl="2" indent="-285750">
              <a:buFont typeface="Arial" panose="020B0604020202020204" pitchFamily="34" charset="0"/>
              <a:buChar char="•"/>
            </a:pPr>
            <a:r>
              <a:rPr lang="en-US" sz="2400" dirty="0">
                <a:solidFill>
                  <a:srgbClr val="990099"/>
                </a:solidFill>
              </a:rPr>
              <a:t>Children</a:t>
            </a:r>
          </a:p>
          <a:p>
            <a:pPr marL="1200150" lvl="2" indent="-285750">
              <a:buFont typeface="Arial" panose="020B0604020202020204" pitchFamily="34" charset="0"/>
              <a:buChar char="•"/>
            </a:pPr>
            <a:r>
              <a:rPr lang="en-US" sz="2400" dirty="0">
                <a:solidFill>
                  <a:srgbClr val="990099"/>
                </a:solidFill>
              </a:rPr>
              <a:t>Family and community</a:t>
            </a:r>
          </a:p>
          <a:p>
            <a:pPr marL="1200150" lvl="2" indent="-285750">
              <a:buFont typeface="Arial" panose="020B0604020202020204" pitchFamily="34" charset="0"/>
              <a:buChar char="•"/>
            </a:pPr>
            <a:r>
              <a:rPr lang="en-US" sz="2400" dirty="0">
                <a:solidFill>
                  <a:srgbClr val="990099"/>
                </a:solidFill>
              </a:rPr>
              <a:t>Health care providers</a:t>
            </a:r>
          </a:p>
          <a:p>
            <a:pPr marL="1200150" lvl="2" indent="-285750">
              <a:buFont typeface="Arial" panose="020B0604020202020204" pitchFamily="34" charset="0"/>
              <a:buChar char="•"/>
            </a:pPr>
            <a:r>
              <a:rPr lang="en-US" sz="2400" dirty="0">
                <a:solidFill>
                  <a:srgbClr val="990099"/>
                </a:solidFill>
              </a:rPr>
              <a:t>Environment policy-making</a:t>
            </a:r>
          </a:p>
          <a:p>
            <a:pPr marL="285750" indent="-285750">
              <a:buFont typeface="Arial" panose="020B0604020202020204" pitchFamily="34" charset="0"/>
              <a:buChar char="•"/>
            </a:pPr>
            <a:r>
              <a:rPr lang="en-US" sz="2400" dirty="0">
                <a:solidFill>
                  <a:srgbClr val="3366CC"/>
                </a:solidFill>
              </a:rPr>
              <a:t>Framework Convention on Tobacco Control</a:t>
            </a:r>
          </a:p>
          <a:p>
            <a:pPr marL="285750" indent="-285750">
              <a:buFont typeface="Arial" panose="020B0604020202020204" pitchFamily="34" charset="0"/>
              <a:buChar char="•"/>
            </a:pPr>
            <a:r>
              <a:rPr lang="en-US" sz="2400" dirty="0">
                <a:solidFill>
                  <a:srgbClr val="3366CC"/>
                </a:solidFill>
              </a:rPr>
              <a:t>Clean indoor air regulations</a:t>
            </a:r>
          </a:p>
          <a:p>
            <a:pPr marL="285750" indent="-285750">
              <a:buFont typeface="Arial" panose="020B0604020202020204" pitchFamily="34" charset="0"/>
              <a:buChar char="•"/>
            </a:pPr>
            <a:r>
              <a:rPr lang="en-US" sz="2400" dirty="0">
                <a:solidFill>
                  <a:srgbClr val="3366CC"/>
                </a:solidFill>
              </a:rPr>
              <a:t>Community actions</a:t>
            </a:r>
          </a:p>
          <a:p>
            <a:pPr marL="285750" indent="-285750">
              <a:buFont typeface="Arial" panose="020B0604020202020204" pitchFamily="34" charset="0"/>
              <a:buChar char="•"/>
            </a:pPr>
            <a:r>
              <a:rPr lang="en-US" sz="2400" dirty="0">
                <a:solidFill>
                  <a:srgbClr val="3366CC"/>
                </a:solidFill>
              </a:rPr>
              <a:t>Research</a:t>
            </a:r>
          </a:p>
          <a:p>
            <a:pPr marL="1200150" lvl="2" indent="-285750">
              <a:buFont typeface="Arial" panose="020B0604020202020204" pitchFamily="34" charset="0"/>
              <a:buChar char="•"/>
            </a:pPr>
            <a:r>
              <a:rPr lang="en-US" sz="2400" dirty="0">
                <a:solidFill>
                  <a:srgbClr val="990099"/>
                </a:solidFill>
              </a:rPr>
              <a:t>A multi-level approach to prevention of indoor air-related illness is required. Education, policy-making and research</a:t>
            </a:r>
            <a:endParaRPr lang="fr-FR" sz="2400" dirty="0">
              <a:solidFill>
                <a:srgbClr val="990099"/>
              </a:solidFill>
            </a:endParaRPr>
          </a:p>
        </p:txBody>
      </p:sp>
      <p:pic>
        <p:nvPicPr>
          <p:cNvPr id="6" name="Immagine 2" descr="WH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spTree>
    <p:extLst>
      <p:ext uri="{BB962C8B-B14F-4D97-AF65-F5344CB8AC3E}">
        <p14:creationId xmlns:p14="http://schemas.microsoft.com/office/powerpoint/2010/main" val="320020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026" descr="Journal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6" y="327033"/>
            <a:ext cx="1992313" cy="2620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0899" name="Text Box 1027"/>
          <p:cNvSpPr txBox="1">
            <a:spLocks noChangeArrowheads="1"/>
          </p:cNvSpPr>
          <p:nvPr/>
        </p:nvSpPr>
        <p:spPr bwMode="auto">
          <a:xfrm>
            <a:off x="2613025" y="539750"/>
            <a:ext cx="62626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dirty="0">
                <a:solidFill>
                  <a:srgbClr val="660066"/>
                </a:solidFill>
                <a:cs typeface="Arial" charset="0"/>
              </a:rPr>
              <a:t>PROs to support medical product </a:t>
            </a:r>
            <a:r>
              <a:rPr lang="en-GB" sz="3600" b="1" dirty="0">
                <a:solidFill>
                  <a:srgbClr val="660066"/>
                </a:solidFill>
                <a:cs typeface="Arial" charset="0"/>
              </a:rPr>
              <a:t>labelling</a:t>
            </a:r>
            <a:r>
              <a:rPr lang="en-US" sz="3600" b="1" dirty="0">
                <a:solidFill>
                  <a:srgbClr val="660066"/>
                </a:solidFill>
                <a:cs typeface="Arial" charset="0"/>
              </a:rPr>
              <a:t> claims:</a:t>
            </a:r>
            <a:br>
              <a:rPr lang="en-US" sz="3600" b="1" dirty="0">
                <a:solidFill>
                  <a:srgbClr val="660066"/>
                </a:solidFill>
                <a:cs typeface="Arial" charset="0"/>
              </a:rPr>
            </a:br>
            <a:r>
              <a:rPr lang="en-US" sz="3600" b="1" dirty="0">
                <a:solidFill>
                  <a:srgbClr val="660066"/>
                </a:solidFill>
                <a:cs typeface="Arial" charset="0"/>
              </a:rPr>
              <a:t>FDA perspective</a:t>
            </a:r>
            <a:endParaRPr lang="it-IT" sz="2800" b="1" dirty="0">
              <a:solidFill>
                <a:srgbClr val="660066"/>
              </a:solidFill>
              <a:cs typeface="Arial" charset="0"/>
            </a:endParaRPr>
          </a:p>
        </p:txBody>
      </p:sp>
      <p:sp>
        <p:nvSpPr>
          <p:cNvPr id="8" name="Rounded Rectangle 7"/>
          <p:cNvSpPr>
            <a:spLocks noChangeArrowheads="1"/>
          </p:cNvSpPr>
          <p:nvPr/>
        </p:nvSpPr>
        <p:spPr bwMode="auto">
          <a:xfrm>
            <a:off x="1065215" y="3798888"/>
            <a:ext cx="7164387" cy="2036762"/>
          </a:xfrm>
          <a:prstGeom prst="roundRect">
            <a:avLst>
              <a:gd name="adj" fmla="val 16667"/>
            </a:avLst>
          </a:prstGeom>
          <a:solidFill>
            <a:srgbClr val="660066"/>
          </a:solidFill>
          <a:ln w="19050">
            <a:solidFill>
              <a:schemeClr val="bg1"/>
            </a:solidFill>
            <a:round/>
            <a:headEnd/>
            <a:tailEnd/>
          </a:ln>
          <a:effectLst>
            <a:outerShdw blurRad="63500" dist="23000" dir="5400000" rotWithShape="0">
              <a:srgbClr val="000000">
                <a:alpha val="34998"/>
              </a:srgbClr>
            </a:outerShdw>
          </a:effectLst>
        </p:spPr>
        <p:txBody>
          <a:bodyPr anchor="ctr"/>
          <a:lstStyle/>
          <a:p>
            <a:pPr algn="ctr">
              <a:defRPr/>
            </a:pPr>
            <a:r>
              <a:rPr lang="it-IT" sz="2400" b="1">
                <a:solidFill>
                  <a:srgbClr val="FFFFFF"/>
                </a:solidFill>
                <a:ea typeface="MS PGothic" pitchFamily="34" charset="-128"/>
                <a:cs typeface="ＭＳ Ｐゴシック" charset="-128"/>
              </a:rPr>
              <a:t>PROs provide a unique perspective on medical therapy, because some effects of a health condition and its therapy are known only to patients</a:t>
            </a:r>
          </a:p>
        </p:txBody>
      </p:sp>
      <p:sp>
        <p:nvSpPr>
          <p:cNvPr id="80901" name="Rectangle 1028"/>
          <p:cNvSpPr>
            <a:spLocks noChangeArrowheads="1"/>
          </p:cNvSpPr>
          <p:nvPr/>
        </p:nvSpPr>
        <p:spPr bwMode="auto">
          <a:xfrm>
            <a:off x="3989388" y="6519863"/>
            <a:ext cx="49831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a:r>
              <a:rPr lang="it-IT" sz="1200" b="1">
                <a:solidFill>
                  <a:srgbClr val="660066"/>
                </a:solidFill>
                <a:cs typeface="Arial" charset="0"/>
              </a:rPr>
              <a:t>Patrick et al. Value Health 2007; 10 (Suppl 2): S125-S137</a:t>
            </a:r>
          </a:p>
        </p:txBody>
      </p:sp>
      <p:sp>
        <p:nvSpPr>
          <p:cNvPr id="80902" name="Rectangle 1028"/>
          <p:cNvSpPr>
            <a:spLocks noChangeArrowheads="1"/>
          </p:cNvSpPr>
          <p:nvPr/>
        </p:nvSpPr>
        <p:spPr bwMode="auto">
          <a:xfrm>
            <a:off x="173038" y="6524637"/>
            <a:ext cx="4068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it-IT" sz="1200" b="1" dirty="0">
                <a:solidFill>
                  <a:srgbClr val="660066"/>
                </a:solidFill>
                <a:cs typeface="Arial" charset="0"/>
              </a:rPr>
              <a:t>FDA, </a:t>
            </a:r>
            <a:r>
              <a:rPr lang="it-IT" sz="1200" b="1" dirty="0" err="1">
                <a:solidFill>
                  <a:srgbClr val="660066"/>
                </a:solidFill>
                <a:cs typeface="Arial" charset="0"/>
              </a:rPr>
              <a:t>Food</a:t>
            </a:r>
            <a:r>
              <a:rPr lang="it-IT" sz="1200" b="1" dirty="0">
                <a:solidFill>
                  <a:srgbClr val="660066"/>
                </a:solidFill>
                <a:cs typeface="Arial" charset="0"/>
              </a:rPr>
              <a:t> and </a:t>
            </a:r>
            <a:r>
              <a:rPr lang="it-IT" sz="1200" b="1" dirty="0" err="1">
                <a:solidFill>
                  <a:srgbClr val="660066"/>
                </a:solidFill>
                <a:cs typeface="Arial" charset="0"/>
              </a:rPr>
              <a:t>Drug</a:t>
            </a:r>
            <a:r>
              <a:rPr lang="it-IT" sz="1200" b="1" dirty="0">
                <a:solidFill>
                  <a:srgbClr val="660066"/>
                </a:solidFill>
                <a:cs typeface="Arial" charset="0"/>
              </a:rPr>
              <a:t> Administration</a:t>
            </a:r>
          </a:p>
        </p:txBody>
      </p:sp>
      <p:pic>
        <p:nvPicPr>
          <p:cNvPr id="4" name="Immagine 3" descr="FD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856" y="2279662"/>
            <a:ext cx="3041546" cy="733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6235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611560" y="692696"/>
            <a:ext cx="7992888" cy="369332"/>
          </a:xfrm>
          <a:prstGeom prst="rect">
            <a:avLst/>
          </a:prstGeom>
        </p:spPr>
        <p:txBody>
          <a:bodyPr wrap="square">
            <a:spAutoFit/>
          </a:bodyPr>
          <a:lstStyle/>
          <a:p>
            <a:r>
              <a:rPr lang="en-US" b="1" dirty="0">
                <a:solidFill>
                  <a:srgbClr val="3366CC"/>
                </a:solidFill>
              </a:rPr>
              <a:t>CRITICAL ROLES OF HEALTH &amp; ENVIRONMENT PROFESSIONALS</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2060852"/>
            <a:ext cx="28289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3923929" y="1505602"/>
            <a:ext cx="4042902" cy="4154984"/>
          </a:xfrm>
          <a:prstGeom prst="rect">
            <a:avLst/>
          </a:prstGeom>
          <a:noFill/>
        </p:spPr>
        <p:txBody>
          <a:bodyPr wrap="none" rtlCol="0">
            <a:spAutoFit/>
          </a:bodyPr>
          <a:lstStyle/>
          <a:p>
            <a:pPr marL="285750" indent="-285750">
              <a:buFont typeface="Arial" panose="020B0604020202020204" pitchFamily="34" charset="0"/>
              <a:buChar char="•"/>
            </a:pPr>
            <a:r>
              <a:rPr lang="en-US" sz="2400" b="1" dirty="0">
                <a:solidFill>
                  <a:srgbClr val="3366CC"/>
                </a:solidFill>
              </a:rPr>
              <a:t>Diagnose and treat</a:t>
            </a:r>
          </a:p>
          <a:p>
            <a:pPr marL="285750" indent="-285750">
              <a:buFont typeface="Arial" panose="020B0604020202020204" pitchFamily="34" charset="0"/>
              <a:buChar char="•"/>
            </a:pPr>
            <a:r>
              <a:rPr lang="en-US" sz="2400" b="1" dirty="0">
                <a:solidFill>
                  <a:srgbClr val="3366CC"/>
                </a:solidFill>
              </a:rPr>
              <a:t>Do research and publish</a:t>
            </a:r>
          </a:p>
          <a:p>
            <a:pPr lvl="1"/>
            <a:r>
              <a:rPr lang="en-US" sz="2400" dirty="0">
                <a:solidFill>
                  <a:srgbClr val="3366CC"/>
                </a:solidFill>
              </a:rPr>
              <a:t>• </a:t>
            </a:r>
            <a:r>
              <a:rPr lang="en-US" sz="2400" dirty="0">
                <a:solidFill>
                  <a:srgbClr val="7030A0"/>
                </a:solidFill>
              </a:rPr>
              <a:t>Detect sentinel cases</a:t>
            </a:r>
          </a:p>
          <a:p>
            <a:pPr lvl="1"/>
            <a:r>
              <a:rPr lang="en-US" sz="2400" dirty="0">
                <a:solidFill>
                  <a:srgbClr val="7030A0"/>
                </a:solidFill>
              </a:rPr>
              <a:t>• Inspire community-based</a:t>
            </a:r>
          </a:p>
          <a:p>
            <a:pPr lvl="1"/>
            <a:r>
              <a:rPr lang="en-US" sz="2400" dirty="0">
                <a:solidFill>
                  <a:srgbClr val="7030A0"/>
                </a:solidFill>
              </a:rPr>
              <a:t>   interventions</a:t>
            </a:r>
          </a:p>
          <a:p>
            <a:pPr marL="285750" indent="-285750">
              <a:buFont typeface="Arial" panose="020B0604020202020204" pitchFamily="34" charset="0"/>
              <a:buChar char="•"/>
            </a:pPr>
            <a:r>
              <a:rPr lang="en-US" sz="2400" b="1" dirty="0">
                <a:solidFill>
                  <a:srgbClr val="3366CC"/>
                </a:solidFill>
              </a:rPr>
              <a:t>Educate</a:t>
            </a:r>
          </a:p>
          <a:p>
            <a:pPr lvl="1"/>
            <a:r>
              <a:rPr lang="en-US" sz="2400" dirty="0">
                <a:solidFill>
                  <a:srgbClr val="7030A0"/>
                </a:solidFill>
              </a:rPr>
              <a:t>• Patients and families</a:t>
            </a:r>
          </a:p>
          <a:p>
            <a:pPr lvl="1"/>
            <a:r>
              <a:rPr lang="en-US" sz="2400" dirty="0">
                <a:solidFill>
                  <a:srgbClr val="7030A0"/>
                </a:solidFill>
              </a:rPr>
              <a:t>• Colleagues and students</a:t>
            </a:r>
          </a:p>
          <a:p>
            <a:pPr marL="285750" indent="-285750">
              <a:buFont typeface="Arial" panose="020B0604020202020204" pitchFamily="34" charset="0"/>
              <a:buChar char="•"/>
            </a:pPr>
            <a:r>
              <a:rPr lang="en-US" sz="2400" b="1" dirty="0">
                <a:solidFill>
                  <a:srgbClr val="3366CC"/>
                </a:solidFill>
              </a:rPr>
              <a:t>Advocate</a:t>
            </a:r>
          </a:p>
          <a:p>
            <a:pPr marL="285750" indent="-285750">
              <a:buFont typeface="Arial" panose="020B0604020202020204" pitchFamily="34" charset="0"/>
              <a:buChar char="•"/>
            </a:pPr>
            <a:r>
              <a:rPr lang="en-US" sz="2400" b="1" dirty="0">
                <a:solidFill>
                  <a:srgbClr val="3366CC"/>
                </a:solidFill>
              </a:rPr>
              <a:t>Provide good role model</a:t>
            </a:r>
            <a:endParaRPr lang="en-US" sz="2400" dirty="0">
              <a:solidFill>
                <a:srgbClr val="3366CC"/>
              </a:solidFill>
            </a:endParaRPr>
          </a:p>
          <a:p>
            <a:endParaRPr lang="fr-FR" sz="2400" dirty="0">
              <a:solidFill>
                <a:srgbClr val="3366CC"/>
              </a:solidFill>
            </a:endParaRPr>
          </a:p>
        </p:txBody>
      </p:sp>
      <p:pic>
        <p:nvPicPr>
          <p:cNvPr id="7" name="Immagine 3" descr="WH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322" y="5389540"/>
            <a:ext cx="1464215" cy="664787"/>
          </a:xfrm>
          <a:prstGeom prst="rect">
            <a:avLst/>
          </a:prstGeom>
        </p:spPr>
      </p:pic>
    </p:spTree>
    <p:extLst>
      <p:ext uri="{BB962C8B-B14F-4D97-AF65-F5344CB8AC3E}">
        <p14:creationId xmlns:p14="http://schemas.microsoft.com/office/powerpoint/2010/main" val="116965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pic>
        <p:nvPicPr>
          <p:cNvPr id="4" name="Immagine 3"/>
          <p:cNvPicPr>
            <a:picLocks noChangeAspect="1"/>
          </p:cNvPicPr>
          <p:nvPr/>
        </p:nvPicPr>
        <p:blipFill>
          <a:blip r:embed="rId3"/>
          <a:stretch>
            <a:fillRect/>
          </a:stretch>
        </p:blipFill>
        <p:spPr>
          <a:xfrm>
            <a:off x="2" y="0"/>
            <a:ext cx="5272609" cy="6516278"/>
          </a:xfrm>
          <a:prstGeom prst="rect">
            <a:avLst/>
          </a:prstGeom>
        </p:spPr>
      </p:pic>
      <p:sp>
        <p:nvSpPr>
          <p:cNvPr id="5" name="Freccia destra 4"/>
          <p:cNvSpPr/>
          <p:nvPr/>
        </p:nvSpPr>
        <p:spPr>
          <a:xfrm>
            <a:off x="361080" y="2845473"/>
            <a:ext cx="5923601" cy="2777924"/>
          </a:xfrm>
          <a:prstGeom prst="rightArrow">
            <a:avLst/>
          </a:prstGeom>
          <a:noFill/>
          <a:ln w="762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73350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62606" y="3252029"/>
            <a:ext cx="7571171" cy="2829013"/>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6219874" y="6081033"/>
            <a:ext cx="3290324" cy="369332"/>
          </a:xfrm>
          <a:prstGeom prst="rect">
            <a:avLst/>
          </a:prstGeom>
          <a:noFill/>
        </p:spPr>
        <p:txBody>
          <a:bodyPr wrap="none" rtlCol="0">
            <a:spAutoFit/>
          </a:bodyPr>
          <a:lstStyle/>
          <a:p>
            <a:r>
              <a:rPr lang="it-IT" b="1" i="1" dirty="0" err="1">
                <a:solidFill>
                  <a:srgbClr val="660066"/>
                </a:solidFill>
              </a:rPr>
              <a:t>Davila</a:t>
            </a:r>
            <a:r>
              <a:rPr lang="it-IT" b="1" i="1" dirty="0">
                <a:solidFill>
                  <a:srgbClr val="660066"/>
                </a:solidFill>
              </a:rPr>
              <a:t> et al. </a:t>
            </a:r>
            <a:r>
              <a:rPr lang="it-IT" b="1" i="1" dirty="0" err="1">
                <a:solidFill>
                  <a:srgbClr val="660066"/>
                </a:solidFill>
              </a:rPr>
              <a:t>Am.J</a:t>
            </a:r>
            <a:r>
              <a:rPr lang="it-IT" b="1" i="1" dirty="0">
                <a:solidFill>
                  <a:srgbClr val="660066"/>
                </a:solidFill>
              </a:rPr>
              <a:t>. </a:t>
            </a:r>
            <a:r>
              <a:rPr lang="it-IT" b="1" i="1" dirty="0" err="1">
                <a:solidFill>
                  <a:srgbClr val="660066"/>
                </a:solidFill>
              </a:rPr>
              <a:t>Rhin.All</a:t>
            </a:r>
            <a:r>
              <a:rPr lang="it-IT" b="1" i="1" dirty="0">
                <a:solidFill>
                  <a:srgbClr val="660066"/>
                </a:solidFill>
              </a:rPr>
              <a:t>. 2012</a:t>
            </a:r>
          </a:p>
        </p:txBody>
      </p:sp>
      <p:pic>
        <p:nvPicPr>
          <p:cNvPr id="4" name="Immagine 3" descr="AM J RHIN A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19" y="175215"/>
            <a:ext cx="1601868" cy="2841293"/>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77235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219874" y="6081033"/>
            <a:ext cx="3290324" cy="369332"/>
          </a:xfrm>
          <a:prstGeom prst="rect">
            <a:avLst/>
          </a:prstGeom>
          <a:noFill/>
        </p:spPr>
        <p:txBody>
          <a:bodyPr wrap="none" rtlCol="0">
            <a:spAutoFit/>
          </a:bodyPr>
          <a:lstStyle/>
          <a:p>
            <a:r>
              <a:rPr lang="it-IT" b="1" i="1" dirty="0" err="1">
                <a:solidFill>
                  <a:srgbClr val="660066"/>
                </a:solidFill>
              </a:rPr>
              <a:t>Davila</a:t>
            </a:r>
            <a:r>
              <a:rPr lang="it-IT" b="1" i="1" dirty="0">
                <a:solidFill>
                  <a:srgbClr val="660066"/>
                </a:solidFill>
              </a:rPr>
              <a:t> et al. </a:t>
            </a:r>
            <a:r>
              <a:rPr lang="it-IT" b="1" i="1" dirty="0" err="1">
                <a:solidFill>
                  <a:srgbClr val="660066"/>
                </a:solidFill>
              </a:rPr>
              <a:t>Am.J</a:t>
            </a:r>
            <a:r>
              <a:rPr lang="it-IT" b="1" i="1" dirty="0">
                <a:solidFill>
                  <a:srgbClr val="660066"/>
                </a:solidFill>
              </a:rPr>
              <a:t>. </a:t>
            </a:r>
            <a:r>
              <a:rPr lang="it-IT" b="1" i="1" dirty="0" err="1">
                <a:solidFill>
                  <a:srgbClr val="660066"/>
                </a:solidFill>
              </a:rPr>
              <a:t>Rhin.All</a:t>
            </a:r>
            <a:r>
              <a:rPr lang="it-IT" b="1" i="1" dirty="0">
                <a:solidFill>
                  <a:srgbClr val="660066"/>
                </a:solidFill>
              </a:rPr>
              <a:t>. 2012</a:t>
            </a:r>
          </a:p>
        </p:txBody>
      </p:sp>
      <p:pic>
        <p:nvPicPr>
          <p:cNvPr id="4" name="Immagine 3"/>
          <p:cNvPicPr>
            <a:picLocks noChangeAspect="1"/>
          </p:cNvPicPr>
          <p:nvPr/>
        </p:nvPicPr>
        <p:blipFill>
          <a:blip r:embed="rId2"/>
          <a:stretch>
            <a:fillRect/>
          </a:stretch>
        </p:blipFill>
        <p:spPr>
          <a:xfrm>
            <a:off x="-1" y="0"/>
            <a:ext cx="4898572" cy="685800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896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asellaDiTesto 2"/>
          <p:cNvSpPr txBox="1"/>
          <p:nvPr/>
        </p:nvSpPr>
        <p:spPr>
          <a:xfrm>
            <a:off x="6219874" y="6081033"/>
            <a:ext cx="3290324" cy="369332"/>
          </a:xfrm>
          <a:prstGeom prst="rect">
            <a:avLst/>
          </a:prstGeom>
          <a:noFill/>
        </p:spPr>
        <p:txBody>
          <a:bodyPr wrap="none" rtlCol="0">
            <a:spAutoFit/>
          </a:bodyPr>
          <a:lstStyle/>
          <a:p>
            <a:r>
              <a:rPr lang="it-IT" b="1" i="1" dirty="0" err="1">
                <a:solidFill>
                  <a:srgbClr val="660066"/>
                </a:solidFill>
              </a:rPr>
              <a:t>Davila</a:t>
            </a:r>
            <a:r>
              <a:rPr lang="it-IT" b="1" i="1" dirty="0">
                <a:solidFill>
                  <a:srgbClr val="660066"/>
                </a:solidFill>
              </a:rPr>
              <a:t> et al. </a:t>
            </a:r>
            <a:r>
              <a:rPr lang="it-IT" b="1" i="1" dirty="0" err="1">
                <a:solidFill>
                  <a:srgbClr val="660066"/>
                </a:solidFill>
              </a:rPr>
              <a:t>Am.J</a:t>
            </a:r>
            <a:r>
              <a:rPr lang="it-IT" b="1" i="1" dirty="0">
                <a:solidFill>
                  <a:srgbClr val="660066"/>
                </a:solidFill>
              </a:rPr>
              <a:t>. </a:t>
            </a:r>
            <a:r>
              <a:rPr lang="it-IT" b="1" i="1" dirty="0" err="1">
                <a:solidFill>
                  <a:srgbClr val="660066"/>
                </a:solidFill>
              </a:rPr>
              <a:t>Rhin.All</a:t>
            </a:r>
            <a:r>
              <a:rPr lang="it-IT" b="1" i="1" dirty="0">
                <a:solidFill>
                  <a:srgbClr val="660066"/>
                </a:solidFill>
              </a:rPr>
              <a:t>. 2012</a:t>
            </a:r>
          </a:p>
        </p:txBody>
      </p:sp>
      <p:pic>
        <p:nvPicPr>
          <p:cNvPr id="2" name="Immagine 1"/>
          <p:cNvPicPr>
            <a:picLocks noChangeAspect="1"/>
          </p:cNvPicPr>
          <p:nvPr/>
        </p:nvPicPr>
        <p:blipFill>
          <a:blip r:embed="rId2"/>
          <a:stretch>
            <a:fillRect/>
          </a:stretch>
        </p:blipFill>
        <p:spPr>
          <a:xfrm>
            <a:off x="520712" y="481005"/>
            <a:ext cx="7458075" cy="431800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630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asellaDiTesto 2"/>
          <p:cNvSpPr txBox="1"/>
          <p:nvPr/>
        </p:nvSpPr>
        <p:spPr>
          <a:xfrm>
            <a:off x="6219874" y="6081033"/>
            <a:ext cx="3290324" cy="369332"/>
          </a:xfrm>
          <a:prstGeom prst="rect">
            <a:avLst/>
          </a:prstGeom>
          <a:noFill/>
        </p:spPr>
        <p:txBody>
          <a:bodyPr wrap="none" rtlCol="0">
            <a:spAutoFit/>
          </a:bodyPr>
          <a:lstStyle/>
          <a:p>
            <a:r>
              <a:rPr lang="it-IT" b="1" i="1" dirty="0" err="1">
                <a:solidFill>
                  <a:srgbClr val="660066"/>
                </a:solidFill>
              </a:rPr>
              <a:t>Davila</a:t>
            </a:r>
            <a:r>
              <a:rPr lang="it-IT" b="1" i="1" dirty="0">
                <a:solidFill>
                  <a:srgbClr val="660066"/>
                </a:solidFill>
              </a:rPr>
              <a:t> et al. </a:t>
            </a:r>
            <a:r>
              <a:rPr lang="it-IT" b="1" i="1" dirty="0" err="1">
                <a:solidFill>
                  <a:srgbClr val="660066"/>
                </a:solidFill>
              </a:rPr>
              <a:t>Am.J</a:t>
            </a:r>
            <a:r>
              <a:rPr lang="it-IT" b="1" i="1" dirty="0">
                <a:solidFill>
                  <a:srgbClr val="660066"/>
                </a:solidFill>
              </a:rPr>
              <a:t>. </a:t>
            </a:r>
            <a:r>
              <a:rPr lang="it-IT" b="1" i="1" dirty="0" err="1">
                <a:solidFill>
                  <a:srgbClr val="660066"/>
                </a:solidFill>
              </a:rPr>
              <a:t>Rhin.All</a:t>
            </a:r>
            <a:r>
              <a:rPr lang="it-IT" b="1" i="1" dirty="0">
                <a:solidFill>
                  <a:srgbClr val="660066"/>
                </a:solidFill>
              </a:rPr>
              <a:t>. 2012</a:t>
            </a:r>
          </a:p>
        </p:txBody>
      </p:sp>
      <p:pic>
        <p:nvPicPr>
          <p:cNvPr id="2" name="Immagine 1"/>
          <p:cNvPicPr>
            <a:picLocks noChangeAspect="1"/>
          </p:cNvPicPr>
          <p:nvPr/>
        </p:nvPicPr>
        <p:blipFill>
          <a:blip r:embed="rId2"/>
          <a:stretch>
            <a:fillRect/>
          </a:stretch>
        </p:blipFill>
        <p:spPr>
          <a:xfrm>
            <a:off x="838200" y="1371600"/>
            <a:ext cx="7467600" cy="410210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458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219874" y="6081033"/>
            <a:ext cx="3290324" cy="369332"/>
          </a:xfrm>
          <a:prstGeom prst="rect">
            <a:avLst/>
          </a:prstGeom>
          <a:noFill/>
        </p:spPr>
        <p:txBody>
          <a:bodyPr wrap="none" rtlCol="0">
            <a:spAutoFit/>
          </a:bodyPr>
          <a:lstStyle/>
          <a:p>
            <a:r>
              <a:rPr lang="it-IT" b="1" i="1" dirty="0" err="1">
                <a:solidFill>
                  <a:srgbClr val="660066"/>
                </a:solidFill>
              </a:rPr>
              <a:t>Davila</a:t>
            </a:r>
            <a:r>
              <a:rPr lang="it-IT" b="1" i="1" dirty="0">
                <a:solidFill>
                  <a:srgbClr val="660066"/>
                </a:solidFill>
              </a:rPr>
              <a:t> et al. </a:t>
            </a:r>
            <a:r>
              <a:rPr lang="it-IT" b="1" i="1" dirty="0" err="1">
                <a:solidFill>
                  <a:srgbClr val="660066"/>
                </a:solidFill>
              </a:rPr>
              <a:t>Am.J</a:t>
            </a:r>
            <a:r>
              <a:rPr lang="it-IT" b="1" i="1" dirty="0">
                <a:solidFill>
                  <a:srgbClr val="660066"/>
                </a:solidFill>
              </a:rPr>
              <a:t>. </a:t>
            </a:r>
            <a:r>
              <a:rPr lang="it-IT" b="1" i="1" dirty="0" err="1">
                <a:solidFill>
                  <a:srgbClr val="660066"/>
                </a:solidFill>
              </a:rPr>
              <a:t>Rhin.All</a:t>
            </a:r>
            <a:r>
              <a:rPr lang="it-IT" b="1" i="1" dirty="0">
                <a:solidFill>
                  <a:srgbClr val="660066"/>
                </a:solidFill>
              </a:rPr>
              <a:t>. 2012</a:t>
            </a:r>
          </a:p>
        </p:txBody>
      </p:sp>
      <p:pic>
        <p:nvPicPr>
          <p:cNvPr id="2" name="Immagine 1"/>
          <p:cNvPicPr>
            <a:picLocks noChangeAspect="1"/>
          </p:cNvPicPr>
          <p:nvPr/>
        </p:nvPicPr>
        <p:blipFill>
          <a:blip r:embed="rId2"/>
          <a:stretch>
            <a:fillRect/>
          </a:stretch>
        </p:blipFill>
        <p:spPr>
          <a:xfrm>
            <a:off x="415403" y="1862255"/>
            <a:ext cx="7881279" cy="3083401"/>
          </a:xfrm>
          <a:prstGeom prst="rect">
            <a:avLst/>
          </a:prstGeom>
          <a:ln>
            <a:solidFill>
              <a:srgbClr val="660066"/>
            </a:solidFill>
          </a:ln>
          <a:effectLst>
            <a:outerShdw blurRad="292100" dist="139700" dir="2700000" algn="tl" rotWithShape="0">
              <a:srgbClr val="333333">
                <a:alpha val="65000"/>
              </a:srgbClr>
            </a:outerShdw>
          </a:effectLst>
        </p:spPr>
      </p:pic>
      <p:sp>
        <p:nvSpPr>
          <p:cNvPr id="4" name="CasellaDiTesto 3"/>
          <p:cNvSpPr txBox="1"/>
          <p:nvPr/>
        </p:nvSpPr>
        <p:spPr>
          <a:xfrm>
            <a:off x="459065" y="1193360"/>
            <a:ext cx="2837636" cy="523220"/>
          </a:xfrm>
          <a:prstGeom prst="rect">
            <a:avLst/>
          </a:prstGeom>
          <a:noFill/>
        </p:spPr>
        <p:txBody>
          <a:bodyPr wrap="none" rtlCol="0">
            <a:spAutoFit/>
          </a:bodyPr>
          <a:lstStyle/>
          <a:p>
            <a:r>
              <a:rPr lang="it-IT" sz="2800" b="1" i="1" u="sng" dirty="0">
                <a:solidFill>
                  <a:srgbClr val="660066"/>
                </a:solidFill>
                <a:latin typeface="Avenir Black Oblique"/>
                <a:cs typeface="Avenir Black Oblique"/>
              </a:rPr>
              <a:t>CONCLUSIONS</a:t>
            </a:r>
          </a:p>
        </p:txBody>
      </p:sp>
    </p:spTree>
    <p:extLst>
      <p:ext uri="{BB962C8B-B14F-4D97-AF65-F5344CB8AC3E}">
        <p14:creationId xmlns:p14="http://schemas.microsoft.com/office/powerpoint/2010/main" val="18721434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reeform 2"/>
          <p:cNvSpPr>
            <a:spLocks/>
          </p:cNvSpPr>
          <p:nvPr/>
        </p:nvSpPr>
        <p:spPr bwMode="auto">
          <a:xfrm>
            <a:off x="2405063" y="1766888"/>
            <a:ext cx="6400800" cy="609600"/>
          </a:xfrm>
          <a:custGeom>
            <a:avLst/>
            <a:gdLst>
              <a:gd name="T0" fmla="*/ 0 w 4032"/>
              <a:gd name="T1" fmla="*/ 2147483647 h 384"/>
              <a:gd name="T2" fmla="*/ 2147483647 w 4032"/>
              <a:gd name="T3" fmla="*/ 2147483647 h 384"/>
              <a:gd name="T4" fmla="*/ 2147483647 w 4032"/>
              <a:gd name="T5" fmla="*/ 2147483647 h 384"/>
              <a:gd name="T6" fmla="*/ 2147483647 w 4032"/>
              <a:gd name="T7" fmla="*/ 2147483647 h 384"/>
              <a:gd name="T8" fmla="*/ 2147483647 w 4032"/>
              <a:gd name="T9" fmla="*/ 0 h 384"/>
              <a:gd name="T10" fmla="*/ 2147483647 w 4032"/>
              <a:gd name="T11" fmla="*/ 0 h 384"/>
              <a:gd name="T12" fmla="*/ 0 60000 65536"/>
              <a:gd name="T13" fmla="*/ 0 60000 65536"/>
              <a:gd name="T14" fmla="*/ 0 60000 65536"/>
              <a:gd name="T15" fmla="*/ 0 60000 65536"/>
              <a:gd name="T16" fmla="*/ 0 60000 65536"/>
              <a:gd name="T17" fmla="*/ 0 60000 65536"/>
              <a:gd name="T18" fmla="*/ 0 w 4032"/>
              <a:gd name="T19" fmla="*/ 0 h 384"/>
              <a:gd name="T20" fmla="*/ 4032 w 4032"/>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4032" h="384">
                <a:moveTo>
                  <a:pt x="0" y="384"/>
                </a:moveTo>
                <a:lnTo>
                  <a:pt x="1327" y="384"/>
                </a:lnTo>
                <a:lnTo>
                  <a:pt x="1327" y="187"/>
                </a:lnTo>
                <a:lnTo>
                  <a:pt x="2675" y="186"/>
                </a:lnTo>
                <a:lnTo>
                  <a:pt x="2675" y="0"/>
                </a:lnTo>
                <a:lnTo>
                  <a:pt x="4032" y="0"/>
                </a:ln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solidFill>
                <a:prstClr val="black"/>
              </a:solidFill>
            </a:endParaRPr>
          </a:p>
        </p:txBody>
      </p:sp>
      <p:sp>
        <p:nvSpPr>
          <p:cNvPr id="47107" name="Rectangle 3"/>
          <p:cNvSpPr>
            <a:spLocks noChangeArrowheads="1"/>
          </p:cNvSpPr>
          <p:nvPr/>
        </p:nvSpPr>
        <p:spPr bwMode="auto">
          <a:xfrm>
            <a:off x="4567238" y="2176475"/>
            <a:ext cx="2143125" cy="2160587"/>
          </a:xfrm>
          <a:prstGeom prst="rect">
            <a:avLst/>
          </a:prstGeom>
          <a:gradFill rotWithShape="1">
            <a:gsLst>
              <a:gs pos="0">
                <a:srgbClr val="B18E80"/>
              </a:gs>
              <a:gs pos="50000">
                <a:srgbClr val="FCCAB6"/>
              </a:gs>
              <a:gs pos="100000">
                <a:srgbClr val="B18E80"/>
              </a:gs>
            </a:gsLst>
            <a:lin ang="27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tIns="182880"/>
          <a:lstStyle/>
          <a:p>
            <a:pPr algn="ctr"/>
            <a:r>
              <a:rPr lang="en-US" sz="1600" b="1">
                <a:solidFill>
                  <a:srgbClr val="FF0000"/>
                </a:solidFill>
              </a:rPr>
              <a:t>Mild</a:t>
            </a:r>
          </a:p>
          <a:p>
            <a:pPr algn="ctr"/>
            <a:r>
              <a:rPr lang="en-US" sz="1600" b="1">
                <a:solidFill>
                  <a:srgbClr val="FF0000"/>
                </a:solidFill>
              </a:rPr>
              <a:t>persistent</a:t>
            </a:r>
          </a:p>
        </p:txBody>
      </p:sp>
      <p:sp>
        <p:nvSpPr>
          <p:cNvPr id="47108" name="Rectangle 4"/>
          <p:cNvSpPr>
            <a:spLocks noGrp="1" noChangeArrowheads="1"/>
          </p:cNvSpPr>
          <p:nvPr>
            <p:ph type="title"/>
          </p:nvPr>
        </p:nvSpPr>
        <p:spPr>
          <a:xfrm>
            <a:off x="914400" y="0"/>
            <a:ext cx="8229600" cy="1143000"/>
          </a:xfrm>
        </p:spPr>
        <p:txBody>
          <a:bodyPr/>
          <a:lstStyle/>
          <a:p>
            <a:pPr eaLnBrk="1" hangingPunct="1"/>
            <a:r>
              <a:rPr lang="en-US" sz="3200">
                <a:solidFill>
                  <a:schemeClr val="bg1"/>
                </a:solidFill>
                <a:latin typeface="Calibri" charset="0"/>
                <a:ea typeface="ＭＳ Ｐゴシック" charset="0"/>
                <a:cs typeface="ＭＳ Ｐゴシック" charset="0"/>
              </a:rPr>
              <a:t>ARIA Guidelines: Recommendations</a:t>
            </a:r>
            <a:br>
              <a:rPr lang="en-US" sz="3200">
                <a:solidFill>
                  <a:schemeClr val="bg1"/>
                </a:solidFill>
                <a:latin typeface="Calibri" charset="0"/>
                <a:ea typeface="ＭＳ Ｐゴシック" charset="0"/>
                <a:cs typeface="ＭＳ Ｐゴシック" charset="0"/>
              </a:rPr>
            </a:br>
            <a:r>
              <a:rPr lang="en-US" sz="3200">
                <a:solidFill>
                  <a:schemeClr val="bg1"/>
                </a:solidFill>
                <a:latin typeface="Calibri" charset="0"/>
                <a:ea typeface="ＭＳ Ｐゴシック" charset="0"/>
                <a:cs typeface="ＭＳ Ｐゴシック" charset="0"/>
              </a:rPr>
              <a:t>for Management of Allergic Rhinitis</a:t>
            </a:r>
          </a:p>
        </p:txBody>
      </p:sp>
      <p:sp>
        <p:nvSpPr>
          <p:cNvPr id="47109" name="Rectangle 5"/>
          <p:cNvSpPr>
            <a:spLocks noChangeArrowheads="1"/>
          </p:cNvSpPr>
          <p:nvPr/>
        </p:nvSpPr>
        <p:spPr bwMode="auto">
          <a:xfrm>
            <a:off x="279401" y="2982916"/>
            <a:ext cx="2143125" cy="1711325"/>
          </a:xfrm>
          <a:prstGeom prst="rect">
            <a:avLst/>
          </a:prstGeom>
          <a:gradFill rotWithShape="1">
            <a:gsLst>
              <a:gs pos="0">
                <a:srgbClr val="B3B3B3"/>
              </a:gs>
              <a:gs pos="50000">
                <a:srgbClr val="FFFFFF"/>
              </a:gs>
              <a:gs pos="100000">
                <a:srgbClr val="B3B3B3"/>
              </a:gs>
            </a:gsLst>
            <a:lin ang="2700000" scaled="1"/>
          </a:gradFill>
          <a:ln w="12700">
            <a:solidFill>
              <a:srgbClr val="000066"/>
            </a:solidFill>
            <a:miter lim="800000"/>
            <a:headEnd/>
            <a:tailEnd/>
          </a:ln>
        </p:spPr>
        <p:txBody>
          <a:bodyPr tIns="182880"/>
          <a:lstStyle/>
          <a:p>
            <a:pPr algn="ctr"/>
            <a:r>
              <a:rPr lang="en-US" sz="1600" b="1">
                <a:solidFill>
                  <a:srgbClr val="FF0000"/>
                </a:solidFill>
              </a:rPr>
              <a:t>Mild</a:t>
            </a:r>
          </a:p>
          <a:p>
            <a:pPr algn="ctr"/>
            <a:r>
              <a:rPr lang="en-US" sz="1600" b="1">
                <a:solidFill>
                  <a:srgbClr val="FF0000"/>
                </a:solidFill>
              </a:rPr>
              <a:t>intermittent</a:t>
            </a:r>
          </a:p>
          <a:p>
            <a:pPr algn="ctr"/>
            <a:endParaRPr lang="en-US" sz="1600">
              <a:solidFill>
                <a:srgbClr val="FF0000"/>
              </a:solidFill>
            </a:endParaRPr>
          </a:p>
        </p:txBody>
      </p:sp>
      <p:sp>
        <p:nvSpPr>
          <p:cNvPr id="47110" name="Rectangle 6"/>
          <p:cNvSpPr>
            <a:spLocks noChangeArrowheads="1"/>
          </p:cNvSpPr>
          <p:nvPr/>
        </p:nvSpPr>
        <p:spPr bwMode="auto">
          <a:xfrm>
            <a:off x="2419352" y="2509844"/>
            <a:ext cx="2143125" cy="1849437"/>
          </a:xfrm>
          <a:prstGeom prst="rect">
            <a:avLst/>
          </a:prstGeom>
          <a:gradFill rotWithShape="1">
            <a:gsLst>
              <a:gs pos="0">
                <a:srgbClr val="B38FB3"/>
              </a:gs>
              <a:gs pos="50000">
                <a:srgbClr val="FFCCFF"/>
              </a:gs>
              <a:gs pos="100000">
                <a:srgbClr val="B38FB3"/>
              </a:gs>
            </a:gsLst>
            <a:lin ang="27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tIns="182880"/>
          <a:lstStyle/>
          <a:p>
            <a:pPr algn="ctr"/>
            <a:r>
              <a:rPr lang="en-US" sz="1600" b="1">
                <a:solidFill>
                  <a:srgbClr val="FF0000"/>
                </a:solidFill>
              </a:rPr>
              <a:t>Moderate/</a:t>
            </a:r>
          </a:p>
          <a:p>
            <a:pPr algn="ctr"/>
            <a:r>
              <a:rPr lang="en-US" sz="1600" b="1">
                <a:solidFill>
                  <a:srgbClr val="FF0000"/>
                </a:solidFill>
              </a:rPr>
              <a:t>severe</a:t>
            </a:r>
          </a:p>
          <a:p>
            <a:pPr algn="ctr"/>
            <a:r>
              <a:rPr lang="en-US" sz="1600" b="1">
                <a:solidFill>
                  <a:srgbClr val="FF0000"/>
                </a:solidFill>
              </a:rPr>
              <a:t>intermittent</a:t>
            </a:r>
          </a:p>
        </p:txBody>
      </p:sp>
      <p:sp>
        <p:nvSpPr>
          <p:cNvPr id="47111" name="Rectangle 7"/>
          <p:cNvSpPr>
            <a:spLocks noChangeArrowheads="1"/>
          </p:cNvSpPr>
          <p:nvPr/>
        </p:nvSpPr>
        <p:spPr bwMode="auto">
          <a:xfrm>
            <a:off x="6707189" y="1897063"/>
            <a:ext cx="2143125" cy="2417762"/>
          </a:xfrm>
          <a:prstGeom prst="rect">
            <a:avLst/>
          </a:prstGeom>
          <a:gradFill rotWithShape="1">
            <a:gsLst>
              <a:gs pos="0">
                <a:srgbClr val="B37257"/>
              </a:gs>
              <a:gs pos="50000">
                <a:srgbClr val="FFA27C"/>
              </a:gs>
              <a:gs pos="100000">
                <a:srgbClr val="B37257"/>
              </a:gs>
            </a:gsLst>
            <a:lin ang="27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tIns="182880"/>
          <a:lstStyle/>
          <a:p>
            <a:pPr algn="ctr"/>
            <a:r>
              <a:rPr lang="en-US" sz="1600" b="1">
                <a:solidFill>
                  <a:srgbClr val="FF0000"/>
                </a:solidFill>
              </a:rPr>
              <a:t>Moderate/</a:t>
            </a:r>
          </a:p>
          <a:p>
            <a:pPr algn="ctr"/>
            <a:r>
              <a:rPr lang="en-US" sz="1600" b="1">
                <a:solidFill>
                  <a:srgbClr val="FF0000"/>
                </a:solidFill>
              </a:rPr>
              <a:t>severe</a:t>
            </a:r>
          </a:p>
          <a:p>
            <a:pPr algn="ctr"/>
            <a:r>
              <a:rPr lang="en-US" sz="1600" b="1">
                <a:solidFill>
                  <a:srgbClr val="FF0000"/>
                </a:solidFill>
              </a:rPr>
              <a:t>persistent</a:t>
            </a:r>
          </a:p>
        </p:txBody>
      </p:sp>
      <p:sp>
        <p:nvSpPr>
          <p:cNvPr id="47112" name="Rectangle 8"/>
          <p:cNvSpPr>
            <a:spLocks noChangeArrowheads="1"/>
          </p:cNvSpPr>
          <p:nvPr/>
        </p:nvSpPr>
        <p:spPr bwMode="auto">
          <a:xfrm>
            <a:off x="3429005" y="5791200"/>
            <a:ext cx="5421313" cy="273050"/>
          </a:xfrm>
          <a:prstGeom prst="rect">
            <a:avLst/>
          </a:prstGeom>
          <a:gradFill rotWithShape="1">
            <a:gsLst>
              <a:gs pos="0">
                <a:srgbClr val="6B8FB3"/>
              </a:gs>
              <a:gs pos="50000">
                <a:srgbClr val="99CCFF"/>
              </a:gs>
              <a:gs pos="100000">
                <a:srgbClr val="6B8FB3"/>
              </a:gs>
            </a:gsLst>
            <a:lin ang="2700000" scaled="1"/>
          </a:gradFill>
          <a:ln w="19050">
            <a:solidFill>
              <a:schemeClr val="accent1"/>
            </a:solidFill>
            <a:miter lim="800000"/>
            <a:headEnd/>
            <a:tailEnd/>
          </a:ln>
        </p:spPr>
        <p:txBody>
          <a:bodyPr anchor="ctr"/>
          <a:lstStyle/>
          <a:p>
            <a:pPr algn="ctr"/>
            <a:r>
              <a:rPr lang="en-US" sz="1600">
                <a:solidFill>
                  <a:srgbClr val="002F58"/>
                </a:solidFill>
              </a:rPr>
              <a:t>Consider immunotherapy </a:t>
            </a:r>
          </a:p>
        </p:txBody>
      </p:sp>
      <p:sp>
        <p:nvSpPr>
          <p:cNvPr id="47113" name="Rectangle 9"/>
          <p:cNvSpPr>
            <a:spLocks noChangeArrowheads="1"/>
          </p:cNvSpPr>
          <p:nvPr/>
        </p:nvSpPr>
        <p:spPr bwMode="auto">
          <a:xfrm>
            <a:off x="282577" y="5407025"/>
            <a:ext cx="8567738" cy="363538"/>
          </a:xfrm>
          <a:prstGeom prst="rect">
            <a:avLst/>
          </a:prstGeom>
          <a:gradFill rotWithShape="1">
            <a:gsLst>
              <a:gs pos="0">
                <a:srgbClr val="6B8FB3"/>
              </a:gs>
              <a:gs pos="50000">
                <a:srgbClr val="99CCFF"/>
              </a:gs>
              <a:gs pos="100000">
                <a:srgbClr val="6B8FB3"/>
              </a:gs>
            </a:gsLst>
            <a:lin ang="2700000" scaled="1"/>
          </a:gradFill>
          <a:ln w="19050">
            <a:solidFill>
              <a:schemeClr val="accent1"/>
            </a:solidFill>
            <a:miter lim="800000"/>
            <a:headEnd/>
            <a:tailEnd/>
          </a:ln>
        </p:spPr>
        <p:txBody>
          <a:bodyPr anchor="ctr"/>
          <a:lstStyle/>
          <a:p>
            <a:r>
              <a:rPr lang="en-US" sz="1600">
                <a:solidFill>
                  <a:srgbClr val="002F58"/>
                </a:solidFill>
              </a:rPr>
              <a:t>Allergen and irritant avoidance</a:t>
            </a:r>
          </a:p>
        </p:txBody>
      </p:sp>
      <p:sp>
        <p:nvSpPr>
          <p:cNvPr id="47114" name="Rectangle 10"/>
          <p:cNvSpPr>
            <a:spLocks noChangeArrowheads="1"/>
          </p:cNvSpPr>
          <p:nvPr/>
        </p:nvSpPr>
        <p:spPr bwMode="auto">
          <a:xfrm>
            <a:off x="282577" y="5043500"/>
            <a:ext cx="8567738" cy="363537"/>
          </a:xfrm>
          <a:prstGeom prst="rect">
            <a:avLst/>
          </a:prstGeom>
          <a:gradFill rotWithShape="1">
            <a:gsLst>
              <a:gs pos="0">
                <a:srgbClr val="6B8FB3"/>
              </a:gs>
              <a:gs pos="50000">
                <a:srgbClr val="99CCFF"/>
              </a:gs>
              <a:gs pos="100000">
                <a:srgbClr val="6B8FB3"/>
              </a:gs>
            </a:gsLst>
            <a:lin ang="2700000" scaled="1"/>
          </a:gradFill>
          <a:ln w="19050">
            <a:solidFill>
              <a:schemeClr val="accent1"/>
            </a:solidFill>
            <a:miter lim="800000"/>
            <a:headEnd/>
            <a:tailEnd/>
          </a:ln>
        </p:spPr>
        <p:txBody>
          <a:bodyPr anchor="ctr"/>
          <a:lstStyle/>
          <a:p>
            <a:r>
              <a:rPr lang="en-US" sz="1600">
                <a:solidFill>
                  <a:srgbClr val="002F58"/>
                </a:solidFill>
              </a:rPr>
              <a:t>Intranasal decongestant (&lt;10 days) or oral decongestant</a:t>
            </a:r>
          </a:p>
        </p:txBody>
      </p:sp>
      <p:sp>
        <p:nvSpPr>
          <p:cNvPr id="47115" name="Rectangle 11"/>
          <p:cNvSpPr>
            <a:spLocks noChangeArrowheads="1"/>
          </p:cNvSpPr>
          <p:nvPr/>
        </p:nvSpPr>
        <p:spPr bwMode="auto">
          <a:xfrm>
            <a:off x="282577" y="4681538"/>
            <a:ext cx="8567738" cy="361950"/>
          </a:xfrm>
          <a:prstGeom prst="rect">
            <a:avLst/>
          </a:prstGeom>
          <a:gradFill rotWithShape="1">
            <a:gsLst>
              <a:gs pos="0">
                <a:srgbClr val="6B8FB3"/>
              </a:gs>
              <a:gs pos="50000">
                <a:srgbClr val="99CCFF"/>
              </a:gs>
              <a:gs pos="100000">
                <a:srgbClr val="6B8FB3"/>
              </a:gs>
            </a:gsLst>
            <a:lin ang="2700000" scaled="1"/>
          </a:gradFill>
          <a:ln w="19050">
            <a:solidFill>
              <a:schemeClr val="accent1"/>
            </a:solidFill>
            <a:miter lim="800000"/>
            <a:headEnd/>
            <a:tailEnd/>
          </a:ln>
        </p:spPr>
        <p:txBody>
          <a:bodyPr anchor="ctr"/>
          <a:lstStyle/>
          <a:p>
            <a:r>
              <a:rPr lang="en-US" sz="1600">
                <a:solidFill>
                  <a:srgbClr val="000090"/>
                </a:solidFill>
              </a:rPr>
              <a:t>Second-generation nonsedating H</a:t>
            </a:r>
            <a:r>
              <a:rPr lang="en-US" sz="1600" baseline="-25000">
                <a:solidFill>
                  <a:srgbClr val="000090"/>
                </a:solidFill>
              </a:rPr>
              <a:t>1</a:t>
            </a:r>
            <a:r>
              <a:rPr lang="en-US" sz="1600">
                <a:solidFill>
                  <a:srgbClr val="000090"/>
                </a:solidFill>
              </a:rPr>
              <a:t>-antihistamine</a:t>
            </a:r>
          </a:p>
        </p:txBody>
      </p:sp>
      <p:sp>
        <p:nvSpPr>
          <p:cNvPr id="47116" name="Rectangle 12"/>
          <p:cNvSpPr>
            <a:spLocks noChangeArrowheads="1"/>
          </p:cNvSpPr>
          <p:nvPr/>
        </p:nvSpPr>
        <p:spPr bwMode="auto">
          <a:xfrm>
            <a:off x="2316163" y="4316413"/>
            <a:ext cx="6534150" cy="361950"/>
          </a:xfrm>
          <a:prstGeom prst="rect">
            <a:avLst/>
          </a:prstGeom>
          <a:gradFill rotWithShape="1">
            <a:gsLst>
              <a:gs pos="0">
                <a:srgbClr val="6B8FB3"/>
              </a:gs>
              <a:gs pos="50000">
                <a:srgbClr val="99CCFF"/>
              </a:gs>
              <a:gs pos="100000">
                <a:srgbClr val="6B8FB3"/>
              </a:gs>
            </a:gsLst>
            <a:lin ang="2700000" scaled="1"/>
          </a:gradFill>
          <a:ln w="19050">
            <a:solidFill>
              <a:schemeClr val="accent1"/>
            </a:solidFill>
            <a:miter lim="800000"/>
            <a:headEnd/>
            <a:tailEnd/>
          </a:ln>
        </p:spPr>
        <p:txBody>
          <a:bodyPr anchor="ctr"/>
          <a:lstStyle/>
          <a:p>
            <a:r>
              <a:rPr lang="en-US" sz="1600">
                <a:solidFill>
                  <a:srgbClr val="002F58"/>
                </a:solidFill>
              </a:rPr>
              <a:t>Leukotriene receptor antagonists</a:t>
            </a:r>
          </a:p>
        </p:txBody>
      </p:sp>
      <p:sp>
        <p:nvSpPr>
          <p:cNvPr id="47117" name="Rectangle 13"/>
          <p:cNvSpPr>
            <a:spLocks noChangeArrowheads="1"/>
          </p:cNvSpPr>
          <p:nvPr/>
        </p:nvSpPr>
        <p:spPr bwMode="auto">
          <a:xfrm>
            <a:off x="2316163" y="3951295"/>
            <a:ext cx="6534150" cy="363537"/>
          </a:xfrm>
          <a:prstGeom prst="rect">
            <a:avLst/>
          </a:prstGeom>
          <a:gradFill rotWithShape="1">
            <a:gsLst>
              <a:gs pos="0">
                <a:srgbClr val="6B8FB3"/>
              </a:gs>
              <a:gs pos="50000">
                <a:srgbClr val="99CCFF"/>
              </a:gs>
              <a:gs pos="100000">
                <a:srgbClr val="6B8FB3"/>
              </a:gs>
            </a:gsLst>
            <a:lin ang="2700000" scaled="1"/>
          </a:gradFill>
          <a:ln w="19050">
            <a:solidFill>
              <a:schemeClr val="accent1"/>
            </a:solidFill>
            <a:miter lim="800000"/>
            <a:headEnd/>
            <a:tailEnd/>
          </a:ln>
        </p:spPr>
        <p:txBody>
          <a:bodyPr anchor="ctr"/>
          <a:lstStyle/>
          <a:p>
            <a:r>
              <a:rPr lang="en-US" sz="1600">
                <a:solidFill>
                  <a:srgbClr val="002F58"/>
                </a:solidFill>
              </a:rPr>
              <a:t>Local chromone</a:t>
            </a:r>
          </a:p>
        </p:txBody>
      </p:sp>
      <p:sp>
        <p:nvSpPr>
          <p:cNvPr id="47118" name="Rectangle 14"/>
          <p:cNvSpPr>
            <a:spLocks noChangeArrowheads="1"/>
          </p:cNvSpPr>
          <p:nvPr/>
        </p:nvSpPr>
        <p:spPr bwMode="auto">
          <a:xfrm>
            <a:off x="2316163" y="3589341"/>
            <a:ext cx="6534150" cy="363537"/>
          </a:xfrm>
          <a:prstGeom prst="rect">
            <a:avLst/>
          </a:prstGeom>
          <a:gradFill rotWithShape="1">
            <a:gsLst>
              <a:gs pos="0">
                <a:srgbClr val="6B8FB3"/>
              </a:gs>
              <a:gs pos="50000">
                <a:srgbClr val="99CCFF"/>
              </a:gs>
              <a:gs pos="100000">
                <a:srgbClr val="6B8FB3"/>
              </a:gs>
            </a:gsLst>
            <a:lin ang="2700000" scaled="1"/>
          </a:gradFill>
          <a:ln w="19050">
            <a:solidFill>
              <a:schemeClr val="accent1"/>
            </a:solidFill>
            <a:miter lim="800000"/>
            <a:headEnd/>
            <a:tailEnd/>
          </a:ln>
        </p:spPr>
        <p:txBody>
          <a:bodyPr anchor="ctr"/>
          <a:lstStyle/>
          <a:p>
            <a:r>
              <a:rPr lang="en-US" sz="1600">
                <a:solidFill>
                  <a:srgbClr val="000090"/>
                </a:solidFill>
              </a:rPr>
              <a:t>Intranasal corticosteroid</a:t>
            </a:r>
          </a:p>
        </p:txBody>
      </p:sp>
      <p:pic>
        <p:nvPicPr>
          <p:cNvPr id="4711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0"/>
            <a:ext cx="1208088" cy="1189038"/>
          </a:xfrm>
          <a:prstGeom prst="rect">
            <a:avLst/>
          </a:prstGeom>
          <a:noFill/>
          <a:ln w="9525">
            <a:solidFill>
              <a:srgbClr val="4096F9"/>
            </a:solidFill>
            <a:miter lim="800000"/>
            <a:headEnd/>
            <a:tailEnd/>
          </a:ln>
          <a:extLst>
            <a:ext uri="{909E8E84-426E-40DD-AFC4-6F175D3DCCD1}">
              <a14:hiddenFill xmlns:a14="http://schemas.microsoft.com/office/drawing/2010/main">
                <a:solidFill>
                  <a:srgbClr val="FFFFFF"/>
                </a:solidFill>
              </a14:hiddenFill>
            </a:ext>
          </a:extLst>
        </p:spPr>
      </p:pic>
      <p:sp>
        <p:nvSpPr>
          <p:cNvPr id="47120" name="Text Box 16"/>
          <p:cNvSpPr txBox="1">
            <a:spLocks noChangeArrowheads="1"/>
          </p:cNvSpPr>
          <p:nvPr/>
        </p:nvSpPr>
        <p:spPr bwMode="auto">
          <a:xfrm>
            <a:off x="4792664" y="1717675"/>
            <a:ext cx="1743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prstClr val="black"/>
                </a:solidFill>
                <a:latin typeface="Calibri" charset="0"/>
              </a:rPr>
              <a:t>Check for asthma</a:t>
            </a:r>
          </a:p>
        </p:txBody>
      </p:sp>
      <p:sp>
        <p:nvSpPr>
          <p:cNvPr id="47121" name="Text Box 17"/>
          <p:cNvSpPr txBox="1">
            <a:spLocks noChangeArrowheads="1"/>
          </p:cNvSpPr>
          <p:nvPr/>
        </p:nvSpPr>
        <p:spPr bwMode="auto">
          <a:xfrm>
            <a:off x="263525" y="6224588"/>
            <a:ext cx="7808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FFFFFF"/>
                </a:solidFill>
                <a:latin typeface="Calibri" charset="0"/>
              </a:rPr>
              <a:t>Bousquet et al. </a:t>
            </a:r>
            <a:r>
              <a:rPr lang="en-US" sz="1200" i="1">
                <a:solidFill>
                  <a:srgbClr val="FFFFFF"/>
                </a:solidFill>
                <a:latin typeface="Calibri" charset="0"/>
              </a:rPr>
              <a:t>J Allergy Clin Immunol</a:t>
            </a:r>
            <a:r>
              <a:rPr lang="en-US" sz="1200">
                <a:solidFill>
                  <a:srgbClr val="FFFFFF"/>
                </a:solidFill>
                <a:latin typeface="Calibri" charset="0"/>
              </a:rPr>
              <a:t>. 2001;108(5 suppl):S147. </a:t>
            </a:r>
            <a:br>
              <a:rPr lang="en-US" sz="1200">
                <a:solidFill>
                  <a:srgbClr val="FFFFFF"/>
                </a:solidFill>
                <a:latin typeface="Calibri" charset="0"/>
              </a:rPr>
            </a:br>
            <a:r>
              <a:rPr lang="en-US" sz="1200">
                <a:solidFill>
                  <a:srgbClr val="FFFFFF"/>
                </a:solidFill>
                <a:latin typeface="Calibri" charset="0"/>
              </a:rPr>
              <a:t>At: http://www.whiar.org.</a:t>
            </a:r>
          </a:p>
        </p:txBody>
      </p:sp>
      <p:sp>
        <p:nvSpPr>
          <p:cNvPr id="19" name="AutoShape 2"/>
          <p:cNvSpPr>
            <a:spLocks noChangeArrowheads="1"/>
          </p:cNvSpPr>
          <p:nvPr/>
        </p:nvSpPr>
        <p:spPr bwMode="auto">
          <a:xfrm>
            <a:off x="533406" y="1452562"/>
            <a:ext cx="1208087" cy="1214438"/>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glow rad="139700">
              <a:schemeClr val="accent1">
                <a:alpha val="75000"/>
              </a:schemeClr>
            </a:glow>
            <a:outerShdw blurRad="1079500" dist="38100" dir="2700000">
              <a:schemeClr val="bg1">
                <a:alpha val="76000"/>
              </a:schemeClr>
            </a:outerShdw>
          </a:effectLst>
          <a:scene3d>
            <a:camera prst="isometricRightUp">
              <a:rot lat="2100000" lon="18900000" rev="0"/>
            </a:camera>
            <a:lightRig rig="threePt" dir="t"/>
          </a:scene3d>
          <a:sp3d>
            <a:bevelT w="114300" prst="hardEdge"/>
          </a:sp3d>
        </p:spPr>
        <p:txBody>
          <a:bodyPr wrap="none" anchor="ctr"/>
          <a:lstStyle/>
          <a:p>
            <a:pPr algn="ctr">
              <a:defRPr/>
            </a:pPr>
            <a:r>
              <a:rPr lang="it-IT" sz="3600" b="1" dirty="0" err="1">
                <a:solidFill>
                  <a:srgbClr val="FF3300"/>
                </a:solidFill>
                <a:effectLst>
                  <a:outerShdw blurRad="38100" dist="38100" dir="2700000" algn="tl">
                    <a:srgbClr val="000000"/>
                  </a:outerShdw>
                </a:effectLst>
                <a:ea typeface="ＭＳ Ｐゴシック" pitchFamily="-105" charset="-128"/>
                <a:cs typeface="ＭＳ Ｐゴシック" pitchFamily="-105" charset="-128"/>
              </a:rPr>
              <a:t>E.B.M</a:t>
            </a:r>
            <a:endParaRPr lang="it-IT" sz="3600" b="1" dirty="0">
              <a:solidFill>
                <a:srgbClr val="FF3300"/>
              </a:solidFill>
              <a:effectLst>
                <a:outerShdw blurRad="38100" dist="38100" dir="2700000" algn="tl">
                  <a:srgbClr val="000000"/>
                </a:outerShdw>
              </a:effectLst>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396694507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3178" y="0"/>
            <a:ext cx="10719088" cy="1107996"/>
          </a:xfrm>
          <a:prstGeom prst="rect">
            <a:avLst/>
          </a:prstGeom>
          <a:noFill/>
        </p:spPr>
        <p:txBody>
          <a:bodyPr wrap="none" rtlCol="0">
            <a:spAutoFit/>
          </a:bodyPr>
          <a:lstStyle/>
          <a:p>
            <a:r>
              <a:rPr lang="it-IT" sz="6600" b="1" dirty="0">
                <a:solidFill>
                  <a:srgbClr val="660066"/>
                </a:solidFill>
              </a:rPr>
              <a:t>AIT- </a:t>
            </a:r>
            <a:r>
              <a:rPr lang="it-IT" sz="6600" b="1" dirty="0" err="1">
                <a:solidFill>
                  <a:srgbClr val="660066"/>
                </a:solidFill>
              </a:rPr>
              <a:t>Allergen</a:t>
            </a:r>
            <a:r>
              <a:rPr lang="it-IT" sz="6600" b="1" dirty="0">
                <a:solidFill>
                  <a:srgbClr val="660066"/>
                </a:solidFill>
              </a:rPr>
              <a:t> </a:t>
            </a:r>
            <a:r>
              <a:rPr lang="it-IT" sz="6600" b="1" dirty="0" err="1">
                <a:solidFill>
                  <a:srgbClr val="660066"/>
                </a:solidFill>
              </a:rPr>
              <a:t>ImmunoTherapy</a:t>
            </a:r>
            <a:endParaRPr lang="it-IT" sz="6600" b="1" dirty="0">
              <a:solidFill>
                <a:srgbClr val="660066"/>
              </a:solidFill>
            </a:endParaRPr>
          </a:p>
        </p:txBody>
      </p:sp>
      <p:pic>
        <p:nvPicPr>
          <p:cNvPr id="3" name="Immagine 2" descr="WAO 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4" y="5807303"/>
            <a:ext cx="1801830" cy="939700"/>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3"/>
          <a:stretch>
            <a:fillRect/>
          </a:stretch>
        </p:blipFill>
        <p:spPr>
          <a:xfrm>
            <a:off x="1905119" y="2411103"/>
            <a:ext cx="7149936" cy="4348025"/>
          </a:xfrm>
          <a:prstGeom prst="rect">
            <a:avLst/>
          </a:prstGeom>
          <a:ln>
            <a:solidFill>
              <a:srgbClr val="66006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12350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57200" y="1806231"/>
            <a:ext cx="8023578" cy="2892777"/>
          </a:xfrm>
          <a:prstGeom prst="rect">
            <a:avLst/>
          </a:prstGeom>
          <a:ln>
            <a:solidFill>
              <a:srgbClr val="660066"/>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6000" b="1" dirty="0" smtClean="0">
                <a:solidFill>
                  <a:prstClr val="black"/>
                </a:solidFill>
                <a:effectLst>
                  <a:glow rad="228600">
                    <a:srgbClr val="4472C4">
                      <a:satMod val="175000"/>
                      <a:alpha val="40000"/>
                    </a:srgbClr>
                  </a:glow>
                </a:effectLst>
                <a:latin typeface="Avenir Black Oblique"/>
                <a:cs typeface="Avenir Black Oblique"/>
              </a:rPr>
              <a:t>REAL LIFE</a:t>
            </a:r>
          </a:p>
          <a:p>
            <a:r>
              <a:rPr lang="it-IT" sz="6000" b="1" dirty="0" smtClean="0">
                <a:solidFill>
                  <a:prstClr val="black"/>
                </a:solidFill>
                <a:effectLst>
                  <a:glow rad="228600">
                    <a:srgbClr val="4472C4">
                      <a:satMod val="175000"/>
                      <a:alpha val="40000"/>
                    </a:srgbClr>
                  </a:glow>
                </a:effectLst>
                <a:latin typeface="Avenir Black Oblique"/>
                <a:cs typeface="Avenir Black Oblique"/>
              </a:rPr>
              <a:t>HOW IS A.R.</a:t>
            </a:r>
          </a:p>
          <a:p>
            <a:r>
              <a:rPr lang="it-IT" sz="6000" b="1" dirty="0" smtClean="0">
                <a:solidFill>
                  <a:prstClr val="black"/>
                </a:solidFill>
                <a:effectLst>
                  <a:glow rad="228600">
                    <a:srgbClr val="4472C4">
                      <a:satMod val="175000"/>
                      <a:alpha val="40000"/>
                    </a:srgbClr>
                  </a:glow>
                </a:effectLst>
                <a:latin typeface="Avenir Black Oblique"/>
                <a:cs typeface="Avenir Black Oblique"/>
              </a:rPr>
              <a:t> TREATED???</a:t>
            </a:r>
          </a:p>
        </p:txBody>
      </p:sp>
    </p:spTree>
    <p:extLst>
      <p:ext uri="{BB962C8B-B14F-4D97-AF65-F5344CB8AC3E}">
        <p14:creationId xmlns:p14="http://schemas.microsoft.com/office/powerpoint/2010/main" val="3421855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4405314" y="1916114"/>
            <a:ext cx="4508500" cy="3502025"/>
          </a:xfrm>
          <a:prstGeom prst="rect">
            <a:avLst/>
          </a:prstGeom>
          <a:solidFill>
            <a:srgbClr val="CC99FF"/>
          </a:solidFill>
          <a:ln w="9525">
            <a:miter lim="800000"/>
            <a:headEnd/>
            <a:tailEnd/>
          </a:ln>
          <a:scene3d>
            <a:camera prst="legacyPerspectiveFront">
              <a:rot lat="0" lon="18600000" rev="0"/>
            </a:camera>
            <a:lightRig rig="legacyNormal3" dir="b"/>
          </a:scene3d>
          <a:sp3d extrusionH="5688000" prstMaterial="legacyMatte">
            <a:bevelT w="13500" h="13500" prst="angle"/>
            <a:bevelB w="13500" h="13500" prst="angle"/>
            <a:extrusionClr>
              <a:srgbClr val="CC99FF"/>
            </a:extrusionClr>
          </a:sp3d>
        </p:spPr>
        <p:txBody>
          <a:bodyPr wrap="none" anchor="ctr">
            <a:flatTx/>
          </a:bodyPr>
          <a:lstStyle/>
          <a:p>
            <a:pPr algn="ctr"/>
            <a:endParaRPr lang="en-GB" sz="2400">
              <a:solidFill>
                <a:prstClr val="black"/>
              </a:solidFill>
              <a:ea typeface="MS PGothic" charset="0"/>
              <a:cs typeface="MS PGothic" charset="0"/>
            </a:endParaRPr>
          </a:p>
        </p:txBody>
      </p:sp>
      <p:sp>
        <p:nvSpPr>
          <p:cNvPr id="19458" name="Text Box 3"/>
          <p:cNvSpPr txBox="1">
            <a:spLocks noChangeArrowheads="1"/>
          </p:cNvSpPr>
          <p:nvPr/>
        </p:nvSpPr>
        <p:spPr bwMode="auto">
          <a:xfrm>
            <a:off x="0" y="249812"/>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it-IT" sz="3200" b="1" dirty="0" err="1">
                <a:solidFill>
                  <a:srgbClr val="0033CC"/>
                </a:solidFill>
                <a:latin typeface="Tahoma" charset="0"/>
                <a:ea typeface="MS PGothic" charset="0"/>
                <a:cs typeface="Arial" charset="0"/>
              </a:rPr>
              <a:t>Physician</a:t>
            </a:r>
            <a:r>
              <a:rPr lang="ja-JP" altLang="it-IT" sz="3200" b="1" dirty="0">
                <a:solidFill>
                  <a:srgbClr val="0033CC"/>
                </a:solidFill>
                <a:latin typeface="Arial" charset="0"/>
                <a:ea typeface="MS PGothic" charset="0"/>
                <a:cs typeface="Arial" charset="0"/>
              </a:rPr>
              <a:t>’</a:t>
            </a:r>
            <a:r>
              <a:rPr lang="it-IT" sz="3200" b="1" dirty="0" err="1">
                <a:solidFill>
                  <a:srgbClr val="0033CC"/>
                </a:solidFill>
                <a:latin typeface="Tahoma" charset="0"/>
                <a:ea typeface="MS PGothic" charset="0"/>
                <a:cs typeface="Arial" charset="0"/>
              </a:rPr>
              <a:t>s</a:t>
            </a:r>
            <a:r>
              <a:rPr lang="it-IT" sz="3200" b="1" dirty="0">
                <a:solidFill>
                  <a:srgbClr val="0033CC"/>
                </a:solidFill>
                <a:latin typeface="Tahoma" charset="0"/>
                <a:ea typeface="MS PGothic" charset="0"/>
                <a:cs typeface="Arial" charset="0"/>
              </a:rPr>
              <a:t> and </a:t>
            </a:r>
            <a:r>
              <a:rPr lang="it-IT" sz="3200" b="1" dirty="0" err="1">
                <a:solidFill>
                  <a:srgbClr val="0033CC"/>
                </a:solidFill>
                <a:latin typeface="Tahoma" charset="0"/>
                <a:ea typeface="MS PGothic" charset="0"/>
                <a:cs typeface="Arial" charset="0"/>
              </a:rPr>
              <a:t>Patient</a:t>
            </a:r>
            <a:r>
              <a:rPr lang="ja-JP" altLang="it-IT" sz="3200" b="1" dirty="0">
                <a:solidFill>
                  <a:srgbClr val="0033CC"/>
                </a:solidFill>
                <a:latin typeface="Arial" charset="0"/>
                <a:ea typeface="MS PGothic" charset="0"/>
                <a:cs typeface="Arial" charset="0"/>
              </a:rPr>
              <a:t>’</a:t>
            </a:r>
            <a:r>
              <a:rPr lang="it-IT" sz="3200" b="1" dirty="0" err="1">
                <a:solidFill>
                  <a:srgbClr val="0033CC"/>
                </a:solidFill>
                <a:latin typeface="Tahoma" charset="0"/>
                <a:ea typeface="MS PGothic" charset="0"/>
                <a:cs typeface="Arial" charset="0"/>
              </a:rPr>
              <a:t>s</a:t>
            </a:r>
            <a:r>
              <a:rPr lang="it-IT" sz="3200" b="1" dirty="0">
                <a:solidFill>
                  <a:srgbClr val="0033CC"/>
                </a:solidFill>
                <a:latin typeface="Tahoma" charset="0"/>
                <a:ea typeface="MS PGothic" charset="0"/>
                <a:cs typeface="Arial" charset="0"/>
              </a:rPr>
              <a:t> </a:t>
            </a:r>
            <a:r>
              <a:rPr lang="it-IT" sz="3200" b="1" dirty="0" err="1">
                <a:solidFill>
                  <a:srgbClr val="0033CC"/>
                </a:solidFill>
                <a:latin typeface="Tahoma" charset="0"/>
                <a:ea typeface="MS PGothic" charset="0"/>
                <a:cs typeface="Arial" charset="0"/>
              </a:rPr>
              <a:t>viewpoint</a:t>
            </a:r>
            <a:r>
              <a:rPr lang="it-IT" sz="3200" b="1" dirty="0">
                <a:solidFill>
                  <a:srgbClr val="0033CC"/>
                </a:solidFill>
                <a:latin typeface="Tahoma" charset="0"/>
                <a:ea typeface="MS PGothic" charset="0"/>
                <a:cs typeface="Arial" charset="0"/>
              </a:rPr>
              <a:t> </a:t>
            </a:r>
          </a:p>
        </p:txBody>
      </p:sp>
      <p:sp>
        <p:nvSpPr>
          <p:cNvPr id="19459" name="Text Box 4"/>
          <p:cNvSpPr txBox="1">
            <a:spLocks noChangeArrowheads="1"/>
          </p:cNvSpPr>
          <p:nvPr/>
        </p:nvSpPr>
        <p:spPr bwMode="auto">
          <a:xfrm>
            <a:off x="317506" y="6140461"/>
            <a:ext cx="16498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400" b="1">
                <a:solidFill>
                  <a:srgbClr val="660066"/>
                </a:solidFill>
                <a:latin typeface="Tahoma" charset="0"/>
                <a:ea typeface="MS PGothic" charset="0"/>
                <a:cs typeface="Arial" charset="0"/>
              </a:rPr>
              <a:t>Physician</a:t>
            </a:r>
          </a:p>
        </p:txBody>
      </p:sp>
      <p:sp>
        <p:nvSpPr>
          <p:cNvPr id="1000453" name="Text Box 5"/>
          <p:cNvSpPr txBox="1">
            <a:spLocks noChangeArrowheads="1"/>
          </p:cNvSpPr>
          <p:nvPr/>
        </p:nvSpPr>
        <p:spPr bwMode="auto">
          <a:xfrm>
            <a:off x="2860431" y="2153136"/>
            <a:ext cx="2331600" cy="4616648"/>
          </a:xfrm>
          <a:prstGeom prst="rect">
            <a:avLst/>
          </a:prstGeom>
          <a:noFill/>
          <a:ln>
            <a:noFill/>
          </a:ln>
          <a:extLst/>
        </p:spPr>
        <p:txBody>
          <a:bodyPr wrap="none">
            <a:spAutoFit/>
          </a:bodyPr>
          <a:lstStyle/>
          <a:p>
            <a:pPr>
              <a:defRPr/>
            </a:pPr>
            <a:r>
              <a:rPr lang="it-IT" b="1" dirty="0" err="1">
                <a:solidFill>
                  <a:prstClr val="white"/>
                </a:solidFill>
                <a:ea typeface="MS PGothic" pitchFamily="34" charset="-128"/>
                <a:cs typeface="Arial" charset="0"/>
              </a:rPr>
              <a:t>Diagnosis</a:t>
            </a:r>
            <a:endParaRPr lang="it-IT" b="1" dirty="0">
              <a:solidFill>
                <a:prstClr val="white"/>
              </a:solidFill>
              <a:ea typeface="MS PGothic" pitchFamily="34" charset="-128"/>
              <a:cs typeface="Arial" charset="0"/>
            </a:endParaRPr>
          </a:p>
          <a:p>
            <a:pPr>
              <a:defRPr/>
            </a:pPr>
            <a:r>
              <a:rPr lang="it-IT" b="1" dirty="0" err="1">
                <a:solidFill>
                  <a:prstClr val="white"/>
                </a:solidFill>
                <a:ea typeface="MS PGothic" pitchFamily="34" charset="-128"/>
                <a:cs typeface="Arial" charset="0"/>
              </a:rPr>
              <a:t>Drugs</a:t>
            </a:r>
            <a:endParaRPr lang="it-IT" b="1" dirty="0">
              <a:solidFill>
                <a:prstClr val="white"/>
              </a:solidFill>
              <a:ea typeface="MS PGothic" pitchFamily="34" charset="-128"/>
              <a:cs typeface="Arial" charset="0"/>
            </a:endParaRPr>
          </a:p>
          <a:p>
            <a:pPr>
              <a:defRPr/>
            </a:pPr>
            <a:r>
              <a:rPr lang="it-IT" b="1" dirty="0">
                <a:solidFill>
                  <a:prstClr val="white"/>
                </a:solidFill>
                <a:ea typeface="MS PGothic" pitchFamily="34" charset="-128"/>
                <a:cs typeface="Arial" charset="0"/>
              </a:rPr>
              <a:t>Follow-up</a:t>
            </a:r>
          </a:p>
          <a:p>
            <a:pPr>
              <a:defRPr/>
            </a:pPr>
            <a:r>
              <a:rPr lang="it-IT" b="1" dirty="0" err="1">
                <a:solidFill>
                  <a:prstClr val="white"/>
                </a:solidFill>
                <a:ea typeface="MS PGothic" pitchFamily="34" charset="-128"/>
                <a:cs typeface="Arial" charset="0"/>
              </a:rPr>
              <a:t>Guidelines</a:t>
            </a:r>
            <a:endParaRPr lang="it-IT" b="1" dirty="0">
              <a:solidFill>
                <a:prstClr val="white"/>
              </a:solidFill>
              <a:ea typeface="MS PGothic" pitchFamily="34" charset="-128"/>
              <a:cs typeface="Arial" charset="0"/>
            </a:endParaRPr>
          </a:p>
          <a:p>
            <a:pPr>
              <a:defRPr/>
            </a:pPr>
            <a:r>
              <a:rPr lang="it-IT" b="1" dirty="0" err="1">
                <a:solidFill>
                  <a:prstClr val="white"/>
                </a:solidFill>
                <a:cs typeface="Arial" charset="0"/>
              </a:rPr>
              <a:t>Severity</a:t>
            </a:r>
            <a:endParaRPr lang="it-IT" b="1" dirty="0">
              <a:solidFill>
                <a:prstClr val="white"/>
              </a:solidFill>
              <a:cs typeface="Arial" charset="0"/>
            </a:endParaRPr>
          </a:p>
          <a:p>
            <a:pPr>
              <a:defRPr/>
            </a:pPr>
            <a:r>
              <a:rPr lang="it-IT" b="1" dirty="0" err="1">
                <a:solidFill>
                  <a:prstClr val="white"/>
                </a:solidFill>
                <a:cs typeface="Arial" charset="0"/>
              </a:rPr>
              <a:t>Comorbidity</a:t>
            </a:r>
            <a:endParaRPr lang="it-IT" b="1" dirty="0">
              <a:solidFill>
                <a:prstClr val="white"/>
              </a:solidFill>
              <a:cs typeface="Arial" charset="0"/>
            </a:endParaRPr>
          </a:p>
          <a:p>
            <a:pPr>
              <a:defRPr/>
            </a:pPr>
            <a:r>
              <a:rPr lang="it-IT" b="1" dirty="0" err="1">
                <a:solidFill>
                  <a:prstClr val="white"/>
                </a:solidFill>
                <a:cs typeface="Arial" charset="0"/>
              </a:rPr>
              <a:t>Costs</a:t>
            </a:r>
            <a:endParaRPr lang="it-IT" b="1" dirty="0">
              <a:solidFill>
                <a:prstClr val="white"/>
              </a:solidFill>
              <a:cs typeface="Arial" charset="0"/>
            </a:endParaRPr>
          </a:p>
          <a:p>
            <a:pPr>
              <a:defRPr/>
            </a:pPr>
            <a:r>
              <a:rPr lang="it-IT" b="1" dirty="0" err="1">
                <a:solidFill>
                  <a:prstClr val="white"/>
                </a:solidFill>
                <a:cs typeface="Arial" charset="0"/>
              </a:rPr>
              <a:t>Clinical</a:t>
            </a:r>
            <a:r>
              <a:rPr lang="it-IT" b="1" dirty="0">
                <a:solidFill>
                  <a:prstClr val="white"/>
                </a:solidFill>
                <a:cs typeface="Arial" charset="0"/>
              </a:rPr>
              <a:t> </a:t>
            </a:r>
            <a:r>
              <a:rPr lang="it-IT" b="1" dirty="0" err="1">
                <a:solidFill>
                  <a:prstClr val="white"/>
                </a:solidFill>
                <a:cs typeface="Arial" charset="0"/>
              </a:rPr>
              <a:t>parameters</a:t>
            </a:r>
            <a:endParaRPr lang="it-IT" b="1" dirty="0">
              <a:solidFill>
                <a:prstClr val="white"/>
              </a:solidFill>
              <a:cs typeface="Arial" charset="0"/>
            </a:endParaRPr>
          </a:p>
          <a:p>
            <a:pPr>
              <a:defRPr/>
            </a:pPr>
            <a:r>
              <a:rPr lang="it-IT" b="1" dirty="0" err="1">
                <a:solidFill>
                  <a:prstClr val="white"/>
                </a:solidFill>
                <a:cs typeface="Arial" charset="0"/>
              </a:rPr>
              <a:t>Functional</a:t>
            </a:r>
            <a:r>
              <a:rPr lang="it-IT" b="1" dirty="0">
                <a:solidFill>
                  <a:prstClr val="white"/>
                </a:solidFill>
                <a:cs typeface="Arial" charset="0"/>
              </a:rPr>
              <a:t> </a:t>
            </a:r>
            <a:r>
              <a:rPr lang="it-IT" b="1" dirty="0" err="1">
                <a:solidFill>
                  <a:prstClr val="white"/>
                </a:solidFill>
                <a:cs typeface="Arial" charset="0"/>
              </a:rPr>
              <a:t>parameters</a:t>
            </a:r>
            <a:endParaRPr lang="it-IT" b="1" dirty="0">
              <a:solidFill>
                <a:prstClr val="white"/>
              </a:solidFill>
              <a:cs typeface="Arial" charset="0"/>
            </a:endParaRPr>
          </a:p>
          <a:p>
            <a:pPr>
              <a:defRPr/>
            </a:pPr>
            <a:endParaRPr lang="it-IT" b="1" dirty="0">
              <a:solidFill>
                <a:prstClr val="white"/>
              </a:solidFill>
              <a:ea typeface="MS PGothic" pitchFamily="34" charset="-128"/>
              <a:cs typeface="Arial" charset="0"/>
            </a:endParaRPr>
          </a:p>
          <a:p>
            <a:pPr>
              <a:defRPr/>
            </a:pPr>
            <a:endParaRPr lang="it-IT" b="1" dirty="0">
              <a:solidFill>
                <a:prstClr val="white"/>
              </a:solidFill>
              <a:ea typeface="MS PGothic" pitchFamily="34" charset="-128"/>
              <a:cs typeface="Arial" charset="0"/>
            </a:endParaRPr>
          </a:p>
          <a:p>
            <a:pPr>
              <a:defRPr/>
            </a:pPr>
            <a:endParaRPr lang="it-IT" sz="1600" b="1" dirty="0">
              <a:solidFill>
                <a:prstClr val="white"/>
              </a:solidFill>
              <a:ea typeface="MS PGothic" pitchFamily="34" charset="-128"/>
              <a:cs typeface="Arial" charset="0"/>
            </a:endParaRPr>
          </a:p>
          <a:p>
            <a:pPr>
              <a:defRPr/>
            </a:pPr>
            <a:endParaRPr lang="it-IT" sz="1600" b="1" dirty="0">
              <a:solidFill>
                <a:prstClr val="white"/>
              </a:solidFill>
              <a:ea typeface="MS PGothic" pitchFamily="34" charset="-128"/>
              <a:cs typeface="Arial" charset="0"/>
            </a:endParaRPr>
          </a:p>
          <a:p>
            <a:pPr>
              <a:defRPr/>
            </a:pPr>
            <a:endParaRPr lang="it-IT" sz="1600" b="1" dirty="0">
              <a:solidFill>
                <a:prstClr val="white"/>
              </a:solidFill>
              <a:effectLst>
                <a:outerShdw blurRad="38100" dist="38100" dir="2700000" algn="tl">
                  <a:srgbClr val="000000"/>
                </a:outerShdw>
              </a:effectLst>
              <a:ea typeface="MS PGothic" pitchFamily="34" charset="-128"/>
              <a:cs typeface="Arial" charset="0"/>
            </a:endParaRPr>
          </a:p>
          <a:p>
            <a:pPr>
              <a:defRPr/>
            </a:pPr>
            <a:endParaRPr lang="it-IT" sz="1600" b="1" dirty="0">
              <a:solidFill>
                <a:prstClr val="white"/>
              </a:solidFill>
              <a:effectLst>
                <a:outerShdw blurRad="38100" dist="38100" dir="2700000" algn="tl">
                  <a:srgbClr val="000000"/>
                </a:outerShdw>
              </a:effectLst>
              <a:ea typeface="MS PGothic" pitchFamily="34" charset="-128"/>
              <a:cs typeface="Arial" charset="0"/>
            </a:endParaRPr>
          </a:p>
          <a:p>
            <a:pPr>
              <a:defRPr/>
            </a:pPr>
            <a:endParaRPr lang="it-IT" sz="1600" b="1" dirty="0">
              <a:solidFill>
                <a:prstClr val="white"/>
              </a:solidFill>
              <a:effectLst>
                <a:outerShdw blurRad="38100" dist="38100" dir="2700000" algn="tl">
                  <a:srgbClr val="000000"/>
                </a:outerShdw>
              </a:effectLst>
              <a:ea typeface="MS PGothic" pitchFamily="34" charset="-128"/>
              <a:cs typeface="Arial" charset="0"/>
            </a:endParaRPr>
          </a:p>
          <a:p>
            <a:pPr>
              <a:defRPr/>
            </a:pPr>
            <a:endParaRPr lang="it-IT" sz="1600" b="1" dirty="0">
              <a:solidFill>
                <a:prstClr val="white"/>
              </a:solidFill>
              <a:effectLst>
                <a:outerShdw blurRad="38100" dist="38100" dir="2700000" algn="tl">
                  <a:srgbClr val="000000"/>
                </a:outerShdw>
              </a:effectLst>
              <a:ea typeface="MS PGothic" pitchFamily="34" charset="-128"/>
              <a:cs typeface="Arial" charset="0"/>
            </a:endParaRPr>
          </a:p>
        </p:txBody>
      </p:sp>
      <p:sp>
        <p:nvSpPr>
          <p:cNvPr id="19461" name="Text Box 6"/>
          <p:cNvSpPr txBox="1">
            <a:spLocks noChangeArrowheads="1"/>
          </p:cNvSpPr>
          <p:nvPr/>
        </p:nvSpPr>
        <p:spPr bwMode="auto">
          <a:xfrm>
            <a:off x="7370763" y="6161099"/>
            <a:ext cx="1300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400" b="1" dirty="0" err="1">
                <a:solidFill>
                  <a:srgbClr val="660066"/>
                </a:solidFill>
                <a:latin typeface="Tahoma" charset="0"/>
                <a:ea typeface="MS PGothic" charset="0"/>
                <a:cs typeface="Arial" charset="0"/>
              </a:rPr>
              <a:t>Patient</a:t>
            </a:r>
            <a:endParaRPr lang="it-IT" sz="2400" b="1" dirty="0">
              <a:solidFill>
                <a:srgbClr val="660066"/>
              </a:solidFill>
              <a:latin typeface="Tahoma" charset="0"/>
              <a:ea typeface="MS PGothic" charset="0"/>
              <a:cs typeface="Arial" charset="0"/>
            </a:endParaRPr>
          </a:p>
        </p:txBody>
      </p:sp>
      <p:sp>
        <p:nvSpPr>
          <p:cNvPr id="1000455" name="Text Box 7"/>
          <p:cNvSpPr txBox="1">
            <a:spLocks noChangeArrowheads="1"/>
          </p:cNvSpPr>
          <p:nvPr/>
        </p:nvSpPr>
        <p:spPr bwMode="auto">
          <a:xfrm>
            <a:off x="5246364" y="1231444"/>
            <a:ext cx="2036199" cy="4216539"/>
          </a:xfrm>
          <a:prstGeom prst="rect">
            <a:avLst/>
          </a:prstGeom>
          <a:noFill/>
          <a:ln>
            <a:noFill/>
          </a:ln>
          <a:extLst/>
        </p:spPr>
        <p:txBody>
          <a:bodyPr wrap="none">
            <a:spAutoFit/>
          </a:bodyPr>
          <a:lstStyle/>
          <a:p>
            <a:pPr algn="r">
              <a:defRPr/>
            </a:pPr>
            <a:endParaRPr lang="it-IT" sz="3200" i="1"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endParaRPr>
          </a:p>
          <a:p>
            <a:pPr algn="r">
              <a:defRPr/>
            </a:pPr>
            <a:endParaRPr lang="it-IT"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endParaRPr>
          </a:p>
          <a:p>
            <a:pPr algn="r">
              <a:defRPr/>
            </a:pPr>
            <a:r>
              <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rPr>
              <a:t>Limits </a:t>
            </a:r>
          </a:p>
          <a:p>
            <a:pPr algn="r">
              <a:defRPr/>
            </a:pPr>
            <a:r>
              <a:rPr lang="it-IT"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rPr>
              <a:t>Emotions</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endParaRPr>
          </a:p>
          <a:p>
            <a:pPr algn="r">
              <a:defRPr/>
            </a:pPr>
            <a:r>
              <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rPr>
              <a:t>Knowledge</a:t>
            </a:r>
          </a:p>
          <a:p>
            <a:pPr algn="r">
              <a:defRPr/>
            </a:pPr>
            <a:r>
              <a:rPr lang="it-IT"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rPr>
              <a:t>Satisfaction</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endParaRPr>
          </a:p>
          <a:p>
            <a:pPr algn="r">
              <a:defRPr/>
            </a:pPr>
            <a:r>
              <a:rPr lang="it-IT"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rPr>
              <a:t>Fear</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endParaRPr>
          </a:p>
          <a:p>
            <a:pPr algn="r">
              <a:defRPr/>
            </a:pPr>
            <a:r>
              <a:rPr lang="it-IT"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rPr>
              <a:t>Sleep</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endParaRPr>
          </a:p>
          <a:p>
            <a:pPr algn="r">
              <a:defRPr/>
            </a:pPr>
            <a:r>
              <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rPr>
              <a:t>School</a:t>
            </a:r>
          </a:p>
          <a:p>
            <a:pPr algn="r">
              <a:defRPr/>
            </a:pPr>
            <a:r>
              <a:rPr lang="it-IT"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rPr>
              <a:t>Relationships</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endParaRPr>
          </a:p>
          <a:p>
            <a:pPr algn="r">
              <a:defRPr/>
            </a:pP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lack"/>
              <a:ea typeface="MS PGothic" pitchFamily="34" charset="-128"/>
              <a:cs typeface="Avenir Black"/>
            </a:endParaRPr>
          </a:p>
        </p:txBody>
      </p:sp>
      <p:pic>
        <p:nvPicPr>
          <p:cNvPr id="19463" name="Picture 8" descr="medico pazient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57725"/>
            <a:ext cx="1729154" cy="159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Line 9"/>
          <p:cNvSpPr>
            <a:spLocks noChangeShapeType="1"/>
          </p:cNvSpPr>
          <p:nvPr/>
        </p:nvSpPr>
        <p:spPr bwMode="auto">
          <a:xfrm>
            <a:off x="0" y="10668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pic>
        <p:nvPicPr>
          <p:cNvPr id="1946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6" y="4503750"/>
            <a:ext cx="154781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925735"/>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barn(inVertical)">
                                      <p:cBhvr>
                                        <p:cTn id="7" dur="500"/>
                                        <p:tgtEl>
                                          <p:spTgt spid="194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461"/>
                                        </p:tgtEl>
                                        <p:attrNameLst>
                                          <p:attrName>style.visibility</p:attrName>
                                        </p:attrNameLst>
                                      </p:cBhvr>
                                      <p:to>
                                        <p:strVal val="visible"/>
                                      </p:to>
                                    </p:set>
                                    <p:animEffect transition="in" filter="barn(inVertical)">
                                      <p:cBhvr>
                                        <p:cTn id="10" dur="500"/>
                                        <p:tgtEl>
                                          <p:spTgt spid="1946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00455"/>
                                        </p:tgtEl>
                                        <p:attrNameLst>
                                          <p:attrName>style.visibility</p:attrName>
                                        </p:attrNameLst>
                                      </p:cBhvr>
                                      <p:to>
                                        <p:strVal val="visible"/>
                                      </p:to>
                                    </p:set>
                                    <p:animEffect transition="in" filter="circle(in)">
                                      <p:cBhvr>
                                        <p:cTn id="15" dur="2000"/>
                                        <p:tgtEl>
                                          <p:spTgt spid="1000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00045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12699" y="5896269"/>
            <a:ext cx="8229600" cy="1143000"/>
          </a:xfrm>
        </p:spPr>
        <p:txBody>
          <a:bodyPr>
            <a:normAutofit/>
          </a:bodyPr>
          <a:lstStyle/>
          <a:p>
            <a:r>
              <a:rPr lang="it-IT" sz="2800" b="1" i="1" dirty="0" err="1" smtClean="0">
                <a:solidFill>
                  <a:srgbClr val="0000FF"/>
                </a:solidFill>
                <a:latin typeface="Avenir Black Oblique"/>
                <a:cs typeface="Avenir Black Oblique"/>
              </a:rPr>
              <a:t>Baena</a:t>
            </a:r>
            <a:r>
              <a:rPr lang="it-IT" sz="2800" b="1" i="1" dirty="0" smtClean="0">
                <a:solidFill>
                  <a:srgbClr val="0000FF"/>
                </a:solidFill>
                <a:latin typeface="Avenir Black Oblique"/>
                <a:cs typeface="Avenir Black Oblique"/>
              </a:rPr>
              <a:t> </a:t>
            </a:r>
            <a:r>
              <a:rPr lang="it-IT" sz="2800" b="1" i="1" dirty="0" err="1" smtClean="0">
                <a:solidFill>
                  <a:srgbClr val="0000FF"/>
                </a:solidFill>
                <a:latin typeface="Avenir Black Oblique"/>
                <a:cs typeface="Avenir Black Oblique"/>
              </a:rPr>
              <a:t>Cagnani</a:t>
            </a:r>
            <a:r>
              <a:rPr lang="it-IT" sz="2800" b="1" i="1" dirty="0" smtClean="0">
                <a:solidFill>
                  <a:srgbClr val="0000FF"/>
                </a:solidFill>
                <a:latin typeface="Avenir Black Oblique"/>
                <a:cs typeface="Avenir Black Oblique"/>
              </a:rPr>
              <a:t> et al. WAOJ 2015</a:t>
            </a:r>
            <a:endParaRPr lang="it-IT" sz="2800" b="1" i="1" dirty="0">
              <a:solidFill>
                <a:srgbClr val="0000FF"/>
              </a:solidFill>
              <a:latin typeface="Avenir Black Oblique"/>
              <a:cs typeface="Avenir Black Oblique"/>
            </a:endParaRPr>
          </a:p>
        </p:txBody>
      </p:sp>
      <p:pic>
        <p:nvPicPr>
          <p:cNvPr id="4" name="Segnaposto contenuto 3"/>
          <p:cNvPicPr>
            <a:picLocks noGrp="1" noChangeAspect="1"/>
          </p:cNvPicPr>
          <p:nvPr>
            <p:ph idx="1"/>
          </p:nvPr>
        </p:nvPicPr>
        <p:blipFill>
          <a:blip r:embed="rId2"/>
          <a:srcRect t="-31757" b="-31757"/>
          <a:stretch>
            <a:fillRect/>
          </a:stretch>
        </p:blipFill>
        <p:spPr>
          <a:prstGeom prst="rect">
            <a:avLst/>
          </a:prstGeom>
          <a:ln>
            <a:solidFill>
              <a:srgbClr val="4F81BD"/>
            </a:solidFill>
          </a:ln>
          <a:effectLst>
            <a:outerShdw blurRad="292100" dist="139700" dir="2700000" algn="tl" rotWithShape="0">
              <a:srgbClr val="333333">
                <a:alpha val="65000"/>
              </a:srgbClr>
            </a:outerShdw>
          </a:effectLst>
        </p:spPr>
      </p:pic>
      <p:pic>
        <p:nvPicPr>
          <p:cNvPr id="5" name="Immagine 4" descr="WAO J.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4608"/>
            <a:ext cx="3441700" cy="134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86190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4596" y="207348"/>
            <a:ext cx="8229600" cy="1143000"/>
          </a:xfrm>
        </p:spPr>
        <p:txBody>
          <a:bodyPr>
            <a:normAutofit/>
          </a:bodyPr>
          <a:lstStyle/>
          <a:p>
            <a:r>
              <a:rPr lang="it-IT" sz="1800" b="1" i="1" dirty="0" err="1" smtClean="0">
                <a:solidFill>
                  <a:srgbClr val="0000FF"/>
                </a:solidFill>
              </a:rPr>
              <a:t>Baena</a:t>
            </a:r>
            <a:r>
              <a:rPr lang="it-IT" sz="1800" b="1" i="1" dirty="0" smtClean="0">
                <a:solidFill>
                  <a:srgbClr val="0000FF"/>
                </a:solidFill>
              </a:rPr>
              <a:t> </a:t>
            </a:r>
            <a:r>
              <a:rPr lang="it-IT" sz="1800" b="1" i="1" dirty="0" err="1" smtClean="0">
                <a:solidFill>
                  <a:srgbClr val="0000FF"/>
                </a:solidFill>
              </a:rPr>
              <a:t>Cagnani</a:t>
            </a:r>
            <a:r>
              <a:rPr lang="it-IT" sz="1800" b="1" i="1" dirty="0" smtClean="0">
                <a:solidFill>
                  <a:srgbClr val="0000FF"/>
                </a:solidFill>
              </a:rPr>
              <a:t> et al. WAOJ 2015</a:t>
            </a:r>
            <a:endParaRPr lang="it-IT" sz="1800" b="1" i="1" dirty="0">
              <a:solidFill>
                <a:srgbClr val="0000FF"/>
              </a:solidFill>
            </a:endParaRPr>
          </a:p>
        </p:txBody>
      </p:sp>
      <p:pic>
        <p:nvPicPr>
          <p:cNvPr id="5" name="Immagine 4" descr="WAO 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724" y="84382"/>
            <a:ext cx="1316974" cy="515127"/>
          </a:xfrm>
          <a:prstGeom prst="rect">
            <a:avLst/>
          </a:prstGeom>
          <a:ln>
            <a:noFill/>
          </a:ln>
          <a:effectLst>
            <a:outerShdw blurRad="292100" dist="139700" dir="2700000" algn="tl" rotWithShape="0">
              <a:srgbClr val="333333">
                <a:alpha val="65000"/>
              </a:srgbClr>
            </a:outerShdw>
          </a:effectLst>
        </p:spPr>
      </p:pic>
      <p:pic>
        <p:nvPicPr>
          <p:cNvPr id="6" name="Segnaposto contenuto 5"/>
          <p:cNvPicPr>
            <a:picLocks noGrp="1" noChangeAspect="1"/>
          </p:cNvPicPr>
          <p:nvPr>
            <p:ph idx="1"/>
          </p:nvPr>
        </p:nvPicPr>
        <p:blipFill>
          <a:blip r:embed="rId3"/>
          <a:srcRect l="-70357" r="-70357"/>
          <a:stretch>
            <a:fillRect/>
          </a:stretch>
        </p:blipFill>
        <p:spPr>
          <a:xfrm>
            <a:off x="-1597108" y="1068304"/>
            <a:ext cx="6116589" cy="3363888"/>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4"/>
          <a:stretch>
            <a:fillRect/>
          </a:stretch>
        </p:blipFill>
        <p:spPr>
          <a:xfrm>
            <a:off x="4519481" y="74696"/>
            <a:ext cx="4404360" cy="6629244"/>
          </a:xfrm>
          <a:prstGeom prst="rect">
            <a:avLst/>
          </a:prstGeom>
          <a:ln>
            <a:solidFill>
              <a:srgbClr val="4F81BD"/>
            </a:solidFill>
          </a:ln>
          <a:effectLst>
            <a:outerShdw blurRad="292100" dist="139700" dir="2700000" algn="tl" rotWithShape="0">
              <a:srgbClr val="333333">
                <a:alpha val="65000"/>
              </a:srgbClr>
            </a:outerShdw>
          </a:effectLst>
        </p:spPr>
      </p:pic>
      <p:sp>
        <p:nvSpPr>
          <p:cNvPr id="7" name="Titolo 1"/>
          <p:cNvSpPr txBox="1">
            <a:spLocks/>
          </p:cNvSpPr>
          <p:nvPr/>
        </p:nvSpPr>
        <p:spPr>
          <a:xfrm>
            <a:off x="0" y="571500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i="1" smtClean="0">
                <a:solidFill>
                  <a:srgbClr val="0000FF"/>
                </a:solidFill>
                <a:latin typeface="Avenir Black Oblique"/>
                <a:cs typeface="Avenir Black Oblique"/>
              </a:rPr>
              <a:t>Baena Cagnani et al. WAOJ 2015</a:t>
            </a:r>
            <a:endParaRPr lang="it-IT" sz="2800" b="1" i="1" dirty="0">
              <a:solidFill>
                <a:srgbClr val="0000FF"/>
              </a:solidFill>
              <a:latin typeface="Avenir Black Oblique"/>
              <a:cs typeface="Avenir Black Oblique"/>
            </a:endParaRPr>
          </a:p>
        </p:txBody>
      </p:sp>
    </p:spTree>
    <p:extLst>
      <p:ext uri="{BB962C8B-B14F-4D97-AF65-F5344CB8AC3E}">
        <p14:creationId xmlns:p14="http://schemas.microsoft.com/office/powerpoint/2010/main" val="8496800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WAO 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581" y="6256923"/>
            <a:ext cx="1316974" cy="515127"/>
          </a:xfrm>
          <a:prstGeom prst="rect">
            <a:avLst/>
          </a:prstGeom>
          <a:ln>
            <a:noFill/>
          </a:ln>
          <a:effectLst>
            <a:outerShdw blurRad="292100" dist="139700" dir="2700000" algn="tl" rotWithShape="0">
              <a:srgbClr val="333333">
                <a:alpha val="65000"/>
              </a:srgbClr>
            </a:outerShdw>
          </a:effectLst>
        </p:spPr>
      </p:pic>
      <p:pic>
        <p:nvPicPr>
          <p:cNvPr id="9" name="Segnaposto contenuto 8"/>
          <p:cNvPicPr>
            <a:picLocks noGrp="1" noChangeAspect="1"/>
          </p:cNvPicPr>
          <p:nvPr>
            <p:ph idx="1"/>
          </p:nvPr>
        </p:nvPicPr>
        <p:blipFill>
          <a:blip r:embed="rId3"/>
          <a:srcRect t="-12518" b="-12518"/>
          <a:stretch>
            <a:fillRect/>
          </a:stretch>
        </p:blipFill>
        <p:spPr>
          <a:xfrm>
            <a:off x="92532" y="1304151"/>
            <a:ext cx="8940628" cy="4917001"/>
          </a:xfrm>
          <a:prstGeom prst="rect">
            <a:avLst/>
          </a:prstGeom>
          <a:ln>
            <a:noFill/>
          </a:ln>
          <a:effectLst>
            <a:outerShdw blurRad="292100" dist="139700" dir="2700000" algn="tl" rotWithShape="0">
              <a:srgbClr val="333333">
                <a:alpha val="65000"/>
              </a:srgbClr>
            </a:outerShdw>
          </a:effectLst>
        </p:spPr>
      </p:pic>
      <p:sp>
        <p:nvSpPr>
          <p:cNvPr id="3" name="Titolo 2"/>
          <p:cNvSpPr>
            <a:spLocks noGrp="1"/>
          </p:cNvSpPr>
          <p:nvPr>
            <p:ph type="title"/>
          </p:nvPr>
        </p:nvSpPr>
        <p:spPr/>
        <p:txBody>
          <a:bodyPr/>
          <a:lstStyle/>
          <a:p>
            <a:r>
              <a:rPr lang="it-IT" b="1" u="sng" dirty="0" smtClean="0">
                <a:solidFill>
                  <a:srgbClr val="660066"/>
                </a:solidFill>
                <a:latin typeface="Avenir Black Oblique"/>
                <a:cs typeface="Avenir Black Oblique"/>
              </a:rPr>
              <a:t>Impact on </a:t>
            </a:r>
            <a:r>
              <a:rPr lang="it-IT" b="1" u="sng" dirty="0" err="1" smtClean="0">
                <a:solidFill>
                  <a:srgbClr val="660066"/>
                </a:solidFill>
                <a:latin typeface="Avenir Black Oblique"/>
                <a:cs typeface="Avenir Black Oblique"/>
              </a:rPr>
              <a:t>QoL</a:t>
            </a:r>
            <a:endParaRPr lang="it-IT" b="1" u="sng" dirty="0">
              <a:solidFill>
                <a:srgbClr val="660066"/>
              </a:solidFill>
              <a:latin typeface="Avenir Black Oblique"/>
              <a:cs typeface="Avenir Black Oblique"/>
            </a:endParaRPr>
          </a:p>
        </p:txBody>
      </p:sp>
      <p:sp>
        <p:nvSpPr>
          <p:cNvPr id="6" name="Titolo 1"/>
          <p:cNvSpPr txBox="1">
            <a:spLocks/>
          </p:cNvSpPr>
          <p:nvPr/>
        </p:nvSpPr>
        <p:spPr>
          <a:xfrm>
            <a:off x="3290476" y="5942986"/>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i="1" dirty="0" smtClean="0">
                <a:solidFill>
                  <a:srgbClr val="0000FF"/>
                </a:solidFill>
                <a:latin typeface="Avenir Black Oblique"/>
                <a:cs typeface="Avenir Black Oblique"/>
              </a:rPr>
              <a:t>Baena Cagnani et al. WAOJ 2015</a:t>
            </a:r>
            <a:endParaRPr lang="it-IT" sz="2800" b="1" i="1" dirty="0">
              <a:solidFill>
                <a:srgbClr val="0000FF"/>
              </a:solidFill>
              <a:latin typeface="Avenir Black Oblique"/>
              <a:cs typeface="Avenir Black Oblique"/>
            </a:endParaRPr>
          </a:p>
        </p:txBody>
      </p:sp>
    </p:spTree>
    <p:extLst>
      <p:ext uri="{BB962C8B-B14F-4D97-AF65-F5344CB8AC3E}">
        <p14:creationId xmlns:p14="http://schemas.microsoft.com/office/powerpoint/2010/main" val="291062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7" y="260360"/>
            <a:ext cx="86042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7"/>
          <p:cNvSpPr>
            <a:spLocks noChangeArrowheads="1"/>
          </p:cNvSpPr>
          <p:nvPr/>
        </p:nvSpPr>
        <p:spPr bwMode="auto">
          <a:xfrm>
            <a:off x="3419477" y="1125538"/>
            <a:ext cx="3507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600" i="1">
                <a:solidFill>
                  <a:prstClr val="black"/>
                </a:solidFill>
              </a:rPr>
              <a:t>Shedden A et al, Treat Respir Med 2OO5</a:t>
            </a:r>
          </a:p>
        </p:txBody>
      </p:sp>
      <p:pic>
        <p:nvPicPr>
          <p:cNvPr id="14438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31" y="3141663"/>
            <a:ext cx="8640763" cy="1943100"/>
          </a:xfrm>
          <a:prstGeom prst="rect">
            <a:avLst/>
          </a:prstGeom>
          <a:ln>
            <a:solidFill>
              <a:srgbClr val="66006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4388" name="Rectangle 13"/>
          <p:cNvSpPr>
            <a:spLocks noChangeArrowheads="1"/>
          </p:cNvSpPr>
          <p:nvPr/>
        </p:nvSpPr>
        <p:spPr bwMode="auto">
          <a:xfrm>
            <a:off x="2987681" y="3429000"/>
            <a:ext cx="5832475" cy="287338"/>
          </a:xfrm>
          <a:prstGeom prst="rect">
            <a:avLst/>
          </a:prstGeom>
          <a:solidFill>
            <a:schemeClr val="folHlink">
              <a:alpha val="39999"/>
            </a:schemeClr>
          </a:solidFill>
          <a:ln w="9525">
            <a:solidFill>
              <a:schemeClr val="tx1"/>
            </a:solidFill>
            <a:miter lim="800000"/>
            <a:headEnd/>
            <a:tailEnd/>
          </a:ln>
        </p:spPr>
        <p:txBody>
          <a:bodyPr wrap="none" anchor="ctr"/>
          <a:lstStyle/>
          <a:p>
            <a:endParaRPr lang="it-IT">
              <a:solidFill>
                <a:prstClr val="black"/>
              </a:solidFill>
            </a:endParaRPr>
          </a:p>
        </p:txBody>
      </p:sp>
      <p:sp>
        <p:nvSpPr>
          <p:cNvPr id="144389" name="Rectangle 15"/>
          <p:cNvSpPr>
            <a:spLocks noChangeArrowheads="1"/>
          </p:cNvSpPr>
          <p:nvPr/>
        </p:nvSpPr>
        <p:spPr bwMode="auto">
          <a:xfrm>
            <a:off x="250831" y="3716341"/>
            <a:ext cx="8569325" cy="287337"/>
          </a:xfrm>
          <a:prstGeom prst="rect">
            <a:avLst/>
          </a:prstGeom>
          <a:solidFill>
            <a:schemeClr val="folHlink">
              <a:alpha val="39999"/>
            </a:schemeClr>
          </a:solidFill>
          <a:ln w="9525">
            <a:solidFill>
              <a:schemeClr val="tx1"/>
            </a:solidFill>
            <a:miter lim="800000"/>
            <a:headEnd/>
            <a:tailEnd/>
          </a:ln>
        </p:spPr>
        <p:txBody>
          <a:bodyPr wrap="none" anchor="ctr"/>
          <a:lstStyle/>
          <a:p>
            <a:endParaRPr lang="it-IT">
              <a:solidFill>
                <a:prstClr val="black"/>
              </a:solidFill>
            </a:endParaRPr>
          </a:p>
        </p:txBody>
      </p:sp>
      <p:sp>
        <p:nvSpPr>
          <p:cNvPr id="144390" name="Rectangle 16"/>
          <p:cNvSpPr>
            <a:spLocks noChangeArrowheads="1"/>
          </p:cNvSpPr>
          <p:nvPr/>
        </p:nvSpPr>
        <p:spPr bwMode="auto">
          <a:xfrm>
            <a:off x="250826" y="4005266"/>
            <a:ext cx="1008063" cy="287337"/>
          </a:xfrm>
          <a:prstGeom prst="rect">
            <a:avLst/>
          </a:prstGeom>
          <a:solidFill>
            <a:schemeClr val="folHlink">
              <a:alpha val="39999"/>
            </a:schemeClr>
          </a:solidFill>
          <a:ln w="9525">
            <a:solidFill>
              <a:schemeClr val="tx1"/>
            </a:solidFill>
            <a:miter lim="800000"/>
            <a:headEnd/>
            <a:tailEnd/>
          </a:ln>
        </p:spPr>
        <p:txBody>
          <a:bodyPr wrap="none" anchor="ctr"/>
          <a:lstStyle/>
          <a:p>
            <a:endParaRPr lang="it-IT">
              <a:solidFill>
                <a:prstClr val="black"/>
              </a:solidFill>
            </a:endParaRPr>
          </a:p>
        </p:txBody>
      </p:sp>
      <p:sp>
        <p:nvSpPr>
          <p:cNvPr id="144391" name="Rectangle 17"/>
          <p:cNvSpPr>
            <a:spLocks noChangeArrowheads="1"/>
          </p:cNvSpPr>
          <p:nvPr/>
        </p:nvSpPr>
        <p:spPr bwMode="auto">
          <a:xfrm>
            <a:off x="250828" y="5300675"/>
            <a:ext cx="3172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dirty="0">
                <a:solidFill>
                  <a:prstClr val="black"/>
                </a:solidFill>
              </a:rPr>
              <a:t>- </a:t>
            </a:r>
            <a:r>
              <a:rPr lang="it-IT" b="1" dirty="0">
                <a:solidFill>
                  <a:srgbClr val="000090"/>
                </a:solidFill>
                <a:latin typeface="Arial Black"/>
                <a:cs typeface="Arial Black"/>
              </a:rPr>
              <a:t>2355 </a:t>
            </a:r>
            <a:r>
              <a:rPr lang="it-IT" b="1" dirty="0" err="1">
                <a:solidFill>
                  <a:srgbClr val="000090"/>
                </a:solidFill>
                <a:latin typeface="Arial Black"/>
                <a:cs typeface="Arial Black"/>
              </a:rPr>
              <a:t>individuals</a:t>
            </a:r>
            <a:endParaRPr lang="it-IT" b="1" dirty="0">
              <a:solidFill>
                <a:srgbClr val="000090"/>
              </a:solidFill>
              <a:latin typeface="Arial Black"/>
              <a:cs typeface="Arial Black"/>
            </a:endParaRPr>
          </a:p>
          <a:p>
            <a:r>
              <a:rPr lang="it-IT" b="1" dirty="0">
                <a:solidFill>
                  <a:srgbClr val="000090"/>
                </a:solidFill>
                <a:latin typeface="Arial Black"/>
                <a:cs typeface="Arial Black"/>
              </a:rPr>
              <a:t>- 85% </a:t>
            </a:r>
            <a:r>
              <a:rPr lang="it-IT" b="1" dirty="0" err="1">
                <a:solidFill>
                  <a:srgbClr val="000090"/>
                </a:solidFill>
                <a:latin typeface="Arial Black"/>
                <a:cs typeface="Arial Black"/>
              </a:rPr>
              <a:t>Nasal</a:t>
            </a:r>
            <a:r>
              <a:rPr lang="it-IT" b="1" dirty="0">
                <a:solidFill>
                  <a:srgbClr val="000090"/>
                </a:solidFill>
                <a:latin typeface="Arial Black"/>
                <a:cs typeface="Arial Black"/>
              </a:rPr>
              <a:t> </a:t>
            </a:r>
            <a:r>
              <a:rPr lang="it-IT" b="1" dirty="0" err="1">
                <a:solidFill>
                  <a:srgbClr val="000090"/>
                </a:solidFill>
                <a:latin typeface="Arial Black"/>
                <a:cs typeface="Arial Black"/>
              </a:rPr>
              <a:t>Congestion</a:t>
            </a:r>
            <a:endParaRPr lang="it-IT" b="1" dirty="0">
              <a:solidFill>
                <a:srgbClr val="000090"/>
              </a:solidFill>
              <a:latin typeface="Arial Black"/>
              <a:cs typeface="Arial Black"/>
            </a:endParaRPr>
          </a:p>
        </p:txBody>
      </p:sp>
      <p:pic>
        <p:nvPicPr>
          <p:cNvPr id="144392" name="Picture 19" descr="default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31" y="1125538"/>
            <a:ext cx="13938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53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WAO 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381" y="6266254"/>
            <a:ext cx="1316974" cy="515127"/>
          </a:xfrm>
          <a:prstGeom prst="rect">
            <a:avLst/>
          </a:prstGeom>
          <a:ln>
            <a:noFill/>
          </a:ln>
          <a:effectLst>
            <a:outerShdw blurRad="292100" dist="139700" dir="2700000" algn="tl" rotWithShape="0">
              <a:srgbClr val="333333">
                <a:alpha val="65000"/>
              </a:srgbClr>
            </a:outerShdw>
          </a:effectLst>
        </p:spPr>
      </p:pic>
      <p:pic>
        <p:nvPicPr>
          <p:cNvPr id="4" name="Segnaposto contenuto 3"/>
          <p:cNvPicPr>
            <a:picLocks noGrp="1" noChangeAspect="1"/>
          </p:cNvPicPr>
          <p:nvPr>
            <p:ph idx="1"/>
          </p:nvPr>
        </p:nvPicPr>
        <p:blipFill>
          <a:blip r:embed="rId3"/>
          <a:srcRect l="431" r="431"/>
          <a:stretch>
            <a:fillRect/>
          </a:stretch>
        </p:blipFill>
        <p:spPr>
          <a:xfrm>
            <a:off x="239144" y="1512702"/>
            <a:ext cx="8229600" cy="4525963"/>
          </a:xfrm>
          <a:prstGeom prst="rect">
            <a:avLst/>
          </a:prstGeom>
          <a:ln>
            <a:solidFill>
              <a:srgbClr val="4F81BD"/>
            </a:solidFill>
          </a:ln>
          <a:effectLst>
            <a:outerShdw blurRad="292100" dist="139700" dir="2700000" algn="tl" rotWithShape="0">
              <a:srgbClr val="333333">
                <a:alpha val="65000"/>
              </a:srgbClr>
            </a:outerShdw>
          </a:effectLst>
        </p:spPr>
      </p:pic>
      <p:sp>
        <p:nvSpPr>
          <p:cNvPr id="3" name="Titolo 2"/>
          <p:cNvSpPr>
            <a:spLocks noGrp="1"/>
          </p:cNvSpPr>
          <p:nvPr>
            <p:ph type="title"/>
          </p:nvPr>
        </p:nvSpPr>
        <p:spPr/>
        <p:txBody>
          <a:bodyPr/>
          <a:lstStyle/>
          <a:p>
            <a:r>
              <a:rPr lang="it-IT" b="1" i="1" u="sng" dirty="0" err="1" smtClean="0">
                <a:solidFill>
                  <a:srgbClr val="660066"/>
                </a:solidFill>
                <a:latin typeface="Avenir Black Oblique"/>
                <a:cs typeface="Avenir Black Oblique"/>
              </a:rPr>
              <a:t>Current</a:t>
            </a:r>
            <a:r>
              <a:rPr lang="it-IT" b="1" i="1" u="sng" dirty="0" smtClean="0">
                <a:solidFill>
                  <a:srgbClr val="660066"/>
                </a:solidFill>
                <a:latin typeface="Avenir Black Oblique"/>
                <a:cs typeface="Avenir Black Oblique"/>
              </a:rPr>
              <a:t> </a:t>
            </a:r>
            <a:r>
              <a:rPr lang="it-IT" b="1" i="1" u="sng" dirty="0" err="1" smtClean="0">
                <a:solidFill>
                  <a:srgbClr val="660066"/>
                </a:solidFill>
                <a:latin typeface="Avenir Black Oblique"/>
                <a:cs typeface="Avenir Black Oblique"/>
              </a:rPr>
              <a:t>Treatments</a:t>
            </a:r>
            <a:endParaRPr lang="it-IT" b="1" i="1" u="sng" dirty="0">
              <a:solidFill>
                <a:srgbClr val="660066"/>
              </a:solidFill>
              <a:latin typeface="Avenir Black Oblique"/>
              <a:cs typeface="Avenir Black Oblique"/>
            </a:endParaRPr>
          </a:p>
        </p:txBody>
      </p:sp>
      <p:sp>
        <p:nvSpPr>
          <p:cNvPr id="6" name="Titolo 1"/>
          <p:cNvSpPr txBox="1">
            <a:spLocks/>
          </p:cNvSpPr>
          <p:nvPr/>
        </p:nvSpPr>
        <p:spPr>
          <a:xfrm>
            <a:off x="4393258" y="5883289"/>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i="1" smtClean="0">
                <a:solidFill>
                  <a:srgbClr val="0000FF"/>
                </a:solidFill>
                <a:latin typeface="Avenir Black Oblique"/>
                <a:cs typeface="Avenir Black Oblique"/>
              </a:rPr>
              <a:t>Baena Cagnani et al. WAOJ 2015</a:t>
            </a:r>
            <a:endParaRPr lang="it-IT" sz="2800" b="1" i="1" dirty="0">
              <a:solidFill>
                <a:srgbClr val="0000FF"/>
              </a:solidFill>
              <a:latin typeface="Avenir Black Oblique"/>
              <a:cs typeface="Avenir Black Oblique"/>
            </a:endParaRPr>
          </a:p>
        </p:txBody>
      </p:sp>
    </p:spTree>
    <p:extLst>
      <p:ext uri="{BB962C8B-B14F-4D97-AF65-F5344CB8AC3E}">
        <p14:creationId xmlns:p14="http://schemas.microsoft.com/office/powerpoint/2010/main" val="26435181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WAO 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766" y="6143858"/>
            <a:ext cx="1316974" cy="515127"/>
          </a:xfrm>
          <a:prstGeom prst="rect">
            <a:avLst/>
          </a:prstGeom>
          <a:ln>
            <a:noFill/>
          </a:ln>
          <a:effectLst>
            <a:outerShdw blurRad="292100" dist="139700" dir="2700000" algn="tl" rotWithShape="0">
              <a:srgbClr val="333333">
                <a:alpha val="65000"/>
              </a:srgbClr>
            </a:outerShdw>
          </a:effectLst>
        </p:spPr>
      </p:pic>
      <p:pic>
        <p:nvPicPr>
          <p:cNvPr id="4" name="Segnaposto contenuto 3"/>
          <p:cNvPicPr>
            <a:picLocks noGrp="1" noChangeAspect="1"/>
          </p:cNvPicPr>
          <p:nvPr>
            <p:ph idx="1"/>
          </p:nvPr>
        </p:nvPicPr>
        <p:blipFill>
          <a:blip r:embed="rId3"/>
          <a:srcRect t="-11593" b="-11593"/>
          <a:stretch>
            <a:fillRect/>
          </a:stretch>
        </p:blipFill>
        <p:spPr>
          <a:xfrm>
            <a:off x="1" y="1560865"/>
            <a:ext cx="8906673" cy="4898327"/>
          </a:xfrm>
          <a:prstGeom prst="rect">
            <a:avLst/>
          </a:prstGeom>
          <a:ln>
            <a:solidFill>
              <a:srgbClr val="4F81BD"/>
            </a:solidFill>
          </a:ln>
          <a:effectLst>
            <a:outerShdw blurRad="292100" dist="139700" dir="2700000" algn="tl" rotWithShape="0">
              <a:srgbClr val="333333">
                <a:alpha val="65000"/>
              </a:srgbClr>
            </a:outerShdw>
          </a:effectLst>
        </p:spPr>
      </p:pic>
      <p:sp>
        <p:nvSpPr>
          <p:cNvPr id="3" name="Titolo 2"/>
          <p:cNvSpPr>
            <a:spLocks noGrp="1"/>
          </p:cNvSpPr>
          <p:nvPr>
            <p:ph type="title"/>
          </p:nvPr>
        </p:nvSpPr>
        <p:spPr/>
        <p:txBody>
          <a:bodyPr/>
          <a:lstStyle/>
          <a:p>
            <a:r>
              <a:rPr lang="it-IT" b="1" i="1" u="sng" dirty="0" smtClean="0">
                <a:solidFill>
                  <a:srgbClr val="660066"/>
                </a:solidFill>
                <a:latin typeface="Avenir Black Oblique"/>
                <a:cs typeface="Avenir Black Oblique"/>
              </a:rPr>
              <a:t>PATIENTS’ PREFERENCE</a:t>
            </a:r>
            <a:endParaRPr lang="it-IT" b="1" i="1" u="sng" dirty="0">
              <a:solidFill>
                <a:srgbClr val="660066"/>
              </a:solidFill>
              <a:latin typeface="Avenir Black Oblique"/>
              <a:cs typeface="Avenir Black Oblique"/>
            </a:endParaRPr>
          </a:p>
        </p:txBody>
      </p:sp>
      <p:sp>
        <p:nvSpPr>
          <p:cNvPr id="6" name="Titolo 1"/>
          <p:cNvSpPr txBox="1">
            <a:spLocks/>
          </p:cNvSpPr>
          <p:nvPr/>
        </p:nvSpPr>
        <p:spPr>
          <a:xfrm>
            <a:off x="3107875" y="5835071"/>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i="1" smtClean="0">
                <a:solidFill>
                  <a:srgbClr val="0000FF"/>
                </a:solidFill>
                <a:latin typeface="Avenir Black Oblique"/>
                <a:cs typeface="Avenir Black Oblique"/>
              </a:rPr>
              <a:t>Baena Cagnani et al. WAOJ 2015</a:t>
            </a:r>
            <a:endParaRPr lang="it-IT" sz="2800" b="1" i="1" dirty="0">
              <a:solidFill>
                <a:srgbClr val="0000FF"/>
              </a:solidFill>
              <a:latin typeface="Avenir Black Oblique"/>
              <a:cs typeface="Avenir Black Oblique"/>
            </a:endParaRPr>
          </a:p>
        </p:txBody>
      </p:sp>
    </p:spTree>
    <p:extLst>
      <p:ext uri="{BB962C8B-B14F-4D97-AF65-F5344CB8AC3E}">
        <p14:creationId xmlns:p14="http://schemas.microsoft.com/office/powerpoint/2010/main" val="29053889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0866" name="Rectangle 8"/>
          <p:cNvSpPr txBox="1">
            <a:spLocks noGrp="1" noChangeArrowheads="1"/>
          </p:cNvSpPr>
          <p:nvPr/>
        </p:nvSpPr>
        <p:spPr bwMode="auto">
          <a:xfrm>
            <a:off x="8278024" y="7234593"/>
            <a:ext cx="8064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r"/>
            <a:fld id="{6641051B-457A-47BB-903B-44910C0DD832}" type="slidenum">
              <a:rPr lang="fr-FR" sz="1400" b="1">
                <a:solidFill>
                  <a:prstClr val="white"/>
                </a:solidFill>
                <a:ea typeface="MS PGothic" pitchFamily="34" charset="-128"/>
              </a:rPr>
              <a:pPr algn="r"/>
              <a:t>76</a:t>
            </a:fld>
            <a:endParaRPr lang="fr-FR" sz="1400" b="1">
              <a:solidFill>
                <a:prstClr val="white"/>
              </a:solidFill>
              <a:ea typeface="MS PGothic" pitchFamily="34" charset="-128"/>
            </a:endParaRPr>
          </a:p>
        </p:txBody>
      </p:sp>
      <p:sp>
        <p:nvSpPr>
          <p:cNvPr id="420867" name="Titre 1"/>
          <p:cNvSpPr>
            <a:spLocks noGrp="1"/>
          </p:cNvSpPr>
          <p:nvPr>
            <p:ph type="title" idx="4294967295"/>
          </p:nvPr>
        </p:nvSpPr>
        <p:spPr bwMode="auto">
          <a:xfrm>
            <a:off x="3131871" y="1288976"/>
            <a:ext cx="3203848" cy="1216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ts val="3800"/>
              </a:lnSpc>
            </a:pPr>
            <a:r>
              <a:rPr lang="fr-FR" sz="2000" b="1" dirty="0" smtClean="0">
                <a:solidFill>
                  <a:srgbClr val="660066"/>
                </a:solidFill>
              </a:rPr>
              <a:t>Main </a:t>
            </a:r>
            <a:r>
              <a:rPr lang="fr-FR" sz="2000" b="1" dirty="0" err="1" smtClean="0">
                <a:solidFill>
                  <a:srgbClr val="660066"/>
                </a:solidFill>
              </a:rPr>
              <a:t>Comorbidities</a:t>
            </a:r>
            <a:endParaRPr lang="fr-FR" sz="2000" b="1" dirty="0" smtClean="0">
              <a:solidFill>
                <a:srgbClr val="660066"/>
              </a:solidFill>
            </a:endParaRPr>
          </a:p>
        </p:txBody>
      </p:sp>
      <p:sp>
        <p:nvSpPr>
          <p:cNvPr id="6" name="ZoneTexte 5"/>
          <p:cNvSpPr txBox="1"/>
          <p:nvPr/>
        </p:nvSpPr>
        <p:spPr>
          <a:xfrm>
            <a:off x="3407734" y="4256446"/>
            <a:ext cx="2036456" cy="830997"/>
          </a:xfrm>
          <a:prstGeom prst="rect">
            <a:avLst/>
          </a:prstGeom>
          <a:noFill/>
        </p:spPr>
        <p:txBody>
          <a:bodyPr wrap="none">
            <a:spAutoFit/>
          </a:bodyPr>
          <a:lstStyle/>
          <a:p>
            <a:pPr algn="ctr">
              <a:defRPr/>
            </a:pPr>
            <a:r>
              <a:rPr lang="fr-FR" sz="2400" b="1" dirty="0" err="1">
                <a:solidFill>
                  <a:srgbClr val="983466"/>
                </a:solidFill>
                <a:latin typeface="Calibri Light"/>
                <a:ea typeface="MS PGothic" pitchFamily="34" charset="-128"/>
                <a:cs typeface="Arial" charset="0"/>
              </a:rPr>
              <a:t>Allergic</a:t>
            </a:r>
            <a:r>
              <a:rPr lang="fr-FR" sz="2400" b="1" dirty="0">
                <a:solidFill>
                  <a:srgbClr val="983466"/>
                </a:solidFill>
                <a:latin typeface="Calibri Light"/>
                <a:ea typeface="MS PGothic" pitchFamily="34" charset="-128"/>
                <a:cs typeface="Arial" charset="0"/>
              </a:rPr>
              <a:t> </a:t>
            </a:r>
            <a:r>
              <a:rPr lang="fr-FR" sz="2400" b="1" dirty="0" err="1">
                <a:solidFill>
                  <a:srgbClr val="983466"/>
                </a:solidFill>
                <a:latin typeface="Calibri Light"/>
                <a:ea typeface="MS PGothic" pitchFamily="34" charset="-128"/>
                <a:cs typeface="Arial" charset="0"/>
              </a:rPr>
              <a:t>Rhinitis</a:t>
            </a:r>
            <a:endParaRPr lang="fr-FR" sz="2400" b="1" dirty="0">
              <a:solidFill>
                <a:srgbClr val="983466"/>
              </a:solidFill>
              <a:latin typeface="Calibri Light"/>
              <a:ea typeface="MS PGothic" pitchFamily="34" charset="-128"/>
              <a:cs typeface="Arial" charset="0"/>
            </a:endParaRPr>
          </a:p>
          <a:p>
            <a:pPr algn="ctr">
              <a:defRPr/>
            </a:pPr>
            <a:r>
              <a:rPr lang="fr-FR" sz="2400" b="1" dirty="0">
                <a:solidFill>
                  <a:srgbClr val="983466"/>
                </a:solidFill>
                <a:latin typeface="Calibri Light"/>
                <a:ea typeface="MS PGothic" pitchFamily="34" charset="-128"/>
                <a:cs typeface="Arial" charset="0"/>
              </a:rPr>
              <a:t>N=2776</a:t>
            </a:r>
          </a:p>
        </p:txBody>
      </p:sp>
      <p:sp>
        <p:nvSpPr>
          <p:cNvPr id="7" name="Ellipse 6"/>
          <p:cNvSpPr/>
          <p:nvPr/>
        </p:nvSpPr>
        <p:spPr>
          <a:xfrm>
            <a:off x="1943237" y="2256923"/>
            <a:ext cx="2258379" cy="2152378"/>
          </a:xfrm>
          <a:prstGeom prst="ellipse">
            <a:avLst/>
          </a:prstGeom>
          <a:solidFill>
            <a:srgbClr val="FFFF00"/>
          </a:solidFill>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b="1" dirty="0">
              <a:solidFill>
                <a:srgbClr val="FFFF00"/>
              </a:solidFill>
            </a:endParaRPr>
          </a:p>
        </p:txBody>
      </p:sp>
      <p:sp>
        <p:nvSpPr>
          <p:cNvPr id="4" name="Ellipse 3"/>
          <p:cNvSpPr/>
          <p:nvPr/>
        </p:nvSpPr>
        <p:spPr>
          <a:xfrm>
            <a:off x="3117062" y="3391258"/>
            <a:ext cx="2505075" cy="2316163"/>
          </a:xfrm>
          <a:prstGeom prst="ellipse">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solidFill>
                <a:srgbClr val="983466"/>
              </a:solidFill>
            </a:endParaRPr>
          </a:p>
        </p:txBody>
      </p:sp>
      <p:sp>
        <p:nvSpPr>
          <p:cNvPr id="8" name="Ellipse 7"/>
          <p:cNvSpPr/>
          <p:nvPr/>
        </p:nvSpPr>
        <p:spPr>
          <a:xfrm>
            <a:off x="4728618" y="2297396"/>
            <a:ext cx="1776827" cy="1678100"/>
          </a:xfrm>
          <a:prstGeom prst="ellipse">
            <a:avLst/>
          </a:prstGeom>
          <a:solidFill>
            <a:srgbClr val="FF9999">
              <a:alpha val="54000"/>
            </a:srgbClr>
          </a:solidFill>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b="1" dirty="0">
              <a:solidFill>
                <a:prstClr val="black"/>
              </a:solidFill>
            </a:endParaRPr>
          </a:p>
        </p:txBody>
      </p:sp>
      <p:sp>
        <p:nvSpPr>
          <p:cNvPr id="10" name="ZoneTexte 9"/>
          <p:cNvSpPr txBox="1"/>
          <p:nvPr/>
        </p:nvSpPr>
        <p:spPr>
          <a:xfrm>
            <a:off x="2402628" y="2953102"/>
            <a:ext cx="1292341" cy="584775"/>
          </a:xfrm>
          <a:prstGeom prst="rect">
            <a:avLst/>
          </a:prstGeom>
          <a:noFill/>
        </p:spPr>
        <p:txBody>
          <a:bodyPr wrap="none">
            <a:spAutoFit/>
          </a:bodyPr>
          <a:lstStyle/>
          <a:p>
            <a:pPr algn="ctr">
              <a:defRPr/>
            </a:pPr>
            <a:r>
              <a:rPr lang="en-US" sz="1600" b="1" dirty="0">
                <a:solidFill>
                  <a:prstClr val="black"/>
                </a:solidFill>
                <a:ea typeface="Calibri"/>
                <a:cs typeface="Times New Roman"/>
              </a:rPr>
              <a:t>Sinusitis</a:t>
            </a:r>
          </a:p>
          <a:p>
            <a:pPr algn="ctr">
              <a:defRPr/>
            </a:pPr>
            <a:r>
              <a:rPr lang="en-US" sz="1600" b="1" dirty="0">
                <a:solidFill>
                  <a:prstClr val="black"/>
                </a:solidFill>
                <a:ea typeface="MS PGothic" pitchFamily="34" charset="-128"/>
                <a:cs typeface="Times New Roman"/>
              </a:rPr>
              <a:t>1384 (49.9%)</a:t>
            </a:r>
            <a:endParaRPr lang="fr-FR" sz="1600" b="1" dirty="0">
              <a:solidFill>
                <a:prstClr val="black"/>
              </a:solidFill>
              <a:ea typeface="MS PGothic" pitchFamily="34" charset="-128"/>
              <a:cs typeface="Arial" charset="0"/>
            </a:endParaRPr>
          </a:p>
        </p:txBody>
      </p:sp>
      <p:sp>
        <p:nvSpPr>
          <p:cNvPr id="11" name="ZoneTexte 10"/>
          <p:cNvSpPr txBox="1"/>
          <p:nvPr/>
        </p:nvSpPr>
        <p:spPr>
          <a:xfrm>
            <a:off x="4971743" y="2846740"/>
            <a:ext cx="1345240" cy="584775"/>
          </a:xfrm>
          <a:prstGeom prst="rect">
            <a:avLst/>
          </a:prstGeom>
          <a:noFill/>
        </p:spPr>
        <p:txBody>
          <a:bodyPr wrap="none">
            <a:spAutoFit/>
          </a:bodyPr>
          <a:lstStyle/>
          <a:p>
            <a:pPr algn="ctr">
              <a:defRPr/>
            </a:pPr>
            <a:r>
              <a:rPr lang="en-US" sz="1600" b="1" dirty="0">
                <a:solidFill>
                  <a:prstClr val="black"/>
                </a:solidFill>
                <a:ea typeface="Calibri"/>
                <a:cs typeface="Times New Roman"/>
              </a:rPr>
              <a:t>Conjunctivitis</a:t>
            </a:r>
          </a:p>
          <a:p>
            <a:pPr algn="ctr">
              <a:defRPr/>
            </a:pPr>
            <a:r>
              <a:rPr lang="en-US" sz="1600" b="1" dirty="0">
                <a:solidFill>
                  <a:prstClr val="black"/>
                </a:solidFill>
                <a:ea typeface="MS PGothic" pitchFamily="34" charset="-128"/>
                <a:cs typeface="Times New Roman"/>
              </a:rPr>
              <a:t>1005 (36.2%)</a:t>
            </a:r>
            <a:endParaRPr lang="fr-FR" sz="1600" b="1" dirty="0">
              <a:solidFill>
                <a:prstClr val="black"/>
              </a:solidFill>
              <a:ea typeface="MS PGothic" pitchFamily="34" charset="-128"/>
              <a:cs typeface="Arial" charset="0"/>
            </a:endParaRPr>
          </a:p>
        </p:txBody>
      </p:sp>
      <p:sp>
        <p:nvSpPr>
          <p:cNvPr id="12" name="Ellipse 11"/>
          <p:cNvSpPr/>
          <p:nvPr/>
        </p:nvSpPr>
        <p:spPr>
          <a:xfrm>
            <a:off x="5413071" y="4265294"/>
            <a:ext cx="1800587" cy="1678100"/>
          </a:xfrm>
          <a:prstGeom prst="ellipse">
            <a:avLst/>
          </a:prstGeom>
          <a:solidFill>
            <a:srgbClr val="FFFF00">
              <a:alpha val="54000"/>
            </a:srgbClr>
          </a:solidFill>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b="1" dirty="0">
              <a:solidFill>
                <a:prstClr val="black"/>
              </a:solidFill>
            </a:endParaRPr>
          </a:p>
        </p:txBody>
      </p:sp>
      <p:sp>
        <p:nvSpPr>
          <p:cNvPr id="13" name="ZoneTexte 12"/>
          <p:cNvSpPr txBox="1"/>
          <p:nvPr/>
        </p:nvSpPr>
        <p:spPr>
          <a:xfrm>
            <a:off x="5764893" y="4789840"/>
            <a:ext cx="1141659" cy="584775"/>
          </a:xfrm>
          <a:prstGeom prst="rect">
            <a:avLst/>
          </a:prstGeom>
          <a:noFill/>
        </p:spPr>
        <p:txBody>
          <a:bodyPr wrap="none">
            <a:spAutoFit/>
          </a:bodyPr>
          <a:lstStyle/>
          <a:p>
            <a:pPr algn="ctr">
              <a:defRPr/>
            </a:pPr>
            <a:r>
              <a:rPr lang="en-US" sz="1600" b="1" dirty="0">
                <a:solidFill>
                  <a:prstClr val="black"/>
                </a:solidFill>
                <a:ea typeface="Calibri"/>
                <a:cs typeface="Times New Roman"/>
              </a:rPr>
              <a:t>Asthma</a:t>
            </a:r>
            <a:endParaRPr lang="en-US" sz="1600" b="1" baseline="30000" dirty="0">
              <a:solidFill>
                <a:prstClr val="black"/>
              </a:solidFill>
              <a:ea typeface="Calibri"/>
              <a:cs typeface="Times New Roman"/>
            </a:endParaRPr>
          </a:p>
          <a:p>
            <a:pPr algn="ctr">
              <a:defRPr/>
            </a:pPr>
            <a:r>
              <a:rPr lang="en-US" sz="1600" b="1" dirty="0">
                <a:solidFill>
                  <a:prstClr val="black"/>
                </a:solidFill>
                <a:ea typeface="MS PGothic" pitchFamily="34" charset="-128"/>
                <a:cs typeface="Times New Roman"/>
              </a:rPr>
              <a:t>907(32.7%)</a:t>
            </a:r>
            <a:endParaRPr lang="fr-FR" sz="1600" b="1" dirty="0">
              <a:solidFill>
                <a:prstClr val="black"/>
              </a:solidFill>
              <a:ea typeface="MS PGothic" pitchFamily="34" charset="-128"/>
              <a:cs typeface="Arial" charset="0"/>
            </a:endParaRPr>
          </a:p>
        </p:txBody>
      </p:sp>
      <p:sp>
        <p:nvSpPr>
          <p:cNvPr id="14" name="Ellipse 13"/>
          <p:cNvSpPr/>
          <p:nvPr/>
        </p:nvSpPr>
        <p:spPr>
          <a:xfrm>
            <a:off x="2105025" y="4722024"/>
            <a:ext cx="1307117" cy="1179105"/>
          </a:xfrm>
          <a:prstGeom prst="ellipse">
            <a:avLst/>
          </a:prstGeom>
          <a:solidFill>
            <a:srgbClr val="00B050">
              <a:alpha val="22000"/>
            </a:srgbClr>
          </a:solidFill>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b="1" dirty="0">
              <a:solidFill>
                <a:prstClr val="black"/>
              </a:solidFill>
            </a:endParaRPr>
          </a:p>
        </p:txBody>
      </p:sp>
      <p:sp>
        <p:nvSpPr>
          <p:cNvPr id="16" name="Ellipse 15"/>
          <p:cNvSpPr/>
          <p:nvPr/>
        </p:nvSpPr>
        <p:spPr>
          <a:xfrm>
            <a:off x="3828360" y="5619711"/>
            <a:ext cx="1243459" cy="1104564"/>
          </a:xfrm>
          <a:prstGeom prst="ellipse">
            <a:avLst/>
          </a:prstGeom>
          <a:solidFill>
            <a:schemeClr val="tx1">
              <a:lumMod val="60000"/>
              <a:lumOff val="40000"/>
              <a:alpha val="22000"/>
            </a:schemeClr>
          </a:solidFill>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b="1" dirty="0">
              <a:solidFill>
                <a:prstClr val="black"/>
              </a:solidFill>
            </a:endParaRPr>
          </a:p>
        </p:txBody>
      </p:sp>
      <p:sp>
        <p:nvSpPr>
          <p:cNvPr id="17" name="ZoneTexte 16"/>
          <p:cNvSpPr txBox="1"/>
          <p:nvPr/>
        </p:nvSpPr>
        <p:spPr>
          <a:xfrm>
            <a:off x="2095324" y="5031140"/>
            <a:ext cx="1259255" cy="584775"/>
          </a:xfrm>
          <a:prstGeom prst="rect">
            <a:avLst/>
          </a:prstGeom>
          <a:noFill/>
        </p:spPr>
        <p:txBody>
          <a:bodyPr wrap="none">
            <a:spAutoFit/>
          </a:bodyPr>
          <a:lstStyle/>
          <a:p>
            <a:pPr algn="ctr">
              <a:defRPr/>
            </a:pPr>
            <a:r>
              <a:rPr lang="en-US" sz="1600" b="1" dirty="0">
                <a:solidFill>
                  <a:prstClr val="black"/>
                </a:solidFill>
                <a:ea typeface="Calibri"/>
                <a:cs typeface="Times New Roman"/>
              </a:rPr>
              <a:t>Nasal polyps</a:t>
            </a:r>
          </a:p>
          <a:p>
            <a:pPr algn="ctr">
              <a:defRPr/>
            </a:pPr>
            <a:r>
              <a:rPr lang="en-US" sz="1600" b="1" dirty="0">
                <a:solidFill>
                  <a:prstClr val="black"/>
                </a:solidFill>
                <a:ea typeface="MS PGothic" pitchFamily="34" charset="-128"/>
                <a:cs typeface="Times New Roman"/>
              </a:rPr>
              <a:t>310 (11.2%)</a:t>
            </a:r>
            <a:endParaRPr lang="fr-FR" sz="1600" b="1" dirty="0">
              <a:solidFill>
                <a:prstClr val="black"/>
              </a:solidFill>
              <a:ea typeface="MS PGothic" pitchFamily="34" charset="-128"/>
              <a:cs typeface="Arial" charset="0"/>
            </a:endParaRPr>
          </a:p>
        </p:txBody>
      </p:sp>
      <p:sp>
        <p:nvSpPr>
          <p:cNvPr id="15" name="ZoneTexte 14"/>
          <p:cNvSpPr txBox="1"/>
          <p:nvPr/>
        </p:nvSpPr>
        <p:spPr>
          <a:xfrm>
            <a:off x="3833301" y="5882040"/>
            <a:ext cx="1223413" cy="584775"/>
          </a:xfrm>
          <a:prstGeom prst="rect">
            <a:avLst/>
          </a:prstGeom>
          <a:noFill/>
        </p:spPr>
        <p:txBody>
          <a:bodyPr wrap="none">
            <a:spAutoFit/>
          </a:bodyPr>
          <a:lstStyle/>
          <a:p>
            <a:pPr algn="ctr">
              <a:defRPr/>
            </a:pPr>
            <a:r>
              <a:rPr lang="en-US" sz="1600" b="1" dirty="0" err="1">
                <a:solidFill>
                  <a:prstClr val="black"/>
                </a:solidFill>
                <a:ea typeface="Calibri"/>
                <a:cs typeface="Times New Roman"/>
              </a:rPr>
              <a:t>Otitis</a:t>
            </a:r>
            <a:r>
              <a:rPr lang="en-US" sz="1600" b="1" dirty="0">
                <a:solidFill>
                  <a:prstClr val="black"/>
                </a:solidFill>
                <a:ea typeface="Calibri"/>
                <a:cs typeface="Times New Roman"/>
              </a:rPr>
              <a:t> media</a:t>
            </a:r>
          </a:p>
          <a:p>
            <a:pPr algn="ctr">
              <a:defRPr/>
            </a:pPr>
            <a:r>
              <a:rPr lang="en-US" sz="1600" b="1" dirty="0">
                <a:solidFill>
                  <a:prstClr val="black"/>
                </a:solidFill>
                <a:ea typeface="MS PGothic" pitchFamily="34" charset="-128"/>
                <a:cs typeface="Times New Roman"/>
              </a:rPr>
              <a:t>363 (13.1%)</a:t>
            </a:r>
            <a:endParaRPr lang="fr-FR" sz="1600" b="1" dirty="0">
              <a:solidFill>
                <a:prstClr val="black"/>
              </a:solidFill>
              <a:ea typeface="MS PGothic" pitchFamily="34" charset="-128"/>
              <a:cs typeface="Arial" charset="0"/>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337"/>
            <a:ext cx="6674556" cy="1569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438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xmlns:p14="http://schemas.microsoft.com/office/powerpoint/2010/main"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Imagen 1"/>
          <p:cNvPicPr>
            <a:picLocks noChangeAspect="1"/>
          </p:cNvPicPr>
          <p:nvPr/>
        </p:nvPicPr>
        <p:blipFill>
          <a:blip r:embed="rId2"/>
          <a:srcRect/>
          <a:stretch>
            <a:fillRect/>
          </a:stretch>
        </p:blipFill>
        <p:spPr bwMode="auto">
          <a:xfrm>
            <a:off x="1041400" y="1320800"/>
            <a:ext cx="7035800" cy="4216400"/>
          </a:xfrm>
          <a:prstGeom prst="rect">
            <a:avLst/>
          </a:prstGeom>
          <a:ln>
            <a:solidFill>
              <a:srgbClr val="660066"/>
            </a:solidFill>
          </a:ln>
          <a:effectLst>
            <a:outerShdw blurRad="292100" dist="139700" dir="2700000" algn="tl" rotWithShape="0">
              <a:srgbClr val="333333">
                <a:alpha val="65000"/>
              </a:srgbClr>
            </a:outerShdw>
          </a:effectLst>
        </p:spPr>
      </p:pic>
      <p:pic>
        <p:nvPicPr>
          <p:cNvPr id="147458" name="Imagen 3" descr="cover.gif"/>
          <p:cNvPicPr>
            <a:picLocks noChangeAspect="1"/>
          </p:cNvPicPr>
          <p:nvPr/>
        </p:nvPicPr>
        <p:blipFill>
          <a:blip r:embed="rId3"/>
          <a:srcRect/>
          <a:stretch>
            <a:fillRect/>
          </a:stretch>
        </p:blipFill>
        <p:spPr bwMode="auto">
          <a:xfrm>
            <a:off x="320322" y="132645"/>
            <a:ext cx="1143000" cy="1600200"/>
          </a:xfrm>
          <a:prstGeom prst="rect">
            <a:avLst/>
          </a:prstGeom>
          <a:ln>
            <a:noFill/>
          </a:ln>
          <a:effectLst>
            <a:outerShdw blurRad="292100" dist="139700" dir="2700000" algn="tl" rotWithShape="0">
              <a:srgbClr val="333333">
                <a:alpha val="65000"/>
              </a:srgbClr>
            </a:outerShdw>
          </a:effectLst>
        </p:spPr>
      </p:pic>
      <p:sp>
        <p:nvSpPr>
          <p:cNvPr id="2" name="CasellaDiTesto 1"/>
          <p:cNvSpPr txBox="1"/>
          <p:nvPr/>
        </p:nvSpPr>
        <p:spPr>
          <a:xfrm>
            <a:off x="5009444" y="6279444"/>
            <a:ext cx="4193392" cy="369332"/>
          </a:xfrm>
          <a:prstGeom prst="rect">
            <a:avLst/>
          </a:prstGeom>
          <a:noFill/>
        </p:spPr>
        <p:txBody>
          <a:bodyPr wrap="none" rtlCol="0">
            <a:spAutoFit/>
          </a:bodyPr>
          <a:lstStyle/>
          <a:p>
            <a:r>
              <a:rPr lang="it-IT" b="1" i="1" dirty="0" err="1">
                <a:solidFill>
                  <a:srgbClr val="660066"/>
                </a:solidFill>
              </a:rPr>
              <a:t>Compalati</a:t>
            </a:r>
            <a:r>
              <a:rPr lang="it-IT" b="1" i="1" dirty="0">
                <a:solidFill>
                  <a:srgbClr val="660066"/>
                </a:solidFill>
              </a:rPr>
              <a:t> e al. </a:t>
            </a:r>
            <a:r>
              <a:rPr lang="it-IT" b="1" i="1" dirty="0" err="1">
                <a:solidFill>
                  <a:srgbClr val="660066"/>
                </a:solidFill>
              </a:rPr>
              <a:t>Int.Arch.All.Immunol</a:t>
            </a:r>
            <a:r>
              <a:rPr lang="it-IT" b="1" i="1" dirty="0">
                <a:solidFill>
                  <a:srgbClr val="660066"/>
                </a:solidFill>
              </a:rPr>
              <a:t> 2011</a:t>
            </a:r>
          </a:p>
        </p:txBody>
      </p:sp>
    </p:spTree>
    <p:extLst>
      <p:ext uri="{BB962C8B-B14F-4D97-AF65-F5344CB8AC3E}">
        <p14:creationId xmlns:p14="http://schemas.microsoft.com/office/powerpoint/2010/main" val="19156945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Imagen 1"/>
          <p:cNvPicPr>
            <a:picLocks noChangeAspect="1"/>
          </p:cNvPicPr>
          <p:nvPr/>
        </p:nvPicPr>
        <p:blipFill>
          <a:blip r:embed="rId2"/>
          <a:srcRect/>
          <a:stretch>
            <a:fillRect/>
          </a:stretch>
        </p:blipFill>
        <p:spPr bwMode="auto">
          <a:xfrm>
            <a:off x="2273002" y="1209851"/>
            <a:ext cx="5467350" cy="5419551"/>
          </a:xfrm>
          <a:prstGeom prst="rect">
            <a:avLst/>
          </a:prstGeom>
          <a:noFill/>
          <a:ln w="9525">
            <a:noFill/>
            <a:miter lim="800000"/>
            <a:headEnd/>
            <a:tailEnd/>
          </a:ln>
        </p:spPr>
      </p:pic>
      <p:pic>
        <p:nvPicPr>
          <p:cNvPr id="150530" name="Imagen 3" descr="cover.gif"/>
          <p:cNvPicPr>
            <a:picLocks noChangeAspect="1"/>
          </p:cNvPicPr>
          <p:nvPr/>
        </p:nvPicPr>
        <p:blipFill>
          <a:blip r:embed="rId3"/>
          <a:srcRect/>
          <a:stretch>
            <a:fillRect/>
          </a:stretch>
        </p:blipFill>
        <p:spPr bwMode="auto">
          <a:xfrm>
            <a:off x="7821488" y="5029200"/>
            <a:ext cx="1143000" cy="1600200"/>
          </a:xfrm>
          <a:prstGeom prst="rect">
            <a:avLst/>
          </a:prstGeom>
          <a:noFill/>
          <a:ln w="9525">
            <a:noFill/>
            <a:miter lim="800000"/>
            <a:headEnd/>
            <a:tailEnd/>
          </a:ln>
        </p:spPr>
      </p:pic>
      <p:sp>
        <p:nvSpPr>
          <p:cNvPr id="4" name="Elipse 3"/>
          <p:cNvSpPr/>
          <p:nvPr/>
        </p:nvSpPr>
        <p:spPr>
          <a:xfrm>
            <a:off x="6453535" y="2132856"/>
            <a:ext cx="566738" cy="496888"/>
          </a:xfrm>
          <a:prstGeom prst="ellipse">
            <a:avLst/>
          </a:prstGeom>
          <a:noFill/>
          <a:ln w="28575" cap="flat" cmpd="sng" algn="ctr">
            <a:solidFill>
              <a:srgbClr val="D6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FFFF"/>
              </a:solidFill>
            </a:endParaRPr>
          </a:p>
        </p:txBody>
      </p:sp>
      <p:sp>
        <p:nvSpPr>
          <p:cNvPr id="5" name="Elipse 4"/>
          <p:cNvSpPr/>
          <p:nvPr/>
        </p:nvSpPr>
        <p:spPr>
          <a:xfrm>
            <a:off x="6478042" y="4293108"/>
            <a:ext cx="566738" cy="496887"/>
          </a:xfrm>
          <a:prstGeom prst="ellipse">
            <a:avLst/>
          </a:prstGeom>
          <a:noFill/>
          <a:ln w="28575" cap="flat" cmpd="sng" algn="ctr">
            <a:solidFill>
              <a:srgbClr val="D6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FFFF"/>
              </a:solidFill>
            </a:endParaRPr>
          </a:p>
        </p:txBody>
      </p:sp>
      <p:sp>
        <p:nvSpPr>
          <p:cNvPr id="6" name="Elipse 5"/>
          <p:cNvSpPr/>
          <p:nvPr/>
        </p:nvSpPr>
        <p:spPr>
          <a:xfrm>
            <a:off x="6444208" y="3220144"/>
            <a:ext cx="566738" cy="496888"/>
          </a:xfrm>
          <a:prstGeom prst="ellipse">
            <a:avLst/>
          </a:prstGeom>
          <a:noFill/>
          <a:ln w="28575" cap="flat" cmpd="sng" algn="ctr">
            <a:solidFill>
              <a:srgbClr val="D6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FFFF"/>
              </a:solidFill>
            </a:endParaRPr>
          </a:p>
        </p:txBody>
      </p:sp>
      <p:sp>
        <p:nvSpPr>
          <p:cNvPr id="7" name="Elipse 6"/>
          <p:cNvSpPr/>
          <p:nvPr/>
        </p:nvSpPr>
        <p:spPr>
          <a:xfrm>
            <a:off x="6453540" y="5330837"/>
            <a:ext cx="566737" cy="498475"/>
          </a:xfrm>
          <a:prstGeom prst="ellipse">
            <a:avLst/>
          </a:prstGeom>
          <a:noFill/>
          <a:ln w="28575" cap="flat" cmpd="sng" algn="ctr">
            <a:solidFill>
              <a:srgbClr val="D6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FFFF"/>
              </a:solidFill>
            </a:endParaRPr>
          </a:p>
        </p:txBody>
      </p:sp>
      <p:sp>
        <p:nvSpPr>
          <p:cNvPr id="8" name="Elipse 7"/>
          <p:cNvSpPr/>
          <p:nvPr/>
        </p:nvSpPr>
        <p:spPr>
          <a:xfrm>
            <a:off x="1766890" y="5743575"/>
            <a:ext cx="2208212" cy="496888"/>
          </a:xfrm>
          <a:prstGeom prst="ellipse">
            <a:avLst/>
          </a:prstGeom>
          <a:noFill/>
          <a:ln w="28575" cap="flat" cmpd="sng" algn="ctr">
            <a:solidFill>
              <a:srgbClr val="D6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FFFF"/>
              </a:solidFill>
            </a:endParaRPr>
          </a:p>
        </p:txBody>
      </p:sp>
      <p:sp>
        <p:nvSpPr>
          <p:cNvPr id="2" name="ZoneTexte 1"/>
          <p:cNvSpPr txBox="1"/>
          <p:nvPr/>
        </p:nvSpPr>
        <p:spPr>
          <a:xfrm>
            <a:off x="4657505" y="6490912"/>
            <a:ext cx="3843616" cy="276999"/>
          </a:xfrm>
          <a:prstGeom prst="rect">
            <a:avLst/>
          </a:prstGeom>
          <a:noFill/>
        </p:spPr>
        <p:txBody>
          <a:bodyPr wrap="none" rtlCol="0">
            <a:spAutoFit/>
          </a:bodyPr>
          <a:lstStyle/>
          <a:p>
            <a:r>
              <a:rPr lang="fr-FR" sz="1200" i="1" dirty="0" err="1">
                <a:solidFill>
                  <a:srgbClr val="2D403E"/>
                </a:solidFill>
              </a:rPr>
              <a:t>Compalati</a:t>
            </a:r>
            <a:r>
              <a:rPr lang="fr-FR" sz="1200" i="1" dirty="0">
                <a:solidFill>
                  <a:srgbClr val="2D403E"/>
                </a:solidFill>
              </a:rPr>
              <a:t> E et al. Int </a:t>
            </a:r>
            <a:r>
              <a:rPr lang="fr-FR" sz="1200" i="1" dirty="0" err="1">
                <a:solidFill>
                  <a:srgbClr val="2D403E"/>
                </a:solidFill>
              </a:rPr>
              <a:t>Arch</a:t>
            </a:r>
            <a:r>
              <a:rPr lang="fr-FR" sz="1200" i="1" dirty="0">
                <a:solidFill>
                  <a:srgbClr val="2D403E"/>
                </a:solidFill>
              </a:rPr>
              <a:t> </a:t>
            </a:r>
            <a:r>
              <a:rPr lang="fr-FR" sz="1200" i="1" dirty="0" err="1">
                <a:solidFill>
                  <a:srgbClr val="2D403E"/>
                </a:solidFill>
              </a:rPr>
              <a:t>Allergy</a:t>
            </a:r>
            <a:r>
              <a:rPr lang="fr-FR" sz="1200" i="1" dirty="0">
                <a:solidFill>
                  <a:srgbClr val="2D403E"/>
                </a:solidFill>
              </a:rPr>
              <a:t> </a:t>
            </a:r>
            <a:r>
              <a:rPr lang="fr-FR" sz="1200" i="1" dirty="0" err="1">
                <a:solidFill>
                  <a:srgbClr val="2D403E"/>
                </a:solidFill>
              </a:rPr>
              <a:t>Immunol</a:t>
            </a:r>
            <a:r>
              <a:rPr lang="fr-FR" sz="1200" i="1" dirty="0">
                <a:solidFill>
                  <a:srgbClr val="2D403E"/>
                </a:solidFill>
              </a:rPr>
              <a:t> 2011, 156:1-15</a:t>
            </a:r>
          </a:p>
        </p:txBody>
      </p:sp>
      <p:sp>
        <p:nvSpPr>
          <p:cNvPr id="11" name="Titre 1"/>
          <p:cNvSpPr txBox="1">
            <a:spLocks/>
          </p:cNvSpPr>
          <p:nvPr/>
        </p:nvSpPr>
        <p:spPr bwMode="auto">
          <a:xfrm>
            <a:off x="14116" y="116639"/>
            <a:ext cx="8723312" cy="1216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000">
                <a:solidFill>
                  <a:srgbClr val="989898"/>
                </a:solidFill>
                <a:latin typeface="+mj-lt"/>
                <a:ea typeface="+mj-ea"/>
                <a:cs typeface="+mj-cs"/>
              </a:defRPr>
            </a:lvl1pPr>
            <a:lvl2pPr algn="l" rtl="0" eaLnBrk="1" fontAlgn="base" hangingPunct="1">
              <a:lnSpc>
                <a:spcPct val="90000"/>
              </a:lnSpc>
              <a:spcBef>
                <a:spcPct val="0"/>
              </a:spcBef>
              <a:spcAft>
                <a:spcPct val="0"/>
              </a:spcAft>
              <a:defRPr sz="3000">
                <a:solidFill>
                  <a:srgbClr val="989898"/>
                </a:solidFill>
                <a:latin typeface="Arial" charset="0"/>
                <a:cs typeface="Arial" charset="0"/>
              </a:defRPr>
            </a:lvl2pPr>
            <a:lvl3pPr algn="l" rtl="0" eaLnBrk="1" fontAlgn="base" hangingPunct="1">
              <a:lnSpc>
                <a:spcPct val="90000"/>
              </a:lnSpc>
              <a:spcBef>
                <a:spcPct val="0"/>
              </a:spcBef>
              <a:spcAft>
                <a:spcPct val="0"/>
              </a:spcAft>
              <a:defRPr sz="3000">
                <a:solidFill>
                  <a:srgbClr val="989898"/>
                </a:solidFill>
                <a:latin typeface="Arial" charset="0"/>
                <a:cs typeface="Arial" charset="0"/>
              </a:defRPr>
            </a:lvl3pPr>
            <a:lvl4pPr algn="l" rtl="0" eaLnBrk="1" fontAlgn="base" hangingPunct="1">
              <a:lnSpc>
                <a:spcPct val="90000"/>
              </a:lnSpc>
              <a:spcBef>
                <a:spcPct val="0"/>
              </a:spcBef>
              <a:spcAft>
                <a:spcPct val="0"/>
              </a:spcAft>
              <a:defRPr sz="3000">
                <a:solidFill>
                  <a:srgbClr val="989898"/>
                </a:solidFill>
                <a:latin typeface="Arial" charset="0"/>
                <a:cs typeface="Arial" charset="0"/>
              </a:defRPr>
            </a:lvl4pPr>
            <a:lvl5pPr algn="l" rtl="0" eaLnBrk="1" fontAlgn="base" hangingPunct="1">
              <a:lnSpc>
                <a:spcPct val="90000"/>
              </a:lnSpc>
              <a:spcBef>
                <a:spcPct val="0"/>
              </a:spcBef>
              <a:spcAft>
                <a:spcPct val="0"/>
              </a:spcAft>
              <a:defRPr sz="3000">
                <a:solidFill>
                  <a:srgbClr val="989898"/>
                </a:solidFill>
                <a:latin typeface="Arial" charset="0"/>
                <a:cs typeface="Arial" charset="0"/>
              </a:defRPr>
            </a:lvl5pPr>
            <a:lvl6pPr marL="457200" algn="l" rtl="0" eaLnBrk="1" fontAlgn="base" hangingPunct="1">
              <a:lnSpc>
                <a:spcPct val="90000"/>
              </a:lnSpc>
              <a:spcBef>
                <a:spcPct val="0"/>
              </a:spcBef>
              <a:spcAft>
                <a:spcPct val="0"/>
              </a:spcAft>
              <a:defRPr sz="3000">
                <a:solidFill>
                  <a:srgbClr val="989898"/>
                </a:solidFill>
                <a:latin typeface="Arial" charset="0"/>
                <a:cs typeface="Arial" charset="0"/>
              </a:defRPr>
            </a:lvl6pPr>
            <a:lvl7pPr marL="914400" algn="l" rtl="0" eaLnBrk="1" fontAlgn="base" hangingPunct="1">
              <a:lnSpc>
                <a:spcPct val="90000"/>
              </a:lnSpc>
              <a:spcBef>
                <a:spcPct val="0"/>
              </a:spcBef>
              <a:spcAft>
                <a:spcPct val="0"/>
              </a:spcAft>
              <a:defRPr sz="3000">
                <a:solidFill>
                  <a:srgbClr val="989898"/>
                </a:solidFill>
                <a:latin typeface="Arial" charset="0"/>
                <a:cs typeface="Arial" charset="0"/>
              </a:defRPr>
            </a:lvl7pPr>
            <a:lvl8pPr marL="1371600" algn="l" rtl="0" eaLnBrk="1" fontAlgn="base" hangingPunct="1">
              <a:lnSpc>
                <a:spcPct val="90000"/>
              </a:lnSpc>
              <a:spcBef>
                <a:spcPct val="0"/>
              </a:spcBef>
              <a:spcAft>
                <a:spcPct val="0"/>
              </a:spcAft>
              <a:defRPr sz="3000">
                <a:solidFill>
                  <a:srgbClr val="989898"/>
                </a:solidFill>
                <a:latin typeface="Arial" charset="0"/>
                <a:cs typeface="Arial" charset="0"/>
              </a:defRPr>
            </a:lvl8pPr>
            <a:lvl9pPr marL="1828800" algn="l" rtl="0" eaLnBrk="1" fontAlgn="base" hangingPunct="1">
              <a:lnSpc>
                <a:spcPct val="90000"/>
              </a:lnSpc>
              <a:spcBef>
                <a:spcPct val="0"/>
              </a:spcBef>
              <a:spcAft>
                <a:spcPct val="0"/>
              </a:spcAft>
              <a:defRPr sz="3000">
                <a:solidFill>
                  <a:srgbClr val="989898"/>
                </a:solidFill>
                <a:latin typeface="Arial" charset="0"/>
                <a:cs typeface="Arial" charset="0"/>
              </a:defRPr>
            </a:lvl9pPr>
          </a:lstStyle>
          <a:p>
            <a:pPr algn="ctr">
              <a:lnSpc>
                <a:spcPts val="3800"/>
              </a:lnSpc>
            </a:pPr>
            <a:r>
              <a:rPr lang="fr-FR" sz="3600" b="1" dirty="0" err="1" smtClean="0">
                <a:solidFill>
                  <a:srgbClr val="660066"/>
                </a:solidFill>
                <a:latin typeface="Avenir Black Oblique"/>
                <a:cs typeface="Avenir Black Oblique"/>
              </a:rPr>
              <a:t>Efficacy</a:t>
            </a:r>
            <a:r>
              <a:rPr lang="fr-FR" sz="3600" b="1" dirty="0" smtClean="0">
                <a:solidFill>
                  <a:srgbClr val="660066"/>
                </a:solidFill>
                <a:latin typeface="Avenir Black Oblique"/>
                <a:cs typeface="Avenir Black Oblique"/>
              </a:rPr>
              <a:t> of </a:t>
            </a:r>
            <a:r>
              <a:rPr lang="fr-FR" sz="3600" b="1" dirty="0" err="1" smtClean="0">
                <a:solidFill>
                  <a:srgbClr val="660066"/>
                </a:solidFill>
                <a:latin typeface="Avenir Black Oblique"/>
                <a:cs typeface="Avenir Black Oblique"/>
              </a:rPr>
              <a:t>Fexofenadine</a:t>
            </a:r>
            <a:r>
              <a:rPr lang="fr-FR" sz="3600" b="1" dirty="0" smtClean="0">
                <a:solidFill>
                  <a:srgbClr val="660066"/>
                </a:solidFill>
                <a:latin typeface="Avenir Black Oblique"/>
                <a:cs typeface="Avenir Black Oblique"/>
              </a:rPr>
              <a:t> in </a:t>
            </a:r>
            <a:r>
              <a:rPr lang="fr-FR" sz="3600" b="1" dirty="0" err="1" smtClean="0">
                <a:solidFill>
                  <a:srgbClr val="660066"/>
                </a:solidFill>
                <a:latin typeface="Avenir Black Oblique"/>
                <a:cs typeface="Avenir Black Oblique"/>
              </a:rPr>
              <a:t>Allergic</a:t>
            </a:r>
            <a:r>
              <a:rPr lang="fr-FR" sz="3600" b="1" dirty="0" smtClean="0">
                <a:solidFill>
                  <a:srgbClr val="660066"/>
                </a:solidFill>
                <a:latin typeface="Avenir Black Oblique"/>
                <a:cs typeface="Avenir Black Oblique"/>
              </a:rPr>
              <a:t> </a:t>
            </a:r>
            <a:r>
              <a:rPr lang="fr-FR" sz="3600" b="1" dirty="0" err="1" smtClean="0">
                <a:solidFill>
                  <a:srgbClr val="660066"/>
                </a:solidFill>
                <a:latin typeface="Avenir Black Oblique"/>
                <a:cs typeface="Avenir Black Oblique"/>
              </a:rPr>
              <a:t>Rhinitis</a:t>
            </a:r>
            <a:endParaRPr lang="fr-FR" sz="3600" b="1" dirty="0" smtClean="0">
              <a:solidFill>
                <a:srgbClr val="660066"/>
              </a:solidFill>
              <a:latin typeface="Avenir Black Oblique"/>
              <a:cs typeface="Avenir Black Oblique"/>
            </a:endParaRPr>
          </a:p>
        </p:txBody>
      </p:sp>
    </p:spTree>
    <p:extLst>
      <p:ext uri="{BB962C8B-B14F-4D97-AF65-F5344CB8AC3E}">
        <p14:creationId xmlns:p14="http://schemas.microsoft.com/office/powerpoint/2010/main" val="16418735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Imagen 1"/>
          <p:cNvPicPr>
            <a:picLocks noChangeAspect="1"/>
          </p:cNvPicPr>
          <p:nvPr/>
        </p:nvPicPr>
        <p:blipFill>
          <a:blip r:embed="rId2"/>
          <a:srcRect/>
          <a:stretch>
            <a:fillRect/>
          </a:stretch>
        </p:blipFill>
        <p:spPr bwMode="auto">
          <a:xfrm>
            <a:off x="1681859" y="604155"/>
            <a:ext cx="6642100" cy="5740400"/>
          </a:xfrm>
          <a:prstGeom prst="rect">
            <a:avLst/>
          </a:prstGeom>
          <a:noFill/>
          <a:ln w="9525">
            <a:solidFill>
              <a:srgbClr val="E6B9B8"/>
            </a:solidFill>
            <a:miter lim="800000"/>
            <a:headEnd/>
            <a:tailEnd/>
          </a:ln>
        </p:spPr>
      </p:pic>
      <p:pic>
        <p:nvPicPr>
          <p:cNvPr id="152578" name="Imagen 3" descr="cover.gif"/>
          <p:cNvPicPr>
            <a:picLocks noChangeAspect="1"/>
          </p:cNvPicPr>
          <p:nvPr/>
        </p:nvPicPr>
        <p:blipFill>
          <a:blip r:embed="rId3"/>
          <a:srcRect/>
          <a:stretch>
            <a:fillRect/>
          </a:stretch>
        </p:blipFill>
        <p:spPr bwMode="auto">
          <a:xfrm>
            <a:off x="8412367" y="5684842"/>
            <a:ext cx="731635" cy="1173163"/>
          </a:xfrm>
          <a:prstGeom prst="rect">
            <a:avLst/>
          </a:prstGeom>
          <a:noFill/>
          <a:ln w="9525">
            <a:noFill/>
            <a:miter lim="800000"/>
            <a:headEnd/>
            <a:tailEnd/>
          </a:ln>
        </p:spPr>
      </p:pic>
      <p:sp>
        <p:nvSpPr>
          <p:cNvPr id="4" name="CuadroTexto 3"/>
          <p:cNvSpPr txBox="1">
            <a:spLocks noChangeArrowheads="1"/>
          </p:cNvSpPr>
          <p:nvPr/>
        </p:nvSpPr>
        <p:spPr bwMode="auto">
          <a:xfrm>
            <a:off x="758752" y="2088480"/>
            <a:ext cx="8549072" cy="3323987"/>
          </a:xfrm>
          <a:prstGeom prst="rect">
            <a:avLst/>
          </a:prstGeom>
          <a:solidFill>
            <a:srgbClr val="7030A0"/>
          </a:solidFill>
          <a:ln w="9525">
            <a:solidFill>
              <a:srgbClr val="FF0000"/>
            </a:solidFill>
            <a:miter lim="800000"/>
            <a:headEnd/>
            <a:tailEnd/>
          </a:ln>
        </p:spPr>
        <p:txBody>
          <a:bodyPr wrap="none">
            <a:spAutoFit/>
          </a:bodyPr>
          <a:lstStyle/>
          <a:p>
            <a:pPr algn="ctr">
              <a:lnSpc>
                <a:spcPct val="150000"/>
              </a:lnSpc>
            </a:pPr>
            <a:r>
              <a:rPr lang="en-US" sz="2800" b="1" dirty="0">
                <a:solidFill>
                  <a:srgbClr val="FFFFFF"/>
                </a:solidFill>
              </a:rPr>
              <a:t>The efficacy and the good safety profile of fexofenadine </a:t>
            </a:r>
          </a:p>
          <a:p>
            <a:pPr algn="ctr">
              <a:lnSpc>
                <a:spcPct val="150000"/>
              </a:lnSpc>
            </a:pPr>
            <a:r>
              <a:rPr lang="en-US" sz="2800" b="1" dirty="0">
                <a:solidFill>
                  <a:srgbClr val="FFFFFF"/>
                </a:solidFill>
              </a:rPr>
              <a:t>was confirmed. </a:t>
            </a:r>
          </a:p>
          <a:p>
            <a:pPr algn="ctr">
              <a:lnSpc>
                <a:spcPct val="150000"/>
              </a:lnSpc>
            </a:pPr>
            <a:r>
              <a:rPr lang="en-US" sz="2800" dirty="0">
                <a:solidFill>
                  <a:srgbClr val="FFFFFF"/>
                </a:solidFill>
              </a:rPr>
              <a:t>All of these values, together with the </a:t>
            </a:r>
          </a:p>
          <a:p>
            <a:pPr algn="ctr">
              <a:lnSpc>
                <a:spcPct val="150000"/>
              </a:lnSpc>
            </a:pPr>
            <a:r>
              <a:rPr lang="en-US" sz="2800" dirty="0">
                <a:solidFill>
                  <a:srgbClr val="FFFFFF"/>
                </a:solidFill>
              </a:rPr>
              <a:t>absence of important limitations, encourage the use of </a:t>
            </a:r>
          </a:p>
          <a:p>
            <a:pPr algn="ctr">
              <a:lnSpc>
                <a:spcPct val="150000"/>
              </a:lnSpc>
            </a:pPr>
            <a:r>
              <a:rPr lang="en-US" sz="2800" dirty="0">
                <a:solidFill>
                  <a:srgbClr val="FFFFFF"/>
                </a:solidFill>
              </a:rPr>
              <a:t>this antihistamine for the treatment of AR.</a:t>
            </a:r>
          </a:p>
        </p:txBody>
      </p:sp>
      <p:sp>
        <p:nvSpPr>
          <p:cNvPr id="5" name="ZoneTexte 4"/>
          <p:cNvSpPr txBox="1"/>
          <p:nvPr/>
        </p:nvSpPr>
        <p:spPr>
          <a:xfrm>
            <a:off x="4657504" y="6490912"/>
            <a:ext cx="3934860" cy="276999"/>
          </a:xfrm>
          <a:prstGeom prst="rect">
            <a:avLst/>
          </a:prstGeom>
          <a:noFill/>
        </p:spPr>
        <p:txBody>
          <a:bodyPr wrap="none" rtlCol="0">
            <a:spAutoFit/>
          </a:bodyPr>
          <a:lstStyle/>
          <a:p>
            <a:r>
              <a:rPr lang="fr-FR" sz="1200" b="1" i="1" dirty="0" err="1">
                <a:solidFill>
                  <a:srgbClr val="660066"/>
                </a:solidFill>
              </a:rPr>
              <a:t>Compalati</a:t>
            </a:r>
            <a:r>
              <a:rPr lang="fr-FR" sz="1200" b="1" i="1" dirty="0">
                <a:solidFill>
                  <a:srgbClr val="660066"/>
                </a:solidFill>
              </a:rPr>
              <a:t> E et al. Int </a:t>
            </a:r>
            <a:r>
              <a:rPr lang="fr-FR" sz="1200" b="1" i="1" dirty="0" err="1">
                <a:solidFill>
                  <a:srgbClr val="660066"/>
                </a:solidFill>
              </a:rPr>
              <a:t>Arch</a:t>
            </a:r>
            <a:r>
              <a:rPr lang="fr-FR" sz="1200" b="1" i="1" dirty="0">
                <a:solidFill>
                  <a:srgbClr val="660066"/>
                </a:solidFill>
              </a:rPr>
              <a:t> </a:t>
            </a:r>
            <a:r>
              <a:rPr lang="fr-FR" sz="1200" b="1" i="1" dirty="0" err="1">
                <a:solidFill>
                  <a:srgbClr val="660066"/>
                </a:solidFill>
              </a:rPr>
              <a:t>Allergy</a:t>
            </a:r>
            <a:r>
              <a:rPr lang="fr-FR" sz="1200" b="1" i="1" dirty="0">
                <a:solidFill>
                  <a:srgbClr val="660066"/>
                </a:solidFill>
              </a:rPr>
              <a:t> </a:t>
            </a:r>
            <a:r>
              <a:rPr lang="fr-FR" sz="1200" b="1" i="1" dirty="0" err="1">
                <a:solidFill>
                  <a:srgbClr val="660066"/>
                </a:solidFill>
              </a:rPr>
              <a:t>Immunol</a:t>
            </a:r>
            <a:r>
              <a:rPr lang="fr-FR" sz="1200" b="1" i="1" dirty="0">
                <a:solidFill>
                  <a:srgbClr val="660066"/>
                </a:solidFill>
              </a:rPr>
              <a:t> 2011, 156:1-15</a:t>
            </a:r>
          </a:p>
        </p:txBody>
      </p:sp>
      <p:pic>
        <p:nvPicPr>
          <p:cNvPr id="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4" y="461328"/>
            <a:ext cx="1347608" cy="834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0209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egnaposto numero diapositiva 2"/>
          <p:cNvSpPr>
            <a:spLocks noGrp="1"/>
          </p:cNvSpPr>
          <p:nvPr>
            <p:ph type="sldNum" sz="quarter" idx="12"/>
          </p:nvPr>
        </p:nvSpPr>
        <p:spPr bwMode="auto">
          <a:xfrm>
            <a:off x="457200" y="6356362"/>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fld id="{913F28A1-5A0F-F346-B190-05EDA32513F7}" type="slidenum">
              <a:rPr lang="en-US" sz="1200">
                <a:solidFill>
                  <a:srgbClr val="898989"/>
                </a:solidFill>
                <a:latin typeface="Calibri" charset="0"/>
              </a:rPr>
              <a:pPr algn="l" eaLnBrk="1" hangingPunct="1"/>
              <a:t>8</a:t>
            </a:fld>
            <a:endParaRPr lang="en-US" sz="1200">
              <a:solidFill>
                <a:srgbClr val="898989"/>
              </a:solidFill>
              <a:latin typeface="Calibri" charset="0"/>
            </a:endParaRPr>
          </a:p>
        </p:txBody>
      </p:sp>
      <p:sp>
        <p:nvSpPr>
          <p:cNvPr id="95235" name="Text Box 1026"/>
          <p:cNvSpPr txBox="1">
            <a:spLocks noChangeArrowheads="1"/>
          </p:cNvSpPr>
          <p:nvPr/>
        </p:nvSpPr>
        <p:spPr bwMode="auto">
          <a:xfrm>
            <a:off x="166694" y="2897190"/>
            <a:ext cx="2422525" cy="40934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b="1" i="1" dirty="0" err="1">
                <a:solidFill>
                  <a:srgbClr val="660066"/>
                </a:solidFill>
                <a:latin typeface="Avenir Black Oblique"/>
                <a:cs typeface="Avenir Black Oblique"/>
              </a:rPr>
              <a:t>Preference</a:t>
            </a:r>
            <a:r>
              <a:rPr lang="it-IT" sz="2000" b="1" i="1" dirty="0">
                <a:solidFill>
                  <a:srgbClr val="660066"/>
                </a:solidFill>
                <a:latin typeface="Avenir Black Oblique"/>
                <a:cs typeface="Avenir Black Oblique"/>
              </a:rPr>
              <a:t> </a:t>
            </a:r>
          </a:p>
          <a:p>
            <a:pPr eaLnBrk="1" hangingPunct="1"/>
            <a:r>
              <a:rPr lang="it-IT" sz="2000" b="1" i="1" dirty="0" err="1">
                <a:solidFill>
                  <a:srgbClr val="660066"/>
                </a:solidFill>
                <a:latin typeface="Avenir Black Oblique"/>
                <a:cs typeface="Avenir Black Oblique"/>
              </a:rPr>
              <a:t>Awareness</a:t>
            </a:r>
            <a:endParaRPr lang="it-IT" sz="2000" b="1" i="1" dirty="0">
              <a:solidFill>
                <a:srgbClr val="660066"/>
              </a:solidFill>
              <a:latin typeface="Avenir Black Oblique"/>
              <a:cs typeface="Avenir Black Oblique"/>
            </a:endParaRPr>
          </a:p>
          <a:p>
            <a:pPr eaLnBrk="1" hangingPunct="1"/>
            <a:r>
              <a:rPr lang="it-IT" sz="2000" b="1" i="1" dirty="0" err="1">
                <a:solidFill>
                  <a:srgbClr val="660066"/>
                </a:solidFill>
                <a:latin typeface="Avenir Black Oblique"/>
                <a:cs typeface="Avenir Black Oblique"/>
              </a:rPr>
              <a:t>Satisfaction</a:t>
            </a:r>
            <a:endParaRPr lang="it-IT" sz="2000" b="1" i="1" dirty="0">
              <a:solidFill>
                <a:srgbClr val="660066"/>
              </a:solidFill>
              <a:latin typeface="Avenir Black Oblique"/>
              <a:cs typeface="Avenir Black Oblique"/>
            </a:endParaRPr>
          </a:p>
          <a:p>
            <a:pPr eaLnBrk="1" hangingPunct="1"/>
            <a:r>
              <a:rPr lang="it-IT" sz="2000" b="1" i="1" dirty="0" err="1">
                <a:solidFill>
                  <a:srgbClr val="660066"/>
                </a:solidFill>
                <a:latin typeface="Avenir Black Oblique"/>
                <a:cs typeface="Avenir Black Oblique"/>
              </a:rPr>
              <a:t>Behavior</a:t>
            </a:r>
            <a:endParaRPr lang="it-IT" sz="2000" b="1" i="1" dirty="0">
              <a:solidFill>
                <a:srgbClr val="660066"/>
              </a:solidFill>
              <a:latin typeface="Avenir Black Oblique"/>
              <a:cs typeface="Avenir Black Oblique"/>
            </a:endParaRPr>
          </a:p>
          <a:p>
            <a:pPr eaLnBrk="1" hangingPunct="1"/>
            <a:r>
              <a:rPr lang="it-IT" sz="2000" b="1" i="1" dirty="0" err="1">
                <a:solidFill>
                  <a:srgbClr val="660066"/>
                </a:solidFill>
                <a:latin typeface="Avenir Black Oblique"/>
                <a:cs typeface="Avenir Black Oblique"/>
              </a:rPr>
              <a:t>Coping</a:t>
            </a:r>
            <a:endParaRPr lang="it-IT" sz="2000" b="1" i="1" dirty="0">
              <a:solidFill>
                <a:srgbClr val="660066"/>
              </a:solidFill>
              <a:latin typeface="Avenir Black Oblique"/>
              <a:cs typeface="Avenir Black Oblique"/>
            </a:endParaRPr>
          </a:p>
          <a:p>
            <a:pPr eaLnBrk="1" hangingPunct="1"/>
            <a:r>
              <a:rPr lang="it-IT" sz="2000" b="1" i="1" dirty="0" err="1">
                <a:solidFill>
                  <a:srgbClr val="660066"/>
                </a:solidFill>
                <a:latin typeface="Avenir Black Oblique"/>
                <a:cs typeface="Avenir Black Oblique"/>
              </a:rPr>
              <a:t>Adherence</a:t>
            </a:r>
            <a:endParaRPr lang="it-IT" sz="2000" b="1" i="1" dirty="0">
              <a:solidFill>
                <a:srgbClr val="660066"/>
              </a:solidFill>
              <a:latin typeface="Avenir Black Oblique"/>
              <a:cs typeface="Avenir Black Oblique"/>
            </a:endParaRPr>
          </a:p>
          <a:p>
            <a:pPr eaLnBrk="1" hangingPunct="1"/>
            <a:r>
              <a:rPr lang="it-IT" sz="2000" b="1" i="1" dirty="0">
                <a:solidFill>
                  <a:srgbClr val="660066"/>
                </a:solidFill>
                <a:latin typeface="Avenir Black Oblique"/>
                <a:cs typeface="Avenir Black Oblique"/>
              </a:rPr>
              <a:t>Stress</a:t>
            </a:r>
          </a:p>
          <a:p>
            <a:pPr eaLnBrk="1" hangingPunct="1"/>
            <a:r>
              <a:rPr lang="it-IT" sz="2000" b="1" i="1" dirty="0" err="1">
                <a:solidFill>
                  <a:srgbClr val="660066"/>
                </a:solidFill>
                <a:latin typeface="Avenir Black Oblique"/>
                <a:cs typeface="Avenir Black Oblique"/>
              </a:rPr>
              <a:t>Anxiety</a:t>
            </a:r>
            <a:r>
              <a:rPr lang="it-IT" sz="2000" b="1" i="1" dirty="0">
                <a:solidFill>
                  <a:srgbClr val="660066"/>
                </a:solidFill>
                <a:latin typeface="Avenir Black Oblique"/>
                <a:cs typeface="Avenir Black Oblique"/>
              </a:rPr>
              <a:t>/</a:t>
            </a:r>
            <a:r>
              <a:rPr lang="it-IT" sz="2000" b="1" i="1" dirty="0" err="1">
                <a:solidFill>
                  <a:srgbClr val="660066"/>
                </a:solidFill>
                <a:latin typeface="Avenir Black Oblique"/>
                <a:cs typeface="Avenir Black Oblique"/>
              </a:rPr>
              <a:t>depression</a:t>
            </a:r>
            <a:endParaRPr lang="it-IT" sz="2000" b="1" i="1" dirty="0">
              <a:solidFill>
                <a:srgbClr val="660066"/>
              </a:solidFill>
              <a:latin typeface="Avenir Black Oblique"/>
              <a:cs typeface="Avenir Black Oblique"/>
            </a:endParaRPr>
          </a:p>
          <a:p>
            <a:pPr eaLnBrk="1" hangingPunct="1"/>
            <a:r>
              <a:rPr lang="it-IT" sz="2000" b="1" i="1" dirty="0" err="1">
                <a:solidFill>
                  <a:srgbClr val="660066"/>
                </a:solidFill>
                <a:latin typeface="Avenir Black Oblique"/>
                <a:cs typeface="Avenir Black Oblique"/>
              </a:rPr>
              <a:t>Quality</a:t>
            </a:r>
            <a:r>
              <a:rPr lang="it-IT" sz="2000" b="1" i="1" dirty="0">
                <a:solidFill>
                  <a:srgbClr val="660066"/>
                </a:solidFill>
                <a:latin typeface="Avenir Black Oblique"/>
                <a:cs typeface="Avenir Black Oblique"/>
              </a:rPr>
              <a:t> of life</a:t>
            </a:r>
          </a:p>
          <a:p>
            <a:pPr eaLnBrk="1" hangingPunct="1"/>
            <a:r>
              <a:rPr lang="it-IT" sz="2000" b="1" i="1" dirty="0" err="1">
                <a:solidFill>
                  <a:srgbClr val="660066"/>
                </a:solidFill>
                <a:latin typeface="Avenir Black Oblique"/>
                <a:cs typeface="Avenir Black Oblique"/>
              </a:rPr>
              <a:t>Alexithymia</a:t>
            </a:r>
            <a:endParaRPr lang="it-IT" sz="2000" b="1" i="1" dirty="0">
              <a:solidFill>
                <a:srgbClr val="660066"/>
              </a:solidFill>
              <a:latin typeface="Avenir Black Oblique"/>
              <a:cs typeface="Avenir Black Oblique"/>
            </a:endParaRPr>
          </a:p>
          <a:p>
            <a:pPr eaLnBrk="1" hangingPunct="1"/>
            <a:r>
              <a:rPr lang="it-IT" sz="2000" b="1" i="1" dirty="0">
                <a:solidFill>
                  <a:srgbClr val="660066"/>
                </a:solidFill>
                <a:latin typeface="Avenir Black Oblique"/>
                <a:cs typeface="Avenir Black Oblique"/>
              </a:rPr>
              <a:t>Mood</a:t>
            </a:r>
          </a:p>
          <a:p>
            <a:pPr eaLnBrk="1" hangingPunct="1"/>
            <a:endParaRPr lang="it-IT" sz="2000" b="1" i="1" dirty="0">
              <a:solidFill>
                <a:srgbClr val="660066"/>
              </a:solidFill>
              <a:latin typeface="Avenir Black Oblique"/>
              <a:cs typeface="Avenir Black Oblique"/>
            </a:endParaRPr>
          </a:p>
        </p:txBody>
      </p:sp>
      <p:sp>
        <p:nvSpPr>
          <p:cNvPr id="95236" name="Text Box 1027"/>
          <p:cNvSpPr txBox="1">
            <a:spLocks noChangeArrowheads="1"/>
          </p:cNvSpPr>
          <p:nvPr/>
        </p:nvSpPr>
        <p:spPr bwMode="auto">
          <a:xfrm>
            <a:off x="271463" y="1716088"/>
            <a:ext cx="1941512" cy="944562"/>
          </a:xfrm>
          <a:prstGeom prst="rect">
            <a:avLst/>
          </a:prstGeom>
          <a:solidFill>
            <a:srgbClr val="FFFFFF"/>
          </a:solidFill>
          <a:ln w="38100">
            <a:solidFill>
              <a:srgbClr val="FF0000"/>
            </a:solidFill>
            <a:miter lim="800000"/>
            <a:headEnd/>
            <a:tailEnd/>
          </a:ln>
          <a:effectLst>
            <a:glow rad="228600">
              <a:schemeClr val="accent4">
                <a:alpha val="75000"/>
              </a:schemeClr>
            </a:glow>
          </a:effec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it-IT" sz="2000" b="1" smtClean="0">
                <a:solidFill>
                  <a:srgbClr val="FF0000"/>
                </a:solidFill>
                <a:effectLst>
                  <a:outerShdw blurRad="38100" dist="38100" dir="2700000" algn="tl">
                    <a:srgbClr val="FFFFFF"/>
                  </a:outerShdw>
                </a:effectLst>
                <a:latin typeface="Calibri" charset="0"/>
              </a:rPr>
              <a:t>Patient</a:t>
            </a:r>
            <a:br>
              <a:rPr lang="it-IT" sz="2000" b="1" smtClean="0">
                <a:solidFill>
                  <a:srgbClr val="FF0000"/>
                </a:solidFill>
                <a:effectLst>
                  <a:outerShdw blurRad="38100" dist="38100" dir="2700000" algn="tl">
                    <a:srgbClr val="FFFFFF"/>
                  </a:outerShdw>
                </a:effectLst>
                <a:latin typeface="Calibri" charset="0"/>
              </a:rPr>
            </a:br>
            <a:r>
              <a:rPr lang="it-IT" sz="2000" b="1" smtClean="0">
                <a:solidFill>
                  <a:srgbClr val="FF0000"/>
                </a:solidFill>
                <a:effectLst>
                  <a:outerShdw blurRad="38100" dist="38100" dir="2700000" algn="tl">
                    <a:srgbClr val="FFFFFF"/>
                  </a:outerShdw>
                </a:effectLst>
                <a:latin typeface="Calibri" charset="0"/>
              </a:rPr>
              <a:t>Reported</a:t>
            </a:r>
          </a:p>
          <a:p>
            <a:pPr algn="ctr" eaLnBrk="1" hangingPunct="1">
              <a:lnSpc>
                <a:spcPct val="90000"/>
              </a:lnSpc>
              <a:defRPr/>
            </a:pPr>
            <a:r>
              <a:rPr lang="it-IT" sz="2000" b="1" smtClean="0">
                <a:solidFill>
                  <a:srgbClr val="FF0000"/>
                </a:solidFill>
                <a:effectLst>
                  <a:outerShdw blurRad="38100" dist="38100" dir="2700000" algn="tl">
                    <a:srgbClr val="FFFFFF"/>
                  </a:outerShdw>
                </a:effectLst>
                <a:latin typeface="Calibri" charset="0"/>
              </a:rPr>
              <a:t>Outcomes</a:t>
            </a:r>
          </a:p>
        </p:txBody>
      </p:sp>
      <p:sp>
        <p:nvSpPr>
          <p:cNvPr id="155654" name="Text Box 1028"/>
          <p:cNvSpPr txBox="1">
            <a:spLocks noChangeArrowheads="1"/>
          </p:cNvSpPr>
          <p:nvPr/>
        </p:nvSpPr>
        <p:spPr bwMode="auto">
          <a:xfrm>
            <a:off x="2489201" y="1716088"/>
            <a:ext cx="1941513" cy="944562"/>
          </a:xfrm>
          <a:prstGeom prst="rect">
            <a:avLst/>
          </a:prstGeom>
          <a:solidFill>
            <a:srgbClr val="66FFFF"/>
          </a:solidFill>
          <a:ln w="38100">
            <a:solidFill>
              <a:srgbClr val="FF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it-IT" sz="2000" b="1">
                <a:solidFill>
                  <a:srgbClr val="FF0000"/>
                </a:solidFill>
                <a:latin typeface="Calibri" charset="0"/>
              </a:rPr>
              <a:t>Disease </a:t>
            </a:r>
          </a:p>
          <a:p>
            <a:pPr algn="ctr" eaLnBrk="1" hangingPunct="1">
              <a:lnSpc>
                <a:spcPct val="90000"/>
              </a:lnSpc>
            </a:pPr>
            <a:r>
              <a:rPr lang="it-IT" sz="2000" b="1">
                <a:solidFill>
                  <a:srgbClr val="FF0000"/>
                </a:solidFill>
                <a:latin typeface="Calibri" charset="0"/>
              </a:rPr>
              <a:t>Phenotype</a:t>
            </a:r>
          </a:p>
        </p:txBody>
      </p:sp>
      <p:sp>
        <p:nvSpPr>
          <p:cNvPr id="155655" name="Text Box 1029"/>
          <p:cNvSpPr txBox="1">
            <a:spLocks noChangeArrowheads="1"/>
          </p:cNvSpPr>
          <p:nvPr/>
        </p:nvSpPr>
        <p:spPr bwMode="auto">
          <a:xfrm>
            <a:off x="2698753" y="2897199"/>
            <a:ext cx="16482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a:solidFill>
                  <a:prstClr val="white"/>
                </a:solidFill>
                <a:latin typeface="Calibri" charset="0"/>
              </a:rPr>
              <a:t>Etiology</a:t>
            </a:r>
          </a:p>
          <a:p>
            <a:pPr eaLnBrk="1" hangingPunct="1"/>
            <a:r>
              <a:rPr lang="it-IT" sz="2000">
                <a:solidFill>
                  <a:prstClr val="white"/>
                </a:solidFill>
                <a:latin typeface="Calibri" charset="0"/>
              </a:rPr>
              <a:t>Severity</a:t>
            </a:r>
          </a:p>
          <a:p>
            <a:pPr eaLnBrk="1" hangingPunct="1"/>
            <a:r>
              <a:rPr lang="it-IT" sz="2000">
                <a:solidFill>
                  <a:prstClr val="white"/>
                </a:solidFill>
                <a:latin typeface="Calibri" charset="0"/>
              </a:rPr>
              <a:t>Comorbidities</a:t>
            </a:r>
          </a:p>
        </p:txBody>
      </p:sp>
      <p:sp>
        <p:nvSpPr>
          <p:cNvPr id="155656" name="Text Box 1030"/>
          <p:cNvSpPr txBox="1">
            <a:spLocks noChangeArrowheads="1"/>
          </p:cNvSpPr>
          <p:nvPr/>
        </p:nvSpPr>
        <p:spPr bwMode="auto">
          <a:xfrm>
            <a:off x="4708526" y="1716088"/>
            <a:ext cx="1941513" cy="944562"/>
          </a:xfrm>
          <a:prstGeom prst="rect">
            <a:avLst/>
          </a:prstGeom>
          <a:solidFill>
            <a:srgbClr val="66FFFF"/>
          </a:solidFill>
          <a:ln w="38100">
            <a:solidFill>
              <a:srgbClr val="FF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it-IT" sz="2000" b="1">
                <a:solidFill>
                  <a:srgbClr val="FF0000"/>
                </a:solidFill>
                <a:latin typeface="Calibri" charset="0"/>
              </a:rPr>
              <a:t>Therapy</a:t>
            </a:r>
          </a:p>
        </p:txBody>
      </p:sp>
      <p:sp>
        <p:nvSpPr>
          <p:cNvPr id="155657" name="Text Box 1031"/>
          <p:cNvSpPr txBox="1">
            <a:spLocks noChangeArrowheads="1"/>
          </p:cNvSpPr>
          <p:nvPr/>
        </p:nvSpPr>
        <p:spPr bwMode="auto">
          <a:xfrm>
            <a:off x="4967294" y="2897189"/>
            <a:ext cx="11320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a:solidFill>
                  <a:prstClr val="white"/>
                </a:solidFill>
                <a:latin typeface="Calibri" charset="0"/>
              </a:rPr>
              <a:t>Drugs</a:t>
            </a:r>
          </a:p>
          <a:p>
            <a:pPr eaLnBrk="1" hangingPunct="1"/>
            <a:r>
              <a:rPr lang="it-IT" sz="2000">
                <a:solidFill>
                  <a:prstClr val="white"/>
                </a:solidFill>
                <a:latin typeface="Calibri" charset="0"/>
              </a:rPr>
              <a:t>Schedule</a:t>
            </a:r>
          </a:p>
        </p:txBody>
      </p:sp>
      <p:sp>
        <p:nvSpPr>
          <p:cNvPr id="155658" name="Text Box 1032"/>
          <p:cNvSpPr txBox="1">
            <a:spLocks noChangeArrowheads="1"/>
          </p:cNvSpPr>
          <p:nvPr/>
        </p:nvSpPr>
        <p:spPr bwMode="auto">
          <a:xfrm>
            <a:off x="6927851" y="1716088"/>
            <a:ext cx="1941513" cy="944562"/>
          </a:xfrm>
          <a:prstGeom prst="rect">
            <a:avLst/>
          </a:prstGeom>
          <a:solidFill>
            <a:srgbClr val="66FFFF"/>
          </a:solidFill>
          <a:ln w="38100">
            <a:solidFill>
              <a:srgbClr val="FF0000"/>
            </a:solid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it-IT" sz="2000" b="1">
                <a:solidFill>
                  <a:srgbClr val="FF0000"/>
                </a:solidFill>
                <a:latin typeface="Calibri" charset="0"/>
              </a:rPr>
              <a:t>Disease</a:t>
            </a:r>
            <a:br>
              <a:rPr lang="it-IT" sz="2000" b="1">
                <a:solidFill>
                  <a:srgbClr val="FF0000"/>
                </a:solidFill>
                <a:latin typeface="Calibri" charset="0"/>
              </a:rPr>
            </a:br>
            <a:r>
              <a:rPr lang="it-IT" sz="2000" b="1">
                <a:solidFill>
                  <a:srgbClr val="FF0000"/>
                </a:solidFill>
                <a:latin typeface="Calibri" charset="0"/>
              </a:rPr>
              <a:t>Control</a:t>
            </a:r>
          </a:p>
          <a:p>
            <a:pPr algn="ctr" eaLnBrk="1" hangingPunct="1">
              <a:lnSpc>
                <a:spcPct val="90000"/>
              </a:lnSpc>
            </a:pPr>
            <a:r>
              <a:rPr lang="it-IT" sz="2000" b="1">
                <a:solidFill>
                  <a:srgbClr val="FF0000"/>
                </a:solidFill>
                <a:latin typeface="Calibri" charset="0"/>
              </a:rPr>
              <a:t>Measures</a:t>
            </a:r>
          </a:p>
        </p:txBody>
      </p:sp>
      <p:sp>
        <p:nvSpPr>
          <p:cNvPr id="155659" name="Text Box 1034"/>
          <p:cNvSpPr txBox="1">
            <a:spLocks noChangeArrowheads="1"/>
          </p:cNvSpPr>
          <p:nvPr/>
        </p:nvSpPr>
        <p:spPr bwMode="auto">
          <a:xfrm>
            <a:off x="6858006" y="2897188"/>
            <a:ext cx="193488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a:solidFill>
                  <a:prstClr val="white"/>
                </a:solidFill>
                <a:latin typeface="Calibri" charset="0"/>
              </a:rPr>
              <a:t>Symptoms Score</a:t>
            </a:r>
          </a:p>
          <a:p>
            <a:pPr eaLnBrk="1" hangingPunct="1"/>
            <a:r>
              <a:rPr lang="it-IT" sz="2000">
                <a:solidFill>
                  <a:prstClr val="white"/>
                </a:solidFill>
                <a:latin typeface="Calibri" charset="0"/>
              </a:rPr>
              <a:t>Composite Score</a:t>
            </a:r>
          </a:p>
          <a:p>
            <a:pPr eaLnBrk="1" hangingPunct="1"/>
            <a:r>
              <a:rPr lang="it-IT" sz="2000">
                <a:solidFill>
                  <a:prstClr val="white"/>
                </a:solidFill>
                <a:latin typeface="Calibri" charset="0"/>
              </a:rPr>
              <a:t>Function</a:t>
            </a:r>
          </a:p>
          <a:p>
            <a:pPr eaLnBrk="1" hangingPunct="1"/>
            <a:r>
              <a:rPr lang="it-IT" sz="2000">
                <a:solidFill>
                  <a:prstClr val="white"/>
                </a:solidFill>
                <a:latin typeface="Calibri" charset="0"/>
              </a:rPr>
              <a:t>Biology</a:t>
            </a:r>
          </a:p>
          <a:p>
            <a:pPr eaLnBrk="1" hangingPunct="1"/>
            <a:r>
              <a:rPr lang="it-IT" sz="2000">
                <a:solidFill>
                  <a:prstClr val="white"/>
                </a:solidFill>
                <a:latin typeface="Calibri" charset="0"/>
              </a:rPr>
              <a:t>Clin. Parameters</a:t>
            </a:r>
          </a:p>
          <a:p>
            <a:pPr eaLnBrk="1" hangingPunct="1"/>
            <a:r>
              <a:rPr lang="it-IT" sz="2000">
                <a:solidFill>
                  <a:prstClr val="white"/>
                </a:solidFill>
                <a:latin typeface="Calibri" charset="0"/>
              </a:rPr>
              <a:t>Resources utiliz.</a:t>
            </a:r>
          </a:p>
        </p:txBody>
      </p:sp>
      <p:sp>
        <p:nvSpPr>
          <p:cNvPr id="87051" name="Rectangle 13"/>
          <p:cNvSpPr>
            <a:spLocks noGrp="1" noChangeArrowheads="1"/>
          </p:cNvSpPr>
          <p:nvPr>
            <p:ph type="title"/>
          </p:nvPr>
        </p:nvSpPr>
        <p:spPr>
          <a:xfrm>
            <a:off x="643082" y="172695"/>
            <a:ext cx="7886700" cy="1325563"/>
          </a:xfrm>
          <a:solidFill>
            <a:srgbClr val="FFFFFF"/>
          </a:solidFill>
          <a:ln w="57150" cap="flat">
            <a:solidFill>
              <a:srgbClr val="0000FF"/>
            </a:solidFill>
            <a:round/>
            <a:headEnd type="none" w="med" len="med"/>
            <a:tailEnd type="none" w="med" len="med"/>
          </a:ln>
          <a:effectLst>
            <a:glow rad="101600">
              <a:schemeClr val="accent4">
                <a:alpha val="75000"/>
              </a:schemeClr>
            </a:glow>
          </a:effectLst>
          <a:extLst/>
        </p:spPr>
        <p:txBody>
          <a:bodyPr rtlCol="0">
            <a:normAutofit fontScale="90000"/>
          </a:bodyPr>
          <a:lstStyle/>
          <a:p>
            <a:pPr eaLnBrk="1" fontAlgn="auto" hangingPunct="1">
              <a:spcAft>
                <a:spcPts val="0"/>
              </a:spcAft>
              <a:defRPr/>
            </a:pPr>
            <a:r>
              <a:rPr lang="en-US" sz="4800" b="1" dirty="0" smtClean="0">
                <a:solidFill>
                  <a:srgbClr val="0000FF"/>
                </a:solidFill>
                <a:effectLst>
                  <a:glow rad="101600">
                    <a:schemeClr val="accent4">
                      <a:alpha val="75000"/>
                    </a:schemeClr>
                  </a:glow>
                </a:effectLst>
                <a:ea typeface="+mj-ea"/>
                <a:cs typeface="+mj-cs"/>
              </a:rPr>
              <a:t>         Real Life Observational Studies</a:t>
            </a:r>
          </a:p>
        </p:txBody>
      </p:sp>
      <p:sp>
        <p:nvSpPr>
          <p:cNvPr id="12" name="Text Box 1026"/>
          <p:cNvSpPr txBox="1">
            <a:spLocks noChangeArrowheads="1"/>
          </p:cNvSpPr>
          <p:nvPr/>
        </p:nvSpPr>
        <p:spPr bwMode="auto">
          <a:xfrm>
            <a:off x="2428877" y="2884832"/>
            <a:ext cx="19415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200"/>
              </a:spcBef>
              <a:spcAft>
                <a:spcPts val="200"/>
              </a:spcAft>
            </a:pPr>
            <a:r>
              <a:rPr lang="it-IT" sz="1800" b="1" dirty="0" err="1">
                <a:solidFill>
                  <a:srgbClr val="0000FF"/>
                </a:solidFill>
                <a:cs typeface="Arial" charset="0"/>
              </a:rPr>
              <a:t>Aetiology</a:t>
            </a:r>
            <a:endParaRPr lang="it-IT" sz="1800" b="1" dirty="0">
              <a:solidFill>
                <a:srgbClr val="0000FF"/>
              </a:solidFill>
              <a:cs typeface="Arial" charset="0"/>
            </a:endParaRPr>
          </a:p>
          <a:p>
            <a:pPr algn="ctr" eaLnBrk="1" hangingPunct="1">
              <a:spcBef>
                <a:spcPts val="200"/>
              </a:spcBef>
              <a:spcAft>
                <a:spcPts val="200"/>
              </a:spcAft>
            </a:pPr>
            <a:r>
              <a:rPr lang="it-IT" sz="1800" b="1" dirty="0" err="1">
                <a:solidFill>
                  <a:srgbClr val="0000FF"/>
                </a:solidFill>
                <a:cs typeface="Arial" charset="0"/>
              </a:rPr>
              <a:t>Severity</a:t>
            </a:r>
            <a:endParaRPr lang="it-IT" sz="1800" b="1" dirty="0">
              <a:solidFill>
                <a:srgbClr val="0000FF"/>
              </a:solidFill>
              <a:cs typeface="Arial" charset="0"/>
            </a:endParaRPr>
          </a:p>
          <a:p>
            <a:pPr algn="ctr" eaLnBrk="1" hangingPunct="1">
              <a:spcBef>
                <a:spcPts val="200"/>
              </a:spcBef>
              <a:spcAft>
                <a:spcPts val="200"/>
              </a:spcAft>
            </a:pPr>
            <a:r>
              <a:rPr lang="it-IT" sz="1800" b="1" dirty="0" err="1">
                <a:solidFill>
                  <a:srgbClr val="0000FF"/>
                </a:solidFill>
                <a:cs typeface="Arial" charset="0"/>
              </a:rPr>
              <a:t>Comorbidities</a:t>
            </a:r>
            <a:endParaRPr lang="it-IT" sz="1800" b="1" dirty="0">
              <a:solidFill>
                <a:srgbClr val="0000FF"/>
              </a:solidFill>
              <a:cs typeface="Arial" charset="0"/>
            </a:endParaRPr>
          </a:p>
        </p:txBody>
      </p:sp>
      <p:sp>
        <p:nvSpPr>
          <p:cNvPr id="13" name="Text Box 1026"/>
          <p:cNvSpPr txBox="1">
            <a:spLocks noChangeArrowheads="1"/>
          </p:cNvSpPr>
          <p:nvPr/>
        </p:nvSpPr>
        <p:spPr bwMode="auto">
          <a:xfrm>
            <a:off x="4703764" y="2884832"/>
            <a:ext cx="1941512"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200"/>
              </a:spcBef>
              <a:spcAft>
                <a:spcPts val="200"/>
              </a:spcAft>
            </a:pPr>
            <a:r>
              <a:rPr lang="it-IT" sz="1800" b="1">
                <a:solidFill>
                  <a:srgbClr val="0000FF"/>
                </a:solidFill>
                <a:cs typeface="Arial" charset="0"/>
              </a:rPr>
              <a:t>Drugs</a:t>
            </a:r>
          </a:p>
          <a:p>
            <a:pPr algn="ctr" eaLnBrk="1" hangingPunct="1">
              <a:spcBef>
                <a:spcPts val="200"/>
              </a:spcBef>
              <a:spcAft>
                <a:spcPts val="200"/>
              </a:spcAft>
            </a:pPr>
            <a:r>
              <a:rPr lang="it-IT" sz="1800" b="1">
                <a:solidFill>
                  <a:srgbClr val="0000FF"/>
                </a:solidFill>
                <a:cs typeface="Arial" charset="0"/>
              </a:rPr>
              <a:t>Schedule</a:t>
            </a:r>
          </a:p>
        </p:txBody>
      </p:sp>
      <p:sp>
        <p:nvSpPr>
          <p:cNvPr id="14" name="Text Box 1026"/>
          <p:cNvSpPr txBox="1">
            <a:spLocks noChangeArrowheads="1"/>
          </p:cNvSpPr>
          <p:nvPr/>
        </p:nvSpPr>
        <p:spPr bwMode="auto">
          <a:xfrm>
            <a:off x="6934202" y="2884831"/>
            <a:ext cx="1941513" cy="311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200"/>
              </a:spcBef>
              <a:spcAft>
                <a:spcPts val="200"/>
              </a:spcAft>
            </a:pPr>
            <a:r>
              <a:rPr lang="it-IT" sz="1800" b="1">
                <a:solidFill>
                  <a:srgbClr val="0000FF"/>
                </a:solidFill>
                <a:cs typeface="Arial" charset="0"/>
              </a:rPr>
              <a:t>Symptoms Score</a:t>
            </a:r>
          </a:p>
          <a:p>
            <a:pPr algn="ctr" eaLnBrk="1" hangingPunct="1">
              <a:spcBef>
                <a:spcPts val="200"/>
              </a:spcBef>
              <a:spcAft>
                <a:spcPts val="200"/>
              </a:spcAft>
            </a:pPr>
            <a:r>
              <a:rPr lang="it-IT" sz="1800" b="1">
                <a:solidFill>
                  <a:srgbClr val="0000FF"/>
                </a:solidFill>
                <a:cs typeface="Arial" charset="0"/>
              </a:rPr>
              <a:t>Composite Score</a:t>
            </a:r>
          </a:p>
          <a:p>
            <a:pPr algn="ctr" eaLnBrk="1" hangingPunct="1">
              <a:spcBef>
                <a:spcPts val="200"/>
              </a:spcBef>
              <a:spcAft>
                <a:spcPts val="200"/>
              </a:spcAft>
            </a:pPr>
            <a:r>
              <a:rPr lang="it-IT" sz="1800" b="1">
                <a:solidFill>
                  <a:srgbClr val="0000FF"/>
                </a:solidFill>
                <a:cs typeface="Arial" charset="0"/>
              </a:rPr>
              <a:t>Function</a:t>
            </a:r>
          </a:p>
          <a:p>
            <a:pPr algn="ctr" eaLnBrk="1" hangingPunct="1">
              <a:spcBef>
                <a:spcPts val="200"/>
              </a:spcBef>
              <a:spcAft>
                <a:spcPts val="200"/>
              </a:spcAft>
            </a:pPr>
            <a:r>
              <a:rPr lang="it-IT" sz="1800" b="1">
                <a:solidFill>
                  <a:srgbClr val="0000FF"/>
                </a:solidFill>
                <a:cs typeface="Arial" charset="0"/>
              </a:rPr>
              <a:t>Biology</a:t>
            </a:r>
          </a:p>
          <a:p>
            <a:pPr algn="ctr" eaLnBrk="1" hangingPunct="1">
              <a:spcBef>
                <a:spcPts val="200"/>
              </a:spcBef>
              <a:spcAft>
                <a:spcPts val="200"/>
              </a:spcAft>
            </a:pPr>
            <a:r>
              <a:rPr lang="it-IT" sz="1800" b="1">
                <a:solidFill>
                  <a:srgbClr val="0000FF"/>
                </a:solidFill>
                <a:cs typeface="Arial" charset="0"/>
              </a:rPr>
              <a:t>Clinical parameters</a:t>
            </a:r>
          </a:p>
          <a:p>
            <a:pPr algn="ctr" eaLnBrk="1" hangingPunct="1">
              <a:spcBef>
                <a:spcPts val="200"/>
              </a:spcBef>
              <a:spcAft>
                <a:spcPts val="200"/>
              </a:spcAft>
            </a:pPr>
            <a:r>
              <a:rPr lang="it-IT" sz="1800" b="1">
                <a:solidFill>
                  <a:srgbClr val="0000FF"/>
                </a:solidFill>
                <a:cs typeface="Arial" charset="0"/>
              </a:rPr>
              <a:t>Resource utilisation</a:t>
            </a:r>
          </a:p>
        </p:txBody>
      </p:sp>
    </p:spTree>
    <p:extLst>
      <p:ext uri="{BB962C8B-B14F-4D97-AF65-F5344CB8AC3E}">
        <p14:creationId xmlns:p14="http://schemas.microsoft.com/office/powerpoint/2010/main" val="59063731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95236"/>
                                        </p:tgtEl>
                                        <p:attrNameLst>
                                          <p:attrName>style.visibility</p:attrName>
                                        </p:attrNameLst>
                                      </p:cBhvr>
                                      <p:to>
                                        <p:strVal val="visible"/>
                                      </p:to>
                                    </p:set>
                                    <p:animEffect transition="in" filter="slide(fromBottom)">
                                      <p:cBhvr>
                                        <p:cTn id="7" dur="500"/>
                                        <p:tgtEl>
                                          <p:spTgt spid="952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blinds(horizontal)">
                                      <p:cBhvr>
                                        <p:cTn id="12" dur="500"/>
                                        <p:tgtEl>
                                          <p:spTgt spid="952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iterate type="lt">
                                    <p:tmPct val="0"/>
                                  </p:iterate>
                                  <p:childTnLst>
                                    <p:animScale>
                                      <p:cBhvr>
                                        <p:cTn id="16" dur="2000" fill="hold"/>
                                        <p:tgtEl>
                                          <p:spTgt spid="95235">
                                            <p:txEl>
                                              <p:pRg st="8" end="8"/>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22" presetClass="emph" presetSubtype="0" fill="hold" nodeType="clickEffect">
                                  <p:stCondLst>
                                    <p:cond delay="0"/>
                                  </p:stCondLst>
                                  <p:iterate type="lt">
                                    <p:tmPct val="0"/>
                                  </p:iterate>
                                  <p:childTnLst>
                                    <p:animClr clrSpc="hsl" dir="cw">
                                      <p:cBhvr override="childStyle">
                                        <p:cTn id="20" dur="500" fill="hold"/>
                                        <p:tgtEl>
                                          <p:spTgt spid="95235">
                                            <p:txEl>
                                              <p:pRg st="8" end="8"/>
                                            </p:txEl>
                                          </p:spTgt>
                                        </p:tgtEl>
                                        <p:attrNameLst>
                                          <p:attrName>style.color</p:attrName>
                                        </p:attrNameLst>
                                      </p:cBhvr>
                                      <p:by>
                                        <p:hsl h="-7200000" s="0" l="0"/>
                                      </p:by>
                                    </p:animClr>
                                    <p:animClr clrSpc="hsl" dir="cw">
                                      <p:cBhvr>
                                        <p:cTn id="21" dur="500" fill="hold"/>
                                        <p:tgtEl>
                                          <p:spTgt spid="95235">
                                            <p:txEl>
                                              <p:pRg st="8" end="8"/>
                                            </p:txEl>
                                          </p:spTgt>
                                        </p:tgtEl>
                                        <p:attrNameLst>
                                          <p:attrName>fillcolor</p:attrName>
                                        </p:attrNameLst>
                                      </p:cBhvr>
                                      <p:by>
                                        <p:hsl h="-7200000" s="0" l="0"/>
                                      </p:by>
                                    </p:animClr>
                                    <p:animClr clrSpc="hsl" dir="cw">
                                      <p:cBhvr>
                                        <p:cTn id="22" dur="500" fill="hold"/>
                                        <p:tgtEl>
                                          <p:spTgt spid="95235">
                                            <p:txEl>
                                              <p:pRg st="8" end="8"/>
                                            </p:txEl>
                                          </p:spTgt>
                                        </p:tgtEl>
                                        <p:attrNameLst>
                                          <p:attrName>stroke.color</p:attrName>
                                        </p:attrNameLst>
                                      </p:cBhvr>
                                      <p:by>
                                        <p:hsl h="-7200000" s="0" l="0"/>
                                      </p:by>
                                    </p:animClr>
                                    <p:set>
                                      <p:cBhvr>
                                        <p:cTn id="23" dur="500" fill="hold"/>
                                        <p:tgtEl>
                                          <p:spTgt spid="95235">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683574" y="2348880"/>
            <a:ext cx="7922611" cy="4248150"/>
          </a:xfrm>
        </p:spPr>
        <p:txBody>
          <a:bodyPr/>
          <a:lstStyle/>
          <a:p>
            <a:r>
              <a:rPr lang="en-US" sz="2800" b="1" u="sng" dirty="0">
                <a:solidFill>
                  <a:srgbClr val="660066"/>
                </a:solidFill>
                <a:latin typeface="Arial Black"/>
                <a:cs typeface="Arial Black"/>
              </a:rPr>
              <a:t>Intranasal corticosteroids </a:t>
            </a:r>
            <a:r>
              <a:rPr lang="en-US" sz="2800" dirty="0"/>
              <a:t>are also first-line </a:t>
            </a:r>
            <a:r>
              <a:rPr lang="en-US" sz="2800" dirty="0" smtClean="0"/>
              <a:t>therapeutic options </a:t>
            </a:r>
            <a:r>
              <a:rPr lang="en-US" sz="2800" dirty="0"/>
              <a:t>for patients with mild persistent or </a:t>
            </a:r>
            <a:r>
              <a:rPr lang="en-US" sz="2800" dirty="0" smtClean="0"/>
              <a:t>moderate/ severe </a:t>
            </a:r>
            <a:r>
              <a:rPr lang="en-US" sz="2800" i="1" dirty="0"/>
              <a:t>s</a:t>
            </a:r>
            <a:r>
              <a:rPr lang="en-US" sz="2800" dirty="0"/>
              <a:t>ymptoms</a:t>
            </a:r>
            <a:r>
              <a:rPr lang="en-US" sz="2800" b="1" i="1" dirty="0"/>
              <a:t> </a:t>
            </a:r>
            <a:r>
              <a:rPr lang="en-US" sz="2800" b="1" i="1" dirty="0">
                <a:solidFill>
                  <a:srgbClr val="660066"/>
                </a:solidFill>
              </a:rPr>
              <a:t>and they can be used alone or in </a:t>
            </a:r>
            <a:r>
              <a:rPr lang="en-US" sz="2800" b="1" i="1" dirty="0" smtClean="0">
                <a:solidFill>
                  <a:srgbClr val="660066"/>
                </a:solidFill>
              </a:rPr>
              <a:t>combination </a:t>
            </a:r>
            <a:r>
              <a:rPr lang="fr-FR" sz="2800" b="1" i="1" dirty="0" err="1" smtClean="0">
                <a:solidFill>
                  <a:srgbClr val="660066"/>
                </a:solidFill>
              </a:rPr>
              <a:t>with</a:t>
            </a:r>
            <a:r>
              <a:rPr lang="fr-FR" sz="2800" b="1" i="1" dirty="0" smtClean="0">
                <a:solidFill>
                  <a:srgbClr val="660066"/>
                </a:solidFill>
              </a:rPr>
              <a:t> </a:t>
            </a:r>
            <a:r>
              <a:rPr lang="fr-FR" sz="2800" b="1" i="1" dirty="0">
                <a:solidFill>
                  <a:srgbClr val="660066"/>
                </a:solidFill>
              </a:rPr>
              <a:t>oral </a:t>
            </a:r>
            <a:r>
              <a:rPr lang="fr-FR" sz="2800" b="1" i="1" dirty="0" err="1" smtClean="0">
                <a:solidFill>
                  <a:srgbClr val="660066"/>
                </a:solidFill>
              </a:rPr>
              <a:t>antihistamines</a:t>
            </a:r>
            <a:endParaRPr lang="fr-FR" sz="2800" b="1" i="1" dirty="0">
              <a:solidFill>
                <a:srgbClr val="660066"/>
              </a:solidFill>
            </a:endParaRPr>
          </a:p>
        </p:txBody>
      </p:sp>
      <p:sp>
        <p:nvSpPr>
          <p:cNvPr id="5" name="Espace réservé du numéro de diapositive 4"/>
          <p:cNvSpPr>
            <a:spLocks noGrp="1"/>
          </p:cNvSpPr>
          <p:nvPr>
            <p:ph type="sldNum" sz="quarter" idx="11"/>
          </p:nvPr>
        </p:nvSpPr>
        <p:spPr/>
        <p:txBody>
          <a:bodyPr/>
          <a:lstStyle/>
          <a:p>
            <a:pPr>
              <a:defRPr/>
            </a:pPr>
            <a:r>
              <a:rPr lang="fr-FR" smtClean="0">
                <a:solidFill>
                  <a:prstClr val="black">
                    <a:tint val="75000"/>
                  </a:prstClr>
                </a:solidFill>
              </a:rPr>
              <a:t>|</a:t>
            </a:r>
            <a:r>
              <a:rPr lang="fr-FR" sz="900" baseline="16000" smtClean="0">
                <a:solidFill>
                  <a:prstClr val="black">
                    <a:tint val="75000"/>
                  </a:prstClr>
                </a:solidFill>
              </a:rPr>
              <a:t>         </a:t>
            </a:r>
            <a:fld id="{B15D851D-4738-45D9-A3A3-4CC2F4FD8231}" type="slidenum">
              <a:rPr lang="fr-FR" smtClean="0">
                <a:solidFill>
                  <a:prstClr val="black">
                    <a:tint val="75000"/>
                  </a:prstClr>
                </a:solidFill>
              </a:rPr>
              <a:pPr>
                <a:defRPr/>
              </a:pPr>
              <a:t>80</a:t>
            </a:fld>
            <a:endParaRPr lang="fr-FR">
              <a:solidFill>
                <a:prstClr val="black">
                  <a:tint val="75000"/>
                </a:prstClr>
              </a:solidFill>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8"/>
            <a:ext cx="6000750" cy="1676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CasellaDiTesto 3"/>
          <p:cNvSpPr txBox="1"/>
          <p:nvPr/>
        </p:nvSpPr>
        <p:spPr>
          <a:xfrm>
            <a:off x="6803692" y="6160886"/>
            <a:ext cx="1922321" cy="369332"/>
          </a:xfrm>
          <a:prstGeom prst="rect">
            <a:avLst/>
          </a:prstGeom>
          <a:noFill/>
        </p:spPr>
        <p:txBody>
          <a:bodyPr wrap="none" rtlCol="0">
            <a:spAutoFit/>
          </a:bodyPr>
          <a:lstStyle/>
          <a:p>
            <a:r>
              <a:rPr lang="it-IT" b="1" i="1" dirty="0">
                <a:solidFill>
                  <a:srgbClr val="660066"/>
                </a:solidFill>
              </a:rPr>
              <a:t>Small &amp; </a:t>
            </a:r>
            <a:r>
              <a:rPr lang="it-IT" b="1" i="1" dirty="0" err="1">
                <a:solidFill>
                  <a:srgbClr val="660066"/>
                </a:solidFill>
              </a:rPr>
              <a:t>Kim</a:t>
            </a:r>
            <a:r>
              <a:rPr lang="it-IT" b="1" i="1" dirty="0">
                <a:solidFill>
                  <a:srgbClr val="660066"/>
                </a:solidFill>
              </a:rPr>
              <a:t>  2011</a:t>
            </a:r>
          </a:p>
        </p:txBody>
      </p:sp>
    </p:spTree>
    <p:extLst>
      <p:ext uri="{BB962C8B-B14F-4D97-AF65-F5344CB8AC3E}">
        <p14:creationId xmlns:p14="http://schemas.microsoft.com/office/powerpoint/2010/main" val="2915065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descr="Schermata 2016-05-22 alle 10.30.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887" y="1077652"/>
            <a:ext cx="7524750" cy="4457700"/>
          </a:xfrm>
          <a:prstGeom prst="rect">
            <a:avLst/>
          </a:prstGeom>
        </p:spPr>
      </p:pic>
    </p:spTree>
    <p:extLst>
      <p:ext uri="{BB962C8B-B14F-4D97-AF65-F5344CB8AC3E}">
        <p14:creationId xmlns:p14="http://schemas.microsoft.com/office/powerpoint/2010/main" val="35854607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3673" y="2308863"/>
            <a:ext cx="7886700" cy="1325563"/>
          </a:xfrm>
        </p:spPr>
        <p:txBody>
          <a:bodyPr>
            <a:normAutofit fontScale="90000"/>
          </a:bodyPr>
          <a:lstStyle/>
          <a:p>
            <a:pPr algn="ctr"/>
            <a:r>
              <a:rPr lang="it-IT" sz="5400" b="1" dirty="0" err="1" smtClean="0">
                <a:latin typeface="Arial Black"/>
                <a:cs typeface="Arial Black"/>
              </a:rPr>
              <a:t>Allergic</a:t>
            </a:r>
            <a:r>
              <a:rPr lang="it-IT" sz="5400" b="1" dirty="0" smtClean="0">
                <a:latin typeface="Arial Black"/>
                <a:cs typeface="Arial Black"/>
              </a:rPr>
              <a:t> </a:t>
            </a:r>
            <a:r>
              <a:rPr lang="it-IT" sz="5400" b="1" dirty="0" err="1" smtClean="0">
                <a:latin typeface="Arial Black"/>
                <a:cs typeface="Arial Black"/>
              </a:rPr>
              <a:t>Rhinitis</a:t>
            </a:r>
            <a:r>
              <a:rPr lang="it-IT" sz="5400" b="1" dirty="0" smtClean="0">
                <a:latin typeface="Arial Black"/>
                <a:cs typeface="Arial Black"/>
              </a:rPr>
              <a:t> </a:t>
            </a:r>
            <a:r>
              <a:rPr lang="it-IT" sz="5400" b="1" dirty="0" err="1" smtClean="0">
                <a:latin typeface="Arial Black"/>
                <a:cs typeface="Arial Black"/>
              </a:rPr>
              <a:t>QoL</a:t>
            </a:r>
            <a:r>
              <a:rPr lang="it-IT" sz="5400" b="1" dirty="0" smtClean="0">
                <a:latin typeface="Arial Black"/>
                <a:cs typeface="Arial Black"/>
              </a:rPr>
              <a:t> </a:t>
            </a:r>
            <a:br>
              <a:rPr lang="it-IT" sz="5400" b="1" dirty="0" smtClean="0">
                <a:latin typeface="Arial Black"/>
                <a:cs typeface="Arial Black"/>
              </a:rPr>
            </a:br>
            <a:r>
              <a:rPr lang="it-IT" sz="5400" b="1" dirty="0" smtClean="0">
                <a:latin typeface="Arial Black"/>
                <a:cs typeface="Arial Black"/>
              </a:rPr>
              <a:t>in </a:t>
            </a:r>
            <a:r>
              <a:rPr lang="it-IT" sz="5400" b="1" dirty="0" err="1" smtClean="0">
                <a:latin typeface="Arial Black"/>
                <a:cs typeface="Arial Black"/>
              </a:rPr>
              <a:t>Clinical</a:t>
            </a:r>
            <a:r>
              <a:rPr lang="it-IT" sz="5400" b="1" dirty="0" smtClean="0">
                <a:latin typeface="Arial Black"/>
                <a:cs typeface="Arial Black"/>
              </a:rPr>
              <a:t> </a:t>
            </a:r>
            <a:r>
              <a:rPr lang="it-IT" sz="5400" b="1" dirty="0" err="1" smtClean="0">
                <a:latin typeface="Arial Black"/>
                <a:cs typeface="Arial Black"/>
              </a:rPr>
              <a:t>Practice</a:t>
            </a:r>
            <a:r>
              <a:rPr lang="it-IT" sz="5400" b="1" dirty="0" smtClean="0">
                <a:latin typeface="Arial Black"/>
                <a:cs typeface="Arial Black"/>
              </a:rPr>
              <a:t/>
            </a:r>
            <a:br>
              <a:rPr lang="it-IT" sz="5400" b="1" dirty="0" smtClean="0">
                <a:latin typeface="Arial Black"/>
                <a:cs typeface="Arial Black"/>
              </a:rPr>
            </a:br>
            <a:r>
              <a:rPr lang="it-IT" sz="5400" b="1" dirty="0">
                <a:latin typeface="Arial Black"/>
                <a:cs typeface="Arial Black"/>
              </a:rPr>
              <a:t>1</a:t>
            </a:r>
          </a:p>
        </p:txBody>
      </p:sp>
    </p:spTree>
    <p:extLst>
      <p:ext uri="{BB962C8B-B14F-4D97-AF65-F5344CB8AC3E}">
        <p14:creationId xmlns:p14="http://schemas.microsoft.com/office/powerpoint/2010/main" val="6196203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23728" y="5805270"/>
            <a:ext cx="7886700" cy="1325563"/>
          </a:xfrm>
        </p:spPr>
        <p:txBody>
          <a:bodyPr>
            <a:normAutofit/>
          </a:bodyPr>
          <a:lstStyle/>
          <a:p>
            <a:r>
              <a:rPr lang="it-IT" sz="2800" b="1" i="1" dirty="0" err="1" smtClean="0">
                <a:solidFill>
                  <a:srgbClr val="660066"/>
                </a:solidFill>
                <a:latin typeface="Avenir Black Oblique"/>
                <a:cs typeface="Avenir Black Oblique"/>
              </a:rPr>
              <a:t>Meltzer</a:t>
            </a:r>
            <a:r>
              <a:rPr lang="it-IT" sz="2800" b="1" i="1" dirty="0" smtClean="0">
                <a:solidFill>
                  <a:srgbClr val="660066"/>
                </a:solidFill>
                <a:latin typeface="Avenir Black Oblique"/>
                <a:cs typeface="Avenir Black Oblique"/>
              </a:rPr>
              <a:t> E.O. </a:t>
            </a:r>
            <a:r>
              <a:rPr lang="it-IT" sz="2800" b="1" i="1" dirty="0" err="1" smtClean="0">
                <a:solidFill>
                  <a:srgbClr val="660066"/>
                </a:solidFill>
                <a:latin typeface="Avenir Black Oblique"/>
                <a:cs typeface="Avenir Black Oblique"/>
              </a:rPr>
              <a:t>Immunol</a:t>
            </a:r>
            <a:r>
              <a:rPr lang="it-IT" sz="2800" b="1" i="1" dirty="0" smtClean="0">
                <a:solidFill>
                  <a:srgbClr val="660066"/>
                </a:solidFill>
                <a:latin typeface="Avenir Black Oblique"/>
                <a:cs typeface="Avenir Black Oblique"/>
              </a:rPr>
              <a:t>. All.N.Am.2016  </a:t>
            </a:r>
            <a:endParaRPr lang="it-IT" sz="2800" b="1" i="1" dirty="0">
              <a:solidFill>
                <a:srgbClr val="660066"/>
              </a:solidFill>
              <a:latin typeface="Avenir Black Oblique"/>
              <a:cs typeface="Avenir Black Oblique"/>
            </a:endParaRPr>
          </a:p>
        </p:txBody>
      </p:sp>
      <p:pic>
        <p:nvPicPr>
          <p:cNvPr id="4" name="Segnaposto contenuto 3"/>
          <p:cNvPicPr>
            <a:picLocks noGrp="1" noChangeAspect="1"/>
          </p:cNvPicPr>
          <p:nvPr>
            <p:ph idx="1"/>
          </p:nvPr>
        </p:nvPicPr>
        <p:blipFill>
          <a:blip r:embed="rId2"/>
          <a:srcRect t="-17114" b="-17114"/>
          <a:stretch>
            <a:fillRect/>
          </a:stretch>
        </p:blipFill>
        <p:spPr>
          <a:xfrm>
            <a:off x="611560" y="2348880"/>
            <a:ext cx="7886700" cy="4351338"/>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611563" y="476672"/>
            <a:ext cx="1343699" cy="2132856"/>
          </a:xfrm>
          <a:prstGeom prst="rect">
            <a:avLst/>
          </a:prstGeom>
          <a:ln>
            <a:solidFill>
              <a:srgbClr val="66006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8184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2123728" y="580527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i="1" smtClean="0">
                <a:solidFill>
                  <a:srgbClr val="660066"/>
                </a:solidFill>
                <a:latin typeface="Avenir Black Oblique"/>
                <a:cs typeface="Avenir Black Oblique"/>
              </a:rPr>
              <a:t>Meltzer E.O. Immunol. All.N.Am.2016  </a:t>
            </a:r>
            <a:endParaRPr lang="it-IT" sz="2800" b="1" i="1" dirty="0">
              <a:solidFill>
                <a:srgbClr val="660066"/>
              </a:solidFill>
              <a:latin typeface="Avenir Black Oblique"/>
              <a:cs typeface="Avenir Black Oblique"/>
            </a:endParaRPr>
          </a:p>
        </p:txBody>
      </p:sp>
      <p:pic>
        <p:nvPicPr>
          <p:cNvPr id="5" name="Immagine 4"/>
          <p:cNvPicPr>
            <a:picLocks noChangeAspect="1"/>
          </p:cNvPicPr>
          <p:nvPr/>
        </p:nvPicPr>
        <p:blipFill>
          <a:blip r:embed="rId2"/>
          <a:stretch>
            <a:fillRect/>
          </a:stretch>
        </p:blipFill>
        <p:spPr>
          <a:xfrm>
            <a:off x="0" y="4437118"/>
            <a:ext cx="9144000" cy="1487485"/>
          </a:xfrm>
          <a:prstGeom prst="rect">
            <a:avLst/>
          </a:prstGeom>
          <a:ln>
            <a:solidFill>
              <a:srgbClr val="660066"/>
            </a:solidFill>
          </a:ln>
          <a:effectLst>
            <a:outerShdw blurRad="292100" dist="139700" dir="2700000" algn="tl" rotWithShape="0">
              <a:srgbClr val="333333">
                <a:alpha val="65000"/>
              </a:srgbClr>
            </a:outerShdw>
          </a:effectLst>
        </p:spPr>
      </p:pic>
      <p:sp>
        <p:nvSpPr>
          <p:cNvPr id="6" name="CasellaDiTesto 5"/>
          <p:cNvSpPr txBox="1"/>
          <p:nvPr/>
        </p:nvSpPr>
        <p:spPr>
          <a:xfrm>
            <a:off x="6649" y="2"/>
            <a:ext cx="3262432" cy="646331"/>
          </a:xfrm>
          <a:prstGeom prst="rect">
            <a:avLst/>
          </a:prstGeom>
          <a:noFill/>
        </p:spPr>
        <p:txBody>
          <a:bodyPr wrap="none" rtlCol="0">
            <a:spAutoFit/>
          </a:bodyPr>
          <a:lstStyle/>
          <a:p>
            <a:r>
              <a:rPr lang="it-IT" sz="3600" b="1" i="1" dirty="0" err="1">
                <a:solidFill>
                  <a:srgbClr val="660066"/>
                </a:solidFill>
                <a:latin typeface="Avenir Black Oblique"/>
                <a:cs typeface="Avenir Black Oblique"/>
              </a:rPr>
              <a:t>Quality</a:t>
            </a:r>
            <a:r>
              <a:rPr lang="it-IT" sz="3600" b="1" i="1" dirty="0">
                <a:solidFill>
                  <a:srgbClr val="660066"/>
                </a:solidFill>
                <a:latin typeface="Avenir Black Oblique"/>
                <a:cs typeface="Avenir Black Oblique"/>
              </a:rPr>
              <a:t> of Life</a:t>
            </a:r>
          </a:p>
        </p:txBody>
      </p:sp>
      <p:pic>
        <p:nvPicPr>
          <p:cNvPr id="7" name="Immagine 6"/>
          <p:cNvPicPr>
            <a:picLocks noChangeAspect="1"/>
          </p:cNvPicPr>
          <p:nvPr/>
        </p:nvPicPr>
        <p:blipFill>
          <a:blip r:embed="rId3"/>
          <a:stretch>
            <a:fillRect/>
          </a:stretch>
        </p:blipFill>
        <p:spPr>
          <a:xfrm>
            <a:off x="2915816" y="800101"/>
            <a:ext cx="6084168" cy="3487451"/>
          </a:xfrm>
          <a:prstGeom prst="rect">
            <a:avLst/>
          </a:prstGeom>
          <a:ln>
            <a:solidFill>
              <a:srgbClr val="66006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58975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31840" y="5847859"/>
            <a:ext cx="7886700" cy="1325563"/>
          </a:xfrm>
        </p:spPr>
        <p:txBody>
          <a:bodyPr>
            <a:normAutofit/>
          </a:bodyPr>
          <a:lstStyle/>
          <a:p>
            <a:r>
              <a:rPr lang="it-IT" sz="2400" b="1" i="1" dirty="0" err="1" smtClean="0">
                <a:solidFill>
                  <a:srgbClr val="660066"/>
                </a:solidFill>
                <a:latin typeface="Avenir Black Oblique"/>
                <a:cs typeface="Avenir Black Oblique"/>
              </a:rPr>
              <a:t>Okubo</a:t>
            </a:r>
            <a:r>
              <a:rPr lang="it-IT" sz="2400" b="1" i="1" dirty="0" smtClean="0">
                <a:solidFill>
                  <a:srgbClr val="660066"/>
                </a:solidFill>
                <a:latin typeface="Avenir Black Oblique"/>
                <a:cs typeface="Avenir Black Oblique"/>
              </a:rPr>
              <a:t> et al </a:t>
            </a:r>
            <a:r>
              <a:rPr lang="it-IT" sz="2400" b="1" i="1" dirty="0" err="1" smtClean="0">
                <a:solidFill>
                  <a:srgbClr val="660066"/>
                </a:solidFill>
                <a:latin typeface="Avenir Black Oblique"/>
                <a:cs typeface="Avenir Black Oblique"/>
              </a:rPr>
              <a:t>Int.Arch.All.Immunol</a:t>
            </a:r>
            <a:r>
              <a:rPr lang="it-IT" sz="2400" b="1" i="1" dirty="0" smtClean="0">
                <a:solidFill>
                  <a:srgbClr val="660066"/>
                </a:solidFill>
                <a:latin typeface="Avenir Black Oblique"/>
                <a:cs typeface="Avenir Black Oblique"/>
              </a:rPr>
              <a:t>. 2004</a:t>
            </a:r>
            <a:endParaRPr lang="it-IT" sz="2400" b="1" i="1" dirty="0">
              <a:solidFill>
                <a:srgbClr val="660066"/>
              </a:solidFill>
              <a:latin typeface="Avenir Black Oblique"/>
              <a:cs typeface="Avenir Black Oblique"/>
            </a:endParaRPr>
          </a:p>
        </p:txBody>
      </p:sp>
      <p:pic>
        <p:nvPicPr>
          <p:cNvPr id="4" name="Segnaposto contenuto 3"/>
          <p:cNvPicPr>
            <a:picLocks noGrp="1" noChangeAspect="1"/>
          </p:cNvPicPr>
          <p:nvPr>
            <p:ph idx="1"/>
          </p:nvPr>
        </p:nvPicPr>
        <p:blipFill>
          <a:blip r:embed="rId2"/>
          <a:srcRect t="-21352" b="-21352"/>
          <a:stretch>
            <a:fillRect/>
          </a:stretch>
        </p:blipFill>
        <p:spPr>
          <a:xfrm>
            <a:off x="395536" y="1957982"/>
            <a:ext cx="7886700" cy="4351338"/>
          </a:xfrm>
          <a:prstGeom prst="rect">
            <a:avLst/>
          </a:prstGeom>
          <a:ln>
            <a:noFill/>
          </a:ln>
          <a:effectLst>
            <a:outerShdw blurRad="292100" dist="139700" dir="2700000" algn="tl" rotWithShape="0">
              <a:srgbClr val="333333">
                <a:alpha val="65000"/>
              </a:srgbClr>
            </a:outerShdw>
          </a:effectLst>
        </p:spPr>
      </p:pic>
      <p:pic>
        <p:nvPicPr>
          <p:cNvPr id="5" name="Immagine 4" descr="int Archives All&amp;Im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184" y="72008"/>
            <a:ext cx="1746831" cy="234888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757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p:cNvPicPr>
            <a:picLocks noGrp="1" noChangeAspect="1"/>
          </p:cNvPicPr>
          <p:nvPr>
            <p:ph idx="1"/>
          </p:nvPr>
        </p:nvPicPr>
        <p:blipFill>
          <a:blip r:embed="rId2"/>
          <a:srcRect l="-13332" r="-13332"/>
          <a:stretch>
            <a:fillRect/>
          </a:stretch>
        </p:blipFill>
        <p:spPr>
          <a:xfrm>
            <a:off x="-756592" y="32905"/>
            <a:ext cx="7886700" cy="4351338"/>
          </a:xfrm>
          <a:prstGeom prst="rect">
            <a:avLst/>
          </a:prstGeom>
          <a:ln>
            <a:noFill/>
          </a:ln>
          <a:effectLst>
            <a:outerShdw blurRad="292100" dist="139700" dir="2700000" algn="tl" rotWithShape="0">
              <a:srgbClr val="333333">
                <a:alpha val="65000"/>
              </a:srgbClr>
            </a:outerShdw>
          </a:effectLst>
        </p:spPr>
      </p:pic>
      <p:sp>
        <p:nvSpPr>
          <p:cNvPr id="4" name="Titolo 1"/>
          <p:cNvSpPr txBox="1">
            <a:spLocks/>
          </p:cNvSpPr>
          <p:nvPr/>
        </p:nvSpPr>
        <p:spPr>
          <a:xfrm>
            <a:off x="3131840" y="584785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i="1" smtClean="0">
                <a:solidFill>
                  <a:srgbClr val="660066"/>
                </a:solidFill>
                <a:latin typeface="Avenir Black Oblique"/>
                <a:cs typeface="Avenir Black Oblique"/>
              </a:rPr>
              <a:t>Okubo et al Int.Arch.All.Immunol. 2004</a:t>
            </a:r>
            <a:endParaRPr lang="it-IT" sz="2400" b="1" i="1" dirty="0">
              <a:solidFill>
                <a:srgbClr val="660066"/>
              </a:solidFill>
              <a:latin typeface="Avenir Black Oblique"/>
              <a:cs typeface="Avenir Black Oblique"/>
            </a:endParaRPr>
          </a:p>
        </p:txBody>
      </p:sp>
      <p:pic>
        <p:nvPicPr>
          <p:cNvPr id="6" name="Immagine 5"/>
          <p:cNvPicPr>
            <a:picLocks noChangeAspect="1"/>
          </p:cNvPicPr>
          <p:nvPr/>
        </p:nvPicPr>
        <p:blipFill>
          <a:blip r:embed="rId3"/>
          <a:stretch>
            <a:fillRect/>
          </a:stretch>
        </p:blipFill>
        <p:spPr>
          <a:xfrm>
            <a:off x="179513" y="4581128"/>
            <a:ext cx="8447506" cy="144016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94688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p:cNvPicPr>
            <a:picLocks noGrp="1" noChangeAspect="1"/>
          </p:cNvPicPr>
          <p:nvPr>
            <p:ph idx="1"/>
          </p:nvPr>
        </p:nvPicPr>
        <p:blipFill>
          <a:blip r:embed="rId2"/>
          <a:srcRect t="-19619" b="-19619"/>
          <a:stretch>
            <a:fillRect/>
          </a:stretch>
        </p:blipFill>
        <p:spPr>
          <a:xfrm>
            <a:off x="1043608" y="260648"/>
            <a:ext cx="7886700" cy="4351338"/>
          </a:xfrm>
          <a:prstGeom prst="rect">
            <a:avLst/>
          </a:prstGeom>
          <a:ln>
            <a:noFill/>
          </a:ln>
          <a:effectLst>
            <a:outerShdw blurRad="292100" dist="139700" dir="2700000" algn="tl" rotWithShape="0">
              <a:srgbClr val="333333">
                <a:alpha val="65000"/>
              </a:srgbClr>
            </a:outerShdw>
          </a:effectLst>
        </p:spPr>
      </p:pic>
      <p:sp>
        <p:nvSpPr>
          <p:cNvPr id="4" name="Titolo 1"/>
          <p:cNvSpPr txBox="1">
            <a:spLocks/>
          </p:cNvSpPr>
          <p:nvPr/>
        </p:nvSpPr>
        <p:spPr>
          <a:xfrm>
            <a:off x="3131840" y="584785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i="1" dirty="0" err="1" smtClean="0">
                <a:solidFill>
                  <a:srgbClr val="660066"/>
                </a:solidFill>
                <a:latin typeface="Avenir Black Oblique"/>
                <a:cs typeface="Avenir Black Oblique"/>
              </a:rPr>
              <a:t>Okubo</a:t>
            </a:r>
            <a:r>
              <a:rPr lang="it-IT" sz="2400" b="1" i="1" dirty="0" smtClean="0">
                <a:solidFill>
                  <a:srgbClr val="660066"/>
                </a:solidFill>
                <a:latin typeface="Avenir Black Oblique"/>
                <a:cs typeface="Avenir Black Oblique"/>
              </a:rPr>
              <a:t> et al </a:t>
            </a:r>
            <a:r>
              <a:rPr lang="it-IT" sz="2400" b="1" i="1" dirty="0" err="1" smtClean="0">
                <a:solidFill>
                  <a:srgbClr val="660066"/>
                </a:solidFill>
                <a:latin typeface="Avenir Black Oblique"/>
                <a:cs typeface="Avenir Black Oblique"/>
              </a:rPr>
              <a:t>Int.Arch.All.Immunol</a:t>
            </a:r>
            <a:r>
              <a:rPr lang="it-IT" sz="2400" b="1" i="1" dirty="0" smtClean="0">
                <a:solidFill>
                  <a:srgbClr val="660066"/>
                </a:solidFill>
                <a:latin typeface="Avenir Black Oblique"/>
                <a:cs typeface="Avenir Black Oblique"/>
              </a:rPr>
              <a:t>. 2004</a:t>
            </a:r>
            <a:endParaRPr lang="it-IT" sz="2400" b="1" i="1" dirty="0">
              <a:solidFill>
                <a:srgbClr val="660066"/>
              </a:solidFill>
              <a:latin typeface="Avenir Black Oblique"/>
              <a:cs typeface="Avenir Black Oblique"/>
            </a:endParaRPr>
          </a:p>
        </p:txBody>
      </p:sp>
      <p:pic>
        <p:nvPicPr>
          <p:cNvPr id="6" name="Immagine 5"/>
          <p:cNvPicPr>
            <a:picLocks noChangeAspect="1"/>
          </p:cNvPicPr>
          <p:nvPr/>
        </p:nvPicPr>
        <p:blipFill>
          <a:blip r:embed="rId3"/>
          <a:stretch>
            <a:fillRect/>
          </a:stretch>
        </p:blipFill>
        <p:spPr>
          <a:xfrm>
            <a:off x="611562" y="4365104"/>
            <a:ext cx="7728859" cy="1656184"/>
          </a:xfrm>
          <a:prstGeom prst="rect">
            <a:avLst/>
          </a:prstGeom>
          <a:ln>
            <a:solidFill>
              <a:srgbClr val="FF0000"/>
            </a:solid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4"/>
          <a:stretch>
            <a:fillRect/>
          </a:stretch>
        </p:blipFill>
        <p:spPr>
          <a:xfrm>
            <a:off x="35496" y="332656"/>
            <a:ext cx="3510012" cy="2378612"/>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68217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p:cNvPicPr>
            <a:picLocks noGrp="1" noChangeAspect="1"/>
          </p:cNvPicPr>
          <p:nvPr>
            <p:ph idx="1"/>
          </p:nvPr>
        </p:nvPicPr>
        <p:blipFill>
          <a:blip r:embed="rId2"/>
          <a:srcRect t="-14342" b="-14342"/>
          <a:stretch>
            <a:fillRect/>
          </a:stretch>
        </p:blipFill>
        <p:spPr>
          <a:xfrm>
            <a:off x="683568" y="-243408"/>
            <a:ext cx="7886700" cy="4351338"/>
          </a:xfrm>
          <a:prstGeom prst="rect">
            <a:avLst/>
          </a:prstGeom>
          <a:ln>
            <a:noFill/>
          </a:ln>
          <a:effectLst>
            <a:outerShdw blurRad="292100" dist="139700" dir="2700000" algn="tl" rotWithShape="0">
              <a:srgbClr val="333333">
                <a:alpha val="65000"/>
              </a:srgbClr>
            </a:outerShdw>
          </a:effectLst>
        </p:spPr>
      </p:pic>
      <p:sp>
        <p:nvSpPr>
          <p:cNvPr id="4" name="Titolo 1"/>
          <p:cNvSpPr txBox="1">
            <a:spLocks/>
          </p:cNvSpPr>
          <p:nvPr/>
        </p:nvSpPr>
        <p:spPr>
          <a:xfrm>
            <a:off x="3131840" y="584785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i="1" dirty="0" err="1" smtClean="0">
                <a:solidFill>
                  <a:srgbClr val="660066"/>
                </a:solidFill>
                <a:latin typeface="Avenir Black Oblique"/>
                <a:cs typeface="Avenir Black Oblique"/>
              </a:rPr>
              <a:t>Okubo</a:t>
            </a:r>
            <a:r>
              <a:rPr lang="it-IT" sz="2400" b="1" i="1" dirty="0" smtClean="0">
                <a:solidFill>
                  <a:srgbClr val="660066"/>
                </a:solidFill>
                <a:latin typeface="Avenir Black Oblique"/>
                <a:cs typeface="Avenir Black Oblique"/>
              </a:rPr>
              <a:t> et al </a:t>
            </a:r>
            <a:r>
              <a:rPr lang="it-IT" sz="2400" b="1" i="1" dirty="0" err="1" smtClean="0">
                <a:solidFill>
                  <a:srgbClr val="660066"/>
                </a:solidFill>
                <a:latin typeface="Avenir Black Oblique"/>
                <a:cs typeface="Avenir Black Oblique"/>
              </a:rPr>
              <a:t>Int.Arch.All.Immunol</a:t>
            </a:r>
            <a:r>
              <a:rPr lang="it-IT" sz="2400" b="1" i="1" dirty="0" smtClean="0">
                <a:solidFill>
                  <a:srgbClr val="660066"/>
                </a:solidFill>
                <a:latin typeface="Avenir Black Oblique"/>
                <a:cs typeface="Avenir Black Oblique"/>
              </a:rPr>
              <a:t>. 2004</a:t>
            </a:r>
            <a:endParaRPr lang="it-IT" sz="2400" b="1" i="1" dirty="0">
              <a:solidFill>
                <a:srgbClr val="660066"/>
              </a:solidFill>
              <a:latin typeface="Avenir Black Oblique"/>
              <a:cs typeface="Avenir Black Oblique"/>
            </a:endParaRPr>
          </a:p>
        </p:txBody>
      </p:sp>
      <p:pic>
        <p:nvPicPr>
          <p:cNvPr id="6" name="Immagine 5"/>
          <p:cNvPicPr>
            <a:picLocks noChangeAspect="1"/>
          </p:cNvPicPr>
          <p:nvPr/>
        </p:nvPicPr>
        <p:blipFill>
          <a:blip r:embed="rId3"/>
          <a:stretch>
            <a:fillRect/>
          </a:stretch>
        </p:blipFill>
        <p:spPr>
          <a:xfrm>
            <a:off x="611561" y="3789040"/>
            <a:ext cx="8236786" cy="1944216"/>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68559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3673" y="2308863"/>
            <a:ext cx="7886700" cy="1325563"/>
          </a:xfrm>
        </p:spPr>
        <p:txBody>
          <a:bodyPr>
            <a:normAutofit fontScale="90000"/>
          </a:bodyPr>
          <a:lstStyle/>
          <a:p>
            <a:pPr algn="ctr"/>
            <a:r>
              <a:rPr lang="it-IT" sz="5400" b="1" dirty="0" err="1" smtClean="0">
                <a:latin typeface="Arial Black"/>
                <a:cs typeface="Arial Black"/>
              </a:rPr>
              <a:t>Allergic</a:t>
            </a:r>
            <a:r>
              <a:rPr lang="it-IT" sz="5400" b="1" dirty="0" smtClean="0">
                <a:latin typeface="Arial Black"/>
                <a:cs typeface="Arial Black"/>
              </a:rPr>
              <a:t> </a:t>
            </a:r>
            <a:r>
              <a:rPr lang="it-IT" sz="5400" b="1" dirty="0" err="1" smtClean="0">
                <a:latin typeface="Arial Black"/>
                <a:cs typeface="Arial Black"/>
              </a:rPr>
              <a:t>Rhinitis</a:t>
            </a:r>
            <a:r>
              <a:rPr lang="it-IT" sz="5400" b="1" dirty="0" smtClean="0">
                <a:latin typeface="Arial Black"/>
                <a:cs typeface="Arial Black"/>
              </a:rPr>
              <a:t> </a:t>
            </a:r>
            <a:r>
              <a:rPr lang="it-IT" sz="5400" b="1" dirty="0" err="1" smtClean="0">
                <a:latin typeface="Arial Black"/>
                <a:cs typeface="Arial Black"/>
              </a:rPr>
              <a:t>QoL</a:t>
            </a:r>
            <a:r>
              <a:rPr lang="it-IT" sz="5400" b="1" dirty="0" smtClean="0">
                <a:latin typeface="Arial Black"/>
                <a:cs typeface="Arial Black"/>
              </a:rPr>
              <a:t> </a:t>
            </a:r>
            <a:br>
              <a:rPr lang="it-IT" sz="5400" b="1" dirty="0" smtClean="0">
                <a:latin typeface="Arial Black"/>
                <a:cs typeface="Arial Black"/>
              </a:rPr>
            </a:br>
            <a:r>
              <a:rPr lang="it-IT" sz="5400" b="1" dirty="0" smtClean="0">
                <a:latin typeface="Arial Black"/>
                <a:cs typeface="Arial Black"/>
              </a:rPr>
              <a:t>in </a:t>
            </a:r>
            <a:r>
              <a:rPr lang="it-IT" sz="5400" b="1" dirty="0" err="1" smtClean="0">
                <a:latin typeface="Arial Black"/>
                <a:cs typeface="Arial Black"/>
              </a:rPr>
              <a:t>Clinical</a:t>
            </a:r>
            <a:r>
              <a:rPr lang="it-IT" sz="5400" b="1" dirty="0" smtClean="0">
                <a:latin typeface="Arial Black"/>
                <a:cs typeface="Arial Black"/>
              </a:rPr>
              <a:t> </a:t>
            </a:r>
            <a:r>
              <a:rPr lang="it-IT" sz="5400" b="1" dirty="0" err="1" smtClean="0">
                <a:latin typeface="Arial Black"/>
                <a:cs typeface="Arial Black"/>
              </a:rPr>
              <a:t>Practice</a:t>
            </a:r>
            <a:r>
              <a:rPr lang="it-IT" sz="5400" b="1" dirty="0" smtClean="0">
                <a:latin typeface="Arial Black"/>
                <a:cs typeface="Arial Black"/>
              </a:rPr>
              <a:t/>
            </a:r>
            <a:br>
              <a:rPr lang="it-IT" sz="5400" b="1" dirty="0" smtClean="0">
                <a:latin typeface="Arial Black"/>
                <a:cs typeface="Arial Black"/>
              </a:rPr>
            </a:br>
            <a:r>
              <a:rPr lang="it-IT" sz="5400" b="1" dirty="0" smtClean="0">
                <a:latin typeface="Arial Black"/>
                <a:cs typeface="Arial Black"/>
              </a:rPr>
              <a:t>2</a:t>
            </a:r>
            <a:endParaRPr lang="it-IT" sz="5400" b="1" dirty="0">
              <a:latin typeface="Arial Black"/>
              <a:cs typeface="Arial Black"/>
            </a:endParaRPr>
          </a:p>
        </p:txBody>
      </p:sp>
    </p:spTree>
    <p:extLst>
      <p:ext uri="{BB962C8B-B14F-4D97-AF65-F5344CB8AC3E}">
        <p14:creationId xmlns:p14="http://schemas.microsoft.com/office/powerpoint/2010/main" val="371127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051"/>
          <p:cNvSpPr txBox="1">
            <a:spLocks noChangeArrowheads="1"/>
          </p:cNvSpPr>
          <p:nvPr/>
        </p:nvSpPr>
        <p:spPr bwMode="auto">
          <a:xfrm>
            <a:off x="2128844" y="4221175"/>
            <a:ext cx="50577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7200" b="1">
                <a:solidFill>
                  <a:srgbClr val="0033CC"/>
                </a:solidFill>
                <a:latin typeface="Arial" charset="0"/>
                <a:cs typeface="Arial" charset="0"/>
              </a:rPr>
              <a:t>An option?</a:t>
            </a:r>
          </a:p>
        </p:txBody>
      </p:sp>
      <p:sp>
        <p:nvSpPr>
          <p:cNvPr id="23554" name="Text Box 2052"/>
          <p:cNvSpPr txBox="1">
            <a:spLocks noChangeArrowheads="1"/>
          </p:cNvSpPr>
          <p:nvPr/>
        </p:nvSpPr>
        <p:spPr bwMode="auto">
          <a:xfrm>
            <a:off x="1398591" y="2332049"/>
            <a:ext cx="6662401"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4400" b="1">
                <a:solidFill>
                  <a:srgbClr val="FF0000"/>
                </a:solidFill>
                <a:latin typeface="Tahoma" charset="0"/>
                <a:cs typeface="Arial" charset="0"/>
              </a:rPr>
              <a:t>Patient</a:t>
            </a:r>
            <a:r>
              <a:rPr lang="ja-JP" altLang="it-IT" sz="4400" b="1">
                <a:solidFill>
                  <a:srgbClr val="FF0000"/>
                </a:solidFill>
                <a:latin typeface="Tahoma" charset="0"/>
                <a:cs typeface="Arial" charset="0"/>
              </a:rPr>
              <a:t>’</a:t>
            </a:r>
            <a:r>
              <a:rPr lang="it-IT" sz="4400" b="1">
                <a:solidFill>
                  <a:srgbClr val="FF0000"/>
                </a:solidFill>
                <a:latin typeface="Tahoma" charset="0"/>
                <a:cs typeface="Arial" charset="0"/>
              </a:rPr>
              <a:t>s point of view</a:t>
            </a:r>
          </a:p>
        </p:txBody>
      </p:sp>
    </p:spTree>
    <p:extLst>
      <p:ext uri="{BB962C8B-B14F-4D97-AF65-F5344CB8AC3E}">
        <p14:creationId xmlns:p14="http://schemas.microsoft.com/office/powerpoint/2010/main" val="1245915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4"/>
          <p:cNvSpPr txBox="1">
            <a:spLocks noChangeArrowheads="1"/>
          </p:cNvSpPr>
          <p:nvPr/>
        </p:nvSpPr>
        <p:spPr bwMode="auto">
          <a:xfrm>
            <a:off x="381000" y="2743201"/>
            <a:ext cx="81549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3600" b="1" dirty="0">
                <a:solidFill>
                  <a:srgbClr val="0070C0"/>
                </a:solidFill>
                <a:latin typeface="Arial" charset="0"/>
                <a:cs typeface="Arial" charset="0"/>
              </a:rPr>
              <a:t>size</a:t>
            </a:r>
          </a:p>
          <a:p>
            <a:r>
              <a:rPr lang="en-GB" sz="3600" b="1" dirty="0">
                <a:solidFill>
                  <a:srgbClr val="0070C0"/>
                </a:solidFill>
                <a:latin typeface="Arial" charset="0"/>
                <a:cs typeface="Arial" charset="0"/>
              </a:rPr>
              <a:t>complexity </a:t>
            </a:r>
          </a:p>
          <a:p>
            <a:r>
              <a:rPr lang="en-GB" sz="3600" b="1" dirty="0">
                <a:solidFill>
                  <a:srgbClr val="0070C0"/>
                </a:solidFill>
                <a:latin typeface="Arial" charset="0"/>
                <a:cs typeface="Arial" charset="0"/>
              </a:rPr>
              <a:t>scoring systems </a:t>
            </a:r>
          </a:p>
          <a:p>
            <a:endParaRPr lang="en-GB" sz="3600" b="1" dirty="0">
              <a:solidFill>
                <a:srgbClr val="0070C0"/>
              </a:solidFill>
              <a:latin typeface="Arial" charset="0"/>
              <a:cs typeface="Arial" charset="0"/>
            </a:endParaRPr>
          </a:p>
        </p:txBody>
      </p:sp>
      <p:sp>
        <p:nvSpPr>
          <p:cNvPr id="68610" name="Text Box 7"/>
          <p:cNvSpPr txBox="1">
            <a:spLocks noChangeArrowheads="1"/>
          </p:cNvSpPr>
          <p:nvPr/>
        </p:nvSpPr>
        <p:spPr bwMode="auto">
          <a:xfrm>
            <a:off x="429245" y="880088"/>
            <a:ext cx="922739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3200" b="1" u="sng" dirty="0">
                <a:solidFill>
                  <a:srgbClr val="FF3300"/>
                </a:solidFill>
                <a:latin typeface="Arial Black"/>
                <a:cs typeface="Arial Black"/>
              </a:rPr>
              <a:t>Barriers</a:t>
            </a:r>
            <a:r>
              <a:rPr lang="en-GB" sz="3200" b="1" dirty="0">
                <a:solidFill>
                  <a:srgbClr val="FF3300"/>
                </a:solidFill>
                <a:latin typeface="Arial" charset="0"/>
                <a:cs typeface="Arial" charset="0"/>
              </a:rPr>
              <a:t> to the use of current questionnaires </a:t>
            </a:r>
          </a:p>
          <a:p>
            <a:r>
              <a:rPr lang="en-GB" sz="3200" b="1" dirty="0">
                <a:solidFill>
                  <a:srgbClr val="FF3300"/>
                </a:solidFill>
                <a:latin typeface="Arial" charset="0"/>
                <a:cs typeface="Arial" charset="0"/>
              </a:rPr>
              <a:t>in daily practice</a:t>
            </a:r>
            <a:endParaRPr lang="en-GB" sz="4800" b="1" dirty="0">
              <a:solidFill>
                <a:srgbClr val="FF3300"/>
              </a:solidFill>
              <a:latin typeface="Tahoma" charset="0"/>
              <a:cs typeface="Arial" charset="0"/>
            </a:endParaRPr>
          </a:p>
        </p:txBody>
      </p:sp>
    </p:spTree>
    <p:extLst>
      <p:ext uri="{BB962C8B-B14F-4D97-AF65-F5344CB8AC3E}">
        <p14:creationId xmlns:p14="http://schemas.microsoft.com/office/powerpoint/2010/main" val="406286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609"/>
                                        </p:tgtEl>
                                        <p:attrNameLst>
                                          <p:attrName>style.visibility</p:attrName>
                                        </p:attrNameLst>
                                      </p:cBhvr>
                                      <p:to>
                                        <p:strVal val="visible"/>
                                      </p:to>
                                    </p:set>
                                    <p:animEffect transition="in" filter="randombar(horizontal)">
                                      <p:cBhvr>
                                        <p:cTn id="7" dur="500"/>
                                        <p:tgtEl>
                                          <p:spTgt spid="6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p:cNvSpPr txBox="1">
            <a:spLocks noChangeArrowheads="1"/>
          </p:cNvSpPr>
          <p:nvPr/>
        </p:nvSpPr>
        <p:spPr bwMode="auto">
          <a:xfrm>
            <a:off x="456912" y="609605"/>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just"/>
            <a:endParaRPr lang="en-GB" sz="4800">
              <a:solidFill>
                <a:srgbClr val="FFFF00"/>
              </a:solidFill>
              <a:latin typeface="Arial" charset="0"/>
              <a:cs typeface="Arial" charset="0"/>
            </a:endParaRPr>
          </a:p>
        </p:txBody>
      </p:sp>
      <p:sp>
        <p:nvSpPr>
          <p:cNvPr id="70658" name="Text Box 3"/>
          <p:cNvSpPr txBox="1">
            <a:spLocks noChangeArrowheads="1"/>
          </p:cNvSpPr>
          <p:nvPr/>
        </p:nvSpPr>
        <p:spPr bwMode="auto">
          <a:xfrm>
            <a:off x="1127127" y="879483"/>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GB" sz="2400">
              <a:solidFill>
                <a:prstClr val="black"/>
              </a:solidFill>
              <a:latin typeface="Times New Roman" charset="0"/>
              <a:cs typeface="Arial" charset="0"/>
            </a:endParaRPr>
          </a:p>
        </p:txBody>
      </p:sp>
      <p:sp>
        <p:nvSpPr>
          <p:cNvPr id="70659" name="Text Box 4"/>
          <p:cNvSpPr txBox="1">
            <a:spLocks noChangeArrowheads="1"/>
          </p:cNvSpPr>
          <p:nvPr/>
        </p:nvSpPr>
        <p:spPr bwMode="auto">
          <a:xfrm>
            <a:off x="1279527" y="2936886"/>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GB" sz="2400">
              <a:solidFill>
                <a:prstClr val="black"/>
              </a:solidFill>
              <a:latin typeface="Times New Roman" charset="0"/>
              <a:cs typeface="Arial" charset="0"/>
            </a:endParaRPr>
          </a:p>
        </p:txBody>
      </p:sp>
      <p:sp>
        <p:nvSpPr>
          <p:cNvPr id="70660" name="Text Box 5"/>
          <p:cNvSpPr txBox="1">
            <a:spLocks noChangeArrowheads="1"/>
          </p:cNvSpPr>
          <p:nvPr/>
        </p:nvSpPr>
        <p:spPr bwMode="auto">
          <a:xfrm>
            <a:off x="1736727" y="2479686"/>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GB" sz="2400">
              <a:solidFill>
                <a:prstClr val="black"/>
              </a:solidFill>
              <a:latin typeface="Times New Roman" charset="0"/>
              <a:cs typeface="Arial" charset="0"/>
            </a:endParaRPr>
          </a:p>
        </p:txBody>
      </p:sp>
      <p:sp>
        <p:nvSpPr>
          <p:cNvPr id="70661" name="Text Box 6"/>
          <p:cNvSpPr txBox="1">
            <a:spLocks noChangeArrowheads="1"/>
          </p:cNvSpPr>
          <p:nvPr/>
        </p:nvSpPr>
        <p:spPr bwMode="auto">
          <a:xfrm>
            <a:off x="3352800" y="3581401"/>
            <a:ext cx="4495800" cy="1196975"/>
          </a:xfrm>
          <a:prstGeom prst="rect">
            <a:avLst/>
          </a:prstGeom>
          <a:solidFill>
            <a:schemeClr val="bg1"/>
          </a:solidFill>
          <a:ln w="9525">
            <a:solidFill>
              <a:schemeClr val="accent2"/>
            </a:solidFill>
            <a:miter lim="800000"/>
            <a:headEnd/>
            <a:tailEnd/>
          </a:ln>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400" b="1">
                <a:solidFill>
                  <a:srgbClr val="ED7D31"/>
                </a:solidFill>
                <a:latin typeface="Tahoma" charset="0"/>
                <a:cs typeface="Arial" charset="0"/>
              </a:rPr>
              <a:t>Lower Airways </a:t>
            </a:r>
          </a:p>
          <a:p>
            <a:r>
              <a:rPr lang="en-GB" sz="2400" b="1">
                <a:solidFill>
                  <a:srgbClr val="ED7D31"/>
                </a:solidFill>
                <a:latin typeface="Tahoma" charset="0"/>
                <a:cs typeface="Arial" charset="0"/>
              </a:rPr>
              <a:t>Upper Airways </a:t>
            </a:r>
          </a:p>
          <a:p>
            <a:r>
              <a:rPr lang="en-GB" sz="2400" b="1">
                <a:solidFill>
                  <a:srgbClr val="ED7D31"/>
                </a:solidFill>
                <a:latin typeface="Tahoma" charset="0"/>
                <a:cs typeface="Arial" charset="0"/>
              </a:rPr>
              <a:t>Respiratory Allergy Impact</a:t>
            </a:r>
          </a:p>
        </p:txBody>
      </p:sp>
      <p:pic>
        <p:nvPicPr>
          <p:cNvPr id="70662" name="Picture 7" descr="rhinasthma"/>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212727" y="914407"/>
            <a:ext cx="1746250" cy="2493963"/>
          </a:xfrm>
          <a:ln w="15875">
            <a:solidFill>
              <a:schemeClr val="tx1"/>
            </a:solidFill>
            <a:miter lim="800000"/>
            <a:headEnd/>
            <a:tailEnd/>
          </a:ln>
        </p:spPr>
      </p:pic>
      <p:sp>
        <p:nvSpPr>
          <p:cNvPr id="70663" name="Text Box 8"/>
          <p:cNvSpPr txBox="1">
            <a:spLocks noChangeArrowheads="1"/>
          </p:cNvSpPr>
          <p:nvPr/>
        </p:nvSpPr>
        <p:spPr bwMode="auto">
          <a:xfrm>
            <a:off x="2438400" y="1219200"/>
            <a:ext cx="5539530" cy="107721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3200" b="1">
                <a:solidFill>
                  <a:srgbClr val="FF0000"/>
                </a:solidFill>
                <a:latin typeface="Tahoma" charset="0"/>
                <a:cs typeface="Arial" charset="0"/>
              </a:rPr>
              <a:t>30 items  </a:t>
            </a:r>
          </a:p>
          <a:p>
            <a:r>
              <a:rPr lang="en-GB" sz="3200">
                <a:solidFill>
                  <a:srgbClr val="FF0000"/>
                </a:solidFill>
                <a:latin typeface="Tahoma" charset="0"/>
                <a:cs typeface="Arial" charset="0"/>
              </a:rPr>
              <a:t>5 points Likert response scale</a:t>
            </a:r>
            <a:endParaRPr lang="it-IT" sz="3600" b="1">
              <a:solidFill>
                <a:srgbClr val="FF0000"/>
              </a:solidFill>
              <a:latin typeface="Tahoma" charset="0"/>
              <a:cs typeface="Arial" charset="0"/>
            </a:endParaRPr>
          </a:p>
        </p:txBody>
      </p:sp>
      <p:sp>
        <p:nvSpPr>
          <p:cNvPr id="70664" name="Text Box 9"/>
          <p:cNvSpPr txBox="1">
            <a:spLocks noChangeArrowheads="1"/>
          </p:cNvSpPr>
          <p:nvPr/>
        </p:nvSpPr>
        <p:spPr bwMode="auto">
          <a:xfrm>
            <a:off x="381000" y="35814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3200" b="1">
                <a:solidFill>
                  <a:prstClr val="white"/>
                </a:solidFill>
                <a:latin typeface="Tahoma" charset="0"/>
                <a:cs typeface="Arial" charset="0"/>
              </a:rPr>
              <a:t> 3 factors</a:t>
            </a:r>
          </a:p>
        </p:txBody>
      </p:sp>
      <p:sp>
        <p:nvSpPr>
          <p:cNvPr id="70665" name="Text Box 10"/>
          <p:cNvSpPr txBox="1">
            <a:spLocks noChangeArrowheads="1"/>
          </p:cNvSpPr>
          <p:nvPr/>
        </p:nvSpPr>
        <p:spPr bwMode="auto">
          <a:xfrm>
            <a:off x="457200" y="4868874"/>
            <a:ext cx="24817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2800" b="1">
                <a:solidFill>
                  <a:prstClr val="white"/>
                </a:solidFill>
                <a:latin typeface="Tahoma" charset="0"/>
                <a:cs typeface="Arial" charset="0"/>
              </a:rPr>
              <a:t>1 composite </a:t>
            </a:r>
          </a:p>
          <a:p>
            <a:r>
              <a:rPr lang="it-IT" sz="2800" b="1">
                <a:solidFill>
                  <a:prstClr val="white"/>
                </a:solidFill>
                <a:latin typeface="Tahoma" charset="0"/>
                <a:cs typeface="Arial" charset="0"/>
              </a:rPr>
              <a:t>score</a:t>
            </a:r>
          </a:p>
        </p:txBody>
      </p:sp>
      <p:sp>
        <p:nvSpPr>
          <p:cNvPr id="70666" name="Text Box 11"/>
          <p:cNvSpPr txBox="1">
            <a:spLocks noChangeArrowheads="1"/>
          </p:cNvSpPr>
          <p:nvPr/>
        </p:nvSpPr>
        <p:spPr bwMode="auto">
          <a:xfrm>
            <a:off x="3352800" y="5029212"/>
            <a:ext cx="4495800" cy="466725"/>
          </a:xfrm>
          <a:prstGeom prst="rect">
            <a:avLst/>
          </a:prstGeom>
          <a:solidFill>
            <a:schemeClr val="bg1"/>
          </a:solidFill>
          <a:ln w="9525">
            <a:solidFill>
              <a:schemeClr val="accent2"/>
            </a:solidFill>
            <a:miter lim="800000"/>
            <a:headEnd/>
            <a:tailEnd/>
          </a:ln>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400" b="1">
                <a:solidFill>
                  <a:srgbClr val="ED7D31"/>
                </a:solidFill>
                <a:latin typeface="Tahoma" charset="0"/>
                <a:cs typeface="Arial" charset="0"/>
              </a:rPr>
              <a:t>Global Summary</a:t>
            </a:r>
          </a:p>
        </p:txBody>
      </p:sp>
      <p:sp>
        <p:nvSpPr>
          <p:cNvPr id="36876" name="Text Box 12"/>
          <p:cNvSpPr txBox="1">
            <a:spLocks noChangeArrowheads="1"/>
          </p:cNvSpPr>
          <p:nvPr/>
        </p:nvSpPr>
        <p:spPr bwMode="auto">
          <a:xfrm>
            <a:off x="0" y="5943612"/>
            <a:ext cx="9144000" cy="466725"/>
          </a:xfrm>
          <a:prstGeom prst="rect">
            <a:avLst/>
          </a:prstGeom>
          <a:solidFill>
            <a:srgbClr val="FFFF00"/>
          </a:solidFill>
          <a:ln>
            <a:noFill/>
          </a:ln>
          <a:effectLst>
            <a:outerShdw dist="107763" dir="18900000" algn="ctr" rotWithShape="0">
              <a:schemeClr val="bg2">
                <a:alpha val="50000"/>
              </a:schemeClr>
            </a:outerShdw>
          </a:effectLst>
          <a:extLst/>
        </p:spPr>
        <p:txBody>
          <a:bodyPr/>
          <a:lstStyle>
            <a:lvl1pPr marL="228600" indent="-2286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buClr>
                <a:prstClr val="white"/>
              </a:buClr>
              <a:buFont typeface="Arial" pitchFamily="34" charset="0"/>
              <a:buNone/>
              <a:defRPr/>
            </a:pPr>
            <a:r>
              <a:rPr lang="en-US" sz="2400" b="1">
                <a:solidFill>
                  <a:srgbClr val="ED7D31"/>
                </a:solidFill>
                <a:ea typeface="Arial Unicode MS" pitchFamily="34" charset="-128"/>
                <a:cs typeface="Arial Unicode MS" pitchFamily="34" charset="-128"/>
              </a:rPr>
              <a:t>A </a:t>
            </a:r>
            <a:r>
              <a:rPr lang="en-US" sz="2400" b="1">
                <a:solidFill>
                  <a:srgbClr val="ED7D31"/>
                </a:solidFill>
                <a:latin typeface="Tahoma" pitchFamily="34" charset="0"/>
                <a:ea typeface="Arial Unicode MS" pitchFamily="34" charset="-128"/>
                <a:cs typeface="Arial Unicode MS" pitchFamily="34" charset="-128"/>
              </a:rPr>
              <a:t>higher score indicates worse QoL in a 0-100 scale. </a:t>
            </a:r>
          </a:p>
        </p:txBody>
      </p:sp>
      <p:sp>
        <p:nvSpPr>
          <p:cNvPr id="2" name="CasellaDiTesto 1"/>
          <p:cNvSpPr txBox="1"/>
          <p:nvPr/>
        </p:nvSpPr>
        <p:spPr>
          <a:xfrm>
            <a:off x="160544" y="114151"/>
            <a:ext cx="4845685" cy="523220"/>
          </a:xfrm>
          <a:prstGeom prst="rect">
            <a:avLst/>
          </a:prstGeom>
          <a:noFill/>
        </p:spPr>
        <p:txBody>
          <a:bodyPr wrap="none" rtlCol="0">
            <a:spAutoFit/>
          </a:bodyPr>
          <a:lstStyle/>
          <a:p>
            <a:r>
              <a:rPr lang="it-IT" sz="2800" b="1" i="1" dirty="0">
                <a:solidFill>
                  <a:srgbClr val="660066"/>
                </a:solidFill>
                <a:latin typeface="Avenir Black Oblique"/>
                <a:cs typeface="Avenir Black Oblique"/>
              </a:rPr>
              <a:t>Baiardini et al. </a:t>
            </a:r>
            <a:r>
              <a:rPr lang="it-IT" sz="2800" b="1" i="1" dirty="0" err="1">
                <a:solidFill>
                  <a:srgbClr val="660066"/>
                </a:solidFill>
                <a:latin typeface="Avenir Black Oblique"/>
                <a:cs typeface="Avenir Black Oblique"/>
              </a:rPr>
              <a:t>Allergy</a:t>
            </a:r>
            <a:r>
              <a:rPr lang="it-IT" sz="2800" b="1" i="1" dirty="0">
                <a:solidFill>
                  <a:srgbClr val="660066"/>
                </a:solidFill>
                <a:latin typeface="Avenir Black Oblique"/>
                <a:cs typeface="Avenir Black Oblique"/>
              </a:rPr>
              <a:t> 2003</a:t>
            </a:r>
          </a:p>
        </p:txBody>
      </p:sp>
    </p:spTree>
    <p:extLst>
      <p:ext uri="{BB962C8B-B14F-4D97-AF65-F5344CB8AC3E}">
        <p14:creationId xmlns:p14="http://schemas.microsoft.com/office/powerpoint/2010/main" val="5892228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4"/>
          <p:cNvSpPr txBox="1">
            <a:spLocks noChangeArrowheads="1"/>
          </p:cNvSpPr>
          <p:nvPr/>
        </p:nvSpPr>
        <p:spPr bwMode="auto">
          <a:xfrm>
            <a:off x="415926" y="2351089"/>
            <a:ext cx="8154988"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b="1">
                <a:solidFill>
                  <a:srgbClr val="0070C0"/>
                </a:solidFill>
                <a:latin typeface="Tahoma" charset="0"/>
                <a:cs typeface="Arial" charset="0"/>
              </a:rPr>
              <a:t>Numeric values for responses to the CU-Q2oL items have to be converted to 0-100 point scores</a:t>
            </a:r>
            <a:r>
              <a:rPr lang="en-GB" sz="2000" b="1">
                <a:solidFill>
                  <a:srgbClr val="0070C0"/>
                </a:solidFill>
                <a:latin typeface="Tahoma" charset="0"/>
                <a:cs typeface="Arial" charset="0"/>
              </a:rPr>
              <a:t> by using the following formula for each factor and for the Global:</a:t>
            </a:r>
          </a:p>
          <a:p>
            <a:endParaRPr lang="en-GB" sz="2000" b="1">
              <a:solidFill>
                <a:srgbClr val="0070C0"/>
              </a:solidFill>
              <a:latin typeface="Tahoma" charset="0"/>
              <a:cs typeface="Arial" charset="0"/>
            </a:endParaRPr>
          </a:p>
          <a:p>
            <a:endParaRPr lang="en-GB" sz="2000" b="1">
              <a:solidFill>
                <a:srgbClr val="0070C0"/>
              </a:solidFill>
              <a:latin typeface="Tahoma" charset="0"/>
              <a:cs typeface="Arial" charset="0"/>
            </a:endParaRPr>
          </a:p>
          <a:p>
            <a:r>
              <a:rPr lang="en-GB" sz="2000" b="1">
                <a:solidFill>
                  <a:srgbClr val="0070C0"/>
                </a:solidFill>
                <a:latin typeface="Tahoma" charset="0"/>
                <a:cs typeface="Arial" charset="0"/>
              </a:rPr>
              <a:t>	[ (</a:t>
            </a:r>
            <a:r>
              <a:rPr lang="fr-BE" sz="2000" b="1">
                <a:solidFill>
                  <a:srgbClr val="0070C0"/>
                </a:solidFill>
                <a:latin typeface="Tahoma" charset="0"/>
                <a:cs typeface="Arial" charset="0"/>
              </a:rPr>
              <a:t>Σ</a:t>
            </a:r>
            <a:r>
              <a:rPr lang="en-GB" sz="2000" b="1">
                <a:solidFill>
                  <a:srgbClr val="0070C0"/>
                </a:solidFill>
                <a:latin typeface="Tahoma" charset="0"/>
                <a:cs typeface="Arial" charset="0"/>
              </a:rPr>
              <a:t> items – min</a:t>
            </a:r>
            <a:r>
              <a:rPr lang="fr-BE" sz="2000" b="1">
                <a:solidFill>
                  <a:srgbClr val="0070C0"/>
                </a:solidFill>
                <a:latin typeface="Tahoma" charset="0"/>
                <a:cs typeface="Arial" charset="0"/>
              </a:rPr>
              <a:t>Σ</a:t>
            </a:r>
            <a:r>
              <a:rPr lang="en-GB" sz="2000" b="1">
                <a:solidFill>
                  <a:srgbClr val="0070C0"/>
                </a:solidFill>
                <a:latin typeface="Tahoma" charset="0"/>
                <a:cs typeface="Arial" charset="0"/>
              </a:rPr>
              <a:t> items  /  max</a:t>
            </a:r>
            <a:r>
              <a:rPr lang="fr-BE" sz="2000" b="1">
                <a:solidFill>
                  <a:srgbClr val="0070C0"/>
                </a:solidFill>
                <a:latin typeface="Tahoma" charset="0"/>
                <a:cs typeface="Arial" charset="0"/>
              </a:rPr>
              <a:t>Σ</a:t>
            </a:r>
            <a:r>
              <a:rPr lang="en-GB" sz="2000" b="1">
                <a:solidFill>
                  <a:srgbClr val="0070C0"/>
                </a:solidFill>
                <a:latin typeface="Tahoma" charset="0"/>
                <a:cs typeface="Arial" charset="0"/>
              </a:rPr>
              <a:t> items – min</a:t>
            </a:r>
            <a:r>
              <a:rPr lang="fr-BE" sz="2000" b="1">
                <a:solidFill>
                  <a:srgbClr val="0070C0"/>
                </a:solidFill>
                <a:latin typeface="Tahoma" charset="0"/>
                <a:cs typeface="Arial" charset="0"/>
              </a:rPr>
              <a:t>Σ</a:t>
            </a:r>
            <a:r>
              <a:rPr lang="en-GB" sz="2000" b="1">
                <a:solidFill>
                  <a:srgbClr val="0070C0"/>
                </a:solidFill>
                <a:latin typeface="Tahoma" charset="0"/>
                <a:cs typeface="Arial" charset="0"/>
              </a:rPr>
              <a:t> 	items)] x 100</a:t>
            </a:r>
          </a:p>
          <a:p>
            <a:endParaRPr lang="en-GB" sz="2000" b="1">
              <a:solidFill>
                <a:srgbClr val="0070C0"/>
              </a:solidFill>
              <a:latin typeface="Tahoma" charset="0"/>
              <a:cs typeface="Arial" charset="0"/>
            </a:endParaRPr>
          </a:p>
          <a:p>
            <a:endParaRPr lang="en-GB" sz="2000" b="1">
              <a:solidFill>
                <a:srgbClr val="0070C0"/>
              </a:solidFill>
              <a:latin typeface="Tahoma" charset="0"/>
              <a:cs typeface="Arial" charset="0"/>
            </a:endParaRPr>
          </a:p>
          <a:p>
            <a:r>
              <a:rPr lang="en-GB" sz="2000" b="1">
                <a:solidFill>
                  <a:srgbClr val="0070C0"/>
                </a:solidFill>
                <a:latin typeface="Tahoma" charset="0"/>
                <a:cs typeface="Arial" charset="0"/>
              </a:rPr>
              <a:t>where:</a:t>
            </a:r>
            <a:endParaRPr lang="fr-BE" sz="2000" b="1">
              <a:solidFill>
                <a:srgbClr val="0070C0"/>
              </a:solidFill>
              <a:latin typeface="Tahoma" charset="0"/>
              <a:cs typeface="Arial" charset="0"/>
            </a:endParaRPr>
          </a:p>
          <a:p>
            <a:r>
              <a:rPr lang="fr-BE" sz="2000" b="1">
                <a:solidFill>
                  <a:srgbClr val="0070C0"/>
                </a:solidFill>
                <a:latin typeface="Tahoma" charset="0"/>
                <a:cs typeface="Arial" charset="0"/>
              </a:rPr>
              <a:t>	Σ</a:t>
            </a:r>
            <a:r>
              <a:rPr lang="en-GB" sz="2000" b="1">
                <a:solidFill>
                  <a:srgbClr val="0070C0"/>
                </a:solidFill>
                <a:latin typeface="Tahoma" charset="0"/>
                <a:cs typeface="Arial" charset="0"/>
              </a:rPr>
              <a:t> items= sum of all items included in the factor</a:t>
            </a:r>
          </a:p>
          <a:p>
            <a:r>
              <a:rPr lang="en-GB" sz="2000" b="1">
                <a:solidFill>
                  <a:srgbClr val="0070C0"/>
                </a:solidFill>
                <a:latin typeface="Tahoma" charset="0"/>
                <a:cs typeface="Arial" charset="0"/>
              </a:rPr>
              <a:t>	min</a:t>
            </a:r>
            <a:r>
              <a:rPr lang="fr-BE" sz="2000" b="1">
                <a:solidFill>
                  <a:srgbClr val="0070C0"/>
                </a:solidFill>
                <a:latin typeface="Tahoma" charset="0"/>
                <a:cs typeface="Arial" charset="0"/>
              </a:rPr>
              <a:t>Σ</a:t>
            </a:r>
            <a:r>
              <a:rPr lang="en-GB" sz="2000" b="1">
                <a:solidFill>
                  <a:srgbClr val="0070C0"/>
                </a:solidFill>
                <a:latin typeface="Tahoma" charset="0"/>
                <a:cs typeface="Arial" charset="0"/>
              </a:rPr>
              <a:t> items = minimum possible score for the factor</a:t>
            </a:r>
          </a:p>
          <a:p>
            <a:r>
              <a:rPr lang="en-GB" sz="2000" b="1">
                <a:solidFill>
                  <a:srgbClr val="0070C0"/>
                </a:solidFill>
                <a:latin typeface="Tahoma" charset="0"/>
                <a:cs typeface="Arial" charset="0"/>
              </a:rPr>
              <a:t>	max</a:t>
            </a:r>
            <a:r>
              <a:rPr lang="fr-BE" sz="2000" b="1">
                <a:solidFill>
                  <a:srgbClr val="0070C0"/>
                </a:solidFill>
                <a:latin typeface="Tahoma" charset="0"/>
                <a:cs typeface="Arial" charset="0"/>
              </a:rPr>
              <a:t>Σ</a:t>
            </a:r>
            <a:r>
              <a:rPr lang="en-GB" sz="2000" b="1">
                <a:solidFill>
                  <a:srgbClr val="0070C0"/>
                </a:solidFill>
                <a:latin typeface="Tahoma" charset="0"/>
                <a:cs typeface="Arial" charset="0"/>
              </a:rPr>
              <a:t> items = maximum possible score for the factor</a:t>
            </a:r>
          </a:p>
        </p:txBody>
      </p:sp>
      <p:pic>
        <p:nvPicPr>
          <p:cNvPr id="72706" name="Picture 6" descr="lavagna_matematica--400x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739" y="0"/>
            <a:ext cx="2862262"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7"/>
          <p:cNvSpPr txBox="1">
            <a:spLocks noChangeArrowheads="1"/>
          </p:cNvSpPr>
          <p:nvPr/>
        </p:nvSpPr>
        <p:spPr bwMode="auto">
          <a:xfrm>
            <a:off x="611194" y="1350974"/>
            <a:ext cx="52469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3600" b="1">
                <a:solidFill>
                  <a:srgbClr val="FF3300"/>
                </a:solidFill>
                <a:latin typeface="Tahoma" charset="0"/>
                <a:cs typeface="Arial" charset="0"/>
              </a:rPr>
              <a:t>RHINASTHMA scoring</a:t>
            </a:r>
          </a:p>
        </p:txBody>
      </p:sp>
      <p:sp>
        <p:nvSpPr>
          <p:cNvPr id="5" name="CasellaDiTesto 4"/>
          <p:cNvSpPr txBox="1"/>
          <p:nvPr/>
        </p:nvSpPr>
        <p:spPr>
          <a:xfrm>
            <a:off x="5137235" y="6164173"/>
            <a:ext cx="4845685" cy="523220"/>
          </a:xfrm>
          <a:prstGeom prst="rect">
            <a:avLst/>
          </a:prstGeom>
          <a:noFill/>
        </p:spPr>
        <p:txBody>
          <a:bodyPr wrap="none" rtlCol="0">
            <a:spAutoFit/>
          </a:bodyPr>
          <a:lstStyle/>
          <a:p>
            <a:r>
              <a:rPr lang="it-IT" sz="2800" b="1" i="1" dirty="0">
                <a:solidFill>
                  <a:srgbClr val="660066"/>
                </a:solidFill>
                <a:latin typeface="Avenir Black Oblique"/>
                <a:cs typeface="Avenir Black Oblique"/>
              </a:rPr>
              <a:t>Baiardini et al. </a:t>
            </a:r>
            <a:r>
              <a:rPr lang="it-IT" sz="2800" b="1" i="1" dirty="0" err="1">
                <a:solidFill>
                  <a:srgbClr val="660066"/>
                </a:solidFill>
                <a:latin typeface="Avenir Black Oblique"/>
                <a:cs typeface="Avenir Black Oblique"/>
              </a:rPr>
              <a:t>Allergy</a:t>
            </a:r>
            <a:r>
              <a:rPr lang="it-IT" sz="2800" b="1" i="1" dirty="0">
                <a:solidFill>
                  <a:srgbClr val="660066"/>
                </a:solidFill>
                <a:latin typeface="Avenir Black Oblique"/>
                <a:cs typeface="Avenir Black Oblique"/>
              </a:rPr>
              <a:t> 2003</a:t>
            </a:r>
          </a:p>
        </p:txBody>
      </p:sp>
    </p:spTree>
    <p:extLst>
      <p:ext uri="{BB962C8B-B14F-4D97-AF65-F5344CB8AC3E}">
        <p14:creationId xmlns:p14="http://schemas.microsoft.com/office/powerpoint/2010/main" val="34830919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p:cNvSpPr txBox="1">
            <a:spLocks noChangeArrowheads="1"/>
          </p:cNvSpPr>
          <p:nvPr/>
        </p:nvSpPr>
        <p:spPr bwMode="auto">
          <a:xfrm>
            <a:off x="533400" y="990600"/>
            <a:ext cx="8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3200" b="1">
                <a:solidFill>
                  <a:srgbClr val="FF3300"/>
                </a:solidFill>
                <a:latin typeface="Arial" charset="0"/>
                <a:cs typeface="Arial" charset="0"/>
              </a:rPr>
              <a:t>Questionnaires for clinical practice must be</a:t>
            </a:r>
            <a:endParaRPr lang="it-IT" sz="3200" b="1">
              <a:solidFill>
                <a:srgbClr val="FF3300"/>
              </a:solidFill>
              <a:latin typeface="Arial" charset="0"/>
              <a:cs typeface="Arial" charset="0"/>
            </a:endParaRPr>
          </a:p>
        </p:txBody>
      </p:sp>
      <p:sp>
        <p:nvSpPr>
          <p:cNvPr id="134147" name="Text Box 3"/>
          <p:cNvSpPr txBox="1">
            <a:spLocks noChangeArrowheads="1"/>
          </p:cNvSpPr>
          <p:nvPr/>
        </p:nvSpPr>
        <p:spPr bwMode="auto">
          <a:xfrm>
            <a:off x="457200" y="2498737"/>
            <a:ext cx="3505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800" b="1" dirty="0">
                <a:solidFill>
                  <a:srgbClr val="0070C0"/>
                </a:solidFill>
                <a:latin typeface="Arial" charset="0"/>
                <a:cs typeface="Arial" charset="0"/>
              </a:rPr>
              <a:t>valid</a:t>
            </a:r>
          </a:p>
          <a:p>
            <a:r>
              <a:rPr lang="en-GB" sz="2800" b="1" dirty="0">
                <a:solidFill>
                  <a:srgbClr val="0070C0"/>
                </a:solidFill>
                <a:latin typeface="Arial" charset="0"/>
                <a:cs typeface="Arial" charset="0"/>
              </a:rPr>
              <a:t>reliable</a:t>
            </a:r>
          </a:p>
          <a:p>
            <a:r>
              <a:rPr lang="en-GB" sz="2800" b="1" dirty="0">
                <a:solidFill>
                  <a:srgbClr val="0070C0"/>
                </a:solidFill>
                <a:latin typeface="Arial" charset="0"/>
                <a:cs typeface="Arial" charset="0"/>
              </a:rPr>
              <a:t>responsive</a:t>
            </a:r>
          </a:p>
        </p:txBody>
      </p:sp>
      <p:sp>
        <p:nvSpPr>
          <p:cNvPr id="134148" name="Text Box 4"/>
          <p:cNvSpPr txBox="1">
            <a:spLocks noChangeArrowheads="1"/>
          </p:cNvSpPr>
          <p:nvPr/>
        </p:nvSpPr>
        <p:spPr bwMode="auto">
          <a:xfrm>
            <a:off x="4495801" y="2574937"/>
            <a:ext cx="47820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800" b="1">
                <a:solidFill>
                  <a:srgbClr val="0070C0"/>
                </a:solidFill>
                <a:latin typeface="Arial" charset="0"/>
                <a:cs typeface="Arial" charset="0"/>
              </a:rPr>
              <a:t>simple</a:t>
            </a:r>
          </a:p>
          <a:p>
            <a:r>
              <a:rPr lang="en-GB" sz="2800" b="1">
                <a:solidFill>
                  <a:srgbClr val="0070C0"/>
                </a:solidFill>
                <a:latin typeface="Arial" charset="0"/>
                <a:cs typeface="Arial" charset="0"/>
              </a:rPr>
              <a:t>quick to complete</a:t>
            </a:r>
          </a:p>
          <a:p>
            <a:r>
              <a:rPr lang="en-GB" sz="2800" b="1">
                <a:solidFill>
                  <a:srgbClr val="0070C0"/>
                </a:solidFill>
                <a:latin typeface="Arial" charset="0"/>
                <a:cs typeface="Arial" charset="0"/>
              </a:rPr>
              <a:t>easy to score and interpret</a:t>
            </a:r>
            <a:endParaRPr lang="it-IT" sz="2400">
              <a:solidFill>
                <a:prstClr val="black"/>
              </a:solidFill>
              <a:latin typeface="Arial" charset="0"/>
              <a:cs typeface="Arial" charset="0"/>
            </a:endParaRPr>
          </a:p>
        </p:txBody>
      </p:sp>
      <p:sp>
        <p:nvSpPr>
          <p:cNvPr id="134149" name="Text Box 5"/>
          <p:cNvSpPr txBox="1">
            <a:spLocks noChangeArrowheads="1"/>
          </p:cNvSpPr>
          <p:nvPr/>
        </p:nvSpPr>
        <p:spPr bwMode="auto">
          <a:xfrm>
            <a:off x="535134" y="4912557"/>
            <a:ext cx="7953533" cy="954107"/>
          </a:xfrm>
          <a:prstGeom prst="rect">
            <a:avLst/>
          </a:prstGeom>
          <a:solidFill>
            <a:srgbClr val="EFFA1C"/>
          </a:solidFill>
          <a:ln w="9525">
            <a:solidFill>
              <a:srgbClr val="000000"/>
            </a:solidFill>
            <a:miter lim="800000"/>
            <a:headEnd/>
            <a:tailEnd/>
          </a:ln>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800" b="1">
                <a:solidFill>
                  <a:srgbClr val="0070C0"/>
                </a:solidFill>
                <a:latin typeface="Arial" charset="0"/>
                <a:cs typeface="Arial" charset="0"/>
              </a:rPr>
              <a:t>it has to provide useful information for disease management</a:t>
            </a:r>
            <a:endParaRPr lang="it-IT" sz="2400">
              <a:solidFill>
                <a:prstClr val="black"/>
              </a:solidFill>
              <a:latin typeface="Arial" charset="0"/>
              <a:cs typeface="Arial" charset="0"/>
            </a:endParaRPr>
          </a:p>
        </p:txBody>
      </p:sp>
      <p:sp>
        <p:nvSpPr>
          <p:cNvPr id="6" name="CasellaDiTesto 5"/>
          <p:cNvSpPr txBox="1"/>
          <p:nvPr/>
        </p:nvSpPr>
        <p:spPr>
          <a:xfrm>
            <a:off x="160544" y="114151"/>
            <a:ext cx="4845685" cy="523220"/>
          </a:xfrm>
          <a:prstGeom prst="rect">
            <a:avLst/>
          </a:prstGeom>
          <a:noFill/>
        </p:spPr>
        <p:txBody>
          <a:bodyPr wrap="none" rtlCol="0">
            <a:spAutoFit/>
          </a:bodyPr>
          <a:lstStyle/>
          <a:p>
            <a:r>
              <a:rPr lang="it-IT" sz="2800" b="1" i="1" dirty="0">
                <a:solidFill>
                  <a:srgbClr val="660066"/>
                </a:solidFill>
                <a:latin typeface="Avenir Black Oblique"/>
                <a:cs typeface="Avenir Black Oblique"/>
              </a:rPr>
              <a:t>Baiardini et al. </a:t>
            </a:r>
            <a:r>
              <a:rPr lang="it-IT" sz="2800" b="1" i="1" dirty="0" err="1">
                <a:solidFill>
                  <a:srgbClr val="660066"/>
                </a:solidFill>
                <a:latin typeface="Avenir Black Oblique"/>
                <a:cs typeface="Avenir Black Oblique"/>
              </a:rPr>
              <a:t>Allergy</a:t>
            </a:r>
            <a:r>
              <a:rPr lang="it-IT" sz="2800" b="1" i="1" dirty="0">
                <a:solidFill>
                  <a:srgbClr val="660066"/>
                </a:solidFill>
                <a:latin typeface="Avenir Black Oblique"/>
                <a:cs typeface="Avenir Black Oblique"/>
              </a:rPr>
              <a:t> 2003</a:t>
            </a:r>
          </a:p>
        </p:txBody>
      </p:sp>
    </p:spTree>
    <p:extLst>
      <p:ext uri="{BB962C8B-B14F-4D97-AF65-F5344CB8AC3E}">
        <p14:creationId xmlns:p14="http://schemas.microsoft.com/office/powerpoint/2010/main" val="482441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4147"/>
                                        </p:tgtEl>
                                        <p:attrNameLst>
                                          <p:attrName>style.visibility</p:attrName>
                                        </p:attrNameLst>
                                      </p:cBhvr>
                                      <p:to>
                                        <p:strVal val="visible"/>
                                      </p:to>
                                    </p:set>
                                    <p:anim calcmode="lin" valueType="num">
                                      <p:cBhvr additive="base">
                                        <p:cTn id="7" dur="500" fill="hold"/>
                                        <p:tgtEl>
                                          <p:spTgt spid="134147"/>
                                        </p:tgtEl>
                                        <p:attrNameLst>
                                          <p:attrName>ppt_x</p:attrName>
                                        </p:attrNameLst>
                                      </p:cBhvr>
                                      <p:tavLst>
                                        <p:tav tm="0">
                                          <p:val>
                                            <p:strVal val="0-#ppt_w/2"/>
                                          </p:val>
                                        </p:tav>
                                        <p:tav tm="100000">
                                          <p:val>
                                            <p:strVal val="#ppt_x"/>
                                          </p:val>
                                        </p:tav>
                                      </p:tavLst>
                                    </p:anim>
                                    <p:anim calcmode="lin" valueType="num">
                                      <p:cBhvr additive="base">
                                        <p:cTn id="8" dur="500" fill="hold"/>
                                        <p:tgtEl>
                                          <p:spTgt spid="1341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4148"/>
                                        </p:tgtEl>
                                        <p:attrNameLst>
                                          <p:attrName>style.visibility</p:attrName>
                                        </p:attrNameLst>
                                      </p:cBhvr>
                                      <p:to>
                                        <p:strVal val="visible"/>
                                      </p:to>
                                    </p:set>
                                    <p:anim calcmode="lin" valueType="num">
                                      <p:cBhvr additive="base">
                                        <p:cTn id="13" dur="500" fill="hold"/>
                                        <p:tgtEl>
                                          <p:spTgt spid="134148"/>
                                        </p:tgtEl>
                                        <p:attrNameLst>
                                          <p:attrName>ppt_x</p:attrName>
                                        </p:attrNameLst>
                                      </p:cBhvr>
                                      <p:tavLst>
                                        <p:tav tm="0">
                                          <p:val>
                                            <p:strVal val="0-#ppt_w/2"/>
                                          </p:val>
                                        </p:tav>
                                        <p:tav tm="100000">
                                          <p:val>
                                            <p:strVal val="#ppt_x"/>
                                          </p:val>
                                        </p:tav>
                                      </p:tavLst>
                                    </p:anim>
                                    <p:anim calcmode="lin" valueType="num">
                                      <p:cBhvr additive="base">
                                        <p:cTn id="14" dur="500" fill="hold"/>
                                        <p:tgtEl>
                                          <p:spTgt spid="1341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4149"/>
                                        </p:tgtEl>
                                        <p:attrNameLst>
                                          <p:attrName>style.visibility</p:attrName>
                                        </p:attrNameLst>
                                      </p:cBhvr>
                                      <p:to>
                                        <p:strVal val="visible"/>
                                      </p:to>
                                    </p:set>
                                    <p:anim calcmode="lin" valueType="num">
                                      <p:cBhvr additive="base">
                                        <p:cTn id="19" dur="500" fill="hold"/>
                                        <p:tgtEl>
                                          <p:spTgt spid="134149"/>
                                        </p:tgtEl>
                                        <p:attrNameLst>
                                          <p:attrName>ppt_x</p:attrName>
                                        </p:attrNameLst>
                                      </p:cBhvr>
                                      <p:tavLst>
                                        <p:tav tm="0">
                                          <p:val>
                                            <p:strVal val="0-#ppt_w/2"/>
                                          </p:val>
                                        </p:tav>
                                        <p:tav tm="100000">
                                          <p:val>
                                            <p:strVal val="#ppt_x"/>
                                          </p:val>
                                        </p:tav>
                                      </p:tavLst>
                                    </p:anim>
                                    <p:anim calcmode="lin" valueType="num">
                                      <p:cBhvr additive="base">
                                        <p:cTn id="20" dur="500" fill="hold"/>
                                        <p:tgtEl>
                                          <p:spTgt spid="1341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autoUpdateAnimBg="0"/>
      <p:bldP spid="134148" grpId="0" autoUpdateAnimBg="0"/>
      <p:bldP spid="134149"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3"/>
          <p:cNvSpPr txBox="1">
            <a:spLocks noChangeArrowheads="1"/>
          </p:cNvSpPr>
          <p:nvPr/>
        </p:nvSpPr>
        <p:spPr bwMode="auto">
          <a:xfrm>
            <a:off x="373064" y="4619637"/>
            <a:ext cx="78692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charset="0"/>
                <a:ea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it-IT" sz="4400" b="1" dirty="0">
                <a:solidFill>
                  <a:srgbClr val="0070C0"/>
                </a:solidFill>
                <a:latin typeface="Avenir Black"/>
                <a:ea typeface="MS PGothic" charset="0"/>
                <a:cs typeface="Avenir Black"/>
              </a:rPr>
              <a:t>RAPP: </a:t>
            </a:r>
          </a:p>
          <a:p>
            <a:pPr algn="ctr"/>
            <a:r>
              <a:rPr lang="it-IT" sz="3600" dirty="0" err="1">
                <a:solidFill>
                  <a:srgbClr val="0070C0"/>
                </a:solidFill>
                <a:latin typeface="Tahoma" charset="0"/>
                <a:ea typeface="MS PGothic" charset="0"/>
                <a:cs typeface="Arial" charset="0"/>
              </a:rPr>
              <a:t>Rhinitis</a:t>
            </a:r>
            <a:r>
              <a:rPr lang="it-IT" sz="3600" dirty="0">
                <a:solidFill>
                  <a:srgbClr val="0070C0"/>
                </a:solidFill>
                <a:latin typeface="Tahoma" charset="0"/>
                <a:ea typeface="MS PGothic" charset="0"/>
                <a:cs typeface="Arial" charset="0"/>
              </a:rPr>
              <a:t> &amp; </a:t>
            </a:r>
            <a:r>
              <a:rPr lang="it-IT" sz="3600" dirty="0" err="1">
                <a:solidFill>
                  <a:srgbClr val="0070C0"/>
                </a:solidFill>
                <a:latin typeface="Tahoma" charset="0"/>
                <a:ea typeface="MS PGothic" charset="0"/>
                <a:cs typeface="Arial" charset="0"/>
              </a:rPr>
              <a:t>Asthma</a:t>
            </a:r>
            <a:r>
              <a:rPr lang="it-IT" sz="3600" dirty="0">
                <a:solidFill>
                  <a:srgbClr val="0070C0"/>
                </a:solidFill>
                <a:latin typeface="Tahoma" charset="0"/>
                <a:ea typeface="MS PGothic" charset="0"/>
                <a:cs typeface="Arial" charset="0"/>
              </a:rPr>
              <a:t> </a:t>
            </a:r>
            <a:r>
              <a:rPr lang="it-IT" sz="3600" dirty="0" err="1">
                <a:solidFill>
                  <a:srgbClr val="0070C0"/>
                </a:solidFill>
                <a:latin typeface="Tahoma" charset="0"/>
                <a:ea typeface="MS PGothic" charset="0"/>
                <a:cs typeface="Arial" charset="0"/>
              </a:rPr>
              <a:t>Patient</a:t>
            </a:r>
            <a:r>
              <a:rPr lang="it-IT" sz="3600" dirty="0">
                <a:solidFill>
                  <a:srgbClr val="0070C0"/>
                </a:solidFill>
                <a:latin typeface="Tahoma" charset="0"/>
                <a:ea typeface="MS PGothic" charset="0"/>
                <a:cs typeface="Arial" charset="0"/>
              </a:rPr>
              <a:t> </a:t>
            </a:r>
            <a:r>
              <a:rPr lang="it-IT" sz="3600" dirty="0" err="1">
                <a:solidFill>
                  <a:srgbClr val="0070C0"/>
                </a:solidFill>
                <a:latin typeface="Tahoma" charset="0"/>
                <a:ea typeface="MS PGothic" charset="0"/>
                <a:cs typeface="Arial" charset="0"/>
              </a:rPr>
              <a:t>Perspective</a:t>
            </a:r>
            <a:endParaRPr lang="it-IT" sz="3600" dirty="0">
              <a:solidFill>
                <a:srgbClr val="0070C0"/>
              </a:solidFill>
              <a:latin typeface="Tahoma" charset="0"/>
              <a:ea typeface="MS PGothic" charset="0"/>
              <a:cs typeface="Arial" charset="0"/>
            </a:endParaRPr>
          </a:p>
        </p:txBody>
      </p:sp>
      <p:pic>
        <p:nvPicPr>
          <p:cNvPr id="7475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94" y="257175"/>
            <a:ext cx="7369175" cy="4027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6"/>
          <p:cNvSpPr txBox="1">
            <a:spLocks noChangeArrowheads="1"/>
          </p:cNvSpPr>
          <p:nvPr/>
        </p:nvSpPr>
        <p:spPr bwMode="auto">
          <a:xfrm>
            <a:off x="4307682" y="6206858"/>
            <a:ext cx="4196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400" b="1" dirty="0" err="1" smtClean="0">
                <a:solidFill>
                  <a:srgbClr val="FF6600"/>
                </a:solidFill>
                <a:latin typeface="Tahoma" charset="0"/>
                <a:cs typeface="Arial" charset="0"/>
              </a:rPr>
              <a:t>Braido</a:t>
            </a:r>
            <a:r>
              <a:rPr lang="en-GB" sz="2400" b="1" dirty="0" smtClean="0">
                <a:solidFill>
                  <a:srgbClr val="FF6600"/>
                </a:solidFill>
                <a:latin typeface="Tahoma" charset="0"/>
                <a:cs typeface="Arial" charset="0"/>
              </a:rPr>
              <a:t> et al. Allergy</a:t>
            </a:r>
            <a:r>
              <a:rPr lang="en-GB" sz="2400" b="1" dirty="0">
                <a:solidFill>
                  <a:srgbClr val="FF6600"/>
                </a:solidFill>
                <a:latin typeface="Tahoma" charset="0"/>
                <a:cs typeface="Arial" charset="0"/>
              </a:rPr>
              <a:t>, 2012</a:t>
            </a:r>
          </a:p>
        </p:txBody>
      </p:sp>
    </p:spTree>
    <p:extLst>
      <p:ext uri="{BB962C8B-B14F-4D97-AF65-F5344CB8AC3E}">
        <p14:creationId xmlns:p14="http://schemas.microsoft.com/office/powerpoint/2010/main" val="21137371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p:cNvSpPr txBox="1">
            <a:spLocks noChangeArrowheads="1"/>
          </p:cNvSpPr>
          <p:nvPr/>
        </p:nvSpPr>
        <p:spPr bwMode="auto">
          <a:xfrm>
            <a:off x="5410200" y="2057406"/>
            <a:ext cx="3733800"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charset="0"/>
                <a:ea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a:solidFill>
                  <a:srgbClr val="220CFF"/>
                </a:solidFill>
                <a:latin typeface="Tahoma" charset="0"/>
                <a:cs typeface="Tahoma" charset="0"/>
              </a:rPr>
              <a:t>ROC analyses, using RHINASTHMA GS score </a:t>
            </a:r>
            <a:r>
              <a:rPr lang="en-GB" u="sng">
                <a:solidFill>
                  <a:srgbClr val="220CFF"/>
                </a:solidFill>
                <a:latin typeface="Tahoma" charset="0"/>
                <a:cs typeface="Tahoma" charset="0"/>
              </a:rPr>
              <a:t>&lt;</a:t>
            </a:r>
            <a:r>
              <a:rPr lang="en-GB">
                <a:solidFill>
                  <a:srgbClr val="220CFF"/>
                </a:solidFill>
                <a:latin typeface="Tahoma" charset="0"/>
                <a:cs typeface="Tahoma" charset="0"/>
              </a:rPr>
              <a:t> 20 or &gt;20 as criterion measure, to determine the RAPP score that indicates optimal HRQoL.</a:t>
            </a:r>
            <a:endParaRPr lang="it-IT">
              <a:solidFill>
                <a:srgbClr val="220CFF"/>
              </a:solidFill>
              <a:latin typeface="Tahoma" charset="0"/>
              <a:cs typeface="Tahoma" charset="0"/>
            </a:endParaRPr>
          </a:p>
          <a:p>
            <a:endParaRPr lang="it-IT">
              <a:solidFill>
                <a:srgbClr val="220CFF"/>
              </a:solidFill>
              <a:latin typeface="Tahoma" charset="0"/>
              <a:cs typeface="Tahoma" charset="0"/>
            </a:endParaRPr>
          </a:p>
        </p:txBody>
      </p:sp>
      <p:sp>
        <p:nvSpPr>
          <p:cNvPr id="90114" name="Rectangle 3"/>
          <p:cNvSpPr>
            <a:spLocks noChangeArrowheads="1"/>
          </p:cNvSpPr>
          <p:nvPr/>
        </p:nvSpPr>
        <p:spPr bwMode="auto">
          <a:xfrm>
            <a:off x="5486403" y="990600"/>
            <a:ext cx="315310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GB" sz="3700">
                <a:solidFill>
                  <a:srgbClr val="FF3300"/>
                </a:solidFill>
                <a:cs typeface="Tahoma" charset="0"/>
              </a:rPr>
              <a:t>Optimal HRQoL</a:t>
            </a:r>
            <a:endParaRPr lang="it-IT" sz="3700">
              <a:solidFill>
                <a:srgbClr val="FF3300"/>
              </a:solidFill>
              <a:cs typeface="Tahoma" charset="0"/>
            </a:endParaRPr>
          </a:p>
        </p:txBody>
      </p:sp>
      <p:sp>
        <p:nvSpPr>
          <p:cNvPr id="90115" name="Rectangle 5"/>
          <p:cNvSpPr>
            <a:spLocks noChangeArrowheads="1"/>
          </p:cNvSpPr>
          <p:nvPr/>
        </p:nvSpPr>
        <p:spPr bwMode="auto">
          <a:xfrm>
            <a:off x="2016125" y="15128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endParaRPr lang="en-GB">
              <a:solidFill>
                <a:srgbClr val="FFFF00"/>
              </a:solidFill>
              <a:cs typeface="Tahoma" charset="0"/>
            </a:endParaRPr>
          </a:p>
        </p:txBody>
      </p:sp>
      <p:pic>
        <p:nvPicPr>
          <p:cNvPr id="90116" name="Immagin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14409"/>
            <a:ext cx="50292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6"/>
          <p:cNvSpPr txBox="1">
            <a:spLocks noChangeArrowheads="1"/>
          </p:cNvSpPr>
          <p:nvPr/>
        </p:nvSpPr>
        <p:spPr bwMode="auto">
          <a:xfrm>
            <a:off x="304800" y="5486406"/>
            <a:ext cx="8839200" cy="92333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charset="0"/>
                <a:ea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a:solidFill>
                  <a:srgbClr val="220CFF"/>
                </a:solidFill>
                <a:latin typeface="Tahoma" charset="0"/>
                <a:cs typeface="Tahoma" charset="0"/>
              </a:rPr>
              <a:t>A cut-off point of 15 demonstrated the best sensitivity (88.3%) and specificity (84.6%) in discriminating the achievement of an optimal HRQoL, with a percentage of correctly classified patients of 87.3% </a:t>
            </a:r>
            <a:endParaRPr lang="it-IT">
              <a:solidFill>
                <a:srgbClr val="220CFF"/>
              </a:solidFill>
              <a:latin typeface="Tahoma" charset="0"/>
              <a:cs typeface="Tahoma" charset="0"/>
            </a:endParaRPr>
          </a:p>
        </p:txBody>
      </p:sp>
      <p:sp>
        <p:nvSpPr>
          <p:cNvPr id="7" name="Text Box 6"/>
          <p:cNvSpPr txBox="1">
            <a:spLocks noChangeArrowheads="1"/>
          </p:cNvSpPr>
          <p:nvPr/>
        </p:nvSpPr>
        <p:spPr bwMode="auto">
          <a:xfrm>
            <a:off x="5695718" y="6172211"/>
            <a:ext cx="4196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400" b="1" dirty="0" err="1" smtClean="0">
                <a:solidFill>
                  <a:srgbClr val="FF6600"/>
                </a:solidFill>
                <a:latin typeface="Tahoma" charset="0"/>
                <a:cs typeface="Arial" charset="0"/>
              </a:rPr>
              <a:t>Braido</a:t>
            </a:r>
            <a:r>
              <a:rPr lang="en-GB" sz="2400" b="1" dirty="0" smtClean="0">
                <a:solidFill>
                  <a:srgbClr val="FF6600"/>
                </a:solidFill>
                <a:latin typeface="Tahoma" charset="0"/>
                <a:cs typeface="Arial" charset="0"/>
              </a:rPr>
              <a:t> et al. Allergy</a:t>
            </a:r>
            <a:r>
              <a:rPr lang="en-GB" sz="2400" b="1" dirty="0">
                <a:solidFill>
                  <a:srgbClr val="FF6600"/>
                </a:solidFill>
                <a:latin typeface="Tahoma" charset="0"/>
                <a:cs typeface="Arial" charset="0"/>
              </a:rPr>
              <a:t>, 2012</a:t>
            </a:r>
          </a:p>
        </p:txBody>
      </p:sp>
    </p:spTree>
    <p:extLst>
      <p:ext uri="{BB962C8B-B14F-4D97-AF65-F5344CB8AC3E}">
        <p14:creationId xmlns:p14="http://schemas.microsoft.com/office/powerpoint/2010/main" val="29026323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1835150" y="115892"/>
            <a:ext cx="5630965"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GB" sz="4100">
                <a:solidFill>
                  <a:srgbClr val="FF6600"/>
                </a:solidFill>
                <a:cs typeface="Tahoma" charset="0"/>
              </a:rPr>
              <a:t>Clinical significance (MID)</a:t>
            </a:r>
          </a:p>
        </p:txBody>
      </p:sp>
      <p:sp>
        <p:nvSpPr>
          <p:cNvPr id="91138" name="Text Box 4"/>
          <p:cNvSpPr txBox="1">
            <a:spLocks noChangeArrowheads="1"/>
          </p:cNvSpPr>
          <p:nvPr/>
        </p:nvSpPr>
        <p:spPr bwMode="auto">
          <a:xfrm>
            <a:off x="304800" y="5181611"/>
            <a:ext cx="8458200" cy="10156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charset="0"/>
                <a:ea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just"/>
            <a:r>
              <a:rPr lang="en-GB" sz="2000" b="1" dirty="0" smtClean="0">
                <a:solidFill>
                  <a:srgbClr val="0000FF"/>
                </a:solidFill>
                <a:latin typeface="Tahoma" charset="0"/>
                <a:cs typeface="Tahoma" charset="0"/>
              </a:rPr>
              <a:t>A </a:t>
            </a:r>
            <a:r>
              <a:rPr lang="en-GB" sz="2000" b="1" dirty="0">
                <a:solidFill>
                  <a:srgbClr val="0000FF"/>
                </a:solidFill>
                <a:latin typeface="Tahoma" charset="0"/>
                <a:cs typeface="Tahoma" charset="0"/>
              </a:rPr>
              <a:t>2-point difference or change in RAPP maximizes sensitivity, specificity and number of individuals correctly classified.</a:t>
            </a:r>
            <a:endParaRPr lang="it-IT" sz="2000" b="1" dirty="0">
              <a:solidFill>
                <a:srgbClr val="0000FF"/>
              </a:solidFill>
              <a:latin typeface="Tahoma" charset="0"/>
              <a:cs typeface="Tahoma" charset="0"/>
            </a:endParaRPr>
          </a:p>
          <a:p>
            <a:pPr algn="just"/>
            <a:endParaRPr lang="it-IT" sz="2000" b="1" dirty="0">
              <a:solidFill>
                <a:srgbClr val="0000FF"/>
              </a:solidFill>
              <a:latin typeface="Tahoma" charset="0"/>
              <a:cs typeface="Tahoma" charset="0"/>
            </a:endParaRPr>
          </a:p>
        </p:txBody>
      </p:sp>
      <p:pic>
        <p:nvPicPr>
          <p:cNvPr id="9113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8305800" cy="3500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1140" name="Text Box 7"/>
          <p:cNvSpPr txBox="1">
            <a:spLocks noChangeArrowheads="1"/>
          </p:cNvSpPr>
          <p:nvPr/>
        </p:nvSpPr>
        <p:spPr bwMode="auto">
          <a:xfrm>
            <a:off x="6172200" y="2133603"/>
            <a:ext cx="1981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charset="0"/>
                <a:ea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b="1">
                <a:solidFill>
                  <a:srgbClr val="FF0066"/>
                </a:solidFill>
                <a:latin typeface="Tahoma" charset="0"/>
                <a:cs typeface="Tahoma" charset="0"/>
              </a:rPr>
              <a:t>ROC analysis of different cut-offs of the global rating of change</a:t>
            </a:r>
            <a:endParaRPr lang="it-IT">
              <a:solidFill>
                <a:srgbClr val="FF0066"/>
              </a:solidFill>
              <a:latin typeface="Tahoma" charset="0"/>
              <a:cs typeface="Tahoma" charset="0"/>
            </a:endParaRPr>
          </a:p>
          <a:p>
            <a:endParaRPr lang="it-IT">
              <a:solidFill>
                <a:srgbClr val="FF0066"/>
              </a:solidFill>
              <a:latin typeface="Tahoma" charset="0"/>
              <a:cs typeface="Tahoma" charset="0"/>
            </a:endParaRPr>
          </a:p>
        </p:txBody>
      </p:sp>
      <p:sp>
        <p:nvSpPr>
          <p:cNvPr id="91141" name="Rectangle 6"/>
          <p:cNvSpPr>
            <a:spLocks noChangeArrowheads="1"/>
          </p:cNvSpPr>
          <p:nvPr/>
        </p:nvSpPr>
        <p:spPr bwMode="auto">
          <a:xfrm>
            <a:off x="457200" y="2209800"/>
            <a:ext cx="4800600" cy="2286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solidFill>
                <a:prstClr val="black"/>
              </a:solidFill>
            </a:endParaRPr>
          </a:p>
        </p:txBody>
      </p:sp>
      <p:sp>
        <p:nvSpPr>
          <p:cNvPr id="7" name="Text Box 6"/>
          <p:cNvSpPr txBox="1">
            <a:spLocks noChangeArrowheads="1"/>
          </p:cNvSpPr>
          <p:nvPr/>
        </p:nvSpPr>
        <p:spPr bwMode="auto">
          <a:xfrm>
            <a:off x="4152900" y="6162649"/>
            <a:ext cx="4196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400" b="1" dirty="0" err="1" smtClean="0">
                <a:solidFill>
                  <a:srgbClr val="FF6600"/>
                </a:solidFill>
                <a:latin typeface="Tahoma" charset="0"/>
                <a:cs typeface="Arial" charset="0"/>
              </a:rPr>
              <a:t>Braido</a:t>
            </a:r>
            <a:r>
              <a:rPr lang="en-GB" sz="2400" b="1" dirty="0" smtClean="0">
                <a:solidFill>
                  <a:srgbClr val="FF6600"/>
                </a:solidFill>
                <a:latin typeface="Tahoma" charset="0"/>
                <a:cs typeface="Arial" charset="0"/>
              </a:rPr>
              <a:t> et al. Allergy</a:t>
            </a:r>
            <a:r>
              <a:rPr lang="en-GB" sz="2400" b="1" dirty="0">
                <a:solidFill>
                  <a:srgbClr val="FF6600"/>
                </a:solidFill>
                <a:latin typeface="Tahoma" charset="0"/>
                <a:cs typeface="Arial" charset="0"/>
              </a:rPr>
              <a:t>, 2012</a:t>
            </a:r>
          </a:p>
        </p:txBody>
      </p:sp>
    </p:spTree>
    <p:extLst>
      <p:ext uri="{BB962C8B-B14F-4D97-AF65-F5344CB8AC3E}">
        <p14:creationId xmlns:p14="http://schemas.microsoft.com/office/powerpoint/2010/main" val="880879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6334131" y="979446"/>
            <a:ext cx="2701925" cy="5257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it-IT">
              <a:solidFill>
                <a:prstClr val="white"/>
              </a:solidFill>
            </a:endParaRPr>
          </a:p>
        </p:txBody>
      </p:sp>
      <p:sp>
        <p:nvSpPr>
          <p:cNvPr id="8204" name="CasellaDiTesto 10"/>
          <p:cNvSpPr txBox="1">
            <a:spLocks noChangeArrowheads="1"/>
          </p:cNvSpPr>
          <p:nvPr/>
        </p:nvSpPr>
        <p:spPr bwMode="auto">
          <a:xfrm>
            <a:off x="3851979" y="5967592"/>
            <a:ext cx="29546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charset="0"/>
                <a:ea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it-IT" sz="3600" b="1" dirty="0" err="1">
                <a:solidFill>
                  <a:srgbClr val="00B050"/>
                </a:solidFill>
                <a:latin typeface="Avenir Black"/>
                <a:ea typeface="MS PGothic" charset="0"/>
                <a:cs typeface="Avenir Black"/>
              </a:rPr>
              <a:t>Optimal</a:t>
            </a:r>
            <a:r>
              <a:rPr lang="it-IT" sz="3600" b="1" dirty="0">
                <a:solidFill>
                  <a:srgbClr val="00B050"/>
                </a:solidFill>
                <a:latin typeface="Avenir Black"/>
                <a:ea typeface="MS PGothic" charset="0"/>
                <a:cs typeface="Avenir Black"/>
              </a:rPr>
              <a:t> </a:t>
            </a:r>
            <a:r>
              <a:rPr lang="it-IT" sz="3600" b="1" dirty="0" err="1">
                <a:solidFill>
                  <a:srgbClr val="00B050"/>
                </a:solidFill>
                <a:latin typeface="Avenir Black"/>
                <a:ea typeface="MS PGothic" charset="0"/>
                <a:cs typeface="Avenir Black"/>
              </a:rPr>
              <a:t>QoL</a:t>
            </a:r>
            <a:endParaRPr lang="it-IT" sz="3600" b="1" dirty="0">
              <a:solidFill>
                <a:srgbClr val="00B050"/>
              </a:solidFill>
              <a:latin typeface="Avenir Black"/>
              <a:ea typeface="MS PGothic" charset="0"/>
              <a:cs typeface="Avenir Black"/>
            </a:endParaRPr>
          </a:p>
        </p:txBody>
      </p:sp>
      <p:pic>
        <p:nvPicPr>
          <p:cNvPr id="8205"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1" y="142875"/>
            <a:ext cx="4951413" cy="54927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8202" name="Object 10"/>
          <p:cNvGraphicFramePr>
            <a:graphicFrameLocks noChangeAspect="1"/>
          </p:cNvGraphicFramePr>
          <p:nvPr/>
        </p:nvGraphicFramePr>
        <p:xfrm>
          <a:off x="6516690" y="990600"/>
          <a:ext cx="2081212" cy="5105400"/>
        </p:xfrm>
        <a:graphic>
          <a:graphicData uri="http://schemas.openxmlformats.org/presentationml/2006/ole">
            <mc:AlternateContent xmlns:mc="http://schemas.openxmlformats.org/markup-compatibility/2006">
              <mc:Choice xmlns:v="urn:schemas-microsoft-com:vml" Requires="v">
                <p:oleObj spid="_x0000_s5123" name="Immagine bitmap" r:id="rId4" imgW="2295238" imgH="5630061" progId="PBrush">
                  <p:embed/>
                </p:oleObj>
              </mc:Choice>
              <mc:Fallback>
                <p:oleObj name="Immagine bitmap" r:id="rId4" imgW="2295238" imgH="563006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90" y="990600"/>
                        <a:ext cx="2081212"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6" name="Connettore 1 5"/>
          <p:cNvCxnSpPr>
            <a:cxnSpLocks noChangeShapeType="1"/>
          </p:cNvCxnSpPr>
          <p:nvPr/>
        </p:nvCxnSpPr>
        <p:spPr bwMode="auto">
          <a:xfrm flipH="1">
            <a:off x="5715000" y="4868863"/>
            <a:ext cx="2438400" cy="0"/>
          </a:xfrm>
          <a:prstGeom prst="line">
            <a:avLst/>
          </a:prstGeom>
          <a:noFill/>
          <a:ln w="38100">
            <a:solidFill>
              <a:srgbClr val="FF33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8207" name="Freccia in giù 6"/>
          <p:cNvSpPr>
            <a:spLocks noChangeArrowheads="1"/>
          </p:cNvSpPr>
          <p:nvPr/>
        </p:nvSpPr>
        <p:spPr bwMode="auto">
          <a:xfrm>
            <a:off x="5632456" y="4870450"/>
            <a:ext cx="358775" cy="649288"/>
          </a:xfrm>
          <a:prstGeom prst="downArrow">
            <a:avLst>
              <a:gd name="adj1" fmla="val 50000"/>
              <a:gd name="adj2" fmla="val 50002"/>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endParaRPr lang="en-GB">
              <a:solidFill>
                <a:srgbClr val="FFFFFF"/>
              </a:solidFill>
            </a:endParaRPr>
          </a:p>
        </p:txBody>
      </p:sp>
      <p:sp>
        <p:nvSpPr>
          <p:cNvPr id="8" name="Text Box 6"/>
          <p:cNvSpPr txBox="1">
            <a:spLocks noChangeArrowheads="1"/>
          </p:cNvSpPr>
          <p:nvPr/>
        </p:nvSpPr>
        <p:spPr bwMode="auto">
          <a:xfrm>
            <a:off x="5877662" y="136457"/>
            <a:ext cx="4196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400" b="1" dirty="0" err="1" smtClean="0">
                <a:solidFill>
                  <a:srgbClr val="FF6600"/>
                </a:solidFill>
                <a:latin typeface="Tahoma" charset="0"/>
                <a:cs typeface="Arial" charset="0"/>
              </a:rPr>
              <a:t>Braido</a:t>
            </a:r>
            <a:r>
              <a:rPr lang="en-GB" sz="2400" b="1" dirty="0" smtClean="0">
                <a:solidFill>
                  <a:srgbClr val="FF6600"/>
                </a:solidFill>
                <a:latin typeface="Tahoma" charset="0"/>
                <a:cs typeface="Arial" charset="0"/>
              </a:rPr>
              <a:t> et al. Allergy</a:t>
            </a:r>
            <a:r>
              <a:rPr lang="en-GB" sz="2400" b="1" dirty="0">
                <a:solidFill>
                  <a:srgbClr val="FF6600"/>
                </a:solidFill>
                <a:latin typeface="Tahoma" charset="0"/>
                <a:cs typeface="Arial" charset="0"/>
              </a:rPr>
              <a:t>, 2012</a:t>
            </a:r>
          </a:p>
        </p:txBody>
      </p:sp>
    </p:spTree>
    <p:extLst>
      <p:ext uri="{BB962C8B-B14F-4D97-AF65-F5344CB8AC3E}">
        <p14:creationId xmlns:p14="http://schemas.microsoft.com/office/powerpoint/2010/main" val="8266470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6" y="142875"/>
            <a:ext cx="2214505" cy="2456616"/>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2410034" y="179264"/>
            <a:ext cx="4196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400" b="1" dirty="0" err="1" smtClean="0">
                <a:solidFill>
                  <a:srgbClr val="FF6600"/>
                </a:solidFill>
                <a:latin typeface="Tahoma" charset="0"/>
                <a:cs typeface="Arial" charset="0"/>
              </a:rPr>
              <a:t>Braido</a:t>
            </a:r>
            <a:r>
              <a:rPr lang="en-GB" sz="2400" b="1" dirty="0" smtClean="0">
                <a:solidFill>
                  <a:srgbClr val="FF6600"/>
                </a:solidFill>
                <a:latin typeface="Tahoma" charset="0"/>
                <a:cs typeface="Arial" charset="0"/>
              </a:rPr>
              <a:t> et al. Allergy</a:t>
            </a:r>
            <a:r>
              <a:rPr lang="en-GB" sz="2400" b="1" dirty="0">
                <a:solidFill>
                  <a:srgbClr val="FF6600"/>
                </a:solidFill>
                <a:latin typeface="Tahoma" charset="0"/>
                <a:cs typeface="Arial" charset="0"/>
              </a:rPr>
              <a:t>, 2012</a:t>
            </a:r>
          </a:p>
        </p:txBody>
      </p:sp>
      <p:sp>
        <p:nvSpPr>
          <p:cNvPr id="4" name="CasellaDiTesto 3"/>
          <p:cNvSpPr txBox="1"/>
          <p:nvPr/>
        </p:nvSpPr>
        <p:spPr>
          <a:xfrm>
            <a:off x="2144130" y="3181977"/>
            <a:ext cx="6224782" cy="2585323"/>
          </a:xfrm>
          <a:prstGeom prst="rect">
            <a:avLst/>
          </a:prstGeom>
          <a:noFill/>
          <a:ln>
            <a:solidFill>
              <a:srgbClr val="548235"/>
            </a:solidFill>
          </a:ln>
        </p:spPr>
        <p:txBody>
          <a:bodyPr wrap="none" rtlCol="0">
            <a:spAutoFit/>
          </a:bodyPr>
          <a:lstStyle/>
          <a:p>
            <a:pPr algn="ctr"/>
            <a:r>
              <a:rPr lang="it-IT" sz="5400" b="1" dirty="0">
                <a:solidFill>
                  <a:srgbClr val="660066"/>
                </a:solidFill>
                <a:latin typeface="Avenir Black"/>
                <a:cs typeface="Avenir Black"/>
              </a:rPr>
              <a:t>FIRST </a:t>
            </a:r>
            <a:r>
              <a:rPr lang="it-IT" sz="5400" b="1" dirty="0" err="1">
                <a:solidFill>
                  <a:srgbClr val="660066"/>
                </a:solidFill>
                <a:latin typeface="Avenir Black"/>
                <a:cs typeface="Avenir Black"/>
              </a:rPr>
              <a:t>QoL</a:t>
            </a:r>
            <a:r>
              <a:rPr lang="it-IT" sz="5400" b="1" dirty="0">
                <a:solidFill>
                  <a:srgbClr val="660066"/>
                </a:solidFill>
                <a:latin typeface="Avenir Black"/>
                <a:cs typeface="Avenir Black"/>
              </a:rPr>
              <a:t> </a:t>
            </a:r>
            <a:r>
              <a:rPr lang="it-IT" sz="5400" b="1" dirty="0" err="1">
                <a:solidFill>
                  <a:srgbClr val="660066"/>
                </a:solidFill>
                <a:latin typeface="Avenir Black"/>
                <a:cs typeface="Avenir Black"/>
              </a:rPr>
              <a:t>Tool</a:t>
            </a:r>
            <a:endParaRPr lang="it-IT" sz="5400" b="1" dirty="0">
              <a:solidFill>
                <a:srgbClr val="660066"/>
              </a:solidFill>
              <a:latin typeface="Avenir Black"/>
              <a:cs typeface="Avenir Black"/>
            </a:endParaRPr>
          </a:p>
          <a:p>
            <a:pPr algn="ctr"/>
            <a:r>
              <a:rPr lang="it-IT" sz="5400" b="1" dirty="0">
                <a:solidFill>
                  <a:srgbClr val="660066"/>
                </a:solidFill>
                <a:latin typeface="Avenir Black"/>
                <a:cs typeface="Avenir Black"/>
              </a:rPr>
              <a:t>to be </a:t>
            </a:r>
            <a:r>
              <a:rPr lang="it-IT" sz="5400" b="1" dirty="0" err="1">
                <a:solidFill>
                  <a:srgbClr val="660066"/>
                </a:solidFill>
                <a:latin typeface="Avenir Black"/>
                <a:cs typeface="Avenir Black"/>
              </a:rPr>
              <a:t>used</a:t>
            </a:r>
            <a:r>
              <a:rPr lang="it-IT" sz="5400" b="1" dirty="0">
                <a:solidFill>
                  <a:srgbClr val="660066"/>
                </a:solidFill>
                <a:latin typeface="Avenir Black"/>
                <a:cs typeface="Avenir Black"/>
              </a:rPr>
              <a:t> in </a:t>
            </a:r>
            <a:r>
              <a:rPr lang="it-IT" sz="5400" b="1" dirty="0" err="1">
                <a:solidFill>
                  <a:srgbClr val="660066"/>
                </a:solidFill>
                <a:latin typeface="Avenir Black"/>
                <a:cs typeface="Avenir Black"/>
              </a:rPr>
              <a:t>daily</a:t>
            </a:r>
            <a:endParaRPr lang="it-IT" sz="5400" b="1" dirty="0">
              <a:solidFill>
                <a:srgbClr val="660066"/>
              </a:solidFill>
              <a:latin typeface="Avenir Black"/>
              <a:cs typeface="Avenir Black"/>
            </a:endParaRPr>
          </a:p>
          <a:p>
            <a:pPr algn="ctr"/>
            <a:r>
              <a:rPr lang="it-IT" sz="5400" b="1" dirty="0" err="1">
                <a:solidFill>
                  <a:srgbClr val="660066"/>
                </a:solidFill>
                <a:latin typeface="Avenir Black"/>
                <a:cs typeface="Avenir Black"/>
              </a:rPr>
              <a:t>Clinical</a:t>
            </a:r>
            <a:r>
              <a:rPr lang="it-IT" sz="5400" b="1" dirty="0">
                <a:solidFill>
                  <a:srgbClr val="660066"/>
                </a:solidFill>
                <a:latin typeface="Avenir Black"/>
                <a:cs typeface="Avenir Black"/>
              </a:rPr>
              <a:t> </a:t>
            </a:r>
            <a:r>
              <a:rPr lang="it-IT" sz="5400" b="1" dirty="0" err="1">
                <a:solidFill>
                  <a:srgbClr val="660066"/>
                </a:solidFill>
                <a:latin typeface="Avenir Black"/>
                <a:cs typeface="Avenir Black"/>
              </a:rPr>
              <a:t>Practice</a:t>
            </a:r>
            <a:endParaRPr lang="it-IT" sz="5400" b="1" dirty="0">
              <a:solidFill>
                <a:srgbClr val="660066"/>
              </a:solidFill>
              <a:latin typeface="Avenir Black"/>
              <a:cs typeface="Avenir Black"/>
            </a:endParaRPr>
          </a:p>
        </p:txBody>
      </p:sp>
    </p:spTree>
    <p:extLst>
      <p:ext uri="{BB962C8B-B14F-4D97-AF65-F5344CB8AC3E}">
        <p14:creationId xmlns:p14="http://schemas.microsoft.com/office/powerpoint/2010/main" val="40475290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6505" y="1642720"/>
            <a:ext cx="4586127" cy="2062103"/>
          </a:xfrm>
          <a:prstGeom prst="rect">
            <a:avLst/>
          </a:prstGeom>
          <a:noFill/>
          <a:ln>
            <a:solidFill>
              <a:srgbClr val="660066"/>
            </a:solidFill>
          </a:ln>
        </p:spPr>
        <p:txBody>
          <a:bodyPr wrap="none" rtlCol="0">
            <a:spAutoFit/>
          </a:bodyPr>
          <a:lstStyle/>
          <a:p>
            <a:pPr algn="ctr"/>
            <a:r>
              <a:rPr lang="it-IT" sz="3200" b="1" i="1" dirty="0">
                <a:solidFill>
                  <a:srgbClr val="660066"/>
                </a:solidFill>
                <a:latin typeface="Arial Black"/>
                <a:cs typeface="Arial Black"/>
              </a:rPr>
              <a:t>Smartphone </a:t>
            </a:r>
            <a:r>
              <a:rPr lang="it-IT" sz="3200" b="1" i="1" dirty="0" err="1">
                <a:solidFill>
                  <a:srgbClr val="660066"/>
                </a:solidFill>
                <a:latin typeface="Arial Black"/>
                <a:cs typeface="Arial Black"/>
              </a:rPr>
              <a:t>App</a:t>
            </a:r>
            <a:endParaRPr lang="it-IT" sz="3200" b="1" i="1" dirty="0">
              <a:solidFill>
                <a:srgbClr val="660066"/>
              </a:solidFill>
              <a:latin typeface="Arial Black"/>
              <a:cs typeface="Arial Black"/>
            </a:endParaRPr>
          </a:p>
          <a:p>
            <a:pPr algn="ctr"/>
            <a:r>
              <a:rPr lang="it-IT" sz="3200" b="1" i="1" dirty="0">
                <a:solidFill>
                  <a:srgbClr val="660066"/>
                </a:solidFill>
                <a:latin typeface="Arial Black"/>
                <a:cs typeface="Arial Black"/>
              </a:rPr>
              <a:t>for  </a:t>
            </a:r>
            <a:r>
              <a:rPr lang="it-IT" sz="3200" b="1" i="1" dirty="0" err="1">
                <a:solidFill>
                  <a:srgbClr val="660066"/>
                </a:solidFill>
                <a:latin typeface="Arial Black"/>
                <a:cs typeface="Arial Black"/>
              </a:rPr>
              <a:t>QoL</a:t>
            </a:r>
            <a:r>
              <a:rPr lang="it-IT" sz="3200" b="1" i="1" dirty="0">
                <a:solidFill>
                  <a:srgbClr val="660066"/>
                </a:solidFill>
                <a:latin typeface="Arial Black"/>
                <a:cs typeface="Arial Black"/>
              </a:rPr>
              <a:t> </a:t>
            </a:r>
            <a:r>
              <a:rPr lang="it-IT" sz="3200" b="1" i="1" dirty="0" err="1">
                <a:solidFill>
                  <a:srgbClr val="660066"/>
                </a:solidFill>
                <a:latin typeface="Arial Black"/>
                <a:cs typeface="Arial Black"/>
              </a:rPr>
              <a:t>measure</a:t>
            </a:r>
            <a:r>
              <a:rPr lang="it-IT" sz="3200" b="1" i="1" dirty="0">
                <a:solidFill>
                  <a:srgbClr val="660066"/>
                </a:solidFill>
                <a:latin typeface="Arial Black"/>
                <a:cs typeface="Arial Black"/>
              </a:rPr>
              <a:t> in</a:t>
            </a:r>
          </a:p>
          <a:p>
            <a:pPr algn="ctr"/>
            <a:r>
              <a:rPr lang="it-IT" sz="3200" b="1" i="1" dirty="0" err="1">
                <a:solidFill>
                  <a:srgbClr val="660066"/>
                </a:solidFill>
                <a:latin typeface="Arial Black"/>
                <a:cs typeface="Arial Black"/>
              </a:rPr>
              <a:t>Respiratory</a:t>
            </a:r>
            <a:r>
              <a:rPr lang="it-IT" sz="3200" b="1" i="1" dirty="0">
                <a:solidFill>
                  <a:srgbClr val="660066"/>
                </a:solidFill>
                <a:latin typeface="Arial Black"/>
                <a:cs typeface="Arial Black"/>
              </a:rPr>
              <a:t> </a:t>
            </a:r>
            <a:r>
              <a:rPr lang="it-IT" sz="3200" b="1" i="1" dirty="0" err="1">
                <a:solidFill>
                  <a:srgbClr val="660066"/>
                </a:solidFill>
                <a:latin typeface="Arial Black"/>
                <a:cs typeface="Arial Black"/>
              </a:rPr>
              <a:t>Allergy</a:t>
            </a:r>
            <a:endParaRPr lang="it-IT" sz="3200" b="1" i="1" dirty="0">
              <a:solidFill>
                <a:srgbClr val="660066"/>
              </a:solidFill>
              <a:latin typeface="Arial Black"/>
              <a:cs typeface="Arial Black"/>
            </a:endParaRPr>
          </a:p>
          <a:p>
            <a:pPr algn="ctr"/>
            <a:r>
              <a:rPr lang="it-IT" sz="3200" b="1" i="1" dirty="0">
                <a:solidFill>
                  <a:srgbClr val="660066"/>
                </a:solidFill>
                <a:latin typeface="Arial Black"/>
                <a:cs typeface="Arial Black"/>
              </a:rPr>
              <a:t> </a:t>
            </a:r>
            <a:r>
              <a:rPr lang="it-IT" sz="3200" b="1" i="1" dirty="0" err="1">
                <a:solidFill>
                  <a:srgbClr val="660066"/>
                </a:solidFill>
                <a:latin typeface="Arial Black"/>
                <a:cs typeface="Arial Black"/>
              </a:rPr>
              <a:t>patients</a:t>
            </a:r>
            <a:endParaRPr lang="it-IT" sz="3200" b="1" i="1" dirty="0">
              <a:solidFill>
                <a:srgbClr val="660066"/>
              </a:solidFill>
              <a:latin typeface="Arial Black"/>
              <a:cs typeface="Arial Black"/>
            </a:endParaRPr>
          </a:p>
        </p:txBody>
      </p:sp>
      <p:pic>
        <p:nvPicPr>
          <p:cNvPr id="4" name="Immagine 3" descr="specs_bl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437" y="924346"/>
            <a:ext cx="3573703" cy="6352998"/>
          </a:xfrm>
          <a:prstGeom prst="rect">
            <a:avLst/>
          </a:prstGeom>
        </p:spPr>
      </p:pic>
      <p:pic>
        <p:nvPicPr>
          <p:cNvPr id="5" name="Immagin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3263" y="2393226"/>
            <a:ext cx="2039872" cy="2262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btn_gplay_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31" y="3919359"/>
            <a:ext cx="1498600" cy="508000"/>
          </a:xfrm>
          <a:prstGeom prst="rect">
            <a:avLst/>
          </a:prstGeom>
          <a:ln>
            <a:noFill/>
          </a:ln>
          <a:effectLst>
            <a:outerShdw blurRad="292100" dist="139700" dir="2700000" algn="tl" rotWithShape="0">
              <a:srgbClr val="333333">
                <a:alpha val="65000"/>
              </a:srgbClr>
            </a:outerShdw>
          </a:effectLst>
        </p:spPr>
      </p:pic>
      <p:pic>
        <p:nvPicPr>
          <p:cNvPr id="6" name="Immagine 5" descr="btn_appstore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29" y="4656113"/>
            <a:ext cx="1714500" cy="508000"/>
          </a:xfrm>
          <a:prstGeom prst="rect">
            <a:avLst/>
          </a:prstGeom>
          <a:ln>
            <a:noFill/>
          </a:ln>
          <a:effectLst>
            <a:outerShdw blurRad="292100" dist="139700" dir="2700000" algn="tl" rotWithShape="0">
              <a:srgbClr val="333333">
                <a:alpha val="65000"/>
              </a:srgbClr>
            </a:outerShdw>
          </a:effectLst>
        </p:spPr>
      </p:pic>
      <p:sp>
        <p:nvSpPr>
          <p:cNvPr id="8" name="CasellaDiTesto 7"/>
          <p:cNvSpPr txBox="1"/>
          <p:nvPr/>
        </p:nvSpPr>
        <p:spPr>
          <a:xfrm>
            <a:off x="364139" y="370348"/>
            <a:ext cx="3799438" cy="110799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66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RAPP-APP</a:t>
            </a:r>
          </a:p>
        </p:txBody>
      </p:sp>
    </p:spTree>
    <p:extLst>
      <p:ext uri="{BB962C8B-B14F-4D97-AF65-F5344CB8AC3E}">
        <p14:creationId xmlns:p14="http://schemas.microsoft.com/office/powerpoint/2010/main" val="361179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3555</Words>
  <Application>Microsoft Office PowerPoint</Application>
  <PresentationFormat>On-screen Show (4:3)</PresentationFormat>
  <Paragraphs>819</Paragraphs>
  <Slides>140</Slides>
  <Notes>29</Notes>
  <HiddenSlides>12</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140</vt:i4>
      </vt:variant>
    </vt:vector>
  </HeadingPairs>
  <TitlesOfParts>
    <vt:vector size="146" baseType="lpstr">
      <vt:lpstr>Tema di Office</vt:lpstr>
      <vt:lpstr>1_Office Theme</vt:lpstr>
      <vt:lpstr>Immagine bitmap</vt:lpstr>
      <vt:lpstr>Fotografia Photo Editor</vt:lpstr>
      <vt:lpstr>Fotografia di Photo Editor</vt:lpstr>
      <vt:lpstr>Document</vt:lpstr>
      <vt:lpstr>REAL LIFE CLINICAL PRACTICE</vt:lpstr>
      <vt:lpstr>PowerPoint Presentation</vt:lpstr>
      <vt:lpstr>Paradox</vt:lpstr>
      <vt:lpstr>PowerPoint Presentation</vt:lpstr>
      <vt:lpstr>PowerPoint Presentation</vt:lpstr>
      <vt:lpstr>PowerPoint Presentation</vt:lpstr>
      <vt:lpstr>PowerPoint Presentation</vt:lpstr>
      <vt:lpstr>         Real Life Observational Studies</vt:lpstr>
      <vt:lpstr>PowerPoint Presentation</vt:lpstr>
      <vt:lpstr>PowerPoint Presentation</vt:lpstr>
      <vt:lpstr>PowerPoint Presentation</vt:lpstr>
      <vt:lpstr>PowerPoint Presentation</vt:lpstr>
      <vt:lpstr>PowerPoint Presentation</vt:lpstr>
      <vt:lpstr>PowerPoint Presentation</vt:lpstr>
      <vt:lpstr>GUIDELINES</vt:lpstr>
      <vt:lpstr>PowerPoint Presentation</vt:lpstr>
      <vt:lpstr>PowerPoint Presentation</vt:lpstr>
      <vt:lpstr>PowerPoint Presentation</vt:lpstr>
      <vt:lpstr>Factors that influence the strengths of a recommendation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Braido et al. Allergy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ARIA Guidelines: Recommendations for Management of Allergic Rhinitis</vt:lpstr>
      <vt:lpstr>PowerPoint Presentation</vt:lpstr>
      <vt:lpstr>PowerPoint Presentation</vt:lpstr>
      <vt:lpstr>Baena Cagnani et al. WAOJ 2015</vt:lpstr>
      <vt:lpstr>Baena Cagnani et al. WAOJ 2015</vt:lpstr>
      <vt:lpstr>Impact on QoL</vt:lpstr>
      <vt:lpstr>PowerPoint Presentation</vt:lpstr>
      <vt:lpstr>Current Treatments</vt:lpstr>
      <vt:lpstr>PATIENTS’ PREFERENCE</vt:lpstr>
      <vt:lpstr>Main Comorbidities</vt:lpstr>
      <vt:lpstr>PowerPoint Presentation</vt:lpstr>
      <vt:lpstr>PowerPoint Presentation</vt:lpstr>
      <vt:lpstr>PowerPoint Presentation</vt:lpstr>
      <vt:lpstr>PowerPoint Presentation</vt:lpstr>
      <vt:lpstr>PowerPoint Presentation</vt:lpstr>
      <vt:lpstr>Allergic Rhinitis QoL  in Clinical Practice 1</vt:lpstr>
      <vt:lpstr>Meltzer E.O. Immunol. All.N.Am.2016  </vt:lpstr>
      <vt:lpstr>PowerPoint Presentation</vt:lpstr>
      <vt:lpstr>Okubo et al Int.Arch.All.Immunol. 2004</vt:lpstr>
      <vt:lpstr>PowerPoint Presentation</vt:lpstr>
      <vt:lpstr>PowerPoint Presentation</vt:lpstr>
      <vt:lpstr>PowerPoint Presentation</vt:lpstr>
      <vt:lpstr>Allergic Rhinitis QoL  in Clinical Practice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Messages</vt:lpstr>
      <vt:lpstr>PowerPoint Presentation</vt:lpstr>
      <vt:lpstr>A.R. TREATMENT REQUIREMENTS</vt:lpstr>
      <vt:lpstr>PowerPoint Presentation</vt:lpstr>
      <vt:lpstr>PowerPoint Presentation</vt:lpstr>
      <vt:lpstr>PowerPoint Presentation</vt:lpstr>
      <vt:lpstr>PowerPoint Presentation</vt:lpstr>
      <vt:lpstr>A.R. TREATMENT REQUIREMENTS</vt:lpstr>
      <vt:lpstr>PowerPoint Presentation</vt:lpstr>
      <vt:lpstr>PowerPoint Presentation</vt:lpstr>
      <vt:lpstr>PowerPoint Presentation</vt:lpstr>
      <vt:lpstr>PowerPoint Presentation</vt:lpstr>
      <vt:lpstr>PowerPoint Presentation</vt:lpstr>
      <vt:lpstr>PowerPoint Presentation</vt:lpstr>
      <vt:lpstr>Airways - ICP launch</vt:lpstr>
      <vt:lpstr>PowerPoint Presentation</vt:lpstr>
      <vt:lpstr>PowerPoint Presentation</vt:lpstr>
      <vt:lpstr>My Allergy Diary: Symptom Control</vt:lpstr>
      <vt:lpstr>My Allergy Diary: control assessment</vt:lpstr>
      <vt:lpstr>EQ-5D &amp; WPAI-AS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sanofi-aventis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LIFE CLINICAL PRACTICE</dc:title>
  <dc:creator>AbouZeid, Lina PH/LB</dc:creator>
  <cp:lastModifiedBy>Banat, Murad PH/JO</cp:lastModifiedBy>
  <cp:revision>1</cp:revision>
  <dcterms:created xsi:type="dcterms:W3CDTF">2017-04-18T11:00:03Z</dcterms:created>
  <dcterms:modified xsi:type="dcterms:W3CDTF">2017-04-19T11:35:21Z</dcterms:modified>
</cp:coreProperties>
</file>