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2.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1" r:id="rId2"/>
    <p:sldMasterId id="2147484082" r:id="rId3"/>
    <p:sldMasterId id="2147484101" r:id="rId4"/>
  </p:sldMasterIdLst>
  <p:notesMasterIdLst>
    <p:notesMasterId r:id="rId128"/>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44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gradFill>
              <a:gsLst>
                <a:gs pos="0">
                  <a:srgbClr val="000000"/>
                </a:gs>
                <a:gs pos="20000">
                  <a:srgbClr val="000040"/>
                </a:gs>
                <a:gs pos="50000">
                  <a:srgbClr val="400040"/>
                </a:gs>
                <a:gs pos="75000">
                  <a:srgbClr val="8F0040"/>
                </a:gs>
                <a:gs pos="89999">
                  <a:srgbClr val="F27300"/>
                </a:gs>
                <a:gs pos="100000">
                  <a:srgbClr val="FFBF00"/>
                </a:gs>
              </a:gsLst>
              <a:lin ang="5400000" scaled="0"/>
            </a:gradFill>
          </c:spPr>
          <c:invertIfNegative val="0"/>
          <c:val>
            <c:numRef>
              <c:f>Sheet1!$H$4:$I$4</c:f>
              <c:numCache>
                <c:formatCode>General</c:formatCode>
                <c:ptCount val="2"/>
                <c:pt idx="0">
                  <c:v>1.1000000000000001</c:v>
                </c:pt>
                <c:pt idx="1">
                  <c:v>3</c:v>
                </c:pt>
              </c:numCache>
            </c:numRef>
          </c:val>
        </c:ser>
        <c:dLbls>
          <c:showLegendKey val="0"/>
          <c:showVal val="0"/>
          <c:showCatName val="0"/>
          <c:showSerName val="0"/>
          <c:showPercent val="0"/>
          <c:showBubbleSize val="0"/>
        </c:dLbls>
        <c:gapWidth val="37"/>
        <c:axId val="192953728"/>
        <c:axId val="249771136"/>
      </c:barChart>
      <c:catAx>
        <c:axId val="192953728"/>
        <c:scaling>
          <c:orientation val="minMax"/>
        </c:scaling>
        <c:delete val="1"/>
        <c:axPos val="b"/>
        <c:majorTickMark val="out"/>
        <c:minorTickMark val="none"/>
        <c:tickLblPos val="none"/>
        <c:crossAx val="249771136"/>
        <c:crosses val="autoZero"/>
        <c:auto val="1"/>
        <c:lblAlgn val="ctr"/>
        <c:lblOffset val="100"/>
        <c:noMultiLvlLbl val="0"/>
      </c:catAx>
      <c:valAx>
        <c:axId val="249771136"/>
        <c:scaling>
          <c:orientation val="minMax"/>
        </c:scaling>
        <c:delete val="0"/>
        <c:axPos val="l"/>
        <c:majorGridlines>
          <c:spPr>
            <a:ln>
              <a:solidFill>
                <a:schemeClr val="bg1"/>
              </a:solidFill>
              <a:prstDash val="sysDot"/>
            </a:ln>
          </c:spPr>
        </c:majorGridlines>
        <c:numFmt formatCode="General" sourceLinked="1"/>
        <c:majorTickMark val="out"/>
        <c:minorTickMark val="none"/>
        <c:tickLblPos val="nextTo"/>
        <c:txPr>
          <a:bodyPr/>
          <a:lstStyle/>
          <a:p>
            <a:pPr>
              <a:defRPr sz="1100">
                <a:solidFill>
                  <a:srgbClr val="FFFF00"/>
                </a:solidFill>
              </a:defRPr>
            </a:pPr>
            <a:endParaRPr lang="en-US"/>
          </a:p>
        </c:txPr>
        <c:crossAx val="192953728"/>
        <c:crosses val="autoZero"/>
        <c:crossBetween val="between"/>
      </c:valAx>
    </c:plotArea>
    <c:plotVisOnly val="1"/>
    <c:dispBlanksAs val="gap"/>
    <c:showDLblsOverMax val="0"/>
  </c:chart>
  <c:spPr>
    <a:noFill/>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89F8D-A93E-4DC1-BB47-F9DEA97AF5A7}"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IN"/>
        </a:p>
      </dgm:t>
    </dgm:pt>
    <dgm:pt modelId="{C7A4D1D4-42A5-44E0-AEC5-7BAC73004021}">
      <dgm:prSet phldrT="[Text]"/>
      <dgm:spPr>
        <a:solidFill>
          <a:srgbClr val="FF99FF"/>
        </a:solidFill>
      </dgm:spPr>
      <dgm:t>
        <a:bodyPr/>
        <a:lstStyle/>
        <a:p>
          <a:r>
            <a:rPr lang="en-US" dirty="0" smtClean="0">
              <a:solidFill>
                <a:schemeClr val="bg1"/>
              </a:solidFill>
            </a:rPr>
            <a:t>Family History</a:t>
          </a:r>
        </a:p>
        <a:p>
          <a:r>
            <a:rPr lang="en-US" dirty="0" smtClean="0">
              <a:solidFill>
                <a:schemeClr val="bg1"/>
              </a:solidFill>
            </a:rPr>
            <a:t>(Genetics)</a:t>
          </a:r>
          <a:endParaRPr lang="en-IN" dirty="0">
            <a:solidFill>
              <a:schemeClr val="bg1"/>
            </a:solidFill>
          </a:endParaRPr>
        </a:p>
      </dgm:t>
    </dgm:pt>
    <dgm:pt modelId="{DA02E97B-3BAF-4740-8889-5220D4756EEF}" type="parTrans" cxnId="{2B469BF5-C86D-4735-81D1-621EEFF8F3EC}">
      <dgm:prSet/>
      <dgm:spPr/>
      <dgm:t>
        <a:bodyPr/>
        <a:lstStyle/>
        <a:p>
          <a:endParaRPr lang="en-IN"/>
        </a:p>
      </dgm:t>
    </dgm:pt>
    <dgm:pt modelId="{059D5FF3-BA87-4E0D-AA80-0606C6DAF0C1}" type="sibTrans" cxnId="{2B469BF5-C86D-4735-81D1-621EEFF8F3EC}">
      <dgm:prSet/>
      <dgm:spPr/>
      <dgm:t>
        <a:bodyPr/>
        <a:lstStyle/>
        <a:p>
          <a:endParaRPr lang="en-IN"/>
        </a:p>
      </dgm:t>
    </dgm:pt>
    <dgm:pt modelId="{06EEADE7-F4F2-4D97-8D86-7B11B6065E7C}">
      <dgm:prSet phldrT="[Text]"/>
      <dgm:spPr>
        <a:solidFill>
          <a:srgbClr val="D60093"/>
        </a:solidFill>
      </dgm:spPr>
      <dgm:t>
        <a:bodyPr/>
        <a:lstStyle/>
        <a:p>
          <a:r>
            <a:rPr lang="en-US" dirty="0" smtClean="0"/>
            <a:t>Season of Birth</a:t>
          </a:r>
          <a:endParaRPr lang="en-IN" dirty="0"/>
        </a:p>
      </dgm:t>
    </dgm:pt>
    <dgm:pt modelId="{F04642CD-5A36-4CAE-A287-DD30AA099AFD}" type="parTrans" cxnId="{AEBEBC91-A80E-4443-82A2-EC7A5DFD95AD}">
      <dgm:prSet/>
      <dgm:spPr/>
      <dgm:t>
        <a:bodyPr/>
        <a:lstStyle/>
        <a:p>
          <a:endParaRPr lang="en-IN"/>
        </a:p>
      </dgm:t>
    </dgm:pt>
    <dgm:pt modelId="{D058F338-9610-4687-9BE2-F93DC6FE7907}" type="sibTrans" cxnId="{AEBEBC91-A80E-4443-82A2-EC7A5DFD95AD}">
      <dgm:prSet/>
      <dgm:spPr/>
      <dgm:t>
        <a:bodyPr/>
        <a:lstStyle/>
        <a:p>
          <a:endParaRPr lang="en-IN"/>
        </a:p>
      </dgm:t>
    </dgm:pt>
    <dgm:pt modelId="{324E68C6-3744-4321-848D-E041DA339850}">
      <dgm:prSet phldrT="[Text]"/>
      <dgm:spPr>
        <a:solidFill>
          <a:srgbClr val="990000"/>
        </a:solidFill>
      </dgm:spPr>
      <dgm:t>
        <a:bodyPr/>
        <a:lstStyle/>
        <a:p>
          <a:r>
            <a:rPr lang="en-US" dirty="0" smtClean="0"/>
            <a:t>Male Gender during Childhood</a:t>
          </a:r>
          <a:endParaRPr lang="en-IN" dirty="0"/>
        </a:p>
      </dgm:t>
    </dgm:pt>
    <dgm:pt modelId="{3F5F6A98-76B2-4CCA-BB78-F953658E26CD}" type="parTrans" cxnId="{091382EC-403B-4D61-9F30-78622A4EAACC}">
      <dgm:prSet/>
      <dgm:spPr/>
      <dgm:t>
        <a:bodyPr/>
        <a:lstStyle/>
        <a:p>
          <a:endParaRPr lang="en-IN"/>
        </a:p>
      </dgm:t>
    </dgm:pt>
    <dgm:pt modelId="{4250FF24-DA42-4D0E-924E-13E095C1368B}" type="sibTrans" cxnId="{091382EC-403B-4D61-9F30-78622A4EAACC}">
      <dgm:prSet/>
      <dgm:spPr/>
      <dgm:t>
        <a:bodyPr/>
        <a:lstStyle/>
        <a:p>
          <a:endParaRPr lang="en-IN"/>
        </a:p>
      </dgm:t>
    </dgm:pt>
    <dgm:pt modelId="{EBE3BE3A-9C47-4042-9312-4100E6373D13}">
      <dgm:prSet phldrT="[Text]"/>
      <dgm:spPr>
        <a:solidFill>
          <a:schemeClr val="bg1"/>
        </a:solidFill>
      </dgm:spPr>
      <dgm:t>
        <a:bodyPr/>
        <a:lstStyle/>
        <a:p>
          <a:r>
            <a:rPr lang="en-US" b="1" i="1" dirty="0" smtClean="0"/>
            <a:t>Increase in pollution</a:t>
          </a:r>
          <a:endParaRPr lang="en-IN" b="1" i="1" dirty="0"/>
        </a:p>
      </dgm:t>
    </dgm:pt>
    <dgm:pt modelId="{7308B37D-BA1C-40B4-A55C-DCCCFF4A1085}" type="parTrans" cxnId="{BCFF8DBF-480D-4CCA-A86D-8E7B7F9564FB}">
      <dgm:prSet/>
      <dgm:spPr/>
      <dgm:t>
        <a:bodyPr/>
        <a:lstStyle/>
        <a:p>
          <a:endParaRPr lang="en-IN"/>
        </a:p>
      </dgm:t>
    </dgm:pt>
    <dgm:pt modelId="{1C666971-B109-4DC2-B12C-3486B0A18AB8}" type="sibTrans" cxnId="{BCFF8DBF-480D-4CCA-A86D-8E7B7F9564FB}">
      <dgm:prSet/>
      <dgm:spPr/>
      <dgm:t>
        <a:bodyPr/>
        <a:lstStyle/>
        <a:p>
          <a:endParaRPr lang="en-IN"/>
        </a:p>
      </dgm:t>
    </dgm:pt>
    <dgm:pt modelId="{E8104DEF-991A-4C10-A265-306DE73CDBC2}">
      <dgm:prSet phldrT="[Text]"/>
      <dgm:spPr>
        <a:solidFill>
          <a:srgbClr val="003300"/>
        </a:solidFill>
      </dgm:spPr>
      <dgm:t>
        <a:bodyPr/>
        <a:lstStyle/>
        <a:p>
          <a:r>
            <a:rPr lang="en-US" dirty="0" smtClean="0"/>
            <a:t>Dietary Changes</a:t>
          </a:r>
          <a:endParaRPr lang="en-IN" dirty="0"/>
        </a:p>
      </dgm:t>
    </dgm:pt>
    <dgm:pt modelId="{9A3032AE-DC38-4A4E-9B70-FACC101676B8}" type="parTrans" cxnId="{23DAC2B1-75CB-43A2-B00B-66DD7567BBEE}">
      <dgm:prSet/>
      <dgm:spPr/>
      <dgm:t>
        <a:bodyPr/>
        <a:lstStyle/>
        <a:p>
          <a:endParaRPr lang="en-IN"/>
        </a:p>
      </dgm:t>
    </dgm:pt>
    <dgm:pt modelId="{77971444-AF59-4495-BF7C-55668AAB318D}" type="sibTrans" cxnId="{23DAC2B1-75CB-43A2-B00B-66DD7567BBEE}">
      <dgm:prSet/>
      <dgm:spPr/>
      <dgm:t>
        <a:bodyPr/>
        <a:lstStyle/>
        <a:p>
          <a:endParaRPr lang="en-IN"/>
        </a:p>
      </dgm:t>
    </dgm:pt>
    <dgm:pt modelId="{5057262B-F62A-4BE6-A395-EA7E1202F66F}">
      <dgm:prSet phldrT="[Text]"/>
      <dgm:spPr>
        <a:solidFill>
          <a:srgbClr val="003300"/>
        </a:solidFill>
      </dgm:spPr>
      <dgm:t>
        <a:bodyPr/>
        <a:lstStyle/>
        <a:p>
          <a:r>
            <a:rPr lang="en-US" dirty="0" smtClean="0"/>
            <a:t>Obesity</a:t>
          </a:r>
          <a:endParaRPr lang="en-IN" dirty="0"/>
        </a:p>
      </dgm:t>
    </dgm:pt>
    <dgm:pt modelId="{1DF0315C-746A-4DFA-A9A1-4CED3BA5B56D}" type="parTrans" cxnId="{5ED66240-365D-422D-A297-92F10DA5A697}">
      <dgm:prSet/>
      <dgm:spPr/>
      <dgm:t>
        <a:bodyPr/>
        <a:lstStyle/>
        <a:p>
          <a:endParaRPr lang="en-IN"/>
        </a:p>
      </dgm:t>
    </dgm:pt>
    <dgm:pt modelId="{A072F80A-3C03-4ABA-9A63-DF419E985F5A}" type="sibTrans" cxnId="{5ED66240-365D-422D-A297-92F10DA5A697}">
      <dgm:prSet/>
      <dgm:spPr/>
      <dgm:t>
        <a:bodyPr/>
        <a:lstStyle/>
        <a:p>
          <a:endParaRPr lang="en-IN"/>
        </a:p>
      </dgm:t>
    </dgm:pt>
    <dgm:pt modelId="{8299041B-C0C5-404B-98A7-76CA072A30F7}" type="pres">
      <dgm:prSet presAssocID="{54F89F8D-A93E-4DC1-BB47-F9DEA97AF5A7}" presName="diagram" presStyleCnt="0">
        <dgm:presLayoutVars>
          <dgm:dir/>
          <dgm:resizeHandles val="exact"/>
        </dgm:presLayoutVars>
      </dgm:prSet>
      <dgm:spPr/>
      <dgm:t>
        <a:bodyPr/>
        <a:lstStyle/>
        <a:p>
          <a:endParaRPr lang="en-IN"/>
        </a:p>
      </dgm:t>
    </dgm:pt>
    <dgm:pt modelId="{AC8671BA-1C6B-419D-A89C-87512E2E1AE1}" type="pres">
      <dgm:prSet presAssocID="{C7A4D1D4-42A5-44E0-AEC5-7BAC73004021}" presName="node" presStyleLbl="node1" presStyleIdx="0" presStyleCnt="6">
        <dgm:presLayoutVars>
          <dgm:bulletEnabled val="1"/>
        </dgm:presLayoutVars>
      </dgm:prSet>
      <dgm:spPr/>
      <dgm:t>
        <a:bodyPr/>
        <a:lstStyle/>
        <a:p>
          <a:endParaRPr lang="en-IN"/>
        </a:p>
      </dgm:t>
    </dgm:pt>
    <dgm:pt modelId="{DC66C1A6-3DA2-441E-AC2F-6643F72A0C40}" type="pres">
      <dgm:prSet presAssocID="{059D5FF3-BA87-4E0D-AA80-0606C6DAF0C1}" presName="sibTrans" presStyleCnt="0"/>
      <dgm:spPr/>
    </dgm:pt>
    <dgm:pt modelId="{D9E1D4A1-01ED-4EB0-BB50-B31A0A4B7912}" type="pres">
      <dgm:prSet presAssocID="{06EEADE7-F4F2-4D97-8D86-7B11B6065E7C}" presName="node" presStyleLbl="node1" presStyleIdx="1" presStyleCnt="6">
        <dgm:presLayoutVars>
          <dgm:bulletEnabled val="1"/>
        </dgm:presLayoutVars>
      </dgm:prSet>
      <dgm:spPr/>
      <dgm:t>
        <a:bodyPr/>
        <a:lstStyle/>
        <a:p>
          <a:endParaRPr lang="en-IN"/>
        </a:p>
      </dgm:t>
    </dgm:pt>
    <dgm:pt modelId="{C0728949-8BEE-4DD3-88AB-7EDF0CD6A328}" type="pres">
      <dgm:prSet presAssocID="{D058F338-9610-4687-9BE2-F93DC6FE7907}" presName="sibTrans" presStyleCnt="0"/>
      <dgm:spPr/>
    </dgm:pt>
    <dgm:pt modelId="{0541E700-8B28-43E5-8E11-8EAD2CAF761A}" type="pres">
      <dgm:prSet presAssocID="{324E68C6-3744-4321-848D-E041DA339850}" presName="node" presStyleLbl="node1" presStyleIdx="2" presStyleCnt="6">
        <dgm:presLayoutVars>
          <dgm:bulletEnabled val="1"/>
        </dgm:presLayoutVars>
      </dgm:prSet>
      <dgm:spPr/>
      <dgm:t>
        <a:bodyPr/>
        <a:lstStyle/>
        <a:p>
          <a:endParaRPr lang="en-IN"/>
        </a:p>
      </dgm:t>
    </dgm:pt>
    <dgm:pt modelId="{E812B844-30D6-4D5A-9526-9292215A7A2A}" type="pres">
      <dgm:prSet presAssocID="{4250FF24-DA42-4D0E-924E-13E095C1368B}" presName="sibTrans" presStyleCnt="0"/>
      <dgm:spPr/>
    </dgm:pt>
    <dgm:pt modelId="{0D88EA09-8C81-4E57-A05B-D275931D88C6}" type="pres">
      <dgm:prSet presAssocID="{EBE3BE3A-9C47-4042-9312-4100E6373D13}" presName="node" presStyleLbl="node1" presStyleIdx="3" presStyleCnt="6">
        <dgm:presLayoutVars>
          <dgm:bulletEnabled val="1"/>
        </dgm:presLayoutVars>
      </dgm:prSet>
      <dgm:spPr/>
      <dgm:t>
        <a:bodyPr/>
        <a:lstStyle/>
        <a:p>
          <a:endParaRPr lang="en-IN"/>
        </a:p>
      </dgm:t>
    </dgm:pt>
    <dgm:pt modelId="{27EEF427-C9AC-4F21-8C4B-07BD709AEA56}" type="pres">
      <dgm:prSet presAssocID="{1C666971-B109-4DC2-B12C-3486B0A18AB8}" presName="sibTrans" presStyleCnt="0"/>
      <dgm:spPr/>
    </dgm:pt>
    <dgm:pt modelId="{610F36EC-A159-4E3D-935B-8541B335F3CB}" type="pres">
      <dgm:prSet presAssocID="{E8104DEF-991A-4C10-A265-306DE73CDBC2}" presName="node" presStyleLbl="node1" presStyleIdx="4" presStyleCnt="6">
        <dgm:presLayoutVars>
          <dgm:bulletEnabled val="1"/>
        </dgm:presLayoutVars>
      </dgm:prSet>
      <dgm:spPr/>
      <dgm:t>
        <a:bodyPr/>
        <a:lstStyle/>
        <a:p>
          <a:endParaRPr lang="en-IN"/>
        </a:p>
      </dgm:t>
    </dgm:pt>
    <dgm:pt modelId="{EAB6EEE9-4319-4F49-A4DD-E0B5E32CA8C2}" type="pres">
      <dgm:prSet presAssocID="{77971444-AF59-4495-BF7C-55668AAB318D}" presName="sibTrans" presStyleCnt="0"/>
      <dgm:spPr/>
    </dgm:pt>
    <dgm:pt modelId="{3031356E-D43E-47C6-A307-173D710699A5}" type="pres">
      <dgm:prSet presAssocID="{5057262B-F62A-4BE6-A395-EA7E1202F66F}" presName="node" presStyleLbl="node1" presStyleIdx="5" presStyleCnt="6">
        <dgm:presLayoutVars>
          <dgm:bulletEnabled val="1"/>
        </dgm:presLayoutVars>
      </dgm:prSet>
      <dgm:spPr/>
      <dgm:t>
        <a:bodyPr/>
        <a:lstStyle/>
        <a:p>
          <a:endParaRPr lang="en-IN"/>
        </a:p>
      </dgm:t>
    </dgm:pt>
  </dgm:ptLst>
  <dgm:cxnLst>
    <dgm:cxn modelId="{27465F89-657B-4F14-BCBE-806D9D55930B}" type="presOf" srcId="{EBE3BE3A-9C47-4042-9312-4100E6373D13}" destId="{0D88EA09-8C81-4E57-A05B-D275931D88C6}" srcOrd="0" destOrd="0" presId="urn:microsoft.com/office/officeart/2005/8/layout/default#1"/>
    <dgm:cxn modelId="{CA225A30-F903-42DE-B9C1-F85C0206E226}" type="presOf" srcId="{E8104DEF-991A-4C10-A265-306DE73CDBC2}" destId="{610F36EC-A159-4E3D-935B-8541B335F3CB}" srcOrd="0" destOrd="0" presId="urn:microsoft.com/office/officeart/2005/8/layout/default#1"/>
    <dgm:cxn modelId="{23DAC2B1-75CB-43A2-B00B-66DD7567BBEE}" srcId="{54F89F8D-A93E-4DC1-BB47-F9DEA97AF5A7}" destId="{E8104DEF-991A-4C10-A265-306DE73CDBC2}" srcOrd="4" destOrd="0" parTransId="{9A3032AE-DC38-4A4E-9B70-FACC101676B8}" sibTransId="{77971444-AF59-4495-BF7C-55668AAB318D}"/>
    <dgm:cxn modelId="{3EC469B7-25B5-4B50-8E85-8284BB1EC112}" type="presOf" srcId="{06EEADE7-F4F2-4D97-8D86-7B11B6065E7C}" destId="{D9E1D4A1-01ED-4EB0-BB50-B31A0A4B7912}" srcOrd="0" destOrd="0" presId="urn:microsoft.com/office/officeart/2005/8/layout/default#1"/>
    <dgm:cxn modelId="{F60C7912-68EA-4633-8657-3308E44C026A}" type="presOf" srcId="{C7A4D1D4-42A5-44E0-AEC5-7BAC73004021}" destId="{AC8671BA-1C6B-419D-A89C-87512E2E1AE1}" srcOrd="0" destOrd="0" presId="urn:microsoft.com/office/officeart/2005/8/layout/default#1"/>
    <dgm:cxn modelId="{BCFF8DBF-480D-4CCA-A86D-8E7B7F9564FB}" srcId="{54F89F8D-A93E-4DC1-BB47-F9DEA97AF5A7}" destId="{EBE3BE3A-9C47-4042-9312-4100E6373D13}" srcOrd="3" destOrd="0" parTransId="{7308B37D-BA1C-40B4-A55C-DCCCFF4A1085}" sibTransId="{1C666971-B109-4DC2-B12C-3486B0A18AB8}"/>
    <dgm:cxn modelId="{091382EC-403B-4D61-9F30-78622A4EAACC}" srcId="{54F89F8D-A93E-4DC1-BB47-F9DEA97AF5A7}" destId="{324E68C6-3744-4321-848D-E041DA339850}" srcOrd="2" destOrd="0" parTransId="{3F5F6A98-76B2-4CCA-BB78-F953658E26CD}" sibTransId="{4250FF24-DA42-4D0E-924E-13E095C1368B}"/>
    <dgm:cxn modelId="{5ED66240-365D-422D-A297-92F10DA5A697}" srcId="{54F89F8D-A93E-4DC1-BB47-F9DEA97AF5A7}" destId="{5057262B-F62A-4BE6-A395-EA7E1202F66F}" srcOrd="5" destOrd="0" parTransId="{1DF0315C-746A-4DFA-A9A1-4CED3BA5B56D}" sibTransId="{A072F80A-3C03-4ABA-9A63-DF419E985F5A}"/>
    <dgm:cxn modelId="{B80DDD11-67B9-47CA-B854-BA5627DF585E}" type="presOf" srcId="{324E68C6-3744-4321-848D-E041DA339850}" destId="{0541E700-8B28-43E5-8E11-8EAD2CAF761A}" srcOrd="0" destOrd="0" presId="urn:microsoft.com/office/officeart/2005/8/layout/default#1"/>
    <dgm:cxn modelId="{816CECDE-9D3E-4786-B9F8-C055B48AB7EA}" type="presOf" srcId="{5057262B-F62A-4BE6-A395-EA7E1202F66F}" destId="{3031356E-D43E-47C6-A307-173D710699A5}" srcOrd="0" destOrd="0" presId="urn:microsoft.com/office/officeart/2005/8/layout/default#1"/>
    <dgm:cxn modelId="{2B469BF5-C86D-4735-81D1-621EEFF8F3EC}" srcId="{54F89F8D-A93E-4DC1-BB47-F9DEA97AF5A7}" destId="{C7A4D1D4-42A5-44E0-AEC5-7BAC73004021}" srcOrd="0" destOrd="0" parTransId="{DA02E97B-3BAF-4740-8889-5220D4756EEF}" sibTransId="{059D5FF3-BA87-4E0D-AA80-0606C6DAF0C1}"/>
    <dgm:cxn modelId="{F5065D49-6044-47D3-82AC-8F31E69F8622}" type="presOf" srcId="{54F89F8D-A93E-4DC1-BB47-F9DEA97AF5A7}" destId="{8299041B-C0C5-404B-98A7-76CA072A30F7}" srcOrd="0" destOrd="0" presId="urn:microsoft.com/office/officeart/2005/8/layout/default#1"/>
    <dgm:cxn modelId="{AEBEBC91-A80E-4443-82A2-EC7A5DFD95AD}" srcId="{54F89F8D-A93E-4DC1-BB47-F9DEA97AF5A7}" destId="{06EEADE7-F4F2-4D97-8D86-7B11B6065E7C}" srcOrd="1" destOrd="0" parTransId="{F04642CD-5A36-4CAE-A287-DD30AA099AFD}" sibTransId="{D058F338-9610-4687-9BE2-F93DC6FE7907}"/>
    <dgm:cxn modelId="{087701BE-E44F-4045-93F1-D4DF968ADDB8}" type="presParOf" srcId="{8299041B-C0C5-404B-98A7-76CA072A30F7}" destId="{AC8671BA-1C6B-419D-A89C-87512E2E1AE1}" srcOrd="0" destOrd="0" presId="urn:microsoft.com/office/officeart/2005/8/layout/default#1"/>
    <dgm:cxn modelId="{7CA9AC2B-0ED2-4A14-B1A7-0DCEBB73DADA}" type="presParOf" srcId="{8299041B-C0C5-404B-98A7-76CA072A30F7}" destId="{DC66C1A6-3DA2-441E-AC2F-6643F72A0C40}" srcOrd="1" destOrd="0" presId="urn:microsoft.com/office/officeart/2005/8/layout/default#1"/>
    <dgm:cxn modelId="{F8ED015C-0782-45B6-9E83-83C2D7B066C9}" type="presParOf" srcId="{8299041B-C0C5-404B-98A7-76CA072A30F7}" destId="{D9E1D4A1-01ED-4EB0-BB50-B31A0A4B7912}" srcOrd="2" destOrd="0" presId="urn:microsoft.com/office/officeart/2005/8/layout/default#1"/>
    <dgm:cxn modelId="{0EFD2DC5-743B-4766-BF6B-B122074A4747}" type="presParOf" srcId="{8299041B-C0C5-404B-98A7-76CA072A30F7}" destId="{C0728949-8BEE-4DD3-88AB-7EDF0CD6A328}" srcOrd="3" destOrd="0" presId="urn:microsoft.com/office/officeart/2005/8/layout/default#1"/>
    <dgm:cxn modelId="{D9881A1C-7260-4911-9B30-F464C6E63F7B}" type="presParOf" srcId="{8299041B-C0C5-404B-98A7-76CA072A30F7}" destId="{0541E700-8B28-43E5-8E11-8EAD2CAF761A}" srcOrd="4" destOrd="0" presId="urn:microsoft.com/office/officeart/2005/8/layout/default#1"/>
    <dgm:cxn modelId="{C6AA93A1-FFF1-48F1-BC07-23834137FBDA}" type="presParOf" srcId="{8299041B-C0C5-404B-98A7-76CA072A30F7}" destId="{E812B844-30D6-4D5A-9526-9292215A7A2A}" srcOrd="5" destOrd="0" presId="urn:microsoft.com/office/officeart/2005/8/layout/default#1"/>
    <dgm:cxn modelId="{70A269BC-1F1E-4AB4-BCCA-61541B2BC8A8}" type="presParOf" srcId="{8299041B-C0C5-404B-98A7-76CA072A30F7}" destId="{0D88EA09-8C81-4E57-A05B-D275931D88C6}" srcOrd="6" destOrd="0" presId="urn:microsoft.com/office/officeart/2005/8/layout/default#1"/>
    <dgm:cxn modelId="{FD37CC01-AB4F-48D1-926A-3EBC333C711C}" type="presParOf" srcId="{8299041B-C0C5-404B-98A7-76CA072A30F7}" destId="{27EEF427-C9AC-4F21-8C4B-07BD709AEA56}" srcOrd="7" destOrd="0" presId="urn:microsoft.com/office/officeart/2005/8/layout/default#1"/>
    <dgm:cxn modelId="{2DF14671-DCE9-4701-8C8F-C87D2B0C08C7}" type="presParOf" srcId="{8299041B-C0C5-404B-98A7-76CA072A30F7}" destId="{610F36EC-A159-4E3D-935B-8541B335F3CB}" srcOrd="8" destOrd="0" presId="urn:microsoft.com/office/officeart/2005/8/layout/default#1"/>
    <dgm:cxn modelId="{74105946-4134-4364-85DA-5C293C9C0512}" type="presParOf" srcId="{8299041B-C0C5-404B-98A7-76CA072A30F7}" destId="{EAB6EEE9-4319-4F49-A4DD-E0B5E32CA8C2}" srcOrd="9" destOrd="0" presId="urn:microsoft.com/office/officeart/2005/8/layout/default#1"/>
    <dgm:cxn modelId="{8B5B4464-1339-4798-A2DD-813F8C12699E}" type="presParOf" srcId="{8299041B-C0C5-404B-98A7-76CA072A30F7}" destId="{3031356E-D43E-47C6-A307-173D710699A5}"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671BA-1C6B-419D-A89C-87512E2E1AE1}">
      <dsp:nvSpPr>
        <dsp:cNvPr id="0" name=""/>
        <dsp:cNvSpPr/>
      </dsp:nvSpPr>
      <dsp:spPr>
        <a:xfrm>
          <a:off x="0" y="796924"/>
          <a:ext cx="2571749" cy="1543050"/>
        </a:xfrm>
        <a:prstGeom prst="rect">
          <a:avLst/>
        </a:prstGeom>
        <a:solidFill>
          <a:srgbClr val="FF9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bg1"/>
              </a:solidFill>
            </a:rPr>
            <a:t>Family History</a:t>
          </a:r>
        </a:p>
        <a:p>
          <a:pPr lvl="0" algn="ctr" defTabSz="1377950">
            <a:lnSpc>
              <a:spcPct val="90000"/>
            </a:lnSpc>
            <a:spcBef>
              <a:spcPct val="0"/>
            </a:spcBef>
            <a:spcAft>
              <a:spcPct val="35000"/>
            </a:spcAft>
          </a:pPr>
          <a:r>
            <a:rPr lang="en-US" sz="3100" kern="1200" dirty="0" smtClean="0">
              <a:solidFill>
                <a:schemeClr val="bg1"/>
              </a:solidFill>
            </a:rPr>
            <a:t>(Genetics)</a:t>
          </a:r>
          <a:endParaRPr lang="en-IN" sz="3100" kern="1200" dirty="0">
            <a:solidFill>
              <a:schemeClr val="bg1"/>
            </a:solidFill>
          </a:endParaRPr>
        </a:p>
      </dsp:txBody>
      <dsp:txXfrm>
        <a:off x="0" y="796924"/>
        <a:ext cx="2571749" cy="1543050"/>
      </dsp:txXfrm>
    </dsp:sp>
    <dsp:sp modelId="{D9E1D4A1-01ED-4EB0-BB50-B31A0A4B7912}">
      <dsp:nvSpPr>
        <dsp:cNvPr id="0" name=""/>
        <dsp:cNvSpPr/>
      </dsp:nvSpPr>
      <dsp:spPr>
        <a:xfrm>
          <a:off x="2828925" y="796924"/>
          <a:ext cx="2571749" cy="1543050"/>
        </a:xfrm>
        <a:prstGeom prst="rect">
          <a:avLst/>
        </a:prstGeom>
        <a:solidFill>
          <a:srgbClr val="D60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Season of Birth</a:t>
          </a:r>
          <a:endParaRPr lang="en-IN" sz="3100" kern="1200" dirty="0"/>
        </a:p>
      </dsp:txBody>
      <dsp:txXfrm>
        <a:off x="2828925" y="796924"/>
        <a:ext cx="2571749" cy="1543050"/>
      </dsp:txXfrm>
    </dsp:sp>
    <dsp:sp modelId="{0541E700-8B28-43E5-8E11-8EAD2CAF761A}">
      <dsp:nvSpPr>
        <dsp:cNvPr id="0" name=""/>
        <dsp:cNvSpPr/>
      </dsp:nvSpPr>
      <dsp:spPr>
        <a:xfrm>
          <a:off x="5657849" y="796924"/>
          <a:ext cx="2571749" cy="1543050"/>
        </a:xfrm>
        <a:prstGeom prst="rect">
          <a:avLst/>
        </a:prstGeom>
        <a:solidFill>
          <a:srgbClr val="9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Male Gender during Childhood</a:t>
          </a:r>
          <a:endParaRPr lang="en-IN" sz="3100" kern="1200" dirty="0"/>
        </a:p>
      </dsp:txBody>
      <dsp:txXfrm>
        <a:off x="5657849" y="796924"/>
        <a:ext cx="2571749" cy="1543050"/>
      </dsp:txXfrm>
    </dsp:sp>
    <dsp:sp modelId="{0D88EA09-8C81-4E57-A05B-D275931D88C6}">
      <dsp:nvSpPr>
        <dsp:cNvPr id="0" name=""/>
        <dsp:cNvSpPr/>
      </dsp:nvSpPr>
      <dsp:spPr>
        <a:xfrm>
          <a:off x="0" y="2597149"/>
          <a:ext cx="2571749" cy="1543050"/>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b="1" i="1" kern="1200" dirty="0" smtClean="0"/>
            <a:t>Increase in pollution</a:t>
          </a:r>
          <a:endParaRPr lang="en-IN" sz="3100" b="1" i="1" kern="1200" dirty="0"/>
        </a:p>
      </dsp:txBody>
      <dsp:txXfrm>
        <a:off x="0" y="2597149"/>
        <a:ext cx="2571749" cy="1543050"/>
      </dsp:txXfrm>
    </dsp:sp>
    <dsp:sp modelId="{610F36EC-A159-4E3D-935B-8541B335F3CB}">
      <dsp:nvSpPr>
        <dsp:cNvPr id="0" name=""/>
        <dsp:cNvSpPr/>
      </dsp:nvSpPr>
      <dsp:spPr>
        <a:xfrm>
          <a:off x="2828925" y="2597149"/>
          <a:ext cx="2571749" cy="1543050"/>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Dietary Changes</a:t>
          </a:r>
          <a:endParaRPr lang="en-IN" sz="3100" kern="1200" dirty="0"/>
        </a:p>
      </dsp:txBody>
      <dsp:txXfrm>
        <a:off x="2828925" y="2597149"/>
        <a:ext cx="2571749" cy="1543050"/>
      </dsp:txXfrm>
    </dsp:sp>
    <dsp:sp modelId="{3031356E-D43E-47C6-A307-173D710699A5}">
      <dsp:nvSpPr>
        <dsp:cNvPr id="0" name=""/>
        <dsp:cNvSpPr/>
      </dsp:nvSpPr>
      <dsp:spPr>
        <a:xfrm>
          <a:off x="5657849" y="2597149"/>
          <a:ext cx="2571749" cy="1543050"/>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Obesity</a:t>
          </a:r>
          <a:endParaRPr lang="en-IN" sz="3100" kern="1200" dirty="0"/>
        </a:p>
      </dsp:txBody>
      <dsp:txXfrm>
        <a:off x="5657849" y="2597149"/>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22DCE5-9A61-482D-979B-154F6267ECD3}" type="datetimeFigureOut">
              <a:rPr lang="en-US" smtClean="0"/>
              <a:t>19/4/2017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DF307-F4B2-4E38-B45C-5098D4E0F9A9}" type="slidenum">
              <a:rPr lang="en-US" smtClean="0"/>
              <a:t>‹#›</a:t>
            </a:fld>
            <a:endParaRPr lang="en-US"/>
          </a:p>
        </p:txBody>
      </p:sp>
    </p:spTree>
    <p:extLst>
      <p:ext uri="{BB962C8B-B14F-4D97-AF65-F5344CB8AC3E}">
        <p14:creationId xmlns:p14="http://schemas.microsoft.com/office/powerpoint/2010/main" val="293777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altLang="en-US" smtClean="0"/>
              <a:t>The phase I of the International Study for Asthma and Allergies in Childhood (ISAAC) in India exhibited that 12.5% and 18.6% of children have only nasal symptoms in the 6-7 year age-group and 13-14 year age-group, respectively. It was reported that allergic rhinoconjunctivitis was seen in 3.2% and 6.3% of children in the 6-7 year age-group and 13-14 year age-group, respectively. The phase III of ISAAC exhibited that the prevalence of current nose symptoms increased to 12.9% in the 6-7 age-group and 23.6% in the 13-14 year age-group, while the prevalence of allergic rhinoconjunctivitis increased to 3.9% and 10.4% respectively.</a:t>
            </a:r>
          </a:p>
          <a:p>
            <a:endParaRPr lang="en-IN"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4FD0B9-E056-43CC-A730-26BBA237AF1E}" type="slidenum">
              <a:rPr lang="en-IN" altLang="en-US">
                <a:solidFill>
                  <a:prstClr val="black"/>
                </a:solidFill>
                <a:latin typeface="Calibri" panose="020F0502020204030204" pitchFamily="34" charset="0"/>
              </a:rPr>
              <a:pPr eaLnBrk="1" hangingPunct="1"/>
              <a:t>2</a:t>
            </a:fld>
            <a:endParaRPr lang="en-IN"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925522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Dust mites, fungi and bacteria require moisture to proliferate. Permeation of rain or groundwater into a building and condensation on cold interior surfaces can promote proliferation of microbes. Water vapour is produced by people and pets, cooking and showering and requires sufficient air exchange to prevent moisture problems. Mattresses, upholstered furniture and carpets are reservoirs for dust mites.</a:t>
            </a:r>
          </a:p>
          <a:p>
            <a:r>
              <a:rPr lang="en-US" altLang="en-US" smtClean="0"/>
              <a:t>Moulds have been associated with three types of effects: infections, allergic reactions and toxic effects. Toxic effects may be caused by inhalation of mycotoxins.</a:t>
            </a:r>
          </a:p>
          <a:p>
            <a:r>
              <a:rPr lang="en-US" altLang="en-US" i="1" smtClean="0"/>
              <a:t>These notes are taken from the US EPA website www.epa.gov/iaq/pubs/bio_1.html</a:t>
            </a:r>
          </a:p>
          <a:p>
            <a:endParaRPr lang="en-US" altLang="en-US" smtClean="0"/>
          </a:p>
        </p:txBody>
      </p:sp>
    </p:spTree>
    <p:extLst>
      <p:ext uri="{BB962C8B-B14F-4D97-AF65-F5344CB8AC3E}">
        <p14:creationId xmlns:p14="http://schemas.microsoft.com/office/powerpoint/2010/main" val="22247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900" smtClean="0"/>
              <a:t>It is always better to prevent rather than treat illness. To avoid problems due to indoor air quality, the first approach is source reduction and elimination, and the second, proper ventilation and maintenance of gas, oil and solid fuel cooking, heating and cooling systems. Air cleaning is the least effective, and most expensive. Air fresheners, which contain untested potentially harmful volatile organic compounds (VOCs), should not be used to cover up stale air or unpleasant smells.</a:t>
            </a:r>
          </a:p>
          <a:p>
            <a:endParaRPr lang="en-US" altLang="en-US" sz="900" i="1" smtClean="0"/>
          </a:p>
          <a:p>
            <a:r>
              <a:rPr lang="en-US" altLang="en-US" sz="900" i="1" smtClean="0"/>
              <a:t>Ref:</a:t>
            </a:r>
          </a:p>
          <a:p>
            <a:pPr>
              <a:buFontTx/>
              <a:buChar char="•"/>
            </a:pPr>
            <a:r>
              <a:rPr lang="en-US" altLang="en-US" sz="900" i="1" smtClean="0"/>
              <a:t>www.epa.gov/iaq/pubs/ozonegen.html</a:t>
            </a:r>
          </a:p>
          <a:p>
            <a:endParaRPr lang="en-GB" altLang="en-US" sz="900" i="1" smtClean="0"/>
          </a:p>
          <a:p>
            <a:r>
              <a:rPr lang="en-GB" altLang="en-US" sz="900" smtClean="0"/>
              <a:t>For more information on indoor air pollution, you can </a:t>
            </a:r>
            <a:r>
              <a:rPr lang="en-US" altLang="en-US" sz="900" smtClean="0"/>
              <a:t>obtain </a:t>
            </a:r>
            <a:r>
              <a:rPr lang="en-GB" altLang="en-US" sz="900" smtClean="0"/>
              <a:t>a guide (</a:t>
            </a:r>
            <a:r>
              <a:rPr lang="en-GB" altLang="en-US" sz="900" i="1" smtClean="0"/>
              <a:t>Indoor pollution: An introduction for health professionals</a:t>
            </a:r>
            <a:r>
              <a:rPr lang="en-GB" altLang="en-US" sz="900" smtClean="0"/>
              <a:t>) recently published by </a:t>
            </a:r>
            <a:r>
              <a:rPr lang="en-US" altLang="en-US" sz="900" smtClean="0"/>
              <a:t>the US </a:t>
            </a:r>
            <a:r>
              <a:rPr lang="en-GB" altLang="en-US" sz="900" smtClean="0"/>
              <a:t>EPA at</a:t>
            </a:r>
            <a:r>
              <a:rPr lang="en-GB" altLang="en-US" sz="900" i="1" smtClean="0"/>
              <a:t>: </a:t>
            </a:r>
            <a:r>
              <a:rPr lang="en-US" altLang="en-US" sz="900" i="1" smtClean="0"/>
              <a:t>www.epa.gov/iedweb00/pubs/hpguide.html</a:t>
            </a:r>
          </a:p>
          <a:p>
            <a:r>
              <a:rPr lang="en-US" altLang="en-US" sz="900" i="1" smtClean="0"/>
              <a:t>Ref:</a:t>
            </a:r>
          </a:p>
          <a:p>
            <a:r>
              <a:rPr lang="en-US" altLang="en-US" sz="900" i="1" smtClean="0"/>
              <a:t>Meklin T et al. Effects of moisture-damage repairs on microbial exposure and symptoms in schoolchildren. Indoor Air. 2005;15 Suppl 10:40-7. </a:t>
            </a:r>
          </a:p>
          <a:p>
            <a:r>
              <a:rPr lang="en-US" altLang="en-US" sz="900" i="1" smtClean="0"/>
              <a:t>Effects of renovation on symptom prevalence and microbial status were studied in two moisture-damaged schools and in two non-damaged schools with longitudinal cross-sectional surveys before and after repairs. Over 1300 schoolchildren aged 6-17 returned questionnaires before and after repairs. After full renovation in one of the damaged schools, elevated concentrations and increased frequencies of indoor air fungi normalized and a significant decrease in the prevalence of 10 symptoms of 12 studied was observed among schoolchildren. No change in microbial conditions was seen after partial repairs in the other damaged school, and only slight improvement was observed in symptom prevalence. The change in the prevalence of symptoms in the reference schools was minor. The results suggest that increased symptom prevalence among schoolchildren in moisture-damaged schools can be managed with proper repair of the moisture damage. PRACTICAL IMPLICATIONS: This longitudinal intervention study showed the positive effects of the moisture and mold damage repairs of a school building on children's health. The success necessitates however, a thorough renovation including appropriate ventilation. Monitoring of airborne viable microbes revealed the damage status of the building and thus could be used as a tool in evaluating the quality of repairs.</a:t>
            </a:r>
          </a:p>
          <a:p>
            <a:endParaRPr lang="en-US" altLang="en-US" sz="900" i="1" smtClean="0"/>
          </a:p>
        </p:txBody>
      </p:sp>
    </p:spTree>
    <p:extLst>
      <p:ext uri="{BB962C8B-B14F-4D97-AF65-F5344CB8AC3E}">
        <p14:creationId xmlns:p14="http://schemas.microsoft.com/office/powerpoint/2010/main" val="370892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 multi-level approach to prevention of indoor air-related illness is required.  Education, policy-making and research all have roles to play. </a:t>
            </a:r>
          </a:p>
          <a:p>
            <a:endParaRPr lang="en-US" altLang="en-US" b="1" dirty="0" smtClean="0"/>
          </a:p>
          <a:p>
            <a:r>
              <a:rPr lang="en-US" altLang="en-US" b="1" dirty="0" smtClean="0"/>
              <a:t>&lt;&lt;READ SLIDE&gt;&gt;</a:t>
            </a:r>
          </a:p>
          <a:p>
            <a:r>
              <a:rPr lang="en-US" altLang="en-US" b="1" dirty="0" smtClean="0"/>
              <a:t>&lt;&lt;NOTE TO USER:  Insert appropriate suggestions for tackling the specific indoor air problems in your area.&gt;&gt;</a:t>
            </a:r>
          </a:p>
          <a:p>
            <a:endParaRPr lang="en-US" altLang="en-US" b="1" dirty="0" smtClean="0"/>
          </a:p>
          <a:p>
            <a:r>
              <a:rPr lang="en-US" altLang="en-US" i="1" dirty="0" smtClean="0"/>
              <a:t>Refs:</a:t>
            </a:r>
          </a:p>
          <a:p>
            <a:r>
              <a:rPr lang="en-US" altLang="en-US" dirty="0" err="1" smtClean="0"/>
              <a:t>Eriksen</a:t>
            </a:r>
            <a:r>
              <a:rPr lang="en-US" altLang="en-US" dirty="0" smtClean="0"/>
              <a:t> MP et al. The diffusion and impact of clean indoor air laws. </a:t>
            </a:r>
            <a:r>
              <a:rPr lang="en-US" altLang="en-US" i="1" dirty="0" err="1" smtClean="0"/>
              <a:t>Annu</a:t>
            </a:r>
            <a:r>
              <a:rPr lang="en-US" altLang="en-US" i="1" dirty="0" smtClean="0"/>
              <a:t> Rev Public Health. 2008;29:171-85.</a:t>
            </a:r>
            <a:endParaRPr lang="en-US" altLang="en-US" b="1" i="1" dirty="0" smtClean="0"/>
          </a:p>
          <a:p>
            <a:r>
              <a:rPr lang="en-US" altLang="en-US" i="1" dirty="0" smtClean="0"/>
              <a:t>Over the past quarter century, primarily as a result of scientific discovery, citizen advocacy, and legislative action, comprehensive clean indoor air laws have spread rapidly throughout the world. Laws that establish completely smoke-free indoor environments have many relative advantages including being low cost, safe, effective, and easy to implement. The diffusion of these laws has been associated with a dramatic and rapid reduction in population levels of serum cotinine among nonsmokers and has also contributed to a reduction in overall cigarette consumption among smokers, with no adverse economic impact, except to the tobacco industry. Currently, nearly half of the U.S. population lives in jurisdictions with some combination of completely smoke-free workplaces, restaurants, or bars. The diffusion of clean indoor air laws is spreading rapidly throughout the world, stimulated by the first global health treaty, the Framework Convention on Tobacco Control.</a:t>
            </a:r>
          </a:p>
          <a:p>
            <a:endParaRPr lang="en-GB" altLang="en-US" i="1" dirty="0" smtClean="0"/>
          </a:p>
        </p:txBody>
      </p:sp>
    </p:spTree>
    <p:extLst>
      <p:ext uri="{BB962C8B-B14F-4D97-AF65-F5344CB8AC3E}">
        <p14:creationId xmlns:p14="http://schemas.microsoft.com/office/powerpoint/2010/main" val="3990675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859AEFE-C8E9-49B3-B6A1-0932736081A0}" type="slidenum">
              <a:rPr lang="en-US" altLang="en-US">
                <a:solidFill>
                  <a:prstClr val="black"/>
                </a:solidFill>
                <a:latin typeface="Times New Roman" panose="02020603050405020304" pitchFamily="18" charset="0"/>
                <a:cs typeface="Times New Roman" panose="02020603050405020304" pitchFamily="18" charset="0"/>
              </a:rPr>
              <a:pPr eaLnBrk="1" hangingPunct="1">
                <a:spcBef>
                  <a:spcPct val="0"/>
                </a:spcBef>
              </a:pPr>
              <a:t>4</a:t>
            </a:fld>
            <a:endParaRPr lang="en-US" altLang="en-US">
              <a:solidFill>
                <a:prstClr val="black"/>
              </a:solidFill>
              <a:latin typeface="Times New Roman" panose="02020603050405020304" pitchFamily="18" charset="0"/>
              <a:cs typeface="Times New Roman" panose="02020603050405020304" pitchFamily="18" charset="0"/>
            </a:endParaRPr>
          </a:p>
        </p:txBody>
      </p:sp>
      <p:sp>
        <p:nvSpPr>
          <p:cNvPr id="583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06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4588" y="685800"/>
            <a:ext cx="4573587"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Like the nervous system, the respiratory system continues to grow and develop through linear growth. The upper section of the diagram depicts the different developmental phases of the lungs corresponding to the age of the embryo/fetus. It may be seen that at birth, a baby has about 10 million alveoli, but at age 8 years, the lungs have grown and the number of alveoli has reached 300 million. Exposures during this growth period are known to have adverse consequences on both structure (growth of the lungs, as illustrated in the diagram) and function (which is affected by indoor air quality and ozone exposure).</a:t>
            </a:r>
          </a:p>
          <a:p>
            <a:pPr>
              <a:spcBef>
                <a:spcPct val="0"/>
              </a:spcBef>
            </a:pPr>
            <a:endParaRPr lang="en-US" altLang="en-US" sz="2000" smtClean="0"/>
          </a:p>
          <a:p>
            <a:r>
              <a:rPr lang="en-US" altLang="en-US" i="1" smtClean="0"/>
              <a:t>Figure: </a:t>
            </a:r>
            <a:r>
              <a:rPr lang="en-US" altLang="en-US" smtClean="0"/>
              <a:t>Dietert RR et al. </a:t>
            </a:r>
            <a:r>
              <a:rPr lang="en-GB" altLang="en-US" smtClean="0"/>
              <a:t>Workshop to identify critical windows of exposure for children's health: immune and respiratory systems </a:t>
            </a:r>
            <a:r>
              <a:rPr lang="en-GB" altLang="en-US" smtClean="0">
                <a:cs typeface="Arial" panose="020B0604020202020204" pitchFamily="34" charset="0"/>
              </a:rPr>
              <a:t>–</a:t>
            </a:r>
            <a:r>
              <a:rPr lang="en-US" altLang="en-US" smtClean="0"/>
              <a:t> </a:t>
            </a:r>
            <a:r>
              <a:rPr lang="en-GB" altLang="en-US" smtClean="0"/>
              <a:t>work group summary</a:t>
            </a:r>
            <a:r>
              <a:rPr lang="en-US" altLang="en-US" smtClean="0"/>
              <a:t>.</a:t>
            </a:r>
            <a:r>
              <a:rPr lang="en-GB" altLang="en-US" i="1" smtClean="0"/>
              <a:t> Environ</a:t>
            </a:r>
            <a:r>
              <a:rPr lang="en-US" altLang="en-US" i="1" smtClean="0"/>
              <a:t>mental </a:t>
            </a:r>
            <a:r>
              <a:rPr lang="en-GB" altLang="en-US" i="1" smtClean="0"/>
              <a:t> Health Perspect</a:t>
            </a:r>
            <a:r>
              <a:rPr lang="en-US" altLang="en-US" i="1" smtClean="0"/>
              <a:t>ives,</a:t>
            </a:r>
            <a:r>
              <a:rPr lang="en-GB" altLang="en-US" i="1" smtClean="0"/>
              <a:t> </a:t>
            </a:r>
            <a:r>
              <a:rPr lang="en-GB" altLang="en-US" smtClean="0"/>
              <a:t>2000</a:t>
            </a:r>
            <a:r>
              <a:rPr lang="en-US" altLang="en-US" smtClean="0"/>
              <a:t>, </a:t>
            </a:r>
            <a:r>
              <a:rPr lang="en-GB" altLang="en-US" smtClean="0"/>
              <a:t>108:483-90.</a:t>
            </a:r>
            <a:r>
              <a:rPr lang="en-GB" altLang="en-US" i="1" smtClean="0"/>
              <a:t> Reproduced with permission from Environmental Health Perspectives</a:t>
            </a:r>
            <a:endParaRPr lang="en-US" altLang="en-US" i="1" smtClean="0"/>
          </a:p>
          <a:p>
            <a:endParaRPr lang="en-US" altLang="en-US" i="1" smtClean="0"/>
          </a:p>
          <a:p>
            <a:endParaRPr lang="en-US" altLang="en-US" smtClean="0"/>
          </a:p>
        </p:txBody>
      </p:sp>
    </p:spTree>
    <p:extLst>
      <p:ext uri="{BB962C8B-B14F-4D97-AF65-F5344CB8AC3E}">
        <p14:creationId xmlns:p14="http://schemas.microsoft.com/office/powerpoint/2010/main" val="762905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1A4F18B-D33C-4F4F-8A4B-5B2ED87E14C8}" type="slidenum">
              <a:rPr lang="en-US" altLang="en-US">
                <a:solidFill>
                  <a:prstClr val="black"/>
                </a:solidFill>
                <a:latin typeface="Times New Roman" panose="02020603050405020304" pitchFamily="18" charset="0"/>
                <a:cs typeface="Times New Roman" panose="02020603050405020304" pitchFamily="18" charset="0"/>
              </a:rPr>
              <a:pPr eaLnBrk="1" hangingPunct="1">
                <a:spcBef>
                  <a:spcPct val="0"/>
                </a:spcBef>
              </a:pPr>
              <a:t>14</a:t>
            </a:fld>
            <a:endParaRPr lang="en-US" altLang="en-US">
              <a:solidFill>
                <a:prstClr val="black"/>
              </a:solidFill>
              <a:latin typeface="Times New Roman" panose="02020603050405020304" pitchFamily="18" charset="0"/>
              <a:cs typeface="Times New Roman" panose="02020603050405020304" pitchFamily="18" charset="0"/>
            </a:endParaRPr>
          </a:p>
        </p:txBody>
      </p:sp>
      <p:sp>
        <p:nvSpPr>
          <p:cNvPr id="614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89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Climate change is expected to increase pollen production, lengthen the pollen season and increase the potency of airborne allergens</a:t>
            </a:r>
          </a:p>
          <a:p>
            <a:pPr eaLnBrk="1" hangingPunct="1">
              <a:spcBef>
                <a:spcPct val="0"/>
              </a:spcBef>
              <a:buFont typeface="Wingdings" panose="05000000000000000000" pitchFamily="2" charset="2"/>
              <a:buChar char="§"/>
            </a:pPr>
            <a:r>
              <a:rPr lang="en-US" altLang="en-US" dirty="0" smtClean="0"/>
              <a:t>Higher levels of CO2 in the atmosphere act as a fertilizer for plant growth</a:t>
            </a:r>
          </a:p>
          <a:p>
            <a:pPr eaLnBrk="1" hangingPunct="1">
              <a:spcBef>
                <a:spcPct val="0"/>
              </a:spcBef>
              <a:buFont typeface="Wingdings" panose="05000000000000000000" pitchFamily="2" charset="2"/>
              <a:buChar char="§"/>
            </a:pPr>
            <a:r>
              <a:rPr lang="en-US" altLang="en-US" dirty="0" smtClean="0"/>
              <a:t>Warmer temperatures and increased precipitation cause some plants to grow faster, bloom earlier, and produce more pollen</a:t>
            </a:r>
          </a:p>
          <a:p>
            <a:pPr eaLnBrk="1" hangingPunct="1">
              <a:spcBef>
                <a:spcPct val="0"/>
              </a:spcBef>
              <a:buFont typeface="Wingdings" panose="05000000000000000000" pitchFamily="2" charset="2"/>
              <a:buChar char="§"/>
            </a:pPr>
            <a:r>
              <a:rPr lang="en-US" altLang="en-US" dirty="0" smtClean="0"/>
              <a:t>Both increased temperatures and increased carbon dioxide concentrations are expected to increase plant production of pollens, and may also increase fungal growth and spore release. </a:t>
            </a:r>
          </a:p>
          <a:p>
            <a:pPr marL="728663" lvl="1" indent="-271463" eaLnBrk="1" hangingPunct="1">
              <a:spcBef>
                <a:spcPct val="0"/>
              </a:spcBef>
              <a:buFont typeface="Wingdings" panose="05000000000000000000" pitchFamily="2" charset="2"/>
              <a:buChar char="§"/>
            </a:pPr>
            <a:r>
              <a:rPr lang="en-US" altLang="en-US" dirty="0" smtClean="0"/>
              <a:t>“Pollen and mold spores are allergens; they can induce and/or aggravate allergic rhinitis, asthma (already the most common childhood chronic illness), and COPD. Some experts have suggested that the global rise in asthma rates is an early health effect of climate change.”</a:t>
            </a:r>
          </a:p>
          <a:p>
            <a:pPr eaLnBrk="1" hangingPunct="1">
              <a:spcBef>
                <a:spcPct val="0"/>
              </a:spcBef>
              <a:buFont typeface="Wingdings" panose="05000000000000000000" pitchFamily="2" charset="2"/>
              <a:buChar char="§"/>
            </a:pPr>
            <a:r>
              <a:rPr lang="en-US" altLang="en-US" dirty="0" smtClean="0"/>
              <a:t>Increased allergenicity: Recent scientific studies also suggest that climate-related temperature changes are expected to increase the potency of airborne allergens.  Such changes increase the concentration of pollen in the air, the length of the allergy season and the strength of airborne allergens, and associated increases in allergy symptoms.</a:t>
            </a:r>
          </a:p>
          <a:p>
            <a:pPr eaLnBrk="1" hangingPunct="1">
              <a:spcBef>
                <a:spcPct val="0"/>
              </a:spcBef>
              <a:buFont typeface="Wingdings" panose="05000000000000000000" pitchFamily="2" charset="2"/>
              <a:buChar char="§"/>
            </a:pPr>
            <a:r>
              <a:rPr lang="en-US" altLang="en-US" dirty="0" smtClean="0"/>
              <a:t>Longer growing season: Temperature changes are expected to alter allergy seasons to begin earlier and last longer and the distribution of allergenic plant varieties to change over time. In one study, allowing spring to arrive 30 days earlier resulted in a 54.8% increase in ragweed pollen production</a:t>
            </a:r>
          </a:p>
          <a:p>
            <a:pPr eaLnBrk="1" hangingPunct="1">
              <a:spcBef>
                <a:spcPct val="0"/>
              </a:spcBef>
              <a:buFont typeface="Wingdings" panose="05000000000000000000" pitchFamily="2" charset="2"/>
              <a:buChar char="§"/>
            </a:pPr>
            <a:r>
              <a:rPr lang="en-US" altLang="en-US" dirty="0" smtClean="0"/>
              <a:t>Climate change will allow certain allergen-producing plant species to move into new areas, and wind blown dust, carrying pollens and molds from outside of the United States, could expose people to allergens they had not previously contacted.  Exposure to more potent concentrations of pollen and mold may make current non-sufferers more likely to develop allergic symptoms.</a:t>
            </a:r>
          </a:p>
          <a:p>
            <a:pPr eaLnBrk="1" hangingPunct="1">
              <a:spcBef>
                <a:spcPct val="0"/>
              </a:spcBef>
            </a:pPr>
            <a:endParaRPr lang="en-US" altLang="en-US" dirty="0" smtClean="0"/>
          </a:p>
          <a:p>
            <a:pPr eaLnBrk="1" hangingPunct="1">
              <a:spcBef>
                <a:spcPct val="0"/>
              </a:spcBef>
            </a:pPr>
            <a:r>
              <a:rPr lang="en-US" altLang="en-US" dirty="0" smtClean="0"/>
              <a:t>Sources:</a:t>
            </a:r>
          </a:p>
          <a:p>
            <a:pPr eaLnBrk="1" hangingPunct="1">
              <a:spcBef>
                <a:spcPct val="0"/>
              </a:spcBef>
            </a:pPr>
            <a:r>
              <a:rPr lang="en-US" altLang="en-US" dirty="0" smtClean="0"/>
              <a:t>(Bernard et al, 2001; CDC, 2012; U.S. EPA, 2008; Rogers et al, 2006)</a:t>
            </a:r>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87C5B5-7327-4A3F-B5A3-8350FEC8770E}" type="slidenum">
              <a:rPr lang="en-US" altLang="en-US">
                <a:solidFill>
                  <a:prstClr val="black"/>
                </a:solidFill>
                <a:latin typeface="Calibri" panose="020F0502020204030204" pitchFamily="34" charset="0"/>
              </a:rPr>
              <a:pPr eaLnBrk="1" hangingPunct="1"/>
              <a:t>15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15300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CE9EDD-8375-4048-BBA4-E4B7B07A2DAB}" type="slidenum">
              <a:rPr lang="en-US" altLang="zh-CN">
                <a:solidFill>
                  <a:prstClr val="black"/>
                </a:solidFill>
                <a:latin typeface="Calibri" panose="020F0502020204030204" pitchFamily="34" charset="0"/>
              </a:rPr>
              <a:pPr eaLnBrk="1" hangingPunct="1"/>
              <a:t>28</a:t>
            </a:fld>
            <a:endParaRPr lang="en-US" altLang="zh-CN">
              <a:solidFill>
                <a:prstClr val="black"/>
              </a:solidFill>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4509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2EA91-7785-49E3-AF48-3BA2BEB64977}" type="slidenum">
              <a:rPr lang="en-US" altLang="en-US">
                <a:solidFill>
                  <a:prstClr val="black"/>
                </a:solidFill>
                <a:latin typeface="Calibri" panose="020F0502020204030204" pitchFamily="34" charset="0"/>
              </a:rPr>
              <a:pPr eaLnBrk="1" hangingPunct="1"/>
              <a:t>29</a:t>
            </a:fld>
            <a:endParaRPr lang="en-US" altLang="en-US">
              <a:solidFill>
                <a:prstClr val="black"/>
              </a:solidFill>
              <a:latin typeface="Calibri" panose="020F050202020403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en-US" sz="1000" smtClean="0">
                <a:solidFill>
                  <a:srgbClr val="000000"/>
                </a:solidFill>
                <a:cs typeface="Times New Roman" panose="02020603050405020304" pitchFamily="18" charset="0"/>
              </a:rPr>
              <a:t>Influence on indoor contamination by outdoor one might be listed as follows:</a:t>
            </a:r>
          </a:p>
          <a:p>
            <a:pPr algn="just">
              <a:buFontTx/>
              <a:buChar char="•"/>
            </a:pPr>
            <a:r>
              <a:rPr lang="en-US" altLang="en-US" sz="1000" b="1" smtClean="0"/>
              <a:t>Suspended particulate matter: </a:t>
            </a:r>
            <a:r>
              <a:rPr lang="en-US" altLang="en-US" sz="1000" smtClean="0">
                <a:solidFill>
                  <a:srgbClr val="0000FF"/>
                </a:solidFill>
                <a:cs typeface="Times New Roman" panose="02020603050405020304" pitchFamily="18" charset="0"/>
              </a:rPr>
              <a:t>Small</a:t>
            </a:r>
            <a:r>
              <a:rPr lang="en-US" altLang="en-US" sz="1000" smtClean="0">
                <a:solidFill>
                  <a:srgbClr val="000000"/>
                </a:solidFill>
                <a:cs typeface="Times New Roman" panose="02020603050405020304" pitchFamily="18" charset="0"/>
              </a:rPr>
              <a:t> particulates efficiently penetrate indoors, where levels are typically 70% to 80% of outdoor levels in the absence of indoor sources. And with indoor sources (cooking or tobacco smoke) indoors levels may be much higher than outdoors. </a:t>
            </a:r>
          </a:p>
          <a:p>
            <a:pPr algn="just">
              <a:buFontTx/>
              <a:buChar char="•"/>
            </a:pPr>
            <a:r>
              <a:rPr lang="en-US" altLang="en-US" sz="1000" b="1" smtClean="0"/>
              <a:t>Sulphur dioxide: </a:t>
            </a:r>
            <a:r>
              <a:rPr lang="en-US" altLang="en-US" sz="1000" smtClean="0">
                <a:solidFill>
                  <a:srgbClr val="0000FF"/>
                </a:solidFill>
                <a:cs typeface="Times New Roman" panose="02020603050405020304" pitchFamily="18" charset="0"/>
              </a:rPr>
              <a:t>Indoor</a:t>
            </a:r>
            <a:r>
              <a:rPr lang="en-US" altLang="en-US" sz="1000" smtClean="0">
                <a:solidFill>
                  <a:srgbClr val="000000"/>
                </a:solidFill>
                <a:cs typeface="Times New Roman" panose="02020603050405020304" pitchFamily="18" charset="0"/>
              </a:rPr>
              <a:t> levels are usually lower than outdoor levels, owing to the reactivity of SO</a:t>
            </a:r>
            <a:r>
              <a:rPr lang="en-US" altLang="en-US" sz="1000" baseline="-30000" smtClean="0">
                <a:solidFill>
                  <a:srgbClr val="000000"/>
                </a:solidFill>
                <a:cs typeface="Times New Roman" panose="02020603050405020304" pitchFamily="18" charset="0"/>
              </a:rPr>
              <a:t>2</a:t>
            </a:r>
            <a:r>
              <a:rPr lang="en-US" altLang="en-US" sz="1000" smtClean="0">
                <a:solidFill>
                  <a:srgbClr val="000000"/>
                </a:solidFill>
                <a:cs typeface="Times New Roman" panose="02020603050405020304" pitchFamily="18" charset="0"/>
              </a:rPr>
              <a:t> with indoor surface.</a:t>
            </a:r>
          </a:p>
          <a:p>
            <a:pPr algn="just">
              <a:buFontTx/>
              <a:buChar char="•"/>
            </a:pPr>
            <a:r>
              <a:rPr lang="en-US" altLang="en-US" sz="1000" b="1" smtClean="0"/>
              <a:t>Nitric oxides</a:t>
            </a:r>
            <a:r>
              <a:rPr lang="en-US" altLang="en-US" sz="1000" smtClean="0"/>
              <a:t>:</a:t>
            </a:r>
            <a:r>
              <a:rPr lang="en-US" altLang="en-US" sz="1000" smtClean="0">
                <a:solidFill>
                  <a:srgbClr val="000000"/>
                </a:solidFill>
                <a:cs typeface="Times New Roman" panose="02020603050405020304" pitchFamily="18" charset="0"/>
              </a:rPr>
              <a:t>In indoor environments without combustion sources, indoor levels of NO</a:t>
            </a:r>
            <a:r>
              <a:rPr lang="en-US" altLang="en-US" sz="1000" baseline="-30000" smtClean="0">
                <a:solidFill>
                  <a:srgbClr val="000000"/>
                </a:solidFill>
                <a:cs typeface="Times New Roman" panose="02020603050405020304" pitchFamily="18" charset="0"/>
              </a:rPr>
              <a:t>2</a:t>
            </a:r>
            <a:r>
              <a:rPr lang="en-US" altLang="en-US" sz="1000" smtClean="0">
                <a:solidFill>
                  <a:srgbClr val="000000"/>
                </a:solidFill>
                <a:cs typeface="Times New Roman" panose="02020603050405020304" pitchFamily="18" charset="0"/>
              </a:rPr>
              <a:t> are lower than outdoor levels. Homes with combustion devices have higher NO</a:t>
            </a:r>
            <a:r>
              <a:rPr lang="en-US" altLang="en-US" sz="1000" baseline="-30000" smtClean="0">
                <a:solidFill>
                  <a:srgbClr val="000000"/>
                </a:solidFill>
                <a:cs typeface="Times New Roman" panose="02020603050405020304" pitchFamily="18" charset="0"/>
              </a:rPr>
              <a:t>2</a:t>
            </a:r>
            <a:r>
              <a:rPr lang="en-US" altLang="en-US" sz="1000" smtClean="0">
                <a:solidFill>
                  <a:srgbClr val="000000"/>
                </a:solidFill>
                <a:cs typeface="Times New Roman" panose="02020603050405020304" pitchFamily="18" charset="0"/>
              </a:rPr>
              <a:t> levels than outdoors, during cooking. </a:t>
            </a:r>
          </a:p>
          <a:p>
            <a:pPr algn="just">
              <a:buFontTx/>
              <a:buChar char="•"/>
            </a:pPr>
            <a:r>
              <a:rPr lang="en-US" altLang="en-US" sz="1000" b="1" smtClean="0"/>
              <a:t>Photo-oxidants</a:t>
            </a:r>
            <a:r>
              <a:rPr lang="en-US" altLang="en-US" sz="1000" smtClean="0"/>
              <a:t>: </a:t>
            </a:r>
            <a:r>
              <a:rPr lang="en-US" altLang="en-US" sz="1000" smtClean="0">
                <a:solidFill>
                  <a:srgbClr val="000000"/>
                </a:solidFill>
                <a:cs typeface="Times New Roman" panose="02020603050405020304" pitchFamily="18" charset="0"/>
              </a:rPr>
              <a:t>Photo-oxidants are produced by photochemical reactions in air containing oxides of nitrogen and reactive hydrocarbons. O</a:t>
            </a:r>
            <a:r>
              <a:rPr lang="en-US" altLang="en-US" sz="1000" baseline="-30000" smtClean="0">
                <a:solidFill>
                  <a:srgbClr val="000000"/>
                </a:solidFill>
                <a:cs typeface="Times New Roman" panose="02020603050405020304" pitchFamily="18" charset="0"/>
              </a:rPr>
              <a:t>3</a:t>
            </a:r>
            <a:r>
              <a:rPr lang="en-US" altLang="en-US" sz="1000" smtClean="0">
                <a:solidFill>
                  <a:srgbClr val="000000"/>
                </a:solidFill>
                <a:cs typeface="Times New Roman" panose="02020603050405020304" pitchFamily="18" charset="0"/>
              </a:rPr>
              <a:t> is highly reactive and indoor concentrations are lower than outdoors. </a:t>
            </a:r>
          </a:p>
          <a:p>
            <a:pPr algn="just">
              <a:buFontTx/>
              <a:buChar char="•"/>
            </a:pPr>
            <a:r>
              <a:rPr lang="en-US" altLang="en-US" sz="1000" b="1" smtClean="0"/>
              <a:t>Volatile organic compounds (VOCs):</a:t>
            </a:r>
            <a:r>
              <a:rPr lang="en-US" altLang="en-US" sz="1000" smtClean="0"/>
              <a:t> </a:t>
            </a:r>
            <a:r>
              <a:rPr lang="en-US" altLang="en-US" sz="1000" smtClean="0">
                <a:solidFill>
                  <a:srgbClr val="000000"/>
                </a:solidFill>
                <a:cs typeface="Times New Roman" panose="02020603050405020304" pitchFamily="18" charset="0"/>
              </a:rPr>
              <a:t>VOCs are alkanes, alkenes, alkynes, aromatics, aldehydes, ketones, alcohols, esters, benzene, and some chlorinated hydrocarbons. The major sources of VOCs come from the burning of fossil fuels. Benzene is emitted from motor vehicles exhaust and /or from evaporated petrol.  Indoor levels of VOCs are usually higher than outdoors levels, because VOCs are present in all building materials, such as paints and adhesives. VOCs are also released from laser printers and photocopiers. Indoor exposure of VOCs may result in headache and irritation of eyes and nose. Some VOCs have been shown to be carcinogenic. </a:t>
            </a:r>
          </a:p>
          <a:p>
            <a:pPr algn="just">
              <a:buFontTx/>
              <a:buChar char="•"/>
            </a:pPr>
            <a:r>
              <a:rPr lang="en-US" altLang="en-US" sz="1000" b="1" smtClean="0"/>
              <a:t>Carbon monoxide (CO)</a:t>
            </a:r>
            <a:r>
              <a:rPr lang="en-US" altLang="en-US" sz="1000" smtClean="0"/>
              <a:t>: </a:t>
            </a:r>
            <a:r>
              <a:rPr lang="en-US" altLang="en-US" sz="1000" smtClean="0">
                <a:solidFill>
                  <a:srgbClr val="000000"/>
                </a:solidFill>
                <a:cs typeface="Times New Roman" panose="02020603050405020304" pitchFamily="18" charset="0"/>
              </a:rPr>
              <a:t>CO is a product of incomplete combustion of fossil fuels. Concentration in urban areas depends on traffic density and weather conditions (cold temperatures cause combustion and it causes inversions that trap CO low to the ground and concentrations are higher). In the absence of indoor combustion devices, indoor levels may be close to outdoor levels.  Invented combustion devices may produce additional CO indoors.  </a:t>
            </a:r>
          </a:p>
          <a:p>
            <a:endParaRPr lang="en-US" altLang="en-US" sz="1000" smtClean="0"/>
          </a:p>
        </p:txBody>
      </p:sp>
    </p:spTree>
    <p:extLst>
      <p:ext uri="{BB962C8B-B14F-4D97-AF65-F5344CB8AC3E}">
        <p14:creationId xmlns:p14="http://schemas.microsoft.com/office/powerpoint/2010/main" val="256247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smtClean="0"/>
              <a:t>Cooking is central to our lives, yet the very act of cooking is a threat to children’s health and well-being. Half of the world’s population relies on solid fuels, such as dung, wood, crop waste or coal to meet their most basic energy needs. In most developing countries, these fuels are burned in open fires or rudimentary stoves that give off black smoke. Children, often carried on their mother’s  back during cooking, are most exposed. The indoor smoke inhaled leads to pneumonia and other respiratory infections – the biggest killer of children under 5 years of age. Indoor air pollution is responsible for nearly half of the more than 2 million deaths each year that are caused by acute respiratory infections. Good ventilation and improved cooking stoves can dramatically reduce children’s exposure to smoke. Ultimately, making the transition to gas and electricity will save lives and reduce the physical toll on women and children from gathering wood, freeing time for education and development. This problem has been largely ignored by policy-makers.</a:t>
            </a:r>
            <a:endParaRPr lang="en-GB" altLang="en-US" i="1" smtClean="0"/>
          </a:p>
          <a:p>
            <a:r>
              <a:rPr lang="en-GB" altLang="en-US" i="1" smtClean="0"/>
              <a:t>Ref: </a:t>
            </a:r>
          </a:p>
          <a:p>
            <a:pPr>
              <a:buFontTx/>
              <a:buChar char="•"/>
            </a:pPr>
            <a:r>
              <a:rPr lang="en-GB" altLang="en-US" smtClean="0"/>
              <a:t>Gordon B et al</a:t>
            </a:r>
            <a:r>
              <a:rPr lang="en-US" altLang="en-US" smtClean="0"/>
              <a:t>.</a:t>
            </a:r>
            <a:r>
              <a:rPr lang="en-GB" altLang="en-US" i="1" smtClean="0"/>
              <a:t> Inheriting the world, the Atlas on Children's Health and the Environment</a:t>
            </a:r>
            <a:r>
              <a:rPr lang="en-US" altLang="en-US" i="1" smtClean="0"/>
              <a:t>. </a:t>
            </a:r>
            <a:r>
              <a:rPr lang="en-US" altLang="en-US" smtClean="0"/>
              <a:t>Geneva, World Health Organization</a:t>
            </a:r>
            <a:r>
              <a:rPr lang="en-GB" altLang="en-US" smtClean="0"/>
              <a:t>, 2004</a:t>
            </a:r>
            <a:endParaRPr lang="en-US" altLang="en-US" smtClean="0"/>
          </a:p>
        </p:txBody>
      </p:sp>
    </p:spTree>
    <p:extLst>
      <p:ext uri="{BB962C8B-B14F-4D97-AF65-F5344CB8AC3E}">
        <p14:creationId xmlns:p14="http://schemas.microsoft.com/office/powerpoint/2010/main" val="327315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A large number of combustion products originate from </a:t>
            </a:r>
            <a:r>
              <a:rPr lang="en-US" altLang="en-US" smtClean="0"/>
              <a:t>various </a:t>
            </a:r>
            <a:r>
              <a:rPr lang="en-GB" altLang="en-US" smtClean="0"/>
              <a:t>different sources. The main ones are listed here.</a:t>
            </a:r>
          </a:p>
          <a:p>
            <a:r>
              <a:rPr lang="en-US" altLang="en-US" b="1" smtClean="0"/>
              <a:t>&lt;&lt;READ SLIDE.&gt;&gt;</a:t>
            </a:r>
          </a:p>
          <a:p>
            <a:endParaRPr lang="en-US" altLang="en-US" smtClean="0"/>
          </a:p>
        </p:txBody>
      </p:sp>
    </p:spTree>
    <p:extLst>
      <p:ext uri="{BB962C8B-B14F-4D97-AF65-F5344CB8AC3E}">
        <p14:creationId xmlns:p14="http://schemas.microsoft.com/office/powerpoint/2010/main" val="254549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www.zincmapssa.com/Jobs/JobView.aspx?Job.Id=157700"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hyperlink" Target="https://www.zincmapssa.com/Jobs/JobView.aspx?Job.Id=157700" TargetMode="External"/><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gif"/></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210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173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4114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7269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53058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05889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04406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9209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92222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47699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39762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03384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5046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75979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3902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21358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9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35739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9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47581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19599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53379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39335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31667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65625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670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82986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6144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80468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25349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295919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71189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28330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48411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29452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2758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83417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83384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75548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83360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0425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42440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1457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211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15638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316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67518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12939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6826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772749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36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74159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42187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86716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42749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17841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2209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12047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75222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877094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53176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87382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516289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2097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75164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92144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910962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99037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22937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5536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44245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50744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985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96847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52680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70375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72139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365284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390969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89219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65866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45402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16870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02319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15069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90116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58620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43675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93514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1097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22129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5816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8656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39026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36290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20480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2045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48450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19628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61645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46538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11864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90566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09024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91140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08992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19/04/2017</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1552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86200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97609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46726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00367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87968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55204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r>
              <a:rPr lang="fr-FR" b="1" dirty="0" smtClean="0">
                <a:solidFill>
                  <a:prstClr val="white"/>
                </a:solidFill>
                <a:hlinkClick r:id="rId2"/>
              </a:rPr>
              <a:t>SAGLB.CFEX.16.06.0420</a:t>
            </a:r>
            <a:r>
              <a:rPr lang="fr-FR" b="1" dirty="0" smtClean="0">
                <a:solidFill>
                  <a:prstClr val="white"/>
                </a:solidFill>
              </a:rPr>
              <a:t> </a:t>
            </a:r>
            <a:fld id="{A00D4CA4-2EEA-D542-9078-2FFAE7C7FDA6}" type="datetimeFigureOut">
              <a:rPr lang="en-US" smtClean="0">
                <a:solidFill>
                  <a:prstClr val="white"/>
                </a:solidFill>
              </a:rPr>
              <a:pPr/>
              <a:t>19/4/2017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836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67828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00019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257258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88426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0986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26211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397391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95028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27569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70383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58710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60010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68426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3167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r>
              <a:rPr lang="fr-FR" b="1" dirty="0" smtClean="0">
                <a:solidFill>
                  <a:prstClr val="white"/>
                </a:solidFill>
                <a:hlinkClick r:id="rId2"/>
              </a:rPr>
              <a:t>SAGLB.CFEX.16.06.0420</a:t>
            </a:r>
            <a:r>
              <a:rPr lang="fr-FR" b="1" dirty="0" smtClean="0">
                <a:solidFill>
                  <a:prstClr val="white"/>
                </a:solidFill>
              </a:rPr>
              <a:t> </a:t>
            </a:r>
            <a:fld id="{A00D4CA4-2EEA-D542-9078-2FFAE7C7FDA6}" type="datetimeFigureOut">
              <a:rPr lang="en-US" smtClean="0">
                <a:solidFill>
                  <a:prstClr val="white"/>
                </a:solidFill>
              </a:rPr>
              <a:pPr/>
              <a:t>19/4/2017</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115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2512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7697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1095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9533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3128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2893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757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31621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60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7296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6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67564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261076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78936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40296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11589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42851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4046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49063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1805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12389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08395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31886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5265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22161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30242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83117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95413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2543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866155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126434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18937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39249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1094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59735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14574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22871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09293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45550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03287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37702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23832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425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32749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45902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05802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01007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201364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86475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1690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64526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00479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99536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59652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92656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414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52220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44523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04502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79011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1148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65281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00687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94015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9632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04596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543182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kumimoji="0" smtClean="0"/>
            </a:lvl1pPr>
          </a:lstStyle>
          <a:p>
            <a:pPr>
              <a:defRPr/>
            </a:pPr>
            <a:endParaRPr lang="it-IT" alt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kumimoji="0" smtClean="0"/>
            </a:lvl1pPr>
          </a:lstStyle>
          <a:p>
            <a:pPr>
              <a:defRPr/>
            </a:pPr>
            <a:endParaRPr lang="it-IT" altLang="en-US">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kumimoji="0"/>
            </a:lvl1pPr>
          </a:lstStyle>
          <a:p>
            <a:fld id="{71128ED1-91C6-4AA5-8822-B0770AD6DA6F}" type="slidenum">
              <a:rPr lang="it-IT" altLang="ja-JP">
                <a:solidFill>
                  <a:prstClr val="black">
                    <a:tint val="75000"/>
                  </a:prstClr>
                </a:solidFill>
              </a:rPr>
              <a:pPr/>
              <a:t>‹#›</a:t>
            </a:fld>
            <a:endParaRPr lang="it-IT" altLang="ja-JP">
              <a:solidFill>
                <a:prstClr val="black">
                  <a:tint val="75000"/>
                </a:prstClr>
              </a:solidFill>
            </a:endParaRPr>
          </a:p>
        </p:txBody>
      </p:sp>
    </p:spTree>
    <p:extLst>
      <p:ext uri="{BB962C8B-B14F-4D97-AF65-F5344CB8AC3E}">
        <p14:creationId xmlns:p14="http://schemas.microsoft.com/office/powerpoint/2010/main" val="9497893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902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97901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60586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82457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86938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17539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660557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84551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277564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1832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69787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96792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97224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71059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79788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51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788332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80049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71547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1296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81401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7826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90451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77093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63855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77212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59015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559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34734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17324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74869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49620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89572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88325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77344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12327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27269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345851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70583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6437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38665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4233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01411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36177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90243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8177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74891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87083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39282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9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06902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25648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49687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40805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66990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39297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526932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0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7577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0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27738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0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03624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0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48348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0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97674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1612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0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31528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0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49741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0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53546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0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80489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37327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1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29895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03506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1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87605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1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74250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1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88281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004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1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2579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1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75551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1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42961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09318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1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47754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2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91999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2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88686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9926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08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48727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37202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506305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35833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1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9414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60704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71091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46829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287843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52522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52229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90597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56547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55999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01011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89731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51824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35421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67247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89406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60331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5436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12495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10593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89034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200775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0896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4669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44393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66975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7941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0457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4139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6718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942893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088804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38945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64903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8426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77585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38853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22405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08020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836406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82549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94781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737074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79260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59431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62144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42860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679839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11864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84635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84737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498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267811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02300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64459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08374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19/04/2017</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7200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95758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44218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7038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81169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65313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43868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16600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16277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29596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8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79286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8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43426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8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99975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8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03485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8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3118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9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454063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9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979095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9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69893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957815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9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000510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15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08411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336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9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pic>
        <p:nvPicPr>
          <p:cNvPr id="7"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56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25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039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297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54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34426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69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19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133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extLs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extLst/>
          </a:lstStyle>
          <a:p>
            <a:fld id="{531B09A7-B05C-4A74-824E-B76FEC729A1E}" type="datetimeFigureOut">
              <a:rPr lang="pt-BR" smtClean="0">
                <a:solidFill>
                  <a:srgbClr val="2F5897"/>
                </a:solidFill>
              </a:rPr>
              <a:pPr/>
              <a:t>19/04/2017</a:t>
            </a:fld>
            <a:endParaRPr lang="pt-BR">
              <a:solidFill>
                <a:srgbClr val="2F5897"/>
              </a:solidFill>
            </a:endParaRPr>
          </a:p>
        </p:txBody>
      </p:sp>
      <p:sp>
        <p:nvSpPr>
          <p:cNvPr id="5" name="Espaço Reservado para Rodapé 4"/>
          <p:cNvSpPr>
            <a:spLocks noGrp="1"/>
          </p:cNvSpPr>
          <p:nvPr>
            <p:ph type="ftr" sz="quarter" idx="11"/>
          </p:nvPr>
        </p:nvSpPr>
        <p:spPr/>
        <p:txBody>
          <a:bodyPr/>
          <a:lstStyle>
            <a:extLst/>
          </a:lstStyle>
          <a:p>
            <a:endParaRPr lang="pt-BR">
              <a:solidFill>
                <a:srgbClr val="2F5897"/>
              </a:solidFill>
            </a:endParaRPr>
          </a:p>
        </p:txBody>
      </p:sp>
      <p:sp>
        <p:nvSpPr>
          <p:cNvPr id="6" name="Espaço Reservado para Número de Slide 5"/>
          <p:cNvSpPr>
            <a:spLocks noGrp="1"/>
          </p:cNvSpPr>
          <p:nvPr>
            <p:ph type="sldNum" sz="quarter" idx="12"/>
          </p:nvPr>
        </p:nvSpPr>
        <p:spPr/>
        <p:txBody>
          <a:bodyPr/>
          <a:lstStyle>
            <a:extLst/>
          </a:lstStyle>
          <a:p>
            <a:fld id="{827E28A5-0D30-46E6-B737-215AA8BF4D43}" type="slidenum">
              <a:rPr lang="pt-BR" smtClean="0">
                <a:solidFill>
                  <a:srgbClr val="2F5897"/>
                </a:solidFill>
              </a:rPr>
              <a:pPr/>
              <a:t>‹#›</a:t>
            </a:fld>
            <a:endParaRPr lang="pt-BR">
              <a:solidFill>
                <a:srgbClr val="2F5897"/>
              </a:solidFill>
            </a:endParaRPr>
          </a:p>
        </p:txBody>
      </p:sp>
    </p:spTree>
    <p:extLst>
      <p:ext uri="{BB962C8B-B14F-4D97-AF65-F5344CB8AC3E}">
        <p14:creationId xmlns:p14="http://schemas.microsoft.com/office/powerpoint/2010/main" val="829112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FFF6B06-81D1-4110-A22F-13781BC802C9}" type="datetimeFigureOut">
              <a:rPr lang="fr-FR" smtClean="0">
                <a:solidFill>
                  <a:prstClr val="white">
                    <a:tint val="75000"/>
                  </a:prstClr>
                </a:solidFill>
              </a:rPr>
              <a:pPr/>
              <a:t>19/04/2017</a:t>
            </a:fld>
            <a:endParaRPr lang="fr-FR">
              <a:solidFill>
                <a:prstClr val="white">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white">
                  <a:tint val="75000"/>
                </a:prstClr>
              </a:solidFill>
            </a:endParaRPr>
          </a:p>
        </p:txBody>
      </p:sp>
      <p:sp>
        <p:nvSpPr>
          <p:cNvPr id="6" name="Espace réservé du numéro de diapositive 5"/>
          <p:cNvSpPr>
            <a:spLocks noGrp="1"/>
          </p:cNvSpPr>
          <p:nvPr>
            <p:ph type="sldNum" sz="quarter" idx="12"/>
          </p:nvPr>
        </p:nvSpPr>
        <p:spPr/>
        <p:txBody>
          <a:bodyPr/>
          <a:lstStyle/>
          <a:p>
            <a:fld id="{D191C63D-1FEE-43E4-A3E0-E63D39A22105}" type="slidenum">
              <a:rPr lang="fr-FR" smtClean="0">
                <a:solidFill>
                  <a:prstClr val="white">
                    <a:tint val="75000"/>
                  </a:prstClr>
                </a:solidFill>
              </a:rPr>
              <a:pPr/>
              <a:t>‹#›</a:t>
            </a:fld>
            <a:endParaRPr lang="fr-FR">
              <a:solidFill>
                <a:prstClr val="white">
                  <a:tint val="75000"/>
                </a:prstClr>
              </a:solidFill>
            </a:endParaRPr>
          </a:p>
        </p:txBody>
      </p:sp>
    </p:spTree>
    <p:extLst>
      <p:ext uri="{BB962C8B-B14F-4D97-AF65-F5344CB8AC3E}">
        <p14:creationId xmlns:p14="http://schemas.microsoft.com/office/powerpoint/2010/main" val="2478755995"/>
      </p:ext>
    </p:extLst>
  </p:cSld>
  <p:clrMapOvr>
    <a:overrideClrMapping bg1="dk1" tx1="lt1" bg2="dk2" tx2="lt2" accent1="accent1" accent2="accent2" accent3="accent3" accent4="accent4" accent5="accent5" accent6="accent6" hlink="hlink" folHlink="folHlink"/>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895615" y="6678000"/>
            <a:ext cx="900000" cy="180000"/>
          </a:xfrm>
        </p:spPr>
        <p:txBody>
          <a:bodyPr/>
          <a:lstStyle/>
          <a:p>
            <a:fld id="{F33CA911-6CE7-4DDA-98F3-2F923744DF1C}" type="datetime1">
              <a:rPr lang="en-GB" smtClean="0">
                <a:solidFill>
                  <a:prstClr val="white"/>
                </a:solidFill>
              </a:rPr>
              <a:pPr/>
              <a:t>19/04/2017</a:t>
            </a:fld>
            <a:endParaRPr lang="en-GB">
              <a:solidFill>
                <a:prstClr val="white"/>
              </a:solidFill>
            </a:endParaRPr>
          </a:p>
        </p:txBody>
      </p:sp>
      <p:sp>
        <p:nvSpPr>
          <p:cNvPr id="5" name="Footer Placeholder 4"/>
          <p:cNvSpPr>
            <a:spLocks noGrp="1"/>
          </p:cNvSpPr>
          <p:nvPr>
            <p:ph type="ftr" sz="quarter" idx="11"/>
          </p:nvPr>
        </p:nvSpPr>
        <p:spPr>
          <a:xfrm>
            <a:off x="655199" y="6678000"/>
            <a:ext cx="7240415" cy="180000"/>
          </a:xfrm>
        </p:spPr>
        <p:txBody>
          <a:bodyPr/>
          <a:lstStyle>
            <a:lvl1pPr>
              <a:defRPr>
                <a:solidFill>
                  <a:schemeClr val="bg1"/>
                </a:solidFill>
              </a:defRPr>
            </a:lvl1pPr>
          </a:lstStyle>
          <a:p>
            <a:r>
              <a:rPr lang="en-GB" smtClean="0">
                <a:solidFill>
                  <a:prstClr val="white"/>
                </a:solidFill>
              </a:rPr>
              <a:t>NHS | Primary care Transformation | 12 September 2013</a:t>
            </a:r>
            <a:endParaRPr lang="en-GB">
              <a:solidFill>
                <a:prstClr val="white"/>
              </a:solidFill>
            </a:endParaRPr>
          </a:p>
        </p:txBody>
      </p:sp>
      <p:sp>
        <p:nvSpPr>
          <p:cNvPr id="6" name="Slide Number Placeholder 5"/>
          <p:cNvSpPr>
            <a:spLocks noGrp="1"/>
          </p:cNvSpPr>
          <p:nvPr>
            <p:ph type="sldNum" sz="quarter" idx="12"/>
          </p:nvPr>
        </p:nvSpPr>
        <p:spPr>
          <a:xfrm>
            <a:off x="237600" y="6678000"/>
            <a:ext cx="301175" cy="180000"/>
          </a:xfrm>
        </p:spPr>
        <p:txBody>
          <a:bodyPr/>
          <a:lstStyle>
            <a:lvl1pPr>
              <a:defRPr>
                <a:solidFill>
                  <a:schemeClr val="bg1"/>
                </a:solidFill>
              </a:defRPr>
            </a:lvl1pPr>
          </a:lstStyle>
          <a:p>
            <a:fld id="{23134A5E-8B9A-4F1B-8A1C-D54727A06F98}" type="slidenum">
              <a:rPr lang="en-GB" smtClean="0">
                <a:solidFill>
                  <a:prstClr val="white"/>
                </a:solidFill>
              </a:rPr>
              <a:pPr/>
              <a:t>‹#›</a:t>
            </a:fld>
            <a:endParaRPr lang="en-GB">
              <a:solidFill>
                <a:prstClr val="white"/>
              </a:solidFill>
            </a:endParaRPr>
          </a:p>
        </p:txBody>
      </p:sp>
      <p:sp>
        <p:nvSpPr>
          <p:cNvPr id="2" name="Title 1"/>
          <p:cNvSpPr>
            <a:spLocks noGrp="1"/>
          </p:cNvSpPr>
          <p:nvPr>
            <p:ph type="ctrTitle"/>
          </p:nvPr>
        </p:nvSpPr>
        <p:spPr>
          <a:xfrm>
            <a:off x="358775" y="1494000"/>
            <a:ext cx="5580000" cy="1587600"/>
          </a:xfrm>
        </p:spPr>
        <p:txBody>
          <a:bodyPr lIns="108000" tIns="72000"/>
          <a:lstStyle>
            <a:lvl1pPr>
              <a:lnSpc>
                <a:spcPts val="4800"/>
              </a:lnSpc>
              <a:defRPr sz="4000"/>
            </a:lvl1pPr>
          </a:lstStyle>
          <a:p>
            <a:r>
              <a:rPr lang="en-US" noProof="0" smtClean="0"/>
              <a:t>Click to edit Master title style</a:t>
            </a:r>
            <a:endParaRPr lang="en-GB" noProof="0"/>
          </a:p>
        </p:txBody>
      </p:sp>
      <p:sp>
        <p:nvSpPr>
          <p:cNvPr id="3" name="Subtitle 2"/>
          <p:cNvSpPr>
            <a:spLocks noGrp="1"/>
          </p:cNvSpPr>
          <p:nvPr>
            <p:ph type="subTitle" idx="1"/>
          </p:nvPr>
        </p:nvSpPr>
        <p:spPr>
          <a:xfrm>
            <a:off x="358775" y="2160000"/>
            <a:ext cx="5580000" cy="921600"/>
          </a:xfrm>
          <a:noFill/>
        </p:spPr>
        <p:txBody>
          <a:bodyPr lIns="108000"/>
          <a:lstStyle>
            <a:lvl1pPr marL="0" indent="0" algn="l">
              <a:lnSpc>
                <a:spcPts val="3000"/>
              </a:lnSpc>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7" name="Rectangle 6"/>
          <p:cNvSpPr/>
          <p:nvPr userDrawn="1"/>
        </p:nvSpPr>
        <p:spPr>
          <a:xfrm>
            <a:off x="7470775" y="1494000"/>
            <a:ext cx="13140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8" name="Rectangle 7"/>
          <p:cNvSpPr/>
          <p:nvPr userDrawn="1"/>
        </p:nvSpPr>
        <p:spPr>
          <a:xfrm>
            <a:off x="6048375" y="3198049"/>
            <a:ext cx="1314000" cy="1589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10" name="Rectangle 9"/>
          <p:cNvSpPr/>
          <p:nvPr userDrawn="1"/>
        </p:nvSpPr>
        <p:spPr>
          <a:xfrm>
            <a:off x="3203575" y="4902100"/>
            <a:ext cx="1314000" cy="15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203576" y="3199891"/>
            <a:ext cx="2735200" cy="1587600"/>
          </a:xfrm>
          <a:prstGeom prst="rect">
            <a:avLst/>
          </a:prstGeom>
          <a:noFill/>
          <a:ln w="9525">
            <a:noFill/>
            <a:miter lim="800000"/>
            <a:headEnd/>
            <a:tailEnd/>
          </a:ln>
        </p:spPr>
      </p:pic>
      <p:pic>
        <p:nvPicPr>
          <p:cNvPr id="1028" name="Picture 4"/>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048375" y="4902100"/>
            <a:ext cx="1314000" cy="1587600"/>
          </a:xfrm>
          <a:prstGeom prst="rect">
            <a:avLst/>
          </a:prstGeom>
          <a:noFill/>
          <a:ln w="9525">
            <a:noFill/>
            <a:miter lim="800000"/>
            <a:headEnd/>
            <a:tailEnd/>
          </a:ln>
        </p:spPr>
      </p:pic>
      <p:pic>
        <p:nvPicPr>
          <p:cNvPr id="16" name="Picture 15" descr="NHS_Constitution_RGB.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715919" y="5427700"/>
            <a:ext cx="1106952" cy="1062000"/>
          </a:xfrm>
          <a:prstGeom prst="rect">
            <a:avLst/>
          </a:prstGeom>
        </p:spPr>
      </p:pic>
      <p:pic>
        <p:nvPicPr>
          <p:cNvPr id="1029"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70775" y="3201732"/>
            <a:ext cx="1314000" cy="1585759"/>
          </a:xfrm>
          <a:prstGeom prst="rect">
            <a:avLst/>
          </a:prstGeom>
          <a:noFill/>
          <a:ln w="9525">
            <a:noFill/>
            <a:miter lim="800000"/>
            <a:headEnd/>
            <a:tailEnd/>
          </a:ln>
        </p:spPr>
      </p:pic>
      <p:sp>
        <p:nvSpPr>
          <p:cNvPr id="18" name="Rectangle 17"/>
          <p:cNvSpPr/>
          <p:nvPr userDrawn="1"/>
        </p:nvSpPr>
        <p:spPr>
          <a:xfrm>
            <a:off x="358775" y="4902100"/>
            <a:ext cx="2736400" cy="158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20" name="Text Placeholder 19"/>
          <p:cNvSpPr>
            <a:spLocks noGrp="1"/>
          </p:cNvSpPr>
          <p:nvPr>
            <p:ph type="body" sz="quarter" idx="13" hasCustomPrompt="1"/>
          </p:nvPr>
        </p:nvSpPr>
        <p:spPr>
          <a:xfrm>
            <a:off x="358775" y="6019201"/>
            <a:ext cx="2736850" cy="470500"/>
          </a:xfrm>
        </p:spPr>
        <p:txBody>
          <a:bodyPr lIns="108000"/>
          <a:lstStyle>
            <a:lvl1pPr marL="0" indent="0">
              <a:lnSpc>
                <a:spcPts val="1600"/>
              </a:lnSpc>
              <a:spcBef>
                <a:spcPts val="800"/>
              </a:spcBef>
              <a:buFontTx/>
              <a:buNone/>
              <a:defRPr sz="1400">
                <a:solidFill>
                  <a:schemeClr val="bg1"/>
                </a:solidFill>
              </a:defRPr>
            </a:lvl1pPr>
            <a:lvl2pPr marL="0" indent="0">
              <a:lnSpc>
                <a:spcPts val="1600"/>
              </a:lnSpc>
              <a:spcBef>
                <a:spcPts val="800"/>
              </a:spcBef>
              <a:buFontTx/>
              <a:buNone/>
              <a:defRPr sz="1400">
                <a:solidFill>
                  <a:schemeClr val="bg1"/>
                </a:solidFill>
              </a:defRPr>
            </a:lvl2pPr>
            <a:lvl3pPr marL="0" indent="0">
              <a:lnSpc>
                <a:spcPts val="1600"/>
              </a:lnSpc>
              <a:spcBef>
                <a:spcPts val="800"/>
              </a:spcBef>
              <a:buFontTx/>
              <a:buNone/>
              <a:defRPr sz="1400">
                <a:solidFill>
                  <a:schemeClr val="bg1"/>
                </a:solidFill>
              </a:defRPr>
            </a:lvl3pPr>
            <a:lvl4pPr marL="0" indent="0">
              <a:lnSpc>
                <a:spcPts val="1600"/>
              </a:lnSpc>
              <a:spcBef>
                <a:spcPts val="800"/>
              </a:spcBef>
              <a:buFontTx/>
              <a:buNone/>
              <a:defRPr sz="1400">
                <a:solidFill>
                  <a:schemeClr val="bg1"/>
                </a:solidFill>
              </a:defRPr>
            </a:lvl4pPr>
            <a:lvl5pPr marL="0" indent="0">
              <a:lnSpc>
                <a:spcPts val="1600"/>
              </a:lnSpc>
              <a:spcBef>
                <a:spcPts val="800"/>
              </a:spcBef>
              <a:buFontTx/>
              <a:buNone/>
              <a:defRPr sz="1400">
                <a:solidFill>
                  <a:schemeClr val="bg1"/>
                </a:solidFill>
              </a:defRPr>
            </a:lvl5pPr>
          </a:lstStyle>
          <a:p>
            <a:pPr lvl="0"/>
            <a:r>
              <a:rPr lang="en-GB" noProof="0" dirty="0" smtClean="0"/>
              <a:t>Click to add organisation / date</a:t>
            </a:r>
            <a:endParaRPr lang="en-GB" noProof="0" dirty="0"/>
          </a:p>
        </p:txBody>
      </p:sp>
      <p:pic>
        <p:nvPicPr>
          <p:cNvPr id="1026" name="Picture 2" descr="J:\NHS CB\Communication\Branding\Templates\Template photos\3 elderly ladies.JPG"/>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358775" y="3198049"/>
            <a:ext cx="1310682" cy="158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41855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293537495"/>
      </p:ext>
    </p:extLst>
  </p:cSld>
  <p:clrMapOvr>
    <a:masterClrMapping/>
  </p:clrMapOvr>
  <p:transition>
    <p:fade thruBlk="1"/>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48200" y="3938596"/>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Rectangle 4"/>
          <p:cNvSpPr>
            <a:spLocks noGrp="1" noChangeArrowheads="1"/>
          </p:cNvSpPr>
          <p:nvPr>
            <p:ph type="dt" sz="half" idx="10"/>
          </p:nvPr>
        </p:nvSpPr>
        <p:spPr/>
        <p:txBody>
          <a:bodyPr rtlCol="0" anchor="t"/>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solidFill>
                <a:prstClr val="black">
                  <a:tint val="75000"/>
                </a:prstClr>
              </a:solidFill>
            </a:endParaRPr>
          </a:p>
        </p:txBody>
      </p:sp>
      <p:sp>
        <p:nvSpPr>
          <p:cNvPr id="7" name="Rectangle 5"/>
          <p:cNvSpPr>
            <a:spLocks noGrp="1" noChangeArrowheads="1"/>
          </p:cNvSpPr>
          <p:nvPr>
            <p:ph type="ftr" sz="quarter" idx="11"/>
          </p:nvPr>
        </p:nvSpPr>
        <p:spPr/>
        <p:txBody>
          <a:bodyPr wrap="square" numCol="1" anchor="t" anchorCtr="0" compatLnSpc="1">
            <a:prstTxWarp prst="textNoShape">
              <a:avLst/>
            </a:prstTxWarp>
          </a:bodyPr>
          <a:lstStyle>
            <a:lvl1pPr>
              <a:defRPr/>
            </a:lvl1pPr>
          </a:lstStyle>
          <a:p>
            <a:pPr>
              <a:defRPr/>
            </a:pPr>
            <a:endParaRPr lang="it-IT">
              <a:solidFill>
                <a:prstClr val="black">
                  <a:tint val="75000"/>
                </a:prstClr>
              </a:solidFill>
            </a:endParaRPr>
          </a:p>
        </p:txBody>
      </p:sp>
      <p:sp>
        <p:nvSpPr>
          <p:cNvPr id="8" name="Rectangle 6"/>
          <p:cNvSpPr>
            <a:spLocks noGrp="1" noChangeArrowheads="1"/>
          </p:cNvSpPr>
          <p:nvPr>
            <p:ph type="sldNum" sz="quarter" idx="12"/>
          </p:nvPr>
        </p:nvSpPr>
        <p:spPr/>
        <p:txBody>
          <a:bodyPr anchor="t"/>
          <a:lstStyle>
            <a:lvl1pPr>
              <a:defRPr/>
            </a:lvl1pPr>
          </a:lstStyle>
          <a:p>
            <a:pPr>
              <a:defRPr/>
            </a:pPr>
            <a:fld id="{DA1152B6-B771-164A-A782-2218C787DDEB}"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val="20444794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228600" y="114300"/>
            <a:ext cx="8763000" cy="990600"/>
          </a:xfrm>
        </p:spPr>
        <p:txBody>
          <a:bodyPr/>
          <a:lstStyle/>
          <a:p>
            <a:r>
              <a:rPr lang="en-US" smtClean="0"/>
              <a:t>Fare clic per modificare stile</a:t>
            </a:r>
            <a:endParaRPr lang="it-IT"/>
          </a:p>
        </p:txBody>
      </p:sp>
      <p:sp>
        <p:nvSpPr>
          <p:cNvPr id="3" name="Segnaposto testo 2"/>
          <p:cNvSpPr>
            <a:spLocks noGrp="1"/>
          </p:cNvSpPr>
          <p:nvPr>
            <p:ph type="body" sz="half" idx="1"/>
          </p:nvPr>
        </p:nvSpPr>
        <p:spPr>
          <a:xfrm>
            <a:off x="457200" y="1600200"/>
            <a:ext cx="4000500" cy="43434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10100" y="16002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10100" y="38481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Tree>
    <p:extLst>
      <p:ext uri="{BB962C8B-B14F-4D97-AF65-F5344CB8AC3E}">
        <p14:creationId xmlns:p14="http://schemas.microsoft.com/office/powerpoint/2010/main" val="249549340"/>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855224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77511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27956003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47"/>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39415992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7489139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9"/>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2"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74257952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39080321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3277459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391" y="987431"/>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53088411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391" y="98743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14399623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230493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6"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2"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656168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86866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6"/>
            <a:ext cx="4038600" cy="4525963"/>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48200" y="393859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Rectangle 4"/>
          <p:cNvSpPr>
            <a:spLocks noGrp="1" noChangeArrowheads="1"/>
          </p:cNvSpPr>
          <p:nvPr>
            <p:ph type="dt" sz="half" idx="10"/>
          </p:nvPr>
        </p:nvSpPr>
        <p:spPr/>
        <p:txBody>
          <a:bodyPr rtlCol="0" anchor="t"/>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solidFill>
                <a:prstClr val="black">
                  <a:tint val="75000"/>
                </a:prstClr>
              </a:solidFill>
            </a:endParaRPr>
          </a:p>
        </p:txBody>
      </p:sp>
      <p:sp>
        <p:nvSpPr>
          <p:cNvPr id="7" name="Rectangle 5"/>
          <p:cNvSpPr>
            <a:spLocks noGrp="1" noChangeArrowheads="1"/>
          </p:cNvSpPr>
          <p:nvPr>
            <p:ph type="ftr" sz="quarter" idx="11"/>
          </p:nvPr>
        </p:nvSpPr>
        <p:spPr/>
        <p:txBody>
          <a:bodyPr wrap="square" numCol="1" anchor="t" anchorCtr="0" compatLnSpc="1">
            <a:prstTxWarp prst="textNoShape">
              <a:avLst/>
            </a:prstTxWarp>
          </a:bodyPr>
          <a:lstStyle>
            <a:lvl1pPr>
              <a:defRPr/>
            </a:lvl1pPr>
          </a:lstStyle>
          <a:p>
            <a:pPr>
              <a:defRPr/>
            </a:pPr>
            <a:endParaRPr lang="it-IT">
              <a:solidFill>
                <a:prstClr val="black">
                  <a:tint val="75000"/>
                </a:prstClr>
              </a:solidFill>
            </a:endParaRPr>
          </a:p>
        </p:txBody>
      </p:sp>
      <p:sp>
        <p:nvSpPr>
          <p:cNvPr id="8" name="Rectangle 6"/>
          <p:cNvSpPr>
            <a:spLocks noGrp="1" noChangeArrowheads="1"/>
          </p:cNvSpPr>
          <p:nvPr>
            <p:ph type="sldNum" sz="quarter" idx="12"/>
          </p:nvPr>
        </p:nvSpPr>
        <p:spPr/>
        <p:txBody>
          <a:bodyPr anchor="t"/>
          <a:lstStyle>
            <a:lvl1pPr>
              <a:defRPr/>
            </a:lvl1pPr>
          </a:lstStyle>
          <a:p>
            <a:pPr>
              <a:defRPr/>
            </a:pPr>
            <a:fld id="{DA1152B6-B771-164A-A782-2218C787DDEB}" type="slidenum">
              <a:rPr lang="it-IT">
                <a:solidFill>
                  <a:prstClr val="black">
                    <a:tint val="75000"/>
                  </a:prstClr>
                </a:solidFill>
              </a:rPr>
              <a:pPr>
                <a:defRPr/>
              </a:pPr>
              <a:t>‹#›</a:t>
            </a:fld>
            <a:endParaRPr lang="it-IT">
              <a:solidFill>
                <a:prstClr val="black">
                  <a:tint val="75000"/>
                </a:prstClr>
              </a:solidFill>
            </a:endParaRPr>
          </a:p>
        </p:txBody>
      </p:sp>
    </p:spTree>
    <p:extLst>
      <p:ext uri="{BB962C8B-B14F-4D97-AF65-F5344CB8AC3E}">
        <p14:creationId xmlns:p14="http://schemas.microsoft.com/office/powerpoint/2010/main" val="333964697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228600" y="114300"/>
            <a:ext cx="8763000" cy="990600"/>
          </a:xfrm>
        </p:spPr>
        <p:txBody>
          <a:bodyPr/>
          <a:lstStyle/>
          <a:p>
            <a:r>
              <a:rPr lang="en-US" smtClean="0"/>
              <a:t>Fare clic per modificare stile</a:t>
            </a:r>
            <a:endParaRPr lang="it-IT"/>
          </a:p>
        </p:txBody>
      </p:sp>
      <p:sp>
        <p:nvSpPr>
          <p:cNvPr id="3" name="Segnaposto testo 2"/>
          <p:cNvSpPr>
            <a:spLocks noGrp="1"/>
          </p:cNvSpPr>
          <p:nvPr>
            <p:ph type="body" sz="half" idx="1"/>
          </p:nvPr>
        </p:nvSpPr>
        <p:spPr>
          <a:xfrm>
            <a:off x="457200" y="1600200"/>
            <a:ext cx="4000500" cy="43434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10100" y="16002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10100" y="3848100"/>
            <a:ext cx="4000500" cy="20955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Tree>
    <p:extLst>
      <p:ext uri="{BB962C8B-B14F-4D97-AF65-F5344CB8AC3E}">
        <p14:creationId xmlns:p14="http://schemas.microsoft.com/office/powerpoint/2010/main" val="212713467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5"/>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146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5979036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732573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7495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16460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459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46362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390705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881207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938852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7726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710476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28610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601672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051330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475507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13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40828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960426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00384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96915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kumimoji="0" smtClean="0"/>
            </a:lvl1pPr>
          </a:lstStyle>
          <a:p>
            <a:pPr>
              <a:defRPr/>
            </a:pPr>
            <a:endParaRPr lang="it-IT" altLang="en-US">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kumimoji="0" smtClean="0"/>
            </a:lvl1pPr>
          </a:lstStyle>
          <a:p>
            <a:pPr>
              <a:defRPr/>
            </a:pPr>
            <a:endParaRPr lang="it-IT" altLang="en-US">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kumimoji="0"/>
            </a:lvl1pPr>
          </a:lstStyle>
          <a:p>
            <a:fld id="{71128ED1-91C6-4AA5-8822-B0770AD6DA6F}" type="slidenum">
              <a:rPr lang="it-IT" altLang="ja-JP">
                <a:solidFill>
                  <a:prstClr val="black">
                    <a:tint val="75000"/>
                  </a:prstClr>
                </a:solidFill>
              </a:rPr>
              <a:pPr/>
              <a:t>‹#›</a:t>
            </a:fld>
            <a:endParaRPr lang="it-IT" altLang="ja-JP">
              <a:solidFill>
                <a:prstClr val="black">
                  <a:tint val="75000"/>
                </a:prstClr>
              </a:solidFill>
            </a:endParaRPr>
          </a:p>
        </p:txBody>
      </p:sp>
    </p:spTree>
    <p:extLst>
      <p:ext uri="{BB962C8B-B14F-4D97-AF65-F5344CB8AC3E}">
        <p14:creationId xmlns:p14="http://schemas.microsoft.com/office/powerpoint/2010/main" val="5060167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rgbClr val="BCA36A"/>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444492"/>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rgbClr val="ACB317"/>
              </a:solidFill>
              <a:prstDash val="solid"/>
            </a:ln>
            <a:effectLst/>
          </p:spPr>
        </p:cxnSp>
      </p:grpSp>
      <p:pic>
        <p:nvPicPr>
          <p:cNvPr id="11" name="Picture 4" descr="C:\Users\I0143074\Desktop\Logo-Sanofi-CHC-rvb-H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469691"/>
            <a:ext cx="2294097" cy="34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32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84307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4992255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54582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55713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39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09975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765196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230364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593166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40480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93405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469090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757689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87605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997998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848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540204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40967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3655184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2385134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56325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081116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07186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8820623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748442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527827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0D4CA4-2EEA-D542-9078-2FFAE7C7FDA6}" type="datetimeFigureOut">
              <a:rPr lang="en-US" smtClean="0">
                <a:solidFill>
                  <a:prstClr val="black">
                    <a:tint val="75000"/>
                  </a:prstClr>
                </a:solidFill>
              </a:rPr>
              <a:pPr/>
              <a:t>19/4/2017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F49A2F-3596-5F4F-A399-E826505917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4936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5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832529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6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116674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77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23505858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8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1100322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79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617794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0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133803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1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4061191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2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1060118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3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622837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4_Title and Content">
    <p:bg>
      <p:bgPr>
        <a:solidFill>
          <a:srgbClr val="3366CC"/>
        </a:solidFill>
        <a:effectLst/>
      </p:bgPr>
    </p:bg>
    <p:spTree>
      <p:nvGrpSpPr>
        <p:cNvPr id="1" name=""/>
        <p:cNvGrpSpPr/>
        <p:nvPr/>
      </p:nvGrpSpPr>
      <p:grpSpPr>
        <a:xfrm>
          <a:off x="0" y="0"/>
          <a:ext cx="0" cy="0"/>
          <a:chOff x="0" y="0"/>
          <a:chExt cx="0" cy="0"/>
        </a:xfrm>
      </p:grpSpPr>
      <p:grpSp>
        <p:nvGrpSpPr>
          <p:cNvPr id="7" name="Group 27"/>
          <p:cNvGrpSpPr/>
          <p:nvPr userDrawn="1"/>
        </p:nvGrpSpPr>
        <p:grpSpPr>
          <a:xfrm>
            <a:off x="384048" y="862144"/>
            <a:ext cx="8385048" cy="0"/>
            <a:chOff x="624840" y="1193073"/>
            <a:chExt cx="7909560" cy="0"/>
          </a:xfrm>
        </p:grpSpPr>
        <p:cxnSp>
          <p:nvCxnSpPr>
            <p:cNvPr id="8" name="Straight Connector 28"/>
            <p:cNvCxnSpPr/>
            <p:nvPr userDrawn="1"/>
          </p:nvCxnSpPr>
          <p:spPr>
            <a:xfrm>
              <a:off x="624840" y="1193073"/>
              <a:ext cx="2651760" cy="0"/>
            </a:xfrm>
            <a:prstGeom prst="line">
              <a:avLst/>
            </a:prstGeom>
            <a:noFill/>
            <a:ln w="22225" cap="flat" cmpd="sng" algn="ctr">
              <a:solidFill>
                <a:schemeClr val="tx1"/>
              </a:solidFill>
              <a:prstDash val="solid"/>
            </a:ln>
            <a:effectLst/>
          </p:spPr>
        </p:cxnSp>
        <p:cxnSp>
          <p:nvCxnSpPr>
            <p:cNvPr id="9" name="Straight Connector 29"/>
            <p:cNvCxnSpPr/>
            <p:nvPr userDrawn="1"/>
          </p:nvCxnSpPr>
          <p:spPr>
            <a:xfrm>
              <a:off x="3253740" y="1193073"/>
              <a:ext cx="2651760" cy="0"/>
            </a:xfrm>
            <a:prstGeom prst="line">
              <a:avLst/>
            </a:prstGeom>
            <a:noFill/>
            <a:ln w="22225" cap="flat" cmpd="sng" algn="ctr">
              <a:solidFill>
                <a:srgbClr val="8D42C6"/>
              </a:solidFill>
              <a:prstDash val="solid"/>
            </a:ln>
            <a:effectLst/>
          </p:spPr>
        </p:cxnSp>
        <p:cxnSp>
          <p:nvCxnSpPr>
            <p:cNvPr id="10" name="Straight Connector 30"/>
            <p:cNvCxnSpPr/>
            <p:nvPr userDrawn="1"/>
          </p:nvCxnSpPr>
          <p:spPr>
            <a:xfrm>
              <a:off x="5882640" y="1193073"/>
              <a:ext cx="2651760" cy="0"/>
            </a:xfrm>
            <a:prstGeom prst="line">
              <a:avLst/>
            </a:prstGeom>
            <a:noFill/>
            <a:ln w="22225" cap="flat" cmpd="sng" algn="ctr">
              <a:solidFill>
                <a:schemeClr val="tx1"/>
              </a:solidFill>
              <a:prstDash val="solid"/>
            </a:ln>
            <a:effectLst/>
          </p:spPr>
        </p:cxnSp>
      </p:grpSp>
    </p:spTree>
    <p:extLst>
      <p:ext uri="{BB962C8B-B14F-4D97-AF65-F5344CB8AC3E}">
        <p14:creationId xmlns:p14="http://schemas.microsoft.com/office/powerpoint/2010/main" val="3100757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181" Type="http://schemas.openxmlformats.org/officeDocument/2006/relationships/slideLayout" Target="../slideLayouts/slideLayout181.xml"/><Relationship Id="rId186" Type="http://schemas.openxmlformats.org/officeDocument/2006/relationships/slideLayout" Target="../slideLayouts/slideLayout186.xml"/><Relationship Id="rId211"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76" Type="http://schemas.openxmlformats.org/officeDocument/2006/relationships/slideLayout" Target="../slideLayouts/slideLayout176.xml"/><Relationship Id="rId192" Type="http://schemas.openxmlformats.org/officeDocument/2006/relationships/slideLayout" Target="../slideLayouts/slideLayout192.xml"/><Relationship Id="rId197" Type="http://schemas.openxmlformats.org/officeDocument/2006/relationships/slideLayout" Target="../slideLayouts/slideLayout197.xml"/><Relationship Id="rId206" Type="http://schemas.openxmlformats.org/officeDocument/2006/relationships/slideLayout" Target="../slideLayouts/slideLayout206.xml"/><Relationship Id="rId201" Type="http://schemas.openxmlformats.org/officeDocument/2006/relationships/slideLayout" Target="../slideLayouts/slideLayout20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82" Type="http://schemas.openxmlformats.org/officeDocument/2006/relationships/slideLayout" Target="../slideLayouts/slideLayout182.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327.xml"/><Relationship Id="rId21" Type="http://schemas.openxmlformats.org/officeDocument/2006/relationships/slideLayout" Target="../slideLayouts/slideLayout231.xml"/><Relationship Id="rId42" Type="http://schemas.openxmlformats.org/officeDocument/2006/relationships/slideLayout" Target="../slideLayouts/slideLayout252.xml"/><Relationship Id="rId63" Type="http://schemas.openxmlformats.org/officeDocument/2006/relationships/slideLayout" Target="../slideLayouts/slideLayout273.xml"/><Relationship Id="rId84" Type="http://schemas.openxmlformats.org/officeDocument/2006/relationships/slideLayout" Target="../slideLayouts/slideLayout294.xml"/><Relationship Id="rId138" Type="http://schemas.openxmlformats.org/officeDocument/2006/relationships/slideLayout" Target="../slideLayouts/slideLayout348.xml"/><Relationship Id="rId159" Type="http://schemas.openxmlformats.org/officeDocument/2006/relationships/slideLayout" Target="../slideLayouts/slideLayout369.xml"/><Relationship Id="rId170" Type="http://schemas.openxmlformats.org/officeDocument/2006/relationships/slideLayout" Target="../slideLayouts/slideLayout380.xml"/><Relationship Id="rId191" Type="http://schemas.openxmlformats.org/officeDocument/2006/relationships/slideLayout" Target="../slideLayouts/slideLayout401.xml"/><Relationship Id="rId205" Type="http://schemas.openxmlformats.org/officeDocument/2006/relationships/slideLayout" Target="../slideLayouts/slideLayout415.xml"/><Relationship Id="rId107" Type="http://schemas.openxmlformats.org/officeDocument/2006/relationships/slideLayout" Target="../slideLayouts/slideLayout317.xml"/><Relationship Id="rId11" Type="http://schemas.openxmlformats.org/officeDocument/2006/relationships/slideLayout" Target="../slideLayouts/slideLayout221.xml"/><Relationship Id="rId32" Type="http://schemas.openxmlformats.org/officeDocument/2006/relationships/slideLayout" Target="../slideLayouts/slideLayout242.xml"/><Relationship Id="rId37" Type="http://schemas.openxmlformats.org/officeDocument/2006/relationships/slideLayout" Target="../slideLayouts/slideLayout247.xml"/><Relationship Id="rId53" Type="http://schemas.openxmlformats.org/officeDocument/2006/relationships/slideLayout" Target="../slideLayouts/slideLayout263.xml"/><Relationship Id="rId58" Type="http://schemas.openxmlformats.org/officeDocument/2006/relationships/slideLayout" Target="../slideLayouts/slideLayout268.xml"/><Relationship Id="rId74" Type="http://schemas.openxmlformats.org/officeDocument/2006/relationships/slideLayout" Target="../slideLayouts/slideLayout284.xml"/><Relationship Id="rId79" Type="http://schemas.openxmlformats.org/officeDocument/2006/relationships/slideLayout" Target="../slideLayouts/slideLayout289.xml"/><Relationship Id="rId102" Type="http://schemas.openxmlformats.org/officeDocument/2006/relationships/slideLayout" Target="../slideLayouts/slideLayout312.xml"/><Relationship Id="rId123" Type="http://schemas.openxmlformats.org/officeDocument/2006/relationships/slideLayout" Target="../slideLayouts/slideLayout333.xml"/><Relationship Id="rId128" Type="http://schemas.openxmlformats.org/officeDocument/2006/relationships/slideLayout" Target="../slideLayouts/slideLayout338.xml"/><Relationship Id="rId144" Type="http://schemas.openxmlformats.org/officeDocument/2006/relationships/slideLayout" Target="../slideLayouts/slideLayout354.xml"/><Relationship Id="rId149" Type="http://schemas.openxmlformats.org/officeDocument/2006/relationships/slideLayout" Target="../slideLayouts/slideLayout359.xml"/><Relationship Id="rId5" Type="http://schemas.openxmlformats.org/officeDocument/2006/relationships/slideLayout" Target="../slideLayouts/slideLayout215.xml"/><Relationship Id="rId90" Type="http://schemas.openxmlformats.org/officeDocument/2006/relationships/slideLayout" Target="../slideLayouts/slideLayout300.xml"/><Relationship Id="rId95" Type="http://schemas.openxmlformats.org/officeDocument/2006/relationships/slideLayout" Target="../slideLayouts/slideLayout305.xml"/><Relationship Id="rId160" Type="http://schemas.openxmlformats.org/officeDocument/2006/relationships/slideLayout" Target="../slideLayouts/slideLayout370.xml"/><Relationship Id="rId165" Type="http://schemas.openxmlformats.org/officeDocument/2006/relationships/slideLayout" Target="../slideLayouts/slideLayout375.xml"/><Relationship Id="rId181" Type="http://schemas.openxmlformats.org/officeDocument/2006/relationships/slideLayout" Target="../slideLayouts/slideLayout391.xml"/><Relationship Id="rId186" Type="http://schemas.openxmlformats.org/officeDocument/2006/relationships/slideLayout" Target="../slideLayouts/slideLayout396.xml"/><Relationship Id="rId211" Type="http://schemas.openxmlformats.org/officeDocument/2006/relationships/theme" Target="../theme/theme2.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43" Type="http://schemas.openxmlformats.org/officeDocument/2006/relationships/slideLayout" Target="../slideLayouts/slideLayout253.xml"/><Relationship Id="rId48" Type="http://schemas.openxmlformats.org/officeDocument/2006/relationships/slideLayout" Target="../slideLayouts/slideLayout258.xml"/><Relationship Id="rId64" Type="http://schemas.openxmlformats.org/officeDocument/2006/relationships/slideLayout" Target="../slideLayouts/slideLayout274.xml"/><Relationship Id="rId69" Type="http://schemas.openxmlformats.org/officeDocument/2006/relationships/slideLayout" Target="../slideLayouts/slideLayout279.xml"/><Relationship Id="rId113" Type="http://schemas.openxmlformats.org/officeDocument/2006/relationships/slideLayout" Target="../slideLayouts/slideLayout323.xml"/><Relationship Id="rId118" Type="http://schemas.openxmlformats.org/officeDocument/2006/relationships/slideLayout" Target="../slideLayouts/slideLayout328.xml"/><Relationship Id="rId134" Type="http://schemas.openxmlformats.org/officeDocument/2006/relationships/slideLayout" Target="../slideLayouts/slideLayout344.xml"/><Relationship Id="rId139" Type="http://schemas.openxmlformats.org/officeDocument/2006/relationships/slideLayout" Target="../slideLayouts/slideLayout349.xml"/><Relationship Id="rId80" Type="http://schemas.openxmlformats.org/officeDocument/2006/relationships/slideLayout" Target="../slideLayouts/slideLayout290.xml"/><Relationship Id="rId85" Type="http://schemas.openxmlformats.org/officeDocument/2006/relationships/slideLayout" Target="../slideLayouts/slideLayout295.xml"/><Relationship Id="rId150" Type="http://schemas.openxmlformats.org/officeDocument/2006/relationships/slideLayout" Target="../slideLayouts/slideLayout360.xml"/><Relationship Id="rId155" Type="http://schemas.openxmlformats.org/officeDocument/2006/relationships/slideLayout" Target="../slideLayouts/slideLayout365.xml"/><Relationship Id="rId171" Type="http://schemas.openxmlformats.org/officeDocument/2006/relationships/slideLayout" Target="../slideLayouts/slideLayout381.xml"/><Relationship Id="rId176" Type="http://schemas.openxmlformats.org/officeDocument/2006/relationships/slideLayout" Target="../slideLayouts/slideLayout386.xml"/><Relationship Id="rId192" Type="http://schemas.openxmlformats.org/officeDocument/2006/relationships/slideLayout" Target="../slideLayouts/slideLayout402.xml"/><Relationship Id="rId197" Type="http://schemas.openxmlformats.org/officeDocument/2006/relationships/slideLayout" Target="../slideLayouts/slideLayout407.xml"/><Relationship Id="rId206" Type="http://schemas.openxmlformats.org/officeDocument/2006/relationships/slideLayout" Target="../slideLayouts/slideLayout416.xml"/><Relationship Id="rId201" Type="http://schemas.openxmlformats.org/officeDocument/2006/relationships/slideLayout" Target="../slideLayouts/slideLayout411.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33" Type="http://schemas.openxmlformats.org/officeDocument/2006/relationships/slideLayout" Target="../slideLayouts/slideLayout243.xml"/><Relationship Id="rId38" Type="http://schemas.openxmlformats.org/officeDocument/2006/relationships/slideLayout" Target="../slideLayouts/slideLayout248.xml"/><Relationship Id="rId59" Type="http://schemas.openxmlformats.org/officeDocument/2006/relationships/slideLayout" Target="../slideLayouts/slideLayout269.xml"/><Relationship Id="rId103" Type="http://schemas.openxmlformats.org/officeDocument/2006/relationships/slideLayout" Target="../slideLayouts/slideLayout313.xml"/><Relationship Id="rId108" Type="http://schemas.openxmlformats.org/officeDocument/2006/relationships/slideLayout" Target="../slideLayouts/slideLayout318.xml"/><Relationship Id="rId124" Type="http://schemas.openxmlformats.org/officeDocument/2006/relationships/slideLayout" Target="../slideLayouts/slideLayout334.xml"/><Relationship Id="rId129" Type="http://schemas.openxmlformats.org/officeDocument/2006/relationships/slideLayout" Target="../slideLayouts/slideLayout339.xml"/><Relationship Id="rId54" Type="http://schemas.openxmlformats.org/officeDocument/2006/relationships/slideLayout" Target="../slideLayouts/slideLayout264.xml"/><Relationship Id="rId70" Type="http://schemas.openxmlformats.org/officeDocument/2006/relationships/slideLayout" Target="../slideLayouts/slideLayout280.xml"/><Relationship Id="rId75" Type="http://schemas.openxmlformats.org/officeDocument/2006/relationships/slideLayout" Target="../slideLayouts/slideLayout285.xml"/><Relationship Id="rId91" Type="http://schemas.openxmlformats.org/officeDocument/2006/relationships/slideLayout" Target="../slideLayouts/slideLayout301.xml"/><Relationship Id="rId96" Type="http://schemas.openxmlformats.org/officeDocument/2006/relationships/slideLayout" Target="../slideLayouts/slideLayout306.xml"/><Relationship Id="rId140" Type="http://schemas.openxmlformats.org/officeDocument/2006/relationships/slideLayout" Target="../slideLayouts/slideLayout350.xml"/><Relationship Id="rId145" Type="http://schemas.openxmlformats.org/officeDocument/2006/relationships/slideLayout" Target="../slideLayouts/slideLayout355.xml"/><Relationship Id="rId161" Type="http://schemas.openxmlformats.org/officeDocument/2006/relationships/slideLayout" Target="../slideLayouts/slideLayout371.xml"/><Relationship Id="rId166" Type="http://schemas.openxmlformats.org/officeDocument/2006/relationships/slideLayout" Target="../slideLayouts/slideLayout376.xml"/><Relationship Id="rId182" Type="http://schemas.openxmlformats.org/officeDocument/2006/relationships/slideLayout" Target="../slideLayouts/slideLayout392.xml"/><Relationship Id="rId187" Type="http://schemas.openxmlformats.org/officeDocument/2006/relationships/slideLayout" Target="../slideLayouts/slideLayout397.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49" Type="http://schemas.openxmlformats.org/officeDocument/2006/relationships/slideLayout" Target="../slideLayouts/slideLayout259.xml"/><Relationship Id="rId114" Type="http://schemas.openxmlformats.org/officeDocument/2006/relationships/slideLayout" Target="../slideLayouts/slideLayout324.xml"/><Relationship Id="rId119" Type="http://schemas.openxmlformats.org/officeDocument/2006/relationships/slideLayout" Target="../slideLayouts/slideLayout329.xml"/><Relationship Id="rId44" Type="http://schemas.openxmlformats.org/officeDocument/2006/relationships/slideLayout" Target="../slideLayouts/slideLayout254.xml"/><Relationship Id="rId60" Type="http://schemas.openxmlformats.org/officeDocument/2006/relationships/slideLayout" Target="../slideLayouts/slideLayout270.xml"/><Relationship Id="rId65" Type="http://schemas.openxmlformats.org/officeDocument/2006/relationships/slideLayout" Target="../slideLayouts/slideLayout275.xml"/><Relationship Id="rId81" Type="http://schemas.openxmlformats.org/officeDocument/2006/relationships/slideLayout" Target="../slideLayouts/slideLayout291.xml"/><Relationship Id="rId86" Type="http://schemas.openxmlformats.org/officeDocument/2006/relationships/slideLayout" Target="../slideLayouts/slideLayout296.xml"/><Relationship Id="rId130" Type="http://schemas.openxmlformats.org/officeDocument/2006/relationships/slideLayout" Target="../slideLayouts/slideLayout340.xml"/><Relationship Id="rId135" Type="http://schemas.openxmlformats.org/officeDocument/2006/relationships/slideLayout" Target="../slideLayouts/slideLayout345.xml"/><Relationship Id="rId151" Type="http://schemas.openxmlformats.org/officeDocument/2006/relationships/slideLayout" Target="../slideLayouts/slideLayout361.xml"/><Relationship Id="rId156" Type="http://schemas.openxmlformats.org/officeDocument/2006/relationships/slideLayout" Target="../slideLayouts/slideLayout366.xml"/><Relationship Id="rId177" Type="http://schemas.openxmlformats.org/officeDocument/2006/relationships/slideLayout" Target="../slideLayouts/slideLayout387.xml"/><Relationship Id="rId198" Type="http://schemas.openxmlformats.org/officeDocument/2006/relationships/slideLayout" Target="../slideLayouts/slideLayout408.xml"/><Relationship Id="rId172" Type="http://schemas.openxmlformats.org/officeDocument/2006/relationships/slideLayout" Target="../slideLayouts/slideLayout382.xml"/><Relationship Id="rId193" Type="http://schemas.openxmlformats.org/officeDocument/2006/relationships/slideLayout" Target="../slideLayouts/slideLayout403.xml"/><Relationship Id="rId202" Type="http://schemas.openxmlformats.org/officeDocument/2006/relationships/slideLayout" Target="../slideLayouts/slideLayout412.xml"/><Relationship Id="rId207" Type="http://schemas.openxmlformats.org/officeDocument/2006/relationships/slideLayout" Target="../slideLayouts/slideLayout417.xml"/><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39" Type="http://schemas.openxmlformats.org/officeDocument/2006/relationships/slideLayout" Target="../slideLayouts/slideLayout249.xml"/><Relationship Id="rId109" Type="http://schemas.openxmlformats.org/officeDocument/2006/relationships/slideLayout" Target="../slideLayouts/slideLayout319.xml"/><Relationship Id="rId34" Type="http://schemas.openxmlformats.org/officeDocument/2006/relationships/slideLayout" Target="../slideLayouts/slideLayout244.xml"/><Relationship Id="rId50" Type="http://schemas.openxmlformats.org/officeDocument/2006/relationships/slideLayout" Target="../slideLayouts/slideLayout260.xml"/><Relationship Id="rId55" Type="http://schemas.openxmlformats.org/officeDocument/2006/relationships/slideLayout" Target="../slideLayouts/slideLayout265.xml"/><Relationship Id="rId76" Type="http://schemas.openxmlformats.org/officeDocument/2006/relationships/slideLayout" Target="../slideLayouts/slideLayout286.xml"/><Relationship Id="rId97" Type="http://schemas.openxmlformats.org/officeDocument/2006/relationships/slideLayout" Target="../slideLayouts/slideLayout307.xml"/><Relationship Id="rId104" Type="http://schemas.openxmlformats.org/officeDocument/2006/relationships/slideLayout" Target="../slideLayouts/slideLayout314.xml"/><Relationship Id="rId120" Type="http://schemas.openxmlformats.org/officeDocument/2006/relationships/slideLayout" Target="../slideLayouts/slideLayout330.xml"/><Relationship Id="rId125" Type="http://schemas.openxmlformats.org/officeDocument/2006/relationships/slideLayout" Target="../slideLayouts/slideLayout335.xml"/><Relationship Id="rId141" Type="http://schemas.openxmlformats.org/officeDocument/2006/relationships/slideLayout" Target="../slideLayouts/slideLayout351.xml"/><Relationship Id="rId146" Type="http://schemas.openxmlformats.org/officeDocument/2006/relationships/slideLayout" Target="../slideLayouts/slideLayout356.xml"/><Relationship Id="rId167" Type="http://schemas.openxmlformats.org/officeDocument/2006/relationships/slideLayout" Target="../slideLayouts/slideLayout377.xml"/><Relationship Id="rId188" Type="http://schemas.openxmlformats.org/officeDocument/2006/relationships/slideLayout" Target="../slideLayouts/slideLayout398.xml"/><Relationship Id="rId7" Type="http://schemas.openxmlformats.org/officeDocument/2006/relationships/slideLayout" Target="../slideLayouts/slideLayout217.xml"/><Relationship Id="rId71" Type="http://schemas.openxmlformats.org/officeDocument/2006/relationships/slideLayout" Target="../slideLayouts/slideLayout281.xml"/><Relationship Id="rId92" Type="http://schemas.openxmlformats.org/officeDocument/2006/relationships/slideLayout" Target="../slideLayouts/slideLayout302.xml"/><Relationship Id="rId162" Type="http://schemas.openxmlformats.org/officeDocument/2006/relationships/slideLayout" Target="../slideLayouts/slideLayout372.xml"/><Relationship Id="rId183" Type="http://schemas.openxmlformats.org/officeDocument/2006/relationships/slideLayout" Target="../slideLayouts/slideLayout393.xml"/><Relationship Id="rId2" Type="http://schemas.openxmlformats.org/officeDocument/2006/relationships/slideLayout" Target="../slideLayouts/slideLayout212.xml"/><Relationship Id="rId29" Type="http://schemas.openxmlformats.org/officeDocument/2006/relationships/slideLayout" Target="../slideLayouts/slideLayout239.xml"/><Relationship Id="rId24" Type="http://schemas.openxmlformats.org/officeDocument/2006/relationships/slideLayout" Target="../slideLayouts/slideLayout234.xml"/><Relationship Id="rId40" Type="http://schemas.openxmlformats.org/officeDocument/2006/relationships/slideLayout" Target="../slideLayouts/slideLayout250.xml"/><Relationship Id="rId45" Type="http://schemas.openxmlformats.org/officeDocument/2006/relationships/slideLayout" Target="../slideLayouts/slideLayout255.xml"/><Relationship Id="rId66" Type="http://schemas.openxmlformats.org/officeDocument/2006/relationships/slideLayout" Target="../slideLayouts/slideLayout276.xml"/><Relationship Id="rId87" Type="http://schemas.openxmlformats.org/officeDocument/2006/relationships/slideLayout" Target="../slideLayouts/slideLayout297.xml"/><Relationship Id="rId110" Type="http://schemas.openxmlformats.org/officeDocument/2006/relationships/slideLayout" Target="../slideLayouts/slideLayout320.xml"/><Relationship Id="rId115" Type="http://schemas.openxmlformats.org/officeDocument/2006/relationships/slideLayout" Target="../slideLayouts/slideLayout325.xml"/><Relationship Id="rId131" Type="http://schemas.openxmlformats.org/officeDocument/2006/relationships/slideLayout" Target="../slideLayouts/slideLayout341.xml"/><Relationship Id="rId136" Type="http://schemas.openxmlformats.org/officeDocument/2006/relationships/slideLayout" Target="../slideLayouts/slideLayout346.xml"/><Relationship Id="rId157" Type="http://schemas.openxmlformats.org/officeDocument/2006/relationships/slideLayout" Target="../slideLayouts/slideLayout367.xml"/><Relationship Id="rId178" Type="http://schemas.openxmlformats.org/officeDocument/2006/relationships/slideLayout" Target="../slideLayouts/slideLayout388.xml"/><Relationship Id="rId61" Type="http://schemas.openxmlformats.org/officeDocument/2006/relationships/slideLayout" Target="../slideLayouts/slideLayout271.xml"/><Relationship Id="rId82" Type="http://schemas.openxmlformats.org/officeDocument/2006/relationships/slideLayout" Target="../slideLayouts/slideLayout292.xml"/><Relationship Id="rId152" Type="http://schemas.openxmlformats.org/officeDocument/2006/relationships/slideLayout" Target="../slideLayouts/slideLayout362.xml"/><Relationship Id="rId173" Type="http://schemas.openxmlformats.org/officeDocument/2006/relationships/slideLayout" Target="../slideLayouts/slideLayout383.xml"/><Relationship Id="rId194" Type="http://schemas.openxmlformats.org/officeDocument/2006/relationships/slideLayout" Target="../slideLayouts/slideLayout404.xml"/><Relationship Id="rId199" Type="http://schemas.openxmlformats.org/officeDocument/2006/relationships/slideLayout" Target="../slideLayouts/slideLayout409.xml"/><Relationship Id="rId203" Type="http://schemas.openxmlformats.org/officeDocument/2006/relationships/slideLayout" Target="../slideLayouts/slideLayout413.xml"/><Relationship Id="rId208" Type="http://schemas.openxmlformats.org/officeDocument/2006/relationships/slideLayout" Target="../slideLayouts/slideLayout418.xml"/><Relationship Id="rId19" Type="http://schemas.openxmlformats.org/officeDocument/2006/relationships/slideLayout" Target="../slideLayouts/slideLayout229.xml"/><Relationship Id="rId14" Type="http://schemas.openxmlformats.org/officeDocument/2006/relationships/slideLayout" Target="../slideLayouts/slideLayout224.xml"/><Relationship Id="rId30" Type="http://schemas.openxmlformats.org/officeDocument/2006/relationships/slideLayout" Target="../slideLayouts/slideLayout240.xml"/><Relationship Id="rId35" Type="http://schemas.openxmlformats.org/officeDocument/2006/relationships/slideLayout" Target="../slideLayouts/slideLayout245.xml"/><Relationship Id="rId56" Type="http://schemas.openxmlformats.org/officeDocument/2006/relationships/slideLayout" Target="../slideLayouts/slideLayout266.xml"/><Relationship Id="rId77" Type="http://schemas.openxmlformats.org/officeDocument/2006/relationships/slideLayout" Target="../slideLayouts/slideLayout287.xml"/><Relationship Id="rId100" Type="http://schemas.openxmlformats.org/officeDocument/2006/relationships/slideLayout" Target="../slideLayouts/slideLayout310.xml"/><Relationship Id="rId105" Type="http://schemas.openxmlformats.org/officeDocument/2006/relationships/slideLayout" Target="../slideLayouts/slideLayout315.xml"/><Relationship Id="rId126" Type="http://schemas.openxmlformats.org/officeDocument/2006/relationships/slideLayout" Target="../slideLayouts/slideLayout336.xml"/><Relationship Id="rId147" Type="http://schemas.openxmlformats.org/officeDocument/2006/relationships/slideLayout" Target="../slideLayouts/slideLayout357.xml"/><Relationship Id="rId168" Type="http://schemas.openxmlformats.org/officeDocument/2006/relationships/slideLayout" Target="../slideLayouts/slideLayout378.xml"/><Relationship Id="rId8" Type="http://schemas.openxmlformats.org/officeDocument/2006/relationships/slideLayout" Target="../slideLayouts/slideLayout218.xml"/><Relationship Id="rId51" Type="http://schemas.openxmlformats.org/officeDocument/2006/relationships/slideLayout" Target="../slideLayouts/slideLayout261.xml"/><Relationship Id="rId72" Type="http://schemas.openxmlformats.org/officeDocument/2006/relationships/slideLayout" Target="../slideLayouts/slideLayout282.xml"/><Relationship Id="rId93" Type="http://schemas.openxmlformats.org/officeDocument/2006/relationships/slideLayout" Target="../slideLayouts/slideLayout303.xml"/><Relationship Id="rId98" Type="http://schemas.openxmlformats.org/officeDocument/2006/relationships/slideLayout" Target="../slideLayouts/slideLayout308.xml"/><Relationship Id="rId121" Type="http://schemas.openxmlformats.org/officeDocument/2006/relationships/slideLayout" Target="../slideLayouts/slideLayout331.xml"/><Relationship Id="rId142" Type="http://schemas.openxmlformats.org/officeDocument/2006/relationships/slideLayout" Target="../slideLayouts/slideLayout352.xml"/><Relationship Id="rId163" Type="http://schemas.openxmlformats.org/officeDocument/2006/relationships/slideLayout" Target="../slideLayouts/slideLayout373.xml"/><Relationship Id="rId184" Type="http://schemas.openxmlformats.org/officeDocument/2006/relationships/slideLayout" Target="../slideLayouts/slideLayout394.xml"/><Relationship Id="rId189" Type="http://schemas.openxmlformats.org/officeDocument/2006/relationships/slideLayout" Target="../slideLayouts/slideLayout399.xml"/><Relationship Id="rId3" Type="http://schemas.openxmlformats.org/officeDocument/2006/relationships/slideLayout" Target="../slideLayouts/slideLayout213.xml"/><Relationship Id="rId25" Type="http://schemas.openxmlformats.org/officeDocument/2006/relationships/slideLayout" Target="../slideLayouts/slideLayout235.xml"/><Relationship Id="rId46" Type="http://schemas.openxmlformats.org/officeDocument/2006/relationships/slideLayout" Target="../slideLayouts/slideLayout256.xml"/><Relationship Id="rId67" Type="http://schemas.openxmlformats.org/officeDocument/2006/relationships/slideLayout" Target="../slideLayouts/slideLayout277.xml"/><Relationship Id="rId116" Type="http://schemas.openxmlformats.org/officeDocument/2006/relationships/slideLayout" Target="../slideLayouts/slideLayout326.xml"/><Relationship Id="rId137" Type="http://schemas.openxmlformats.org/officeDocument/2006/relationships/slideLayout" Target="../slideLayouts/slideLayout347.xml"/><Relationship Id="rId158" Type="http://schemas.openxmlformats.org/officeDocument/2006/relationships/slideLayout" Target="../slideLayouts/slideLayout368.xml"/><Relationship Id="rId20" Type="http://schemas.openxmlformats.org/officeDocument/2006/relationships/slideLayout" Target="../slideLayouts/slideLayout230.xml"/><Relationship Id="rId41" Type="http://schemas.openxmlformats.org/officeDocument/2006/relationships/slideLayout" Target="../slideLayouts/slideLayout251.xml"/><Relationship Id="rId62" Type="http://schemas.openxmlformats.org/officeDocument/2006/relationships/slideLayout" Target="../slideLayouts/slideLayout272.xml"/><Relationship Id="rId83" Type="http://schemas.openxmlformats.org/officeDocument/2006/relationships/slideLayout" Target="../slideLayouts/slideLayout293.xml"/><Relationship Id="rId88" Type="http://schemas.openxmlformats.org/officeDocument/2006/relationships/slideLayout" Target="../slideLayouts/slideLayout298.xml"/><Relationship Id="rId111" Type="http://schemas.openxmlformats.org/officeDocument/2006/relationships/slideLayout" Target="../slideLayouts/slideLayout321.xml"/><Relationship Id="rId132" Type="http://schemas.openxmlformats.org/officeDocument/2006/relationships/slideLayout" Target="../slideLayouts/slideLayout342.xml"/><Relationship Id="rId153" Type="http://schemas.openxmlformats.org/officeDocument/2006/relationships/slideLayout" Target="../slideLayouts/slideLayout363.xml"/><Relationship Id="rId174" Type="http://schemas.openxmlformats.org/officeDocument/2006/relationships/slideLayout" Target="../slideLayouts/slideLayout384.xml"/><Relationship Id="rId179" Type="http://schemas.openxmlformats.org/officeDocument/2006/relationships/slideLayout" Target="../slideLayouts/slideLayout389.xml"/><Relationship Id="rId195" Type="http://schemas.openxmlformats.org/officeDocument/2006/relationships/slideLayout" Target="../slideLayouts/slideLayout405.xml"/><Relationship Id="rId209" Type="http://schemas.openxmlformats.org/officeDocument/2006/relationships/slideLayout" Target="../slideLayouts/slideLayout419.xml"/><Relationship Id="rId190" Type="http://schemas.openxmlformats.org/officeDocument/2006/relationships/slideLayout" Target="../slideLayouts/slideLayout400.xml"/><Relationship Id="rId204" Type="http://schemas.openxmlformats.org/officeDocument/2006/relationships/slideLayout" Target="../slideLayouts/slideLayout414.xml"/><Relationship Id="rId15" Type="http://schemas.openxmlformats.org/officeDocument/2006/relationships/slideLayout" Target="../slideLayouts/slideLayout225.xml"/><Relationship Id="rId36" Type="http://schemas.openxmlformats.org/officeDocument/2006/relationships/slideLayout" Target="../slideLayouts/slideLayout246.xml"/><Relationship Id="rId57" Type="http://schemas.openxmlformats.org/officeDocument/2006/relationships/slideLayout" Target="../slideLayouts/slideLayout267.xml"/><Relationship Id="rId106" Type="http://schemas.openxmlformats.org/officeDocument/2006/relationships/slideLayout" Target="../slideLayouts/slideLayout316.xml"/><Relationship Id="rId127" Type="http://schemas.openxmlformats.org/officeDocument/2006/relationships/slideLayout" Target="../slideLayouts/slideLayout337.xml"/><Relationship Id="rId10" Type="http://schemas.openxmlformats.org/officeDocument/2006/relationships/slideLayout" Target="../slideLayouts/slideLayout220.xml"/><Relationship Id="rId31" Type="http://schemas.openxmlformats.org/officeDocument/2006/relationships/slideLayout" Target="../slideLayouts/slideLayout241.xml"/><Relationship Id="rId52" Type="http://schemas.openxmlformats.org/officeDocument/2006/relationships/slideLayout" Target="../slideLayouts/slideLayout262.xml"/><Relationship Id="rId73" Type="http://schemas.openxmlformats.org/officeDocument/2006/relationships/slideLayout" Target="../slideLayouts/slideLayout283.xml"/><Relationship Id="rId78" Type="http://schemas.openxmlformats.org/officeDocument/2006/relationships/slideLayout" Target="../slideLayouts/slideLayout288.xml"/><Relationship Id="rId94" Type="http://schemas.openxmlformats.org/officeDocument/2006/relationships/slideLayout" Target="../slideLayouts/slideLayout304.xml"/><Relationship Id="rId99" Type="http://schemas.openxmlformats.org/officeDocument/2006/relationships/slideLayout" Target="../slideLayouts/slideLayout309.xml"/><Relationship Id="rId101" Type="http://schemas.openxmlformats.org/officeDocument/2006/relationships/slideLayout" Target="../slideLayouts/slideLayout311.xml"/><Relationship Id="rId122" Type="http://schemas.openxmlformats.org/officeDocument/2006/relationships/slideLayout" Target="../slideLayouts/slideLayout332.xml"/><Relationship Id="rId143" Type="http://schemas.openxmlformats.org/officeDocument/2006/relationships/slideLayout" Target="../slideLayouts/slideLayout353.xml"/><Relationship Id="rId148" Type="http://schemas.openxmlformats.org/officeDocument/2006/relationships/slideLayout" Target="../slideLayouts/slideLayout358.xml"/><Relationship Id="rId164" Type="http://schemas.openxmlformats.org/officeDocument/2006/relationships/slideLayout" Target="../slideLayouts/slideLayout374.xml"/><Relationship Id="rId169" Type="http://schemas.openxmlformats.org/officeDocument/2006/relationships/slideLayout" Target="../slideLayouts/slideLayout379.xml"/><Relationship Id="rId185" Type="http://schemas.openxmlformats.org/officeDocument/2006/relationships/slideLayout" Target="../slideLayouts/slideLayout395.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80" Type="http://schemas.openxmlformats.org/officeDocument/2006/relationships/slideLayout" Target="../slideLayouts/slideLayout390.xml"/><Relationship Id="rId210" Type="http://schemas.openxmlformats.org/officeDocument/2006/relationships/slideLayout" Target="../slideLayouts/slideLayout420.xml"/><Relationship Id="rId26" Type="http://schemas.openxmlformats.org/officeDocument/2006/relationships/slideLayout" Target="../slideLayouts/slideLayout236.xml"/><Relationship Id="rId47" Type="http://schemas.openxmlformats.org/officeDocument/2006/relationships/slideLayout" Target="../slideLayouts/slideLayout257.xml"/><Relationship Id="rId68" Type="http://schemas.openxmlformats.org/officeDocument/2006/relationships/slideLayout" Target="../slideLayouts/slideLayout278.xml"/><Relationship Id="rId89" Type="http://schemas.openxmlformats.org/officeDocument/2006/relationships/slideLayout" Target="../slideLayouts/slideLayout299.xml"/><Relationship Id="rId112" Type="http://schemas.openxmlformats.org/officeDocument/2006/relationships/slideLayout" Target="../slideLayouts/slideLayout322.xml"/><Relationship Id="rId133" Type="http://schemas.openxmlformats.org/officeDocument/2006/relationships/slideLayout" Target="../slideLayouts/slideLayout343.xml"/><Relationship Id="rId154" Type="http://schemas.openxmlformats.org/officeDocument/2006/relationships/slideLayout" Target="../slideLayouts/slideLayout364.xml"/><Relationship Id="rId175" Type="http://schemas.openxmlformats.org/officeDocument/2006/relationships/slideLayout" Target="../slideLayouts/slideLayout385.xml"/><Relationship Id="rId196" Type="http://schemas.openxmlformats.org/officeDocument/2006/relationships/slideLayout" Target="../slideLayouts/slideLayout406.xml"/><Relationship Id="rId200" Type="http://schemas.openxmlformats.org/officeDocument/2006/relationships/slideLayout" Target="../slideLayouts/slideLayout410.xml"/><Relationship Id="rId16"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18" Type="http://schemas.openxmlformats.org/officeDocument/2006/relationships/slideLayout" Target="../slideLayouts/slideLayout43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17" Type="http://schemas.openxmlformats.org/officeDocument/2006/relationships/slideLayout" Target="../slideLayouts/slideLayout437.xml"/><Relationship Id="rId2" Type="http://schemas.openxmlformats.org/officeDocument/2006/relationships/slideLayout" Target="../slideLayouts/slideLayout422.xml"/><Relationship Id="rId16" Type="http://schemas.openxmlformats.org/officeDocument/2006/relationships/slideLayout" Target="../slideLayouts/slideLayout436.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5" Type="http://schemas.openxmlformats.org/officeDocument/2006/relationships/slideLayout" Target="../slideLayouts/slideLayout435.xml"/><Relationship Id="rId10" Type="http://schemas.openxmlformats.org/officeDocument/2006/relationships/slideLayout" Target="../slideLayouts/slideLayout430.xml"/><Relationship Id="rId19" Type="http://schemas.openxmlformats.org/officeDocument/2006/relationships/theme" Target="../theme/theme3.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slideLayout" Target="../slideLayouts/slideLayout4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slideLayout" Target="../slideLayouts/slideLayout451.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5" Type="http://schemas.openxmlformats.org/officeDocument/2006/relationships/theme" Target="../theme/theme4.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slideLayout" Target="../slideLayouts/slideLayout4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0D4CA4-2EEA-D542-9078-2FFAE7C7FDA6}" type="datetimeFigureOut">
              <a:rPr lang="en-US" smtClean="0">
                <a:solidFill>
                  <a:prstClr val="black">
                    <a:tint val="75000"/>
                  </a:prstClr>
                </a:solidFill>
              </a:rPr>
              <a:pPr defTabSz="457200"/>
              <a:t>19/4/2017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sng">
                <a:solidFill>
                  <a:schemeClr val="tx1">
                    <a:tint val="75000"/>
                  </a:schemeClr>
                </a:solidFill>
              </a:defRPr>
            </a:lvl1pPr>
          </a:lstStyle>
          <a:p>
            <a:pPr defTabSz="457200"/>
            <a:fld id="{92F49A2F-3596-5F4F-A399-E8265059172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7642924" y="6126163"/>
            <a:ext cx="1043876" cy="200055"/>
          </a:xfrm>
          <a:prstGeom prst="rect">
            <a:avLst/>
          </a:prstGeom>
        </p:spPr>
        <p:txBody>
          <a:bodyPr wrap="none">
            <a:spAutoFit/>
          </a:bodyPr>
          <a:lstStyle/>
          <a:p>
            <a:pPr defTabSz="457200"/>
            <a:r>
              <a:rPr lang="fr-FR" sz="700" b="1" dirty="0">
                <a:solidFill>
                  <a:prstClr val="white">
                    <a:lumMod val="50000"/>
                  </a:prstClr>
                </a:solidFill>
              </a:rPr>
              <a:t>AGLB.CFEX.16.06.0420 </a:t>
            </a:r>
            <a:endParaRPr lang="fr-FR" sz="700" dirty="0">
              <a:solidFill>
                <a:prstClr val="white">
                  <a:lumMod val="50000"/>
                </a:prstClr>
              </a:solidFill>
            </a:endParaRPr>
          </a:p>
        </p:txBody>
      </p:sp>
    </p:spTree>
    <p:extLst>
      <p:ext uri="{BB962C8B-B14F-4D97-AF65-F5344CB8AC3E}">
        <p14:creationId xmlns:p14="http://schemas.microsoft.com/office/powerpoint/2010/main" val="1706795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0" r:id="rId110"/>
    <p:sldLayoutId id="2147483771" r:id="rId111"/>
    <p:sldLayoutId id="2147483772" r:id="rId112"/>
    <p:sldLayoutId id="2147483773" r:id="rId113"/>
    <p:sldLayoutId id="2147483774" r:id="rId114"/>
    <p:sldLayoutId id="2147483775" r:id="rId115"/>
    <p:sldLayoutId id="2147483776" r:id="rId116"/>
    <p:sldLayoutId id="2147483777" r:id="rId117"/>
    <p:sldLayoutId id="2147483778" r:id="rId118"/>
    <p:sldLayoutId id="2147483779" r:id="rId119"/>
    <p:sldLayoutId id="2147483780" r:id="rId120"/>
    <p:sldLayoutId id="2147483781" r:id="rId121"/>
    <p:sldLayoutId id="2147483782" r:id="rId122"/>
    <p:sldLayoutId id="2147483783" r:id="rId123"/>
    <p:sldLayoutId id="2147483784" r:id="rId124"/>
    <p:sldLayoutId id="2147483785" r:id="rId125"/>
    <p:sldLayoutId id="2147483786" r:id="rId126"/>
    <p:sldLayoutId id="2147483787" r:id="rId127"/>
    <p:sldLayoutId id="2147483788" r:id="rId128"/>
    <p:sldLayoutId id="2147483789" r:id="rId129"/>
    <p:sldLayoutId id="2147483790" r:id="rId130"/>
    <p:sldLayoutId id="2147483791" r:id="rId131"/>
    <p:sldLayoutId id="2147483792" r:id="rId132"/>
    <p:sldLayoutId id="2147483793" r:id="rId133"/>
    <p:sldLayoutId id="2147483794" r:id="rId134"/>
    <p:sldLayoutId id="2147483795" r:id="rId135"/>
    <p:sldLayoutId id="2147483796" r:id="rId136"/>
    <p:sldLayoutId id="2147483797" r:id="rId137"/>
    <p:sldLayoutId id="2147483798" r:id="rId138"/>
    <p:sldLayoutId id="2147483799" r:id="rId139"/>
    <p:sldLayoutId id="2147483800" r:id="rId140"/>
    <p:sldLayoutId id="2147483801" r:id="rId141"/>
    <p:sldLayoutId id="2147483802" r:id="rId142"/>
    <p:sldLayoutId id="2147483803" r:id="rId143"/>
    <p:sldLayoutId id="2147483804" r:id="rId144"/>
    <p:sldLayoutId id="2147483805" r:id="rId145"/>
    <p:sldLayoutId id="2147483806" r:id="rId146"/>
    <p:sldLayoutId id="2147483807" r:id="rId147"/>
    <p:sldLayoutId id="2147483808" r:id="rId148"/>
    <p:sldLayoutId id="2147483809" r:id="rId149"/>
    <p:sldLayoutId id="2147483810" r:id="rId150"/>
    <p:sldLayoutId id="2147483811" r:id="rId151"/>
    <p:sldLayoutId id="2147483812" r:id="rId152"/>
    <p:sldLayoutId id="2147483813" r:id="rId153"/>
    <p:sldLayoutId id="2147483814" r:id="rId154"/>
    <p:sldLayoutId id="2147483815" r:id="rId155"/>
    <p:sldLayoutId id="2147483816" r:id="rId156"/>
    <p:sldLayoutId id="2147483817" r:id="rId157"/>
    <p:sldLayoutId id="2147483818" r:id="rId158"/>
    <p:sldLayoutId id="2147483819" r:id="rId159"/>
    <p:sldLayoutId id="2147483820" r:id="rId160"/>
    <p:sldLayoutId id="2147483821" r:id="rId161"/>
    <p:sldLayoutId id="2147483822" r:id="rId162"/>
    <p:sldLayoutId id="2147483823" r:id="rId163"/>
    <p:sldLayoutId id="2147483824" r:id="rId164"/>
    <p:sldLayoutId id="2147483825" r:id="rId165"/>
    <p:sldLayoutId id="2147483826" r:id="rId166"/>
    <p:sldLayoutId id="2147483827" r:id="rId167"/>
    <p:sldLayoutId id="2147483828" r:id="rId168"/>
    <p:sldLayoutId id="2147483829" r:id="rId169"/>
    <p:sldLayoutId id="2147483830" r:id="rId170"/>
    <p:sldLayoutId id="2147483831" r:id="rId171"/>
    <p:sldLayoutId id="2147483832" r:id="rId172"/>
    <p:sldLayoutId id="2147483833" r:id="rId173"/>
    <p:sldLayoutId id="2147483834" r:id="rId174"/>
    <p:sldLayoutId id="2147483835" r:id="rId175"/>
    <p:sldLayoutId id="2147483836" r:id="rId176"/>
    <p:sldLayoutId id="2147483837" r:id="rId177"/>
    <p:sldLayoutId id="2147483838" r:id="rId178"/>
    <p:sldLayoutId id="2147483839" r:id="rId179"/>
    <p:sldLayoutId id="2147483840" r:id="rId180"/>
    <p:sldLayoutId id="2147483841" r:id="rId181"/>
    <p:sldLayoutId id="2147483842" r:id="rId182"/>
    <p:sldLayoutId id="2147483843" r:id="rId183"/>
    <p:sldLayoutId id="2147483844" r:id="rId184"/>
    <p:sldLayoutId id="2147483845" r:id="rId185"/>
    <p:sldLayoutId id="2147483846" r:id="rId186"/>
    <p:sldLayoutId id="2147483847" r:id="rId187"/>
    <p:sldLayoutId id="2147483848" r:id="rId188"/>
    <p:sldLayoutId id="2147483849" r:id="rId189"/>
    <p:sldLayoutId id="2147483850" r:id="rId190"/>
    <p:sldLayoutId id="2147483851" r:id="rId191"/>
    <p:sldLayoutId id="2147483852" r:id="rId192"/>
    <p:sldLayoutId id="2147483853" r:id="rId193"/>
    <p:sldLayoutId id="2147483854" r:id="rId194"/>
    <p:sldLayoutId id="2147483855" r:id="rId195"/>
    <p:sldLayoutId id="2147483856" r:id="rId196"/>
    <p:sldLayoutId id="2147483857" r:id="rId197"/>
    <p:sldLayoutId id="2147483858" r:id="rId198"/>
    <p:sldLayoutId id="2147483859" r:id="rId199"/>
    <p:sldLayoutId id="2147483860" r:id="rId200"/>
    <p:sldLayoutId id="2147483861" r:id="rId201"/>
    <p:sldLayoutId id="2147483862" r:id="rId202"/>
    <p:sldLayoutId id="2147483863" r:id="rId203"/>
    <p:sldLayoutId id="2147483864" r:id="rId204"/>
    <p:sldLayoutId id="2147483865" r:id="rId205"/>
    <p:sldLayoutId id="2147483866" r:id="rId206"/>
    <p:sldLayoutId id="2147483867" r:id="rId207"/>
    <p:sldLayoutId id="2147483868" r:id="rId208"/>
    <p:sldLayoutId id="2147483869" r:id="rId209"/>
    <p:sldLayoutId id="2147483870" r:id="rId2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0D4CA4-2EEA-D542-9078-2FFAE7C7FDA6}" type="datetimeFigureOut">
              <a:rPr lang="en-US" smtClean="0">
                <a:solidFill>
                  <a:prstClr val="black">
                    <a:tint val="75000"/>
                  </a:prstClr>
                </a:solidFill>
              </a:rPr>
              <a:pPr defTabSz="457200"/>
              <a:t>19/4/2017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sng">
                <a:solidFill>
                  <a:schemeClr val="tx1">
                    <a:tint val="75000"/>
                  </a:schemeClr>
                </a:solidFill>
              </a:defRPr>
            </a:lvl1pPr>
          </a:lstStyle>
          <a:p>
            <a:pPr defTabSz="457200"/>
            <a:fld id="{92F49A2F-3596-5F4F-A399-E82650591722}" type="slidenum">
              <a:rPr lang="en-US" smtClean="0">
                <a:solidFill>
                  <a:prstClr val="black">
                    <a:tint val="75000"/>
                  </a:prstClr>
                </a:solidFill>
              </a:rPr>
              <a:pPr defTabSz="457200"/>
              <a:t>‹#›</a:t>
            </a:fld>
            <a:endParaRPr lang="en-US" dirty="0">
              <a:solidFill>
                <a:prstClr val="black">
                  <a:tint val="75000"/>
                </a:prstClr>
              </a:solidFill>
            </a:endParaRPr>
          </a:p>
        </p:txBody>
      </p:sp>
      <p:sp>
        <p:nvSpPr>
          <p:cNvPr id="10" name="Rectangle 9"/>
          <p:cNvSpPr/>
          <p:nvPr userDrawn="1"/>
        </p:nvSpPr>
        <p:spPr>
          <a:xfrm>
            <a:off x="7642924" y="6126163"/>
            <a:ext cx="1043876" cy="200055"/>
          </a:xfrm>
          <a:prstGeom prst="rect">
            <a:avLst/>
          </a:prstGeom>
        </p:spPr>
        <p:txBody>
          <a:bodyPr wrap="none">
            <a:spAutoFit/>
          </a:bodyPr>
          <a:lstStyle/>
          <a:p>
            <a:pPr defTabSz="457200"/>
            <a:r>
              <a:rPr lang="fr-FR" sz="700" b="1" dirty="0">
                <a:solidFill>
                  <a:prstClr val="white">
                    <a:lumMod val="50000"/>
                  </a:prstClr>
                </a:solidFill>
              </a:rPr>
              <a:t>AGLB.CFEX.16.06.0420 </a:t>
            </a:r>
            <a:endParaRPr lang="fr-FR" sz="700" dirty="0">
              <a:solidFill>
                <a:prstClr val="white">
                  <a:lumMod val="50000"/>
                </a:prstClr>
              </a:solidFill>
            </a:endParaRPr>
          </a:p>
        </p:txBody>
      </p:sp>
    </p:spTree>
    <p:extLst>
      <p:ext uri="{BB962C8B-B14F-4D97-AF65-F5344CB8AC3E}">
        <p14:creationId xmlns:p14="http://schemas.microsoft.com/office/powerpoint/2010/main" val="94669445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 id="2147483914" r:id="rId43"/>
    <p:sldLayoutId id="2147483915" r:id="rId44"/>
    <p:sldLayoutId id="2147483916" r:id="rId45"/>
    <p:sldLayoutId id="2147483917" r:id="rId46"/>
    <p:sldLayoutId id="2147483918" r:id="rId47"/>
    <p:sldLayoutId id="2147483919" r:id="rId48"/>
    <p:sldLayoutId id="2147483920" r:id="rId49"/>
    <p:sldLayoutId id="2147483921" r:id="rId50"/>
    <p:sldLayoutId id="2147483922" r:id="rId51"/>
    <p:sldLayoutId id="2147483923" r:id="rId52"/>
    <p:sldLayoutId id="2147483924" r:id="rId53"/>
    <p:sldLayoutId id="2147483925" r:id="rId54"/>
    <p:sldLayoutId id="2147483926" r:id="rId55"/>
    <p:sldLayoutId id="2147483927" r:id="rId56"/>
    <p:sldLayoutId id="2147483928" r:id="rId57"/>
    <p:sldLayoutId id="2147483929" r:id="rId58"/>
    <p:sldLayoutId id="2147483930" r:id="rId59"/>
    <p:sldLayoutId id="2147483931" r:id="rId60"/>
    <p:sldLayoutId id="2147483932" r:id="rId61"/>
    <p:sldLayoutId id="2147483933" r:id="rId62"/>
    <p:sldLayoutId id="2147483934" r:id="rId63"/>
    <p:sldLayoutId id="2147483935" r:id="rId64"/>
    <p:sldLayoutId id="2147483936" r:id="rId65"/>
    <p:sldLayoutId id="2147483937" r:id="rId66"/>
    <p:sldLayoutId id="2147483938" r:id="rId67"/>
    <p:sldLayoutId id="2147483939" r:id="rId68"/>
    <p:sldLayoutId id="2147483940" r:id="rId69"/>
    <p:sldLayoutId id="2147483941" r:id="rId70"/>
    <p:sldLayoutId id="2147483942" r:id="rId71"/>
    <p:sldLayoutId id="2147483943" r:id="rId72"/>
    <p:sldLayoutId id="2147483944" r:id="rId73"/>
    <p:sldLayoutId id="2147483945" r:id="rId74"/>
    <p:sldLayoutId id="2147483946" r:id="rId75"/>
    <p:sldLayoutId id="2147483947" r:id="rId76"/>
    <p:sldLayoutId id="2147483948" r:id="rId77"/>
    <p:sldLayoutId id="2147483949" r:id="rId78"/>
    <p:sldLayoutId id="2147483950" r:id="rId79"/>
    <p:sldLayoutId id="2147483951" r:id="rId80"/>
    <p:sldLayoutId id="2147483952" r:id="rId81"/>
    <p:sldLayoutId id="2147483953" r:id="rId82"/>
    <p:sldLayoutId id="2147483954" r:id="rId83"/>
    <p:sldLayoutId id="2147483955" r:id="rId84"/>
    <p:sldLayoutId id="2147483956" r:id="rId85"/>
    <p:sldLayoutId id="2147483957" r:id="rId86"/>
    <p:sldLayoutId id="2147483958" r:id="rId87"/>
    <p:sldLayoutId id="2147483959" r:id="rId88"/>
    <p:sldLayoutId id="2147483960" r:id="rId89"/>
    <p:sldLayoutId id="2147483961" r:id="rId90"/>
    <p:sldLayoutId id="2147483962" r:id="rId91"/>
    <p:sldLayoutId id="2147483963" r:id="rId92"/>
    <p:sldLayoutId id="2147483964" r:id="rId93"/>
    <p:sldLayoutId id="2147483965" r:id="rId94"/>
    <p:sldLayoutId id="2147483966" r:id="rId95"/>
    <p:sldLayoutId id="2147483967" r:id="rId96"/>
    <p:sldLayoutId id="2147483968" r:id="rId97"/>
    <p:sldLayoutId id="2147483969" r:id="rId98"/>
    <p:sldLayoutId id="2147483970" r:id="rId99"/>
    <p:sldLayoutId id="2147483971" r:id="rId100"/>
    <p:sldLayoutId id="2147483972" r:id="rId101"/>
    <p:sldLayoutId id="2147483973" r:id="rId102"/>
    <p:sldLayoutId id="2147483974" r:id="rId103"/>
    <p:sldLayoutId id="2147483975" r:id="rId104"/>
    <p:sldLayoutId id="2147483976" r:id="rId105"/>
    <p:sldLayoutId id="2147483977" r:id="rId106"/>
    <p:sldLayoutId id="2147483978" r:id="rId107"/>
    <p:sldLayoutId id="2147483979" r:id="rId108"/>
    <p:sldLayoutId id="2147483980" r:id="rId109"/>
    <p:sldLayoutId id="2147483981" r:id="rId110"/>
    <p:sldLayoutId id="2147483982" r:id="rId111"/>
    <p:sldLayoutId id="2147483983" r:id="rId112"/>
    <p:sldLayoutId id="2147483984" r:id="rId113"/>
    <p:sldLayoutId id="2147483985" r:id="rId114"/>
    <p:sldLayoutId id="2147483986" r:id="rId115"/>
    <p:sldLayoutId id="2147483987" r:id="rId116"/>
    <p:sldLayoutId id="2147483988" r:id="rId117"/>
    <p:sldLayoutId id="2147483989" r:id="rId118"/>
    <p:sldLayoutId id="2147483990" r:id="rId119"/>
    <p:sldLayoutId id="2147483991" r:id="rId120"/>
    <p:sldLayoutId id="2147483992" r:id="rId121"/>
    <p:sldLayoutId id="2147483993" r:id="rId122"/>
    <p:sldLayoutId id="2147483994" r:id="rId123"/>
    <p:sldLayoutId id="2147483995" r:id="rId124"/>
    <p:sldLayoutId id="2147483996" r:id="rId125"/>
    <p:sldLayoutId id="2147483997" r:id="rId126"/>
    <p:sldLayoutId id="2147483998" r:id="rId127"/>
    <p:sldLayoutId id="2147483999" r:id="rId128"/>
    <p:sldLayoutId id="2147484000" r:id="rId129"/>
    <p:sldLayoutId id="2147484001" r:id="rId130"/>
    <p:sldLayoutId id="2147484002" r:id="rId131"/>
    <p:sldLayoutId id="2147484003" r:id="rId132"/>
    <p:sldLayoutId id="2147484004" r:id="rId133"/>
    <p:sldLayoutId id="2147484005" r:id="rId134"/>
    <p:sldLayoutId id="2147484006" r:id="rId135"/>
    <p:sldLayoutId id="2147484007" r:id="rId136"/>
    <p:sldLayoutId id="2147484008" r:id="rId137"/>
    <p:sldLayoutId id="2147484009" r:id="rId138"/>
    <p:sldLayoutId id="2147484010" r:id="rId139"/>
    <p:sldLayoutId id="2147484011" r:id="rId140"/>
    <p:sldLayoutId id="2147484012" r:id="rId141"/>
    <p:sldLayoutId id="2147484013" r:id="rId142"/>
    <p:sldLayoutId id="2147484014" r:id="rId143"/>
    <p:sldLayoutId id="2147484015" r:id="rId144"/>
    <p:sldLayoutId id="2147484016" r:id="rId145"/>
    <p:sldLayoutId id="2147484017" r:id="rId146"/>
    <p:sldLayoutId id="2147484018" r:id="rId147"/>
    <p:sldLayoutId id="2147484019" r:id="rId148"/>
    <p:sldLayoutId id="2147484020" r:id="rId149"/>
    <p:sldLayoutId id="2147484021" r:id="rId150"/>
    <p:sldLayoutId id="2147484022" r:id="rId151"/>
    <p:sldLayoutId id="2147484023" r:id="rId152"/>
    <p:sldLayoutId id="2147484024" r:id="rId153"/>
    <p:sldLayoutId id="2147484025" r:id="rId154"/>
    <p:sldLayoutId id="2147484026" r:id="rId155"/>
    <p:sldLayoutId id="2147484027" r:id="rId156"/>
    <p:sldLayoutId id="2147484028" r:id="rId157"/>
    <p:sldLayoutId id="2147484029" r:id="rId158"/>
    <p:sldLayoutId id="2147484030" r:id="rId159"/>
    <p:sldLayoutId id="2147484031" r:id="rId160"/>
    <p:sldLayoutId id="2147484032" r:id="rId161"/>
    <p:sldLayoutId id="2147484033" r:id="rId162"/>
    <p:sldLayoutId id="2147484034" r:id="rId163"/>
    <p:sldLayoutId id="2147484035" r:id="rId164"/>
    <p:sldLayoutId id="2147484036" r:id="rId165"/>
    <p:sldLayoutId id="2147484037" r:id="rId166"/>
    <p:sldLayoutId id="2147484038" r:id="rId167"/>
    <p:sldLayoutId id="2147484039" r:id="rId168"/>
    <p:sldLayoutId id="2147484040" r:id="rId169"/>
    <p:sldLayoutId id="2147484041" r:id="rId170"/>
    <p:sldLayoutId id="2147484042" r:id="rId171"/>
    <p:sldLayoutId id="2147484043" r:id="rId172"/>
    <p:sldLayoutId id="2147484044" r:id="rId173"/>
    <p:sldLayoutId id="2147484045" r:id="rId174"/>
    <p:sldLayoutId id="2147484046" r:id="rId175"/>
    <p:sldLayoutId id="2147484047" r:id="rId176"/>
    <p:sldLayoutId id="2147484048" r:id="rId177"/>
    <p:sldLayoutId id="2147484049" r:id="rId178"/>
    <p:sldLayoutId id="2147484050" r:id="rId179"/>
    <p:sldLayoutId id="2147484051" r:id="rId180"/>
    <p:sldLayoutId id="2147484052" r:id="rId181"/>
    <p:sldLayoutId id="2147484053" r:id="rId182"/>
    <p:sldLayoutId id="2147484054" r:id="rId183"/>
    <p:sldLayoutId id="2147484055" r:id="rId184"/>
    <p:sldLayoutId id="2147484056" r:id="rId185"/>
    <p:sldLayoutId id="2147484057" r:id="rId186"/>
    <p:sldLayoutId id="2147484058" r:id="rId187"/>
    <p:sldLayoutId id="2147484059" r:id="rId188"/>
    <p:sldLayoutId id="2147484060" r:id="rId189"/>
    <p:sldLayoutId id="2147484061" r:id="rId190"/>
    <p:sldLayoutId id="2147484062" r:id="rId191"/>
    <p:sldLayoutId id="2147484063" r:id="rId192"/>
    <p:sldLayoutId id="2147484064" r:id="rId193"/>
    <p:sldLayoutId id="2147484065" r:id="rId194"/>
    <p:sldLayoutId id="2147484066" r:id="rId195"/>
    <p:sldLayoutId id="2147484067" r:id="rId196"/>
    <p:sldLayoutId id="2147484068" r:id="rId197"/>
    <p:sldLayoutId id="2147484069" r:id="rId198"/>
    <p:sldLayoutId id="2147484070" r:id="rId199"/>
    <p:sldLayoutId id="2147484071" r:id="rId200"/>
    <p:sldLayoutId id="2147484072" r:id="rId201"/>
    <p:sldLayoutId id="2147484073" r:id="rId202"/>
    <p:sldLayoutId id="2147484074" r:id="rId203"/>
    <p:sldLayoutId id="2147484075" r:id="rId204"/>
    <p:sldLayoutId id="2147484076" r:id="rId205"/>
    <p:sldLayoutId id="2147484077" r:id="rId206"/>
    <p:sldLayoutId id="2147484078" r:id="rId207"/>
    <p:sldLayoutId id="2147484079" r:id="rId208"/>
    <p:sldLayoutId id="2147484080" r:id="rId209"/>
    <p:sldLayoutId id="2147484081" r:id="rId2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8E301-F012-6A4B-B1D3-89D05FA72A35}" type="datetimeFigureOut">
              <a:rPr lang="en-US" smtClean="0">
                <a:solidFill>
                  <a:prstClr val="black">
                    <a:tint val="75000"/>
                  </a:prstClr>
                </a:solidFill>
              </a:rPr>
              <a:pPr/>
              <a:t>19/4/2017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F80EE-BFE7-7B4F-9FFC-07E1884072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791925"/>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 id="2147484096" r:id="rId14"/>
    <p:sldLayoutId id="2147484097" r:id="rId15"/>
    <p:sldLayoutId id="2147484098" r:id="rId16"/>
    <p:sldLayoutId id="2147484099" r:id="rId17"/>
    <p:sldLayoutId id="2147484100" r:id="rId18"/>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15805-0E72-44D4-9D71-5837B8DCD1C7}" type="datetimeFigureOut">
              <a:rPr lang="it-IT" smtClean="0">
                <a:solidFill>
                  <a:prstClr val="black">
                    <a:tint val="75000"/>
                  </a:prstClr>
                </a:solidFill>
              </a:rPr>
              <a:pPr/>
              <a:t>19/04/2017</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B7FF4-596F-4508-8165-2C4DC76D71E6}"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2805089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5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2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4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22.xml"/></Relationships>
</file>

<file path=ppt/slides/_rels/slide107.xml.rels><?xml version="1.0" encoding="UTF-8" standalone="yes"?>
<Relationships xmlns="http://schemas.openxmlformats.org/package/2006/relationships"><Relationship Id="rId2" Type="http://schemas.openxmlformats.org/officeDocument/2006/relationships/hyperlink" Target="http://www.ncbi.nlm.nih.gov/pubmed/21829978" TargetMode="External"/><Relationship Id="rId1" Type="http://schemas.openxmlformats.org/officeDocument/2006/relationships/slideLayout" Target="../slideLayouts/slideLayout422.xml"/></Relationships>
</file>

<file path=ppt/slides/_rels/slide108.xml.rels><?xml version="1.0" encoding="UTF-8" standalone="yes"?>
<Relationships xmlns="http://schemas.openxmlformats.org/package/2006/relationships"><Relationship Id="rId2" Type="http://schemas.openxmlformats.org/officeDocument/2006/relationships/hyperlink" Target="http://www.ncbi.nlm.nih.gov/pubmed/22544523" TargetMode="External"/><Relationship Id="rId1" Type="http://schemas.openxmlformats.org/officeDocument/2006/relationships/slideLayout" Target="../slideLayouts/slideLayout42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42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2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2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2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eg"/><Relationship Id="rId1" Type="http://schemas.openxmlformats.org/officeDocument/2006/relationships/slideLayout" Target="../slideLayouts/slideLayout42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42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3.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5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440.xml"/></Relationships>
</file>

<file path=ppt/slides/_rels/slide12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40.xml"/></Relationships>
</file>

<file path=ppt/slides/_rels/slide12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40.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54.xml"/><Relationship Id="rId1" Type="http://schemas.openxmlformats.org/officeDocument/2006/relationships/vmlDrawing" Target="../drawings/vmlDrawing2.vml"/><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8.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3.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9.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0.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62.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3.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64.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4.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67.xml"/><Relationship Id="rId1" Type="http://schemas.openxmlformats.org/officeDocument/2006/relationships/vmlDrawing" Target="../drawings/vmlDrawing3.v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8.xml"/><Relationship Id="rId1" Type="http://schemas.openxmlformats.org/officeDocument/2006/relationships/vmlDrawing" Target="../drawings/vmlDrawing4.v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6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0.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jpeg"/><Relationship Id="rId1" Type="http://schemas.openxmlformats.org/officeDocument/2006/relationships/slideLayout" Target="../slideLayouts/slideLayout17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73.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17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5.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45.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76.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77.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17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7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0.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39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9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93.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6.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394.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23.xml"/></Relationships>
</file>

<file path=ppt/slides/_rels/slide5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95.xml"/><Relationship Id="rId6" Type="http://schemas.openxmlformats.org/officeDocument/2006/relationships/image" Target="../media/image28.jpeg"/><Relationship Id="rId5" Type="http://schemas.openxmlformats.org/officeDocument/2006/relationships/image" Target="../media/image117.jpeg"/><Relationship Id="rId4" Type="http://schemas.openxmlformats.org/officeDocument/2006/relationships/image" Target="../media/image116.jpe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96.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9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5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9.png"/><Relationship Id="rId7" Type="http://schemas.openxmlformats.org/officeDocument/2006/relationships/oleObject" Target="../embeddings/oleObject5.bin"/><Relationship Id="rId2" Type="http://schemas.openxmlformats.org/officeDocument/2006/relationships/slideLayout" Target="../slideLayouts/slideLayout422.xml"/><Relationship Id="rId1" Type="http://schemas.openxmlformats.org/officeDocument/2006/relationships/vmlDrawing" Target="../drawings/vmlDrawing5.v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5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3.jpg"/><Relationship Id="rId1" Type="http://schemas.openxmlformats.org/officeDocument/2006/relationships/slideLayout" Target="../slideLayouts/slideLayout422.xml"/><Relationship Id="rId4" Type="http://schemas.openxmlformats.org/officeDocument/2006/relationships/image" Target="../media/image120.jpg"/></Relationships>
</file>

<file path=ppt/slides/_rels/slide58.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422.xml"/></Relationships>
</file>

<file path=ppt/slides/_rels/slide5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42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422.xml"/><Relationship Id="rId6" Type="http://schemas.microsoft.com/office/2007/relationships/hdphoto" Target="../media/hdphoto2.wdp"/><Relationship Id="rId5" Type="http://schemas.openxmlformats.org/officeDocument/2006/relationships/image" Target="../media/image129.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23.xml"/></Relationships>
</file>

<file path=ppt/slides/_rels/slide6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22.xml"/></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22.xml"/></Relationships>
</file>

<file path=ppt/slides/_rels/slide64.xml.rels><?xml version="1.0" encoding="UTF-8" standalone="yes"?>
<Relationships xmlns="http://schemas.openxmlformats.org/package/2006/relationships"><Relationship Id="rId2" Type="http://schemas.openxmlformats.org/officeDocument/2006/relationships/hyperlink" Target="http://www.ncbi.nlm.nih.gov/pubmed/22544523" TargetMode="External"/><Relationship Id="rId1" Type="http://schemas.openxmlformats.org/officeDocument/2006/relationships/slideLayout" Target="../slideLayouts/slideLayout422.xml"/></Relationships>
</file>

<file path=ppt/slides/_rels/slide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6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2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6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42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8.xml"/></Relationships>
</file>

<file path=ppt/slides/_rels/slide7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22.xml"/></Relationships>
</file>

<file path=ppt/slides/_rels/slide7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22.xml"/></Relationships>
</file>

<file path=ppt/slides/_rels/slide7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22.xml"/><Relationship Id="rId4" Type="http://schemas.openxmlformats.org/officeDocument/2006/relationships/image" Target="../media/image14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7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1.png"/><Relationship Id="rId1" Type="http://schemas.openxmlformats.org/officeDocument/2006/relationships/slideLayout" Target="../slideLayouts/slideLayout4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7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42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4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422.xml"/></Relationships>
</file>

<file path=ppt/slides/_rels/slide89.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2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22.xml"/></Relationships>
</file>

<file path=ppt/slides/_rels/slide9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422.xml"/></Relationships>
</file>

<file path=ppt/slides/_rels/slide9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422.xml"/></Relationships>
</file>

<file path=ppt/slides/_rels/slide9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42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98.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4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988840"/>
            <a:ext cx="8136904" cy="1938992"/>
          </a:xfrm>
          <a:prstGeom prst="rect">
            <a:avLst/>
          </a:prstGeom>
        </p:spPr>
        <p:txBody>
          <a:bodyPr wrap="square">
            <a:spAutoFit/>
          </a:bodyPr>
          <a:lstStyle/>
          <a:p>
            <a:pPr algn="ctr" defTabSz="457200"/>
            <a:r>
              <a:rPr lang="en-SG" sz="4000" b="1" dirty="0">
                <a:solidFill>
                  <a:prstClr val="white">
                    <a:lumMod val="50000"/>
                  </a:prstClr>
                </a:solidFill>
              </a:rPr>
              <a:t>Role of Air Pollution in the Aggravation of Allergic symptoms: The Indian situation </a:t>
            </a:r>
            <a:endParaRPr lang="en-US" sz="4000" b="1" dirty="0">
              <a:solidFill>
                <a:prstClr val="white">
                  <a:lumMod val="50000"/>
                </a:prstClr>
              </a:solidFill>
            </a:endParaRPr>
          </a:p>
        </p:txBody>
      </p:sp>
    </p:spTree>
    <p:extLst>
      <p:ext uri="{BB962C8B-B14F-4D97-AF65-F5344CB8AC3E}">
        <p14:creationId xmlns:p14="http://schemas.microsoft.com/office/powerpoint/2010/main" val="323726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999147"/>
            <a:ext cx="54292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http://www.airqualityresearch.net/images/casestudy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467" y="3806155"/>
            <a:ext cx="332581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1" y="171450"/>
            <a:ext cx="9072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b="1" dirty="0" smtClean="0">
                <a:solidFill>
                  <a:prstClr val="white"/>
                </a:solidFill>
                <a:latin typeface="Calibri"/>
                <a:cs typeface="Arial" panose="020B0604020202020204" pitchFamily="34" charset="0"/>
              </a:rPr>
              <a:t>Remote sensing of air pollution from space</a:t>
            </a:r>
            <a:endParaRPr lang="en-IN" altLang="en-US" b="1" dirty="0" smtClean="0">
              <a:solidFill>
                <a:prstClr val="white"/>
              </a:solidFill>
              <a:latin typeface="Calibri"/>
              <a:cs typeface="Arial" panose="020B0604020202020204" pitchFamily="34" charset="0"/>
            </a:endParaRPr>
          </a:p>
        </p:txBody>
      </p:sp>
      <p:pic>
        <p:nvPicPr>
          <p:cNvPr id="20486" name="Picture 4" descr="http://cdn.wn.com/pd/74/b3/f708b0de26d98daacbd8aeb1cac0_gran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99147"/>
            <a:ext cx="2773362"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wunderground.com/hurricane/2008/belize_ra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554074"/>
            <a:ext cx="2773362"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9853" y="3776423"/>
            <a:ext cx="207168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142875" y="6536377"/>
            <a:ext cx="8929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1200" dirty="0" smtClean="0">
                <a:solidFill>
                  <a:prstClr val="white"/>
                </a:solidFill>
                <a:cs typeface="Arial" panose="020B0604020202020204" pitchFamily="34" charset="0"/>
              </a:rPr>
              <a:t>(Van </a:t>
            </a:r>
            <a:r>
              <a:rPr lang="en-US" altLang="en-US" sz="1200" dirty="0" err="1" smtClean="0">
                <a:solidFill>
                  <a:prstClr val="white"/>
                </a:solidFill>
                <a:cs typeface="Arial" panose="020B0604020202020204" pitchFamily="34" charset="0"/>
              </a:rPr>
              <a:t>Donkelaar</a:t>
            </a:r>
            <a:r>
              <a:rPr lang="en-US" altLang="en-US" sz="1200" dirty="0" smtClean="0">
                <a:solidFill>
                  <a:prstClr val="white"/>
                </a:solidFill>
                <a:cs typeface="Arial" panose="020B0604020202020204" pitchFamily="34" charset="0"/>
              </a:rPr>
              <a:t> et al. Environ Health </a:t>
            </a:r>
            <a:r>
              <a:rPr lang="en-US" altLang="en-US" sz="1200" dirty="0" err="1" smtClean="0">
                <a:solidFill>
                  <a:prstClr val="white"/>
                </a:solidFill>
                <a:cs typeface="Arial" panose="020B0604020202020204" pitchFamily="34" charset="0"/>
              </a:rPr>
              <a:t>Perspect</a:t>
            </a:r>
            <a:r>
              <a:rPr lang="en-US" altLang="en-US" sz="1200" dirty="0" smtClean="0">
                <a:solidFill>
                  <a:prstClr val="white"/>
                </a:solidFill>
                <a:cs typeface="Arial" panose="020B0604020202020204" pitchFamily="34" charset="0"/>
              </a:rPr>
              <a:t>  2010; 118(6): </a:t>
            </a:r>
            <a:r>
              <a:rPr lang="en-IN" altLang="en-US" sz="1200" dirty="0" smtClean="0">
                <a:solidFill>
                  <a:prstClr val="white"/>
                </a:solidFill>
                <a:cs typeface="Arial" panose="020B0604020202020204" pitchFamily="34" charset="0"/>
              </a:rPr>
              <a:t>847 DOI: 10.1289/ehp.0901623)</a:t>
            </a:r>
          </a:p>
        </p:txBody>
      </p:sp>
      <p:sp>
        <p:nvSpPr>
          <p:cNvPr id="10" name="TextBox 9"/>
          <p:cNvSpPr txBox="1">
            <a:spLocks noChangeArrowheads="1"/>
          </p:cNvSpPr>
          <p:nvPr/>
        </p:nvSpPr>
        <p:spPr bwMode="auto">
          <a:xfrm>
            <a:off x="5555853" y="5942034"/>
            <a:ext cx="31432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400" dirty="0" smtClean="0">
                <a:solidFill>
                  <a:prstClr val="white"/>
                </a:solidFill>
                <a:latin typeface="Arial" panose="020B0604020202020204" pitchFamily="34" charset="0"/>
                <a:cs typeface="Arial" panose="020B0604020202020204" pitchFamily="34" charset="0"/>
              </a:rPr>
              <a:t>(Indian Inst. of Tropical Meteorology)</a:t>
            </a:r>
            <a:endParaRPr lang="en-IN" altLang="en-US" sz="140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432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linds(horizontal)">
                                      <p:cBhvr>
                                        <p:cTn id="7" dur="500"/>
                                        <p:tgtEl>
                                          <p:spTgt spid="2048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85"/>
                                        </p:tgtEl>
                                        <p:attrNameLst>
                                          <p:attrName>style.visibility</p:attrName>
                                        </p:attrNameLst>
                                      </p:cBhvr>
                                      <p:to>
                                        <p:strVal val="visible"/>
                                      </p:to>
                                    </p:set>
                                    <p:animEffect transition="in" filter="blinds(horizontal)">
                                      <p:cBhvr>
                                        <p:cTn id="15" dur="500"/>
                                        <p:tgtEl>
                                          <p:spTgt spid="20485"/>
                                        </p:tgtEl>
                                      </p:cBhvr>
                                    </p:animEffect>
                                  </p:childTnLst>
                                </p:cTn>
                              </p:par>
                              <p:par>
                                <p:cTn id="16" presetID="3" presetClass="entr" presetSubtype="10" fill="hold" nodeType="with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blinds(horizontal)">
                                      <p:cBhvr>
                                        <p:cTn id="18" dur="500"/>
                                        <p:tgtEl>
                                          <p:spTgt spid="2048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20484"/>
                                        </p:tgtEl>
                                        <p:attrNameLst>
                                          <p:attrName>style.visibility</p:attrName>
                                        </p:attrNameLst>
                                      </p:cBhvr>
                                      <p:to>
                                        <p:strVal val="visible"/>
                                      </p:to>
                                    </p:set>
                                    <p:animEffect transition="in" filter="blinds(horizontal)">
                                      <p:cBhvr>
                                        <p:cTn id="34"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9"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AIR QUALITY</a:t>
            </a:r>
            <a:endParaRPr lang="en-US" b="1" dirty="0"/>
          </a:p>
        </p:txBody>
      </p:sp>
      <p:sp>
        <p:nvSpPr>
          <p:cNvPr id="3" name="Espaço Reservado para Conteúdo 2"/>
          <p:cNvSpPr>
            <a:spLocks noGrp="1"/>
          </p:cNvSpPr>
          <p:nvPr>
            <p:ph idx="4294967295"/>
          </p:nvPr>
        </p:nvSpPr>
        <p:spPr>
          <a:xfrm>
            <a:off x="323528" y="1124744"/>
            <a:ext cx="8496944" cy="5114968"/>
          </a:xfrm>
        </p:spPr>
        <p:txBody>
          <a:bodyPr>
            <a:normAutofit fontScale="85000" lnSpcReduction="10000"/>
          </a:bodyPr>
          <a:lstStyle/>
          <a:p>
            <a:pPr algn="just"/>
            <a:r>
              <a:rPr lang="en-US" dirty="0"/>
              <a:t>2011 survey by the World Health Organization</a:t>
            </a:r>
          </a:p>
          <a:p>
            <a:pPr algn="just"/>
            <a:r>
              <a:rPr lang="en-US" dirty="0"/>
              <a:t>91 countries</a:t>
            </a:r>
          </a:p>
          <a:p>
            <a:pPr algn="just"/>
            <a:r>
              <a:rPr lang="en-US" dirty="0"/>
              <a:t>quantity of particulate material present in the </a:t>
            </a:r>
            <a:r>
              <a:rPr lang="en-US" dirty="0" smtClean="0"/>
              <a:t>air</a:t>
            </a:r>
          </a:p>
          <a:p>
            <a:pPr lvl="1" algn="just">
              <a:buFont typeface="Wingdings" charset="2"/>
              <a:buChar char="§"/>
            </a:pPr>
            <a:r>
              <a:rPr lang="en-US" dirty="0" smtClean="0"/>
              <a:t>Mainly produced by </a:t>
            </a:r>
            <a:r>
              <a:rPr lang="en-US" dirty="0"/>
              <a:t>the burning of fossil </a:t>
            </a:r>
            <a:r>
              <a:rPr lang="en-US" dirty="0" smtClean="0"/>
              <a:t>fuels</a:t>
            </a:r>
          </a:p>
          <a:p>
            <a:pPr lvl="2" algn="just">
              <a:buFont typeface="Courier New"/>
              <a:buChar char="o"/>
            </a:pPr>
            <a:r>
              <a:rPr lang="en-US" dirty="0" smtClean="0"/>
              <a:t>gasoline and diesel oil</a:t>
            </a:r>
          </a:p>
          <a:p>
            <a:pPr algn="just"/>
            <a:r>
              <a:rPr lang="en-US" dirty="0"/>
              <a:t> </a:t>
            </a:r>
            <a:r>
              <a:rPr lang="en-US" b="1" dirty="0" smtClean="0">
                <a:solidFill>
                  <a:srgbClr val="FF0000"/>
                </a:solidFill>
              </a:rPr>
              <a:t>WHO Recommendation </a:t>
            </a:r>
            <a:r>
              <a:rPr lang="en-US" b="1" dirty="0">
                <a:solidFill>
                  <a:srgbClr val="FF0000"/>
                </a:solidFill>
              </a:rPr>
              <a:t>- less than 10 µg/m³</a:t>
            </a:r>
          </a:p>
          <a:p>
            <a:pPr lvl="1" algn="just">
              <a:buFont typeface="Wingdings" charset="2"/>
              <a:buChar char="§"/>
            </a:pPr>
            <a:r>
              <a:rPr lang="en-US" dirty="0" smtClean="0"/>
              <a:t>Levels above 20 µg/m³ </a:t>
            </a:r>
            <a:r>
              <a:rPr lang="en-US" dirty="0"/>
              <a:t>can cause serious health problems </a:t>
            </a:r>
            <a:r>
              <a:rPr lang="en-US" dirty="0" smtClean="0"/>
              <a:t>in </a:t>
            </a:r>
            <a:r>
              <a:rPr lang="en-US" dirty="0"/>
              <a:t>the population, mainly the respiratory </a:t>
            </a:r>
            <a:r>
              <a:rPr lang="en-US" dirty="0" smtClean="0"/>
              <a:t>diseases</a:t>
            </a:r>
          </a:p>
          <a:p>
            <a:pPr fontAlgn="base"/>
            <a:r>
              <a:rPr lang="en-US" sz="3500" b="1" dirty="0" smtClean="0"/>
              <a:t>Brazil</a:t>
            </a:r>
          </a:p>
          <a:p>
            <a:pPr algn="just" fontAlgn="base"/>
            <a:r>
              <a:rPr lang="en-US" dirty="0" smtClean="0"/>
              <a:t>48</a:t>
            </a:r>
            <a:r>
              <a:rPr lang="en-US" baseline="30000" dirty="0" smtClean="0"/>
              <a:t>th</a:t>
            </a:r>
            <a:r>
              <a:rPr lang="en-US" dirty="0" smtClean="0"/>
              <a:t> place</a:t>
            </a:r>
          </a:p>
          <a:p>
            <a:pPr algn="just" fontAlgn="base"/>
            <a:r>
              <a:rPr lang="en-US" b="1" dirty="0">
                <a:solidFill>
                  <a:srgbClr val="FF0000"/>
                </a:solidFill>
              </a:rPr>
              <a:t>Average 40 µg/m³ </a:t>
            </a:r>
            <a:r>
              <a:rPr lang="en-US" dirty="0"/>
              <a:t>of particulate matter suspended in the air</a:t>
            </a:r>
            <a:endParaRPr lang="en-US" dirty="0" smtClean="0"/>
          </a:p>
          <a:p>
            <a:pPr algn="just"/>
            <a:endParaRPr lang="en-US" dirty="0"/>
          </a:p>
        </p:txBody>
      </p:sp>
      <p:sp>
        <p:nvSpPr>
          <p:cNvPr id="4" name="Retângulo 3"/>
          <p:cNvSpPr/>
          <p:nvPr/>
        </p:nvSpPr>
        <p:spPr>
          <a:xfrm>
            <a:off x="0" y="6597352"/>
            <a:ext cx="9144000" cy="288032"/>
          </a:xfrm>
          <a:prstGeom prst="rect">
            <a:avLst/>
          </a:prstGeom>
        </p:spPr>
        <p:txBody>
          <a:bodyPr wrap="square">
            <a:spAutoFit/>
          </a:bodyPr>
          <a:lstStyle/>
          <a:p>
            <a:pPr algn="ctr"/>
            <a:r>
              <a:rPr lang="en-US" sz="1200" dirty="0">
                <a:solidFill>
                  <a:srgbClr val="FFFFFF"/>
                </a:solidFill>
              </a:rPr>
              <a:t>World Health Organization - Global Health Observatory data repository – Exposure - City level 2011</a:t>
            </a:r>
          </a:p>
        </p:txBody>
      </p:sp>
    </p:spTree>
    <p:extLst>
      <p:ext uri="{BB962C8B-B14F-4D97-AF65-F5344CB8AC3E}">
        <p14:creationId xmlns:p14="http://schemas.microsoft.com/office/powerpoint/2010/main" val="1624038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8964488" cy="836712"/>
          </a:xfrm>
        </p:spPr>
        <p:txBody>
          <a:bodyPr>
            <a:normAutofit/>
          </a:bodyPr>
          <a:lstStyle/>
          <a:p>
            <a:r>
              <a:rPr lang="en-US" b="1" dirty="0" smtClean="0"/>
              <a:t>NATIONAL AIR QUALITY STANDARDS</a:t>
            </a:r>
            <a:endParaRPr lang="en-US" sz="3600" b="1" dirty="0"/>
          </a:p>
        </p:txBody>
      </p:sp>
      <p:pic>
        <p:nvPicPr>
          <p:cNvPr id="5" name="Espaço Reservado para Conteúdo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1078345"/>
            <a:ext cx="8424936" cy="5054962"/>
          </a:xfrm>
        </p:spPr>
      </p:pic>
      <p:sp>
        <p:nvSpPr>
          <p:cNvPr id="3" name="Retângulo 2"/>
          <p:cNvSpPr/>
          <p:nvPr/>
        </p:nvSpPr>
        <p:spPr>
          <a:xfrm>
            <a:off x="0" y="6577607"/>
            <a:ext cx="9108504" cy="276999"/>
          </a:xfrm>
          <a:prstGeom prst="rect">
            <a:avLst/>
          </a:prstGeom>
        </p:spPr>
        <p:txBody>
          <a:bodyPr wrap="square">
            <a:spAutoFit/>
          </a:bodyPr>
          <a:lstStyle/>
          <a:p>
            <a:pPr algn="ctr"/>
            <a:r>
              <a:rPr lang="en-US" sz="1200" dirty="0">
                <a:solidFill>
                  <a:srgbClr val="FFFFFF"/>
                </a:solidFill>
              </a:rPr>
              <a:t>Brazil, National Council for the Environment (CONAMA) Resolution no. 03 -  1990/06/28</a:t>
            </a:r>
          </a:p>
        </p:txBody>
      </p:sp>
    </p:spTree>
    <p:extLst>
      <p:ext uri="{BB962C8B-B14F-4D97-AF65-F5344CB8AC3E}">
        <p14:creationId xmlns:p14="http://schemas.microsoft.com/office/powerpoint/2010/main" val="872039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30622"/>
            <a:ext cx="9144000" cy="490066"/>
          </a:xfrm>
        </p:spPr>
        <p:txBody>
          <a:bodyPr>
            <a:noAutofit/>
          </a:bodyPr>
          <a:lstStyle/>
          <a:p>
            <a:r>
              <a:rPr lang="en-US" sz="3200" b="1" dirty="0" smtClean="0"/>
              <a:t>Air Quality Standards  – State of São Paulo</a:t>
            </a:r>
            <a:endParaRPr lang="en-US" sz="3200" b="1" dirty="0"/>
          </a:p>
        </p:txBody>
      </p:sp>
      <p:graphicFrame>
        <p:nvGraphicFramePr>
          <p:cNvPr id="6" name="Tabela 5"/>
          <p:cNvGraphicFramePr>
            <a:graphicFrameLocks noGrp="1"/>
          </p:cNvGraphicFramePr>
          <p:nvPr>
            <p:extLst/>
          </p:nvPr>
        </p:nvGraphicFramePr>
        <p:xfrm>
          <a:off x="107504" y="692696"/>
          <a:ext cx="8856984" cy="5786726"/>
        </p:xfrm>
        <a:graphic>
          <a:graphicData uri="http://schemas.openxmlformats.org/drawingml/2006/table">
            <a:tbl>
              <a:tblPr>
                <a:tableStyleId>{5C22544A-7EE6-4342-B048-85BDC9FD1C3A}</a:tableStyleId>
              </a:tblPr>
              <a:tblGrid>
                <a:gridCol w="1153956"/>
                <a:gridCol w="719349"/>
                <a:gridCol w="719349"/>
                <a:gridCol w="719349"/>
                <a:gridCol w="719349"/>
                <a:gridCol w="719349"/>
                <a:gridCol w="719349"/>
                <a:gridCol w="719349"/>
                <a:gridCol w="719349"/>
                <a:gridCol w="1948236"/>
              </a:tblGrid>
              <a:tr h="222126">
                <a:tc rowSpan="3">
                  <a:txBody>
                    <a:bodyPr/>
                    <a:lstStyle/>
                    <a:p>
                      <a:pPr algn="ctr" fontAlgn="ctr"/>
                      <a:r>
                        <a:rPr lang="pt-BR" sz="1200" b="1" u="none" strike="noStrike" dirty="0" err="1">
                          <a:solidFill>
                            <a:schemeClr val="bg1"/>
                          </a:solidFill>
                          <a:effectLst/>
                          <a:latin typeface="+mn-lt"/>
                        </a:rPr>
                        <a:t>Quality</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rowSpan="3">
                  <a:txBody>
                    <a:bodyPr/>
                    <a:lstStyle/>
                    <a:p>
                      <a:pPr algn="ctr" fontAlgn="ctr"/>
                      <a:r>
                        <a:rPr lang="pt-BR" sz="1200" b="1" u="none" strike="noStrike" dirty="0">
                          <a:solidFill>
                            <a:schemeClr val="bg1"/>
                          </a:solidFill>
                          <a:effectLst/>
                          <a:latin typeface="+mn-lt"/>
                        </a:rPr>
                        <a:t>Index</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PM</a:t>
                      </a:r>
                      <a:r>
                        <a:rPr lang="pt-BR" sz="1200" b="1" u="none" strike="noStrike" baseline="-25000" dirty="0">
                          <a:solidFill>
                            <a:schemeClr val="bg1"/>
                          </a:solidFill>
                          <a:effectLst/>
                        </a:rPr>
                        <a:t>10</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PM</a:t>
                      </a:r>
                      <a:r>
                        <a:rPr lang="pt-BR" sz="1200" b="1" u="none" strike="noStrike" baseline="-25000" dirty="0">
                          <a:solidFill>
                            <a:schemeClr val="bg1"/>
                          </a:solidFill>
                          <a:effectLst/>
                        </a:rPr>
                        <a:t>2,5</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O</a:t>
                      </a:r>
                      <a:r>
                        <a:rPr lang="pt-BR" sz="1200" b="1" u="none" strike="noStrike" baseline="-25000" dirty="0">
                          <a:solidFill>
                            <a:schemeClr val="bg1"/>
                          </a:solidFill>
                          <a:effectLst/>
                        </a:rPr>
                        <a:t>3</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CO</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NO</a:t>
                      </a:r>
                      <a:r>
                        <a:rPr lang="pt-BR" sz="1200" b="1" u="none" strike="noStrike" baseline="-25000" dirty="0">
                          <a:solidFill>
                            <a:schemeClr val="bg1"/>
                          </a:solidFill>
                          <a:effectLst/>
                        </a:rPr>
                        <a:t>2</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rPr>
                        <a:t>SO</a:t>
                      </a:r>
                      <a:r>
                        <a:rPr lang="pt-BR" sz="1200" b="1" u="none" strike="noStrike" baseline="-25000" dirty="0">
                          <a:solidFill>
                            <a:schemeClr val="bg1"/>
                          </a:solidFill>
                          <a:effectLst/>
                        </a:rPr>
                        <a:t>2</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err="1">
                          <a:solidFill>
                            <a:schemeClr val="bg1"/>
                          </a:solidFill>
                          <a:effectLst/>
                        </a:rPr>
                        <a:t>Smoke</a:t>
                      </a:r>
                      <a:endParaRPr lang="pt-BR" sz="1200" b="1" i="0" u="none" strike="noStrike" dirty="0">
                        <a:solidFill>
                          <a:schemeClr val="bg1"/>
                        </a:solidFill>
                        <a:effectLst/>
                        <a:latin typeface="Calibri"/>
                      </a:endParaRPr>
                    </a:p>
                  </a:txBody>
                  <a:tcPr marL="6607" marR="6607" marT="6607" marB="0" anchor="ctr">
                    <a:solidFill>
                      <a:schemeClr val="tx2">
                        <a:lumMod val="60000"/>
                        <a:lumOff val="40000"/>
                      </a:schemeClr>
                    </a:solidFill>
                  </a:tcPr>
                </a:tc>
                <a:tc rowSpan="3">
                  <a:txBody>
                    <a:bodyPr/>
                    <a:lstStyle/>
                    <a:p>
                      <a:pPr algn="ctr" fontAlgn="ctr"/>
                      <a:r>
                        <a:rPr lang="pt-BR" sz="1200" b="1" u="none" strike="noStrike" dirty="0" err="1">
                          <a:solidFill>
                            <a:schemeClr val="bg1"/>
                          </a:solidFill>
                          <a:effectLst/>
                          <a:latin typeface="+mn-lt"/>
                        </a:rPr>
                        <a:t>Meaning</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r>
              <a:tr h="215220">
                <a:tc vMerge="1">
                  <a:txBody>
                    <a:bodyPr/>
                    <a:lstStyle/>
                    <a:p>
                      <a:endParaRPr lang="pt-BR"/>
                    </a:p>
                  </a:txBody>
                  <a:tcPr/>
                </a:tc>
                <a:tc vMerge="1">
                  <a:txBody>
                    <a:bodyPr/>
                    <a:lstStyle/>
                    <a:p>
                      <a:endParaRPr lang="pt-BR"/>
                    </a:p>
                  </a:txBody>
                  <a:tcPr/>
                </a:tc>
                <a:tc>
                  <a:txBody>
                    <a:bodyPr/>
                    <a:lstStyle/>
                    <a:p>
                      <a:pPr algn="ctr" rtl="0" fontAlgn="ctr"/>
                      <a:r>
                        <a:rPr lang="pt-BR" sz="1200" b="1" u="none" strike="noStrike" dirty="0">
                          <a:solidFill>
                            <a:schemeClr val="bg1"/>
                          </a:solidFill>
                          <a:effectLst/>
                          <a:latin typeface="+mn-lt"/>
                        </a:rPr>
                        <a:t>m</a:t>
                      </a:r>
                      <a:r>
                        <a:rPr lang="pt-BR" sz="1200" b="1" u="none" strike="noStrike" dirty="0" smtClean="0">
                          <a:solidFill>
                            <a:schemeClr val="bg1"/>
                          </a:solidFill>
                          <a:effectLst/>
                          <a:latin typeface="+mn-lt"/>
                        </a:rPr>
                        <a:t>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rtl="0" fontAlgn="ctr"/>
                      <a:r>
                        <a:rPr lang="pt-BR" sz="1200" b="1" u="none" strike="noStrike" dirty="0" smtClean="0">
                          <a:solidFill>
                            <a:schemeClr val="bg1"/>
                          </a:solidFill>
                          <a:effectLst/>
                          <a:latin typeface="+mn-lt"/>
                        </a:rPr>
                        <a:t>mg/m</a:t>
                      </a:r>
                      <a:r>
                        <a:rPr lang="pt-BR" sz="1200" b="1" u="none" strike="noStrike" baseline="30000" dirty="0" smtClean="0">
                          <a:solidFill>
                            <a:schemeClr val="bg1"/>
                          </a:solidFill>
                          <a:effectLst/>
                          <a:latin typeface="+mn-lt"/>
                        </a:rPr>
                        <a:t>3</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vMerge="1">
                  <a:txBody>
                    <a:bodyPr/>
                    <a:lstStyle/>
                    <a:p>
                      <a:endParaRPr lang="pt-BR"/>
                    </a:p>
                  </a:txBody>
                  <a:tcPr/>
                </a:tc>
              </a:tr>
              <a:tr h="189256">
                <a:tc vMerge="1">
                  <a:txBody>
                    <a:bodyPr/>
                    <a:lstStyle/>
                    <a:p>
                      <a:endParaRPr lang="pt-BR"/>
                    </a:p>
                  </a:txBody>
                  <a:tcPr/>
                </a:tc>
                <a:tc vMerge="1">
                  <a:txBody>
                    <a:bodyPr/>
                    <a:lstStyle/>
                    <a:p>
                      <a:endParaRPr lang="pt-BR"/>
                    </a:p>
                  </a:txBody>
                  <a:tcPr/>
                </a:tc>
                <a:tc>
                  <a:txBody>
                    <a:bodyPr/>
                    <a:lstStyle/>
                    <a:p>
                      <a:pPr algn="ctr" fontAlgn="ctr"/>
                      <a:r>
                        <a:rPr lang="pt-BR" sz="1200" b="1" u="none" strike="noStrike" dirty="0">
                          <a:solidFill>
                            <a:schemeClr val="bg1"/>
                          </a:solidFill>
                          <a:effectLst/>
                          <a:latin typeface="+mn-lt"/>
                        </a:rPr>
                        <a:t>24h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24h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8h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8h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1h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24h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a:txBody>
                    <a:bodyPr/>
                    <a:lstStyle/>
                    <a:p>
                      <a:pPr algn="ctr" fontAlgn="ctr"/>
                      <a:r>
                        <a:rPr lang="pt-BR" sz="1200" b="1" u="none" strike="noStrike" dirty="0">
                          <a:solidFill>
                            <a:schemeClr val="bg1"/>
                          </a:solidFill>
                          <a:effectLst/>
                          <a:latin typeface="+mn-lt"/>
                        </a:rPr>
                        <a:t>24h</a:t>
                      </a:r>
                      <a:endParaRPr lang="pt-BR" sz="1200" b="1" i="0" u="none" strike="noStrike" dirty="0">
                        <a:solidFill>
                          <a:schemeClr val="bg1"/>
                        </a:solidFill>
                        <a:effectLst/>
                        <a:latin typeface="+mn-lt"/>
                      </a:endParaRPr>
                    </a:p>
                  </a:txBody>
                  <a:tcPr marL="6607" marR="6607" marT="6607" marB="0" anchor="ctr">
                    <a:solidFill>
                      <a:schemeClr val="tx2">
                        <a:lumMod val="60000"/>
                        <a:lumOff val="40000"/>
                      </a:schemeClr>
                    </a:solidFill>
                  </a:tcPr>
                </a:tc>
                <a:tc vMerge="1">
                  <a:txBody>
                    <a:bodyPr/>
                    <a:lstStyle/>
                    <a:p>
                      <a:endParaRPr lang="pt-BR"/>
                    </a:p>
                  </a:txBody>
                  <a:tcPr/>
                </a:tc>
              </a:tr>
              <a:tr h="525526">
                <a:tc>
                  <a:txBody>
                    <a:bodyPr/>
                    <a:lstStyle/>
                    <a:p>
                      <a:pPr algn="ctr" fontAlgn="ctr"/>
                      <a:r>
                        <a:rPr lang="pt-BR" sz="1000" b="0" u="none" strike="noStrike" dirty="0">
                          <a:solidFill>
                            <a:schemeClr val="bg1"/>
                          </a:solidFill>
                          <a:effectLst/>
                        </a:rPr>
                        <a:t>N1 - GOOD</a:t>
                      </a:r>
                      <a:endParaRPr lang="pt-BR" sz="1000" b="0" i="0" u="none" strike="noStrike" dirty="0">
                        <a:solidFill>
                          <a:schemeClr val="bg1"/>
                        </a:solidFill>
                        <a:effectLst/>
                        <a:latin typeface="Calibri"/>
                      </a:endParaRPr>
                    </a:p>
                  </a:txBody>
                  <a:tcPr marL="6607" marR="6607" marT="6607" marB="0" anchor="ctr">
                    <a:solidFill>
                      <a:srgbClr val="00B050"/>
                    </a:solidFill>
                  </a:tcPr>
                </a:tc>
                <a:tc>
                  <a:txBody>
                    <a:bodyPr/>
                    <a:lstStyle/>
                    <a:p>
                      <a:pPr algn="ctr" fontAlgn="ctr"/>
                      <a:r>
                        <a:rPr lang="pt-BR" sz="1000" b="0" u="none" strike="noStrike" dirty="0">
                          <a:effectLst/>
                        </a:rPr>
                        <a:t>0-40</a:t>
                      </a:r>
                      <a:endParaRPr lang="pt-BR" sz="1000" b="0" i="0" u="none" strike="noStrike" dirty="0">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a:effectLst/>
                        </a:rPr>
                        <a:t>0-50</a:t>
                      </a:r>
                      <a:endParaRPr lang="pt-BR" sz="1000" b="0" i="0" u="none" strike="noStrike">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dirty="0">
                          <a:effectLst/>
                        </a:rPr>
                        <a:t>0-25</a:t>
                      </a:r>
                      <a:endParaRPr lang="pt-BR" sz="1000" b="0" i="0" u="none" strike="noStrike" dirty="0">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dirty="0">
                          <a:effectLst/>
                        </a:rPr>
                        <a:t>0-100</a:t>
                      </a:r>
                      <a:endParaRPr lang="pt-BR" sz="1000" b="0" i="0" u="none" strike="noStrike" dirty="0">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dirty="0">
                          <a:effectLst/>
                        </a:rPr>
                        <a:t>0-9</a:t>
                      </a:r>
                      <a:endParaRPr lang="pt-BR" sz="1000" b="0" i="0" u="none" strike="noStrike" dirty="0">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a:effectLst/>
                        </a:rPr>
                        <a:t>0-200</a:t>
                      </a:r>
                      <a:endParaRPr lang="pt-BR" sz="1000" b="0" i="0" u="none" strike="noStrike">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a:effectLst/>
                        </a:rPr>
                        <a:t>0-20</a:t>
                      </a:r>
                      <a:endParaRPr lang="pt-BR" sz="1000" b="0" i="0" u="none" strike="noStrike">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dirty="0">
                          <a:effectLst/>
                        </a:rPr>
                        <a:t>0-50</a:t>
                      </a:r>
                      <a:endParaRPr lang="pt-BR" sz="1000" b="0" i="0" u="none" strike="noStrike" dirty="0">
                        <a:solidFill>
                          <a:srgbClr val="000000"/>
                        </a:solidFill>
                        <a:effectLst/>
                        <a:latin typeface="Calibri"/>
                      </a:endParaRPr>
                    </a:p>
                  </a:txBody>
                  <a:tcPr marL="6607" marR="6607" marT="6607" marB="0" anchor="ctr">
                    <a:solidFill>
                      <a:srgbClr val="92D050"/>
                    </a:solidFill>
                  </a:tcPr>
                </a:tc>
                <a:tc>
                  <a:txBody>
                    <a:bodyPr/>
                    <a:lstStyle/>
                    <a:p>
                      <a:pPr algn="ctr" fontAlgn="ctr"/>
                      <a:r>
                        <a:rPr lang="pt-BR" sz="1000" b="0" u="none" strike="noStrike" dirty="0">
                          <a:effectLst/>
                        </a:rPr>
                        <a:t> </a:t>
                      </a:r>
                      <a:endParaRPr lang="pt-BR" sz="1000" b="0" i="0" u="none" strike="noStrike" dirty="0">
                        <a:solidFill>
                          <a:srgbClr val="000000"/>
                        </a:solidFill>
                        <a:effectLst/>
                        <a:latin typeface="Calibri"/>
                      </a:endParaRPr>
                    </a:p>
                  </a:txBody>
                  <a:tcPr marL="6607" marR="6607" marT="6607" marB="0" anchor="ctr">
                    <a:solidFill>
                      <a:srgbClr val="92D050"/>
                    </a:solidFill>
                  </a:tcPr>
                </a:tc>
              </a:tr>
              <a:tr h="1016553">
                <a:tc>
                  <a:txBody>
                    <a:bodyPr/>
                    <a:lstStyle/>
                    <a:p>
                      <a:pPr algn="ctr" fontAlgn="ctr"/>
                      <a:r>
                        <a:rPr lang="pt-BR" sz="1000" b="0" u="none" strike="noStrike" dirty="0">
                          <a:effectLst/>
                        </a:rPr>
                        <a:t>N2- MODERATE</a:t>
                      </a:r>
                      <a:endParaRPr lang="pt-BR" sz="1000" b="0" i="0" u="none" strike="noStrike" dirty="0">
                        <a:solidFill>
                          <a:srgbClr val="000000"/>
                        </a:solidFill>
                        <a:effectLst/>
                        <a:latin typeface="Calibri"/>
                      </a:endParaRPr>
                    </a:p>
                  </a:txBody>
                  <a:tcPr marL="6607" marR="6607" marT="6607" marB="0" anchor="ctr">
                    <a:solidFill>
                      <a:srgbClr val="FFFF00"/>
                    </a:solidFill>
                  </a:tcPr>
                </a:tc>
                <a:tc>
                  <a:txBody>
                    <a:bodyPr/>
                    <a:lstStyle/>
                    <a:p>
                      <a:pPr algn="ctr" fontAlgn="ctr"/>
                      <a:r>
                        <a:rPr lang="pt-BR" sz="1000" b="0" u="none" strike="noStrike" dirty="0">
                          <a:effectLst/>
                        </a:rPr>
                        <a:t>41-80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&gt;50-100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&gt;25-50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&gt;100-130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&gt;9-11</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&gt;200-240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&gt;20-40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pt-BR" sz="1000" b="0" u="none" strike="noStrike" dirty="0">
                          <a:effectLst/>
                        </a:rPr>
                        <a:t>&gt;50-100</a:t>
                      </a:r>
                      <a:endParaRPr lang="pt-BR" sz="1000" b="0" i="0" u="none" strike="noStrike" dirty="0">
                        <a:solidFill>
                          <a:srgbClr val="000000"/>
                        </a:solidFill>
                        <a:effectLst/>
                        <a:latin typeface="Calibri"/>
                      </a:endParaRPr>
                    </a:p>
                  </a:txBody>
                  <a:tcPr marL="6607" marR="6607" marT="6607" marB="0" anchor="ctr">
                    <a:solidFill>
                      <a:srgbClr val="FFFF99"/>
                    </a:solidFill>
                  </a:tcPr>
                </a:tc>
                <a:tc>
                  <a:txBody>
                    <a:bodyPr/>
                    <a:lstStyle/>
                    <a:p>
                      <a:pPr algn="ctr" fontAlgn="ctr"/>
                      <a:r>
                        <a:rPr lang="en-US" sz="1000" b="0" u="none" strike="noStrike" dirty="0">
                          <a:effectLst/>
                        </a:rPr>
                        <a:t>People in sensitive groups (children, the elderly and people with respiratory and heart diseases) can present symptoms such as dry cough and tiredness. The population, in general, is not affected.</a:t>
                      </a:r>
                      <a:endParaRPr lang="en-US" sz="1000" b="0" i="0" u="none" strike="noStrike" dirty="0">
                        <a:solidFill>
                          <a:srgbClr val="000000"/>
                        </a:solidFill>
                        <a:effectLst/>
                        <a:latin typeface="Calibri"/>
                      </a:endParaRPr>
                    </a:p>
                  </a:txBody>
                  <a:tcPr marL="6607" marR="6607" marT="6607" marB="0" anchor="ctr">
                    <a:solidFill>
                      <a:srgbClr val="FFFF99"/>
                    </a:solidFill>
                  </a:tcPr>
                </a:tc>
              </a:tr>
              <a:tr h="1172946">
                <a:tc>
                  <a:txBody>
                    <a:bodyPr/>
                    <a:lstStyle/>
                    <a:p>
                      <a:pPr algn="ctr" fontAlgn="ctr"/>
                      <a:r>
                        <a:rPr lang="pt-BR" sz="1000" b="0" u="none" strike="noStrike" dirty="0">
                          <a:effectLst/>
                        </a:rPr>
                        <a:t>N3- BAD</a:t>
                      </a:r>
                      <a:endParaRPr lang="pt-BR" sz="1000" b="0" i="0" u="none" strike="noStrike" dirty="0">
                        <a:solidFill>
                          <a:srgbClr val="000000"/>
                        </a:solidFill>
                        <a:effectLst/>
                        <a:latin typeface="Calibri"/>
                      </a:endParaRPr>
                    </a:p>
                  </a:txBody>
                  <a:tcPr marL="6607" marR="6607" marT="6607" marB="0" anchor="ctr">
                    <a:solidFill>
                      <a:schemeClr val="accent6">
                        <a:lumMod val="75000"/>
                      </a:schemeClr>
                    </a:solidFill>
                  </a:tcPr>
                </a:tc>
                <a:tc>
                  <a:txBody>
                    <a:bodyPr/>
                    <a:lstStyle/>
                    <a:p>
                      <a:pPr algn="ctr" fontAlgn="ctr"/>
                      <a:r>
                        <a:rPr lang="pt-BR" sz="1000" b="0" u="none" strike="noStrike" dirty="0">
                          <a:effectLst/>
                        </a:rPr>
                        <a:t>81-120</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&gt;100-150</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&gt;50-75</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&gt;130-160</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&gt;11-13</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&gt;240-320</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&gt;40-365</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pt-BR" sz="1000" b="0" u="none" strike="noStrike" dirty="0">
                          <a:effectLst/>
                        </a:rPr>
                        <a:t>&gt;100-150</a:t>
                      </a:r>
                      <a:endParaRPr lang="pt-BR"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c>
                  <a:txBody>
                    <a:bodyPr/>
                    <a:lstStyle/>
                    <a:p>
                      <a:pPr algn="ctr" fontAlgn="ctr"/>
                      <a:r>
                        <a:rPr lang="en-US" sz="1000" b="0" u="none" strike="noStrike" dirty="0">
                          <a:effectLst/>
                        </a:rPr>
                        <a:t>All the population can </a:t>
                      </a:r>
                      <a:r>
                        <a:rPr lang="en-US" sz="1000" b="0" u="none" strike="noStrike" dirty="0" err="1">
                          <a:effectLst/>
                        </a:rPr>
                        <a:t>presentt</a:t>
                      </a:r>
                      <a:r>
                        <a:rPr lang="en-US" sz="1000" b="0" u="none" strike="noStrike" dirty="0">
                          <a:effectLst/>
                        </a:rPr>
                        <a:t> symptoms such as dry cough, tiredness, burning eyes, nose and throat. People in sensitive groups (children, the elderly and people with respiratory and heart diseases) may have more serious effects on health.</a:t>
                      </a:r>
                      <a:endParaRPr lang="en-US" sz="1000" b="0" i="0" u="none" strike="noStrike" dirty="0">
                        <a:solidFill>
                          <a:srgbClr val="000000"/>
                        </a:solidFill>
                        <a:effectLst/>
                        <a:latin typeface="Calibri"/>
                      </a:endParaRPr>
                    </a:p>
                  </a:txBody>
                  <a:tcPr marL="6607" marR="6607" marT="6607" marB="0" anchor="ctr">
                    <a:solidFill>
                      <a:schemeClr val="accent6">
                        <a:lumMod val="60000"/>
                        <a:lumOff val="40000"/>
                      </a:schemeClr>
                    </a:solidFill>
                  </a:tcPr>
                </a:tc>
              </a:tr>
              <a:tr h="1485732">
                <a:tc>
                  <a:txBody>
                    <a:bodyPr/>
                    <a:lstStyle/>
                    <a:p>
                      <a:pPr algn="ctr" fontAlgn="ctr"/>
                      <a:r>
                        <a:rPr lang="pt-BR" sz="1000" b="0" u="none" strike="noStrike" dirty="0">
                          <a:effectLst/>
                        </a:rPr>
                        <a:t>N4- VERY BAD</a:t>
                      </a:r>
                      <a:endParaRPr lang="pt-BR" sz="1000" b="0" i="0" u="none" strike="noStrike" dirty="0">
                        <a:solidFill>
                          <a:srgbClr val="000000"/>
                        </a:solidFill>
                        <a:effectLst/>
                        <a:latin typeface="Calibri"/>
                      </a:endParaRPr>
                    </a:p>
                  </a:txBody>
                  <a:tcPr marL="6607" marR="6607" marT="6607" marB="0" anchor="ctr">
                    <a:solidFill>
                      <a:srgbClr val="FF0000"/>
                    </a:solidFill>
                  </a:tcPr>
                </a:tc>
                <a:tc>
                  <a:txBody>
                    <a:bodyPr/>
                    <a:lstStyle/>
                    <a:p>
                      <a:pPr algn="ctr" fontAlgn="ctr"/>
                      <a:r>
                        <a:rPr lang="pt-BR" sz="1000" b="0" u="none" strike="noStrike" dirty="0">
                          <a:effectLst/>
                        </a:rPr>
                        <a:t>121-200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&gt;150-250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&gt;75-125</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&gt;160-200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&gt;13-15</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&gt;320-1130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&gt;365-800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pt-BR" sz="1000" b="0" u="none" strike="noStrike" dirty="0">
                          <a:effectLst/>
                        </a:rPr>
                        <a:t>&gt;150-250</a:t>
                      </a:r>
                      <a:endParaRPr lang="pt-BR" sz="1000" b="0" i="0" u="none" strike="noStrike" dirty="0">
                        <a:solidFill>
                          <a:srgbClr val="000000"/>
                        </a:solidFill>
                        <a:effectLst/>
                        <a:latin typeface="Calibri"/>
                      </a:endParaRPr>
                    </a:p>
                  </a:txBody>
                  <a:tcPr marL="6607" marR="6607" marT="6607" marB="0" anchor="ctr">
                    <a:solidFill>
                      <a:srgbClr val="FF7C80"/>
                    </a:solidFill>
                  </a:tcPr>
                </a:tc>
                <a:tc>
                  <a:txBody>
                    <a:bodyPr/>
                    <a:lstStyle/>
                    <a:p>
                      <a:pPr algn="ctr" fontAlgn="ctr"/>
                      <a:r>
                        <a:rPr lang="en-US" sz="1000" b="0" u="none" strike="noStrike" dirty="0">
                          <a:effectLst/>
                        </a:rPr>
                        <a:t>All the population can present worsening of symptoms such as dry cough, fatigue, burning eyes, nose and throat and even shortness of breath and wheezing. Even more serious effects to the health of sensitive groups (children, the elderly and people with respiratory and heart diseases).</a:t>
                      </a:r>
                      <a:endParaRPr lang="en-US" sz="1000" b="0" i="0" u="none" strike="noStrike" dirty="0">
                        <a:solidFill>
                          <a:srgbClr val="000000"/>
                        </a:solidFill>
                        <a:effectLst/>
                        <a:latin typeface="Calibri"/>
                      </a:endParaRPr>
                    </a:p>
                  </a:txBody>
                  <a:tcPr marL="6607" marR="6607" marT="6607" marB="0" anchor="ctr">
                    <a:solidFill>
                      <a:srgbClr val="FF7C80"/>
                    </a:solidFill>
                  </a:tcPr>
                </a:tc>
              </a:tr>
              <a:tr h="906275">
                <a:tc>
                  <a:txBody>
                    <a:bodyPr/>
                    <a:lstStyle/>
                    <a:p>
                      <a:pPr algn="ctr" fontAlgn="ctr"/>
                      <a:r>
                        <a:rPr lang="pt-BR" sz="1000" b="0" u="none" strike="noStrike" dirty="0">
                          <a:solidFill>
                            <a:schemeClr val="bg1"/>
                          </a:solidFill>
                          <a:effectLst/>
                        </a:rPr>
                        <a:t>N5- TERRIBLE</a:t>
                      </a:r>
                      <a:endParaRPr lang="pt-BR" sz="1000" b="0" i="0" u="none" strike="noStrike" dirty="0">
                        <a:solidFill>
                          <a:schemeClr val="bg1"/>
                        </a:solidFill>
                        <a:effectLst/>
                        <a:latin typeface="Calibri"/>
                      </a:endParaRPr>
                    </a:p>
                  </a:txBody>
                  <a:tcPr marL="6607" marR="6607" marT="6607" marB="0" anchor="ctr">
                    <a:solidFill>
                      <a:srgbClr val="7030A0"/>
                    </a:solidFill>
                  </a:tcPr>
                </a:tc>
                <a:tc>
                  <a:txBody>
                    <a:bodyPr/>
                    <a:lstStyle/>
                    <a:p>
                      <a:pPr algn="ctr" fontAlgn="ctr"/>
                      <a:r>
                        <a:rPr lang="pt-BR" sz="1000" b="0" u="none" strike="noStrike" dirty="0">
                          <a:effectLst/>
                        </a:rPr>
                        <a:t>&gt;200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&gt;250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&gt;125</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&gt;200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&gt;15</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&gt;1130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&gt;800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pt-BR" sz="1000" b="0" u="none" strike="noStrike" dirty="0">
                          <a:effectLst/>
                        </a:rPr>
                        <a:t>&gt;250</a:t>
                      </a:r>
                      <a:endParaRPr lang="pt-BR"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c>
                  <a:txBody>
                    <a:bodyPr/>
                    <a:lstStyle/>
                    <a:p>
                      <a:pPr algn="ctr" fontAlgn="ctr"/>
                      <a:r>
                        <a:rPr lang="en-US" sz="1000" b="0" u="none" strike="noStrike" dirty="0">
                          <a:effectLst/>
                        </a:rPr>
                        <a:t>All the population can present serious risks of respiratory and cardiovascular events. Increase of premature deaths in people sensitive groups</a:t>
                      </a:r>
                      <a:endParaRPr lang="en-US" sz="1000" b="0" i="0" u="none" strike="noStrike" dirty="0">
                        <a:solidFill>
                          <a:srgbClr val="000000"/>
                        </a:solidFill>
                        <a:effectLst/>
                        <a:latin typeface="Calibri"/>
                      </a:endParaRPr>
                    </a:p>
                  </a:txBody>
                  <a:tcPr marL="6607" marR="6607" marT="6607" marB="0" anchor="ctr">
                    <a:solidFill>
                      <a:schemeClr val="accent4">
                        <a:lumMod val="60000"/>
                        <a:lumOff val="40000"/>
                      </a:schemeClr>
                    </a:solidFill>
                  </a:tcPr>
                </a:tc>
              </a:tr>
            </a:tbl>
          </a:graphicData>
        </a:graphic>
      </p:graphicFrame>
      <p:sp>
        <p:nvSpPr>
          <p:cNvPr id="7" name="Retângulo 6"/>
          <p:cNvSpPr/>
          <p:nvPr/>
        </p:nvSpPr>
        <p:spPr>
          <a:xfrm>
            <a:off x="0" y="6597352"/>
            <a:ext cx="9144000" cy="276999"/>
          </a:xfrm>
          <a:prstGeom prst="rect">
            <a:avLst/>
          </a:prstGeom>
        </p:spPr>
        <p:txBody>
          <a:bodyPr wrap="square">
            <a:spAutoFit/>
          </a:bodyPr>
          <a:lstStyle/>
          <a:p>
            <a:pPr algn="ctr"/>
            <a:r>
              <a:rPr lang="en-US" sz="1200" dirty="0">
                <a:solidFill>
                  <a:srgbClr val="FFFFFF"/>
                </a:solidFill>
              </a:rPr>
              <a:t>Government of the State of São Paulo - Environmental Company of the State of São Paulo, CETESB - 2015</a:t>
            </a:r>
            <a:endParaRPr lang="pt-BR" sz="1200" dirty="0">
              <a:solidFill>
                <a:srgbClr val="FFFFFF"/>
              </a:solidFill>
            </a:endParaRPr>
          </a:p>
        </p:txBody>
      </p:sp>
    </p:spTree>
    <p:extLst>
      <p:ext uri="{BB962C8B-B14F-4D97-AF65-F5344CB8AC3E}">
        <p14:creationId xmlns:p14="http://schemas.microsoft.com/office/powerpoint/2010/main" val="2009680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3"/>
            <a:ext cx="9108504" cy="864096"/>
          </a:xfrm>
        </p:spPr>
        <p:txBody>
          <a:bodyPr>
            <a:noAutofit/>
          </a:bodyPr>
          <a:lstStyle/>
          <a:p>
            <a:r>
              <a:rPr lang="en-US" sz="3400" b="1" dirty="0" smtClean="0"/>
              <a:t>POLLUTION CAUSES STATE OF SÃO PAULO</a:t>
            </a:r>
            <a:endParaRPr lang="en-US" sz="3400" b="1" dirty="0"/>
          </a:p>
        </p:txBody>
      </p:sp>
      <p:graphicFrame>
        <p:nvGraphicFramePr>
          <p:cNvPr id="5" name="Espaço Reservado para Conteúdo 4"/>
          <p:cNvGraphicFramePr>
            <a:graphicFrameLocks noGrp="1"/>
          </p:cNvGraphicFramePr>
          <p:nvPr>
            <p:ph idx="4294967295"/>
            <p:extLst/>
          </p:nvPr>
        </p:nvGraphicFramePr>
        <p:xfrm>
          <a:off x="107504" y="966005"/>
          <a:ext cx="8856986" cy="5631347"/>
        </p:xfrm>
        <a:graphic>
          <a:graphicData uri="http://schemas.openxmlformats.org/drawingml/2006/table">
            <a:tbl>
              <a:tblPr>
                <a:tableStyleId>{5C22544A-7EE6-4342-B048-85BDC9FD1C3A}</a:tableStyleId>
              </a:tblPr>
              <a:tblGrid>
                <a:gridCol w="647578"/>
                <a:gridCol w="1689777"/>
                <a:gridCol w="1689777"/>
                <a:gridCol w="1591964"/>
                <a:gridCol w="647578"/>
                <a:gridCol w="647578"/>
                <a:gridCol w="647578"/>
                <a:gridCol w="647578"/>
                <a:gridCol w="647578"/>
              </a:tblGrid>
              <a:tr h="206566">
                <a:tc rowSpan="2" gridSpan="3">
                  <a:txBody>
                    <a:bodyPr/>
                    <a:lstStyle/>
                    <a:p>
                      <a:pPr algn="ctr" fontAlgn="ctr"/>
                      <a:r>
                        <a:rPr lang="en-US" sz="1400" b="1" u="none" strike="noStrike" noProof="0" dirty="0" smtClean="0">
                          <a:effectLst/>
                        </a:rPr>
                        <a:t>Category</a:t>
                      </a:r>
                      <a:endParaRPr lang="en-US" sz="14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rowSpan="2" hMerge="1">
                  <a:txBody>
                    <a:bodyPr/>
                    <a:lstStyle/>
                    <a:p>
                      <a:endParaRPr lang="pt-BR"/>
                    </a:p>
                  </a:txBody>
                  <a:tcPr/>
                </a:tc>
                <a:tc rowSpan="2" hMerge="1">
                  <a:txBody>
                    <a:bodyPr/>
                    <a:lstStyle/>
                    <a:p>
                      <a:endParaRPr lang="pt-BR"/>
                    </a:p>
                  </a:txBody>
                  <a:tcPr/>
                </a:tc>
                <a:tc rowSpan="2">
                  <a:txBody>
                    <a:bodyPr/>
                    <a:lstStyle/>
                    <a:p>
                      <a:pPr algn="ctr" fontAlgn="ctr"/>
                      <a:r>
                        <a:rPr lang="en-US" sz="1400" b="1" u="none" strike="noStrike" noProof="0" dirty="0" smtClean="0">
                          <a:effectLst/>
                        </a:rPr>
                        <a:t>Fuel</a:t>
                      </a:r>
                      <a:endParaRPr lang="en-US" sz="14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gridSpan="5">
                  <a:txBody>
                    <a:bodyPr/>
                    <a:lstStyle/>
                    <a:p>
                      <a:pPr algn="ctr" fontAlgn="ctr"/>
                      <a:r>
                        <a:rPr lang="en-US" sz="1400" b="1" u="none" strike="noStrike" noProof="0" dirty="0" smtClean="0">
                          <a:effectLst/>
                        </a:rPr>
                        <a:t>Pollutants (%)</a:t>
                      </a:r>
                      <a:endParaRPr lang="en-US" sz="14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245911">
                <a:tc gridSpan="3" vMerge="1">
                  <a:txBody>
                    <a:bodyPr/>
                    <a:lstStyle/>
                    <a:p>
                      <a:endParaRPr lang="pt-BR"/>
                    </a:p>
                  </a:txBody>
                  <a:tcPr/>
                </a:tc>
                <a:tc hMerge="1" vMerge="1">
                  <a:txBody>
                    <a:bodyPr/>
                    <a:lstStyle/>
                    <a:p>
                      <a:endParaRPr lang="pt-BR"/>
                    </a:p>
                  </a:txBody>
                  <a:tcPr/>
                </a:tc>
                <a:tc hMerge="1"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CO</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HC</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NO</a:t>
                      </a:r>
                      <a:r>
                        <a:rPr lang="en-US" sz="1200" b="1" u="none" strike="noStrike" baseline="-25000" noProof="0" dirty="0" smtClean="0">
                          <a:effectLst/>
                        </a:rPr>
                        <a:t>X</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PM</a:t>
                      </a:r>
                      <a:r>
                        <a:rPr lang="en-US" sz="1200" b="1" u="none" strike="noStrike" baseline="-25000" noProof="0" dirty="0" smtClean="0">
                          <a:effectLst/>
                        </a:rPr>
                        <a:t>10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SO</a:t>
                      </a:r>
                      <a:r>
                        <a:rPr lang="en-US" sz="1200" b="1" u="none" strike="noStrike" baseline="-25000" noProof="0" dirty="0" smtClean="0">
                          <a:effectLst/>
                        </a:rPr>
                        <a:t>X</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r>
              <a:tr h="206566">
                <a:tc rowSpan="20">
                  <a:txBody>
                    <a:bodyPr/>
                    <a:lstStyle/>
                    <a:p>
                      <a:pPr algn="ctr" fontAlgn="ctr"/>
                      <a:r>
                        <a:rPr lang="en-US" sz="1200" b="1" u="none" strike="noStrike" noProof="0" dirty="0" smtClean="0">
                          <a:effectLst/>
                        </a:rPr>
                        <a:t>MOBILE</a:t>
                      </a:r>
                      <a:endParaRPr lang="en-US" sz="1200" b="1" i="0" u="none" strike="noStrike" noProof="0" dirty="0">
                        <a:solidFill>
                          <a:srgbClr val="000000"/>
                        </a:solidFill>
                        <a:effectLst/>
                        <a:latin typeface="Calibri"/>
                      </a:endParaRPr>
                    </a:p>
                  </a:txBody>
                  <a:tcPr marL="7926" marR="7926" marT="7926" marB="0" vert="wordArtVert" anchor="ctr">
                    <a:solidFill>
                      <a:schemeClr val="tx2">
                        <a:lumMod val="60000"/>
                        <a:lumOff val="40000"/>
                      </a:schemeClr>
                    </a:solidFill>
                  </a:tcPr>
                </a:tc>
                <a:tc rowSpan="4" gridSpan="2">
                  <a:txBody>
                    <a:bodyPr/>
                    <a:lstStyle/>
                    <a:p>
                      <a:pPr algn="ctr" fontAlgn="ctr"/>
                      <a:r>
                        <a:rPr lang="en-US" sz="1400" b="1" u="none" strike="noStrike" noProof="0" dirty="0" smtClean="0">
                          <a:effectLst/>
                        </a:rPr>
                        <a:t>Automobiles</a:t>
                      </a:r>
                      <a:endParaRPr lang="en-US" sz="1400" b="1" i="0" u="none" strike="noStrike" noProof="0" dirty="0">
                        <a:solidFill>
                          <a:srgbClr val="000000"/>
                        </a:solidFill>
                        <a:effectLst/>
                        <a:latin typeface="Calibri"/>
                      </a:endParaRPr>
                    </a:p>
                  </a:txBody>
                  <a:tcPr marL="7926" marR="7926" marT="7926" marB="0" anchor="ctr"/>
                </a:tc>
                <a:tc rowSpan="4" hMerge="1">
                  <a:txBody>
                    <a:bodyPr/>
                    <a:lstStyle/>
                    <a:p>
                      <a:endParaRPr lang="pt-BR"/>
                    </a:p>
                  </a:txBody>
                  <a:tcPr/>
                </a:tc>
                <a:tc>
                  <a:txBody>
                    <a:bodyPr/>
                    <a:lstStyle/>
                    <a:p>
                      <a:pPr algn="ctr" fontAlgn="ctr"/>
                      <a:r>
                        <a:rPr lang="en-US" sz="1200" b="1" u="none" strike="noStrike" noProof="0" dirty="0" smtClean="0">
                          <a:effectLst/>
                        </a:rPr>
                        <a:t>C Gasoline</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41.39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32.22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10.93</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0.99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2.69</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Hydrated Ethanol</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8.39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5.94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1.40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C Gasoline</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5.74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8.91</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1.30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0.50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1.52</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Hydrated Ethanol</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6.64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8.02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1.18</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rowSpan="5" gridSpan="2">
                  <a:txBody>
                    <a:bodyPr/>
                    <a:lstStyle/>
                    <a:p>
                      <a:pPr algn="ctr" fontAlgn="ctr"/>
                      <a:r>
                        <a:rPr lang="en-US" sz="1400" b="1" u="none" strike="noStrike" noProof="0" dirty="0" smtClean="0">
                          <a:effectLst/>
                        </a:rPr>
                        <a:t>light commercial vehicles</a:t>
                      </a:r>
                      <a:endParaRPr lang="en-US" sz="14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rowSpan="5" hMerge="1">
                  <a:txBody>
                    <a:bodyPr/>
                    <a:lstStyle/>
                    <a:p>
                      <a:endParaRPr lang="pt-BR"/>
                    </a:p>
                  </a:txBody>
                  <a:tcPr/>
                </a:tc>
                <a:tc>
                  <a:txBody>
                    <a:bodyPr/>
                    <a:lstStyle/>
                    <a:p>
                      <a:pPr algn="ctr" fontAlgn="ctr"/>
                      <a:r>
                        <a:rPr lang="en-US" sz="1200" b="1" u="none" strike="noStrike" noProof="0" dirty="0" smtClean="0">
                          <a:effectLst/>
                        </a:rPr>
                        <a:t>C Gasoline</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7.90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5.35</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1.62</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0.19</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0.62</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Hydrated Ethanol</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0.53</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0.38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0.10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C Gasoline</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0.83</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1.59</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0.22</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0.08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0.30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Hydrated Ethanol</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1.18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1.30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0.26</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Diesel</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0.63</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0.61</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5.41</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4.91</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4.48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rowSpan="5">
                  <a:txBody>
                    <a:bodyPr/>
                    <a:lstStyle/>
                    <a:p>
                      <a:pPr algn="ctr" fontAlgn="ctr"/>
                      <a:r>
                        <a:rPr lang="en-US" sz="1200" b="1" u="none" strike="noStrike" noProof="0" dirty="0" smtClean="0">
                          <a:effectLst/>
                        </a:rPr>
                        <a:t>Trucks</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Semi-Lights</a:t>
                      </a:r>
                      <a:endParaRPr lang="en-US" sz="1200" b="1" i="0" u="none" strike="noStrike" noProof="0" dirty="0">
                        <a:solidFill>
                          <a:srgbClr val="000000"/>
                        </a:solidFill>
                        <a:effectLst/>
                        <a:latin typeface="Calibri"/>
                      </a:endParaRPr>
                    </a:p>
                  </a:txBody>
                  <a:tcPr marL="7926" marR="7926" marT="7926" marB="0" anchor="ctr"/>
                </a:tc>
                <a:tc rowSpan="5">
                  <a:txBody>
                    <a:bodyPr/>
                    <a:lstStyle/>
                    <a:p>
                      <a:pPr algn="ctr" fontAlgn="ctr"/>
                      <a:r>
                        <a:rPr lang="en-US" sz="1200" b="1" u="none" strike="noStrike" noProof="0" dirty="0" smtClean="0">
                          <a:effectLst/>
                        </a:rPr>
                        <a:t>Diesel</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0.14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0.16</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1.56</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1.57</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0.48</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Lights</a:t>
                      </a:r>
                      <a:endParaRPr lang="en-US" sz="1200" b="1" i="0" u="none" strike="noStrike" noProof="0" dirty="0">
                        <a:solidFill>
                          <a:srgbClr val="000000"/>
                        </a:solidFill>
                        <a:effectLst/>
                        <a:latin typeface="Calibri"/>
                      </a:endParaRPr>
                    </a:p>
                  </a:txBody>
                  <a:tcPr marL="7926" marR="7926" marT="7926" marB="0" anchor="ctr"/>
                </a:tc>
                <a:tc vMerge="1">
                  <a:txBody>
                    <a:bodyPr/>
                    <a:lstStyle/>
                    <a:p>
                      <a:endParaRPr lang="pt-BR"/>
                    </a:p>
                  </a:txBody>
                  <a:tcPr/>
                </a:tc>
                <a:tc>
                  <a:txBody>
                    <a:bodyPr/>
                    <a:lstStyle/>
                    <a:p>
                      <a:pPr algn="ctr" fontAlgn="ctr"/>
                      <a:r>
                        <a:rPr lang="en-US" sz="1200" b="1" u="none" strike="noStrike" noProof="0" dirty="0" smtClean="0">
                          <a:effectLst/>
                        </a:rPr>
                        <a:t>0.60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0.69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7.12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6.40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2.48</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Medium</a:t>
                      </a:r>
                      <a:endParaRPr lang="en-US" sz="1200" b="1" i="0" u="none" strike="noStrike" noProof="0" dirty="0">
                        <a:solidFill>
                          <a:srgbClr val="000000"/>
                        </a:solidFill>
                        <a:effectLst/>
                        <a:latin typeface="Calibri"/>
                      </a:endParaRPr>
                    </a:p>
                  </a:txBody>
                  <a:tcPr marL="7926" marR="7926" marT="7926" marB="0" anchor="ctr"/>
                </a:tc>
                <a:tc vMerge="1">
                  <a:txBody>
                    <a:bodyPr/>
                    <a:lstStyle/>
                    <a:p>
                      <a:endParaRPr lang="pt-BR"/>
                    </a:p>
                  </a:txBody>
                  <a:tcPr/>
                </a:tc>
                <a:tc>
                  <a:txBody>
                    <a:bodyPr/>
                    <a:lstStyle/>
                    <a:p>
                      <a:pPr algn="ctr" fontAlgn="ctr"/>
                      <a:r>
                        <a:rPr lang="en-US" sz="1200" b="1" u="none" strike="noStrike" noProof="0" dirty="0" smtClean="0">
                          <a:effectLst/>
                        </a:rPr>
                        <a:t>0.39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0.49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4.77</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5.05</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1.42</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Semi-heavy</a:t>
                      </a:r>
                      <a:endParaRPr lang="en-US" sz="1200" b="1" i="0" u="none" strike="noStrike" noProof="0" dirty="0">
                        <a:solidFill>
                          <a:srgbClr val="000000"/>
                        </a:solidFill>
                        <a:effectLst/>
                        <a:latin typeface="Calibri"/>
                      </a:endParaRPr>
                    </a:p>
                  </a:txBody>
                  <a:tcPr marL="7926" marR="7926" marT="7926" marB="0" anchor="ctr"/>
                </a:tc>
                <a:tc vMerge="1">
                  <a:txBody>
                    <a:bodyPr/>
                    <a:lstStyle/>
                    <a:p>
                      <a:endParaRPr lang="pt-BR"/>
                    </a:p>
                  </a:txBody>
                  <a:tcPr/>
                </a:tc>
                <a:tc>
                  <a:txBody>
                    <a:bodyPr/>
                    <a:lstStyle/>
                    <a:p>
                      <a:pPr algn="ctr" fontAlgn="ctr"/>
                      <a:r>
                        <a:rPr lang="en-US" sz="1200" b="1" u="none" strike="noStrike" noProof="0" dirty="0" smtClean="0">
                          <a:effectLst/>
                        </a:rPr>
                        <a:t>0.49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0.43</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5.77</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3.67</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2.44</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Heavy</a:t>
                      </a:r>
                      <a:endParaRPr lang="en-US" sz="1200" b="1" i="0" u="none" strike="noStrike" noProof="0" dirty="0">
                        <a:solidFill>
                          <a:srgbClr val="000000"/>
                        </a:solidFill>
                        <a:effectLst/>
                        <a:latin typeface="Calibri"/>
                      </a:endParaRPr>
                    </a:p>
                  </a:txBody>
                  <a:tcPr marL="7926" marR="7926" marT="7926" marB="0" anchor="ctr"/>
                </a:tc>
                <a:tc vMerge="1">
                  <a:txBody>
                    <a:bodyPr/>
                    <a:lstStyle/>
                    <a:p>
                      <a:endParaRPr lang="pt-BR"/>
                    </a:p>
                  </a:txBody>
                  <a:tcPr/>
                </a:tc>
                <a:tc>
                  <a:txBody>
                    <a:bodyPr/>
                    <a:lstStyle/>
                    <a:p>
                      <a:pPr algn="ctr" fontAlgn="ctr"/>
                      <a:r>
                        <a:rPr lang="en-US" sz="1200" b="1" u="none" strike="noStrike" noProof="0" dirty="0" smtClean="0">
                          <a:effectLst/>
                        </a:rPr>
                        <a:t>0.44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0.46</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5.72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3.71</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2.52</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rowSpan="3">
                  <a:txBody>
                    <a:bodyPr/>
                    <a:lstStyle/>
                    <a:p>
                      <a:pPr algn="ctr" fontAlgn="ctr"/>
                      <a:r>
                        <a:rPr lang="en-US" sz="1200" b="1" u="none" strike="noStrike" noProof="0" dirty="0" smtClean="0">
                          <a:effectLst/>
                        </a:rPr>
                        <a:t>Buses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Urbans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rowSpan="3">
                  <a:txBody>
                    <a:bodyPr/>
                    <a:lstStyle/>
                    <a:p>
                      <a:pPr algn="ctr" fontAlgn="ctr"/>
                      <a:r>
                        <a:rPr lang="en-US" sz="1200" b="1" u="none" strike="noStrike" noProof="0" dirty="0" smtClean="0">
                          <a:effectLst/>
                        </a:rPr>
                        <a:t>Diesel</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1.46</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1.24</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15.81</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9.87</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0.16</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Micro-buses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vMerge="1">
                  <a:txBody>
                    <a:bodyPr/>
                    <a:lstStyle/>
                    <a:p>
                      <a:endParaRPr lang="pt-BR"/>
                    </a:p>
                  </a:txBody>
                  <a:tcPr/>
                </a:tc>
                <a:tc>
                  <a:txBody>
                    <a:bodyPr/>
                    <a:lstStyle/>
                    <a:p>
                      <a:pPr algn="ctr" fontAlgn="ctr"/>
                      <a:r>
                        <a:rPr lang="en-US" sz="1200" b="1" u="none" strike="noStrike" noProof="0" dirty="0" smtClean="0">
                          <a:effectLst/>
                        </a:rPr>
                        <a:t>0.10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0.09</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1.14</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0.63</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0.01</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vMerge="1">
                  <a:txBody>
                    <a:bodyPr/>
                    <a:lstStyle/>
                    <a:p>
                      <a:endParaRPr lang="pt-BR"/>
                    </a:p>
                  </a:txBody>
                  <a:tcPr/>
                </a:tc>
                <a:tc>
                  <a:txBody>
                    <a:bodyPr/>
                    <a:lstStyle/>
                    <a:p>
                      <a:pPr algn="ctr" fontAlgn="ctr"/>
                      <a:r>
                        <a:rPr lang="en-US" sz="1200" b="1" u="none" strike="noStrike" noProof="0" dirty="0" smtClean="0">
                          <a:effectLst/>
                        </a:rPr>
                        <a:t>Highway buses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vMerge="1">
                  <a:txBody>
                    <a:bodyPr/>
                    <a:lstStyle/>
                    <a:p>
                      <a:endParaRPr lang="pt-BR"/>
                    </a:p>
                  </a:txBody>
                  <a:tcPr/>
                </a:tc>
                <a:tc>
                  <a:txBody>
                    <a:bodyPr/>
                    <a:lstStyle/>
                    <a:p>
                      <a:pPr algn="ctr" fontAlgn="ctr"/>
                      <a:r>
                        <a:rPr lang="en-US" sz="1200" b="1" u="none" strike="noStrike" noProof="0" dirty="0" smtClean="0">
                          <a:effectLst/>
                        </a:rPr>
                        <a:t>0.14</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0.16</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1.84</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0.58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0.78</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rowSpan="3" gridSpan="2">
                  <a:txBody>
                    <a:bodyPr/>
                    <a:lstStyle/>
                    <a:p>
                      <a:pPr algn="ctr" fontAlgn="ctr"/>
                      <a:r>
                        <a:rPr lang="en-US" sz="1200" b="1" u="none" strike="noStrike" noProof="0" dirty="0" smtClean="0">
                          <a:effectLst/>
                        </a:rPr>
                        <a:t>Motorcycles</a:t>
                      </a:r>
                      <a:endParaRPr lang="en-US" sz="1200" b="1" i="0" u="none" strike="noStrike" noProof="0" dirty="0">
                        <a:solidFill>
                          <a:srgbClr val="000000"/>
                        </a:solidFill>
                        <a:effectLst/>
                        <a:latin typeface="Calibri"/>
                      </a:endParaRPr>
                    </a:p>
                  </a:txBody>
                  <a:tcPr marL="7926" marR="7926" marT="7926" marB="0" anchor="ctr"/>
                </a:tc>
                <a:tc rowSpan="3" hMerge="1">
                  <a:txBody>
                    <a:bodyPr/>
                    <a:lstStyle/>
                    <a:p>
                      <a:endParaRPr lang="pt-BR"/>
                    </a:p>
                  </a:txBody>
                  <a:tcPr/>
                </a:tc>
                <a:tc>
                  <a:txBody>
                    <a:bodyPr/>
                    <a:lstStyle/>
                    <a:p>
                      <a:pPr algn="ctr" fontAlgn="ctr"/>
                      <a:r>
                        <a:rPr lang="en-US" sz="1200" b="1" u="none" strike="noStrike" noProof="0" dirty="0" smtClean="0">
                          <a:effectLst/>
                        </a:rPr>
                        <a:t>C Gasoline</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20.06</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10.60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1.34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1.79</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1.78</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C Gasoline</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0.32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0.20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0.05</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0.07</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0.14</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2" vMerge="1">
                  <a:txBody>
                    <a:bodyPr/>
                    <a:lstStyle/>
                    <a:p>
                      <a:endParaRPr lang="pt-BR"/>
                    </a:p>
                  </a:txBody>
                  <a:tcPr/>
                </a:tc>
                <a:tc hMerge="1" vMerge="1">
                  <a:txBody>
                    <a:bodyPr/>
                    <a:lstStyle/>
                    <a:p>
                      <a:endParaRPr lang="pt-BR"/>
                    </a:p>
                  </a:txBody>
                  <a:tcPr/>
                </a:tc>
                <a:tc>
                  <a:txBody>
                    <a:bodyPr/>
                    <a:lstStyle/>
                    <a:p>
                      <a:pPr algn="ctr" fontAlgn="ctr"/>
                      <a:r>
                        <a:rPr lang="en-US" sz="1200" b="1" u="none" strike="noStrike" noProof="0" dirty="0" smtClean="0">
                          <a:effectLst/>
                        </a:rPr>
                        <a:t>Flex -  Hydrated Ethanol</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0.13</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0.10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0.02</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r>
              <a:tr h="206566">
                <a:tc rowSpan="4">
                  <a:txBody>
                    <a:bodyPr/>
                    <a:lstStyle/>
                    <a:p>
                      <a:pPr algn="ctr" fontAlgn="ctr"/>
                      <a:r>
                        <a:rPr lang="en-US" sz="1200" b="1" u="none" strike="noStrike" noProof="0" dirty="0" smtClean="0">
                          <a:effectLst/>
                        </a:rPr>
                        <a:t>FIXED</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gridSpan="3">
                  <a:txBody>
                    <a:bodyPr/>
                    <a:lstStyle/>
                    <a:p>
                      <a:pPr algn="ctr" fontAlgn="ctr"/>
                      <a:r>
                        <a:rPr lang="en-US" sz="1200" b="1" u="none" strike="noStrike" noProof="0" dirty="0" smtClean="0">
                          <a:effectLst/>
                        </a:rPr>
                        <a:t>Operation of Industrial process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hMerge="1">
                  <a:txBody>
                    <a:bodyPr/>
                    <a:lstStyle/>
                    <a:p>
                      <a:endParaRPr lang="pt-BR"/>
                    </a:p>
                  </a:txBody>
                  <a:tcPr/>
                </a:tc>
                <a:tc hMerge="1">
                  <a:txBody>
                    <a:bodyPr/>
                    <a:lstStyle/>
                    <a:p>
                      <a:endParaRPr lang="pt-BR"/>
                    </a:p>
                  </a:txBody>
                  <a:tcPr/>
                </a:tc>
                <a:tc>
                  <a:txBody>
                    <a:bodyPr/>
                    <a:lstStyle/>
                    <a:p>
                      <a:pPr algn="ctr" fontAlgn="ctr"/>
                      <a:r>
                        <a:rPr lang="en-US" sz="1200" b="1" u="none" strike="noStrike" noProof="0" dirty="0" smtClean="0">
                          <a:effectLst/>
                        </a:rPr>
                        <a:t>2.50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12.70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32.45</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10.00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78.16</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3">
                  <a:txBody>
                    <a:bodyPr/>
                    <a:lstStyle/>
                    <a:p>
                      <a:pPr algn="ctr" fontAlgn="ctr"/>
                      <a:r>
                        <a:rPr lang="en-US" sz="1200" b="1" u="none" strike="noStrike" noProof="0" dirty="0" smtClean="0">
                          <a:effectLst/>
                        </a:rPr>
                        <a:t>Fuel Stations</a:t>
                      </a:r>
                      <a:endParaRPr lang="en-US" sz="1200" b="1" i="0" u="none" strike="noStrike" noProof="0" dirty="0">
                        <a:solidFill>
                          <a:srgbClr val="000000"/>
                        </a:solidFill>
                        <a:effectLst/>
                        <a:latin typeface="Calibri"/>
                      </a:endParaRPr>
                    </a:p>
                  </a:txBody>
                  <a:tcPr marL="7926" marR="7926" marT="7926" marB="0" anchor="ctr"/>
                </a:tc>
                <a:tc hMerge="1">
                  <a:txBody>
                    <a:bodyPr/>
                    <a:lstStyle/>
                    <a:p>
                      <a:endParaRPr lang="pt-BR"/>
                    </a:p>
                  </a:txBody>
                  <a:tcPr/>
                </a:tc>
                <a:tc hMerge="1">
                  <a:txBody>
                    <a:bodyPr/>
                    <a:lstStyle/>
                    <a:p>
                      <a:endParaRPr lang="pt-BR"/>
                    </a:p>
                  </a:txBody>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8.34</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r>
              <a:tr h="206566">
                <a:tc vMerge="1">
                  <a:txBody>
                    <a:bodyPr/>
                    <a:lstStyle/>
                    <a:p>
                      <a:endParaRPr lang="pt-BR"/>
                    </a:p>
                  </a:txBody>
                  <a:tcPr/>
                </a:tc>
                <a:tc gridSpan="3">
                  <a:txBody>
                    <a:bodyPr/>
                    <a:lstStyle/>
                    <a:p>
                      <a:pPr algn="ctr" fontAlgn="ctr"/>
                      <a:r>
                        <a:rPr lang="en-US" sz="1200" b="1" u="none" strike="noStrike" noProof="0" dirty="0" smtClean="0">
                          <a:effectLst/>
                        </a:rPr>
                        <a:t>Resuspension of particles</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hMerge="1">
                  <a:txBody>
                    <a:bodyPr/>
                    <a:lstStyle/>
                    <a:p>
                      <a:endParaRPr lang="pt-BR"/>
                    </a:p>
                  </a:txBody>
                  <a:tcPr/>
                </a:tc>
                <a:tc hMerge="1">
                  <a:txBody>
                    <a:bodyPr/>
                    <a:lstStyle/>
                    <a:p>
                      <a:endParaRPr lang="pt-BR"/>
                    </a:p>
                  </a:txBody>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25.00</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solidFill>
                      <a:schemeClr val="tx2">
                        <a:lumMod val="40000"/>
                        <a:lumOff val="60000"/>
                      </a:schemeClr>
                    </a:solidFill>
                  </a:tcPr>
                </a:tc>
              </a:tr>
              <a:tr h="206566">
                <a:tc vMerge="1">
                  <a:txBody>
                    <a:bodyPr/>
                    <a:lstStyle/>
                    <a:p>
                      <a:endParaRPr lang="pt-BR"/>
                    </a:p>
                  </a:txBody>
                  <a:tcPr/>
                </a:tc>
                <a:tc gridSpan="3">
                  <a:txBody>
                    <a:bodyPr/>
                    <a:lstStyle/>
                    <a:p>
                      <a:pPr algn="ctr" fontAlgn="ctr"/>
                      <a:r>
                        <a:rPr lang="en-US" sz="1200" b="1" u="none" strike="noStrike" noProof="0" dirty="0" smtClean="0">
                          <a:effectLst/>
                        </a:rPr>
                        <a:t>Secondary Aerosols</a:t>
                      </a:r>
                      <a:endParaRPr lang="en-US" sz="1200" b="1" i="0" u="none" strike="noStrike" noProof="0" dirty="0">
                        <a:solidFill>
                          <a:srgbClr val="000000"/>
                        </a:solidFill>
                        <a:effectLst/>
                        <a:latin typeface="Calibri"/>
                      </a:endParaRPr>
                    </a:p>
                  </a:txBody>
                  <a:tcPr marL="7926" marR="7926" marT="7926" marB="0" anchor="ctr"/>
                </a:tc>
                <a:tc hMerge="1">
                  <a:txBody>
                    <a:bodyPr/>
                    <a:lstStyle/>
                    <a:p>
                      <a:endParaRPr lang="pt-BR"/>
                    </a:p>
                  </a:txBody>
                  <a:tcPr/>
                </a:tc>
                <a:tc hMerge="1">
                  <a:txBody>
                    <a:bodyPr/>
                    <a:lstStyle/>
                    <a:p>
                      <a:endParaRPr lang="pt-BR"/>
                    </a:p>
                  </a:txBody>
                  <a:tcP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25.00</a:t>
                      </a:r>
                      <a:endParaRPr lang="en-US" sz="1200" b="1" i="0" u="none" strike="noStrike" noProof="0" dirty="0">
                        <a:solidFill>
                          <a:srgbClr val="000000"/>
                        </a:solidFill>
                        <a:effectLst/>
                        <a:latin typeface="Calibri"/>
                      </a:endParaRPr>
                    </a:p>
                  </a:txBody>
                  <a:tcPr marL="7926" marR="7926" marT="7926" marB="0" anchor="ctr"/>
                </a:tc>
                <a:tc>
                  <a:txBody>
                    <a:bodyPr/>
                    <a:lstStyle/>
                    <a:p>
                      <a:pPr algn="ctr" fontAlgn="ctr"/>
                      <a:r>
                        <a:rPr lang="en-US" sz="1200" b="1" u="none" strike="noStrike" noProof="0" dirty="0" smtClean="0">
                          <a:effectLst/>
                        </a:rPr>
                        <a:t>-</a:t>
                      </a:r>
                      <a:endParaRPr lang="en-US" sz="1200" b="1" i="0" u="none" strike="noStrike" noProof="0" dirty="0">
                        <a:solidFill>
                          <a:srgbClr val="000000"/>
                        </a:solidFill>
                        <a:effectLst/>
                        <a:latin typeface="Calibri"/>
                      </a:endParaRPr>
                    </a:p>
                  </a:txBody>
                  <a:tcPr marL="7926" marR="7926" marT="7926" marB="0" anchor="ctr"/>
                </a:tc>
              </a:tr>
              <a:tr h="206566">
                <a:tc gridSpan="4">
                  <a:txBody>
                    <a:bodyPr/>
                    <a:lstStyle/>
                    <a:p>
                      <a:pPr algn="ctr" fontAlgn="ctr"/>
                      <a:r>
                        <a:rPr lang="en-US" sz="1200" b="1" u="none" strike="noStrike" noProof="0" dirty="0" smtClean="0">
                          <a:effectLst/>
                        </a:rPr>
                        <a:t>TOTAL</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ctr" fontAlgn="ctr"/>
                      <a:r>
                        <a:rPr lang="en-US" sz="1200" b="1" u="none" strike="noStrike" noProof="0" dirty="0" smtClean="0">
                          <a:effectLst/>
                        </a:rPr>
                        <a:t>100.00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100.00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100.00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100.00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c>
                  <a:txBody>
                    <a:bodyPr/>
                    <a:lstStyle/>
                    <a:p>
                      <a:pPr algn="ctr" fontAlgn="ctr"/>
                      <a:r>
                        <a:rPr lang="en-US" sz="1200" b="1" u="none" strike="noStrike" noProof="0" dirty="0" smtClean="0">
                          <a:effectLst/>
                        </a:rPr>
                        <a:t>100.00</a:t>
                      </a:r>
                      <a:endParaRPr lang="en-US" sz="1200" b="1" i="0" u="none" strike="noStrike" noProof="0" dirty="0">
                        <a:solidFill>
                          <a:srgbClr val="000000"/>
                        </a:solidFill>
                        <a:effectLst/>
                        <a:latin typeface="Calibri"/>
                      </a:endParaRPr>
                    </a:p>
                  </a:txBody>
                  <a:tcPr marL="7926" marR="7926" marT="7926" marB="0" anchor="ctr">
                    <a:solidFill>
                      <a:schemeClr val="tx2">
                        <a:lumMod val="60000"/>
                        <a:lumOff val="40000"/>
                      </a:schemeClr>
                    </a:solidFill>
                  </a:tcPr>
                </a:tc>
              </a:tr>
            </a:tbl>
          </a:graphicData>
        </a:graphic>
      </p:graphicFrame>
      <p:sp>
        <p:nvSpPr>
          <p:cNvPr id="6" name="Retângulo 5"/>
          <p:cNvSpPr/>
          <p:nvPr/>
        </p:nvSpPr>
        <p:spPr>
          <a:xfrm>
            <a:off x="899592" y="6623774"/>
            <a:ext cx="7488832" cy="261610"/>
          </a:xfrm>
          <a:prstGeom prst="rect">
            <a:avLst/>
          </a:prstGeom>
        </p:spPr>
        <p:txBody>
          <a:bodyPr wrap="square">
            <a:spAutoFit/>
          </a:bodyPr>
          <a:lstStyle/>
          <a:p>
            <a:pPr algn="ctr"/>
            <a:r>
              <a:rPr lang="en-US" sz="1100" dirty="0">
                <a:solidFill>
                  <a:srgbClr val="FFFFFF"/>
                </a:solidFill>
              </a:rPr>
              <a:t>Government of the State of São Paulo – Decree No. 59,113 – 2013/04/23 - CETESB</a:t>
            </a:r>
            <a:endParaRPr lang="pt-BR" sz="1100" dirty="0">
              <a:solidFill>
                <a:srgbClr val="FFFFFF"/>
              </a:solidFill>
            </a:endParaRPr>
          </a:p>
        </p:txBody>
      </p:sp>
    </p:spTree>
    <p:extLst>
      <p:ext uri="{BB962C8B-B14F-4D97-AF65-F5344CB8AC3E}">
        <p14:creationId xmlns:p14="http://schemas.microsoft.com/office/powerpoint/2010/main" val="693286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lstStyle/>
          <a:p>
            <a:r>
              <a:rPr lang="en-US" b="1" dirty="0" smtClean="0"/>
              <a:t>GREENHOUSE GASES</a:t>
            </a:r>
            <a:endParaRPr lang="en-US" b="1" dirty="0"/>
          </a:p>
        </p:txBody>
      </p:sp>
      <p:pic>
        <p:nvPicPr>
          <p:cNvPr id="7" name="Espaço Reservado para Conteúdo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7504" y="1052736"/>
            <a:ext cx="8856984" cy="4133259"/>
          </a:xfrm>
        </p:spPr>
      </p:pic>
      <p:sp>
        <p:nvSpPr>
          <p:cNvPr id="4" name="Retângulo 3"/>
          <p:cNvSpPr/>
          <p:nvPr/>
        </p:nvSpPr>
        <p:spPr>
          <a:xfrm>
            <a:off x="107504" y="5301208"/>
            <a:ext cx="8928992" cy="1538883"/>
          </a:xfrm>
          <a:prstGeom prst="rect">
            <a:avLst/>
          </a:prstGeom>
        </p:spPr>
        <p:txBody>
          <a:bodyPr wrap="square">
            <a:spAutoFit/>
          </a:bodyPr>
          <a:lstStyle/>
          <a:p>
            <a:pPr fontAlgn="base"/>
            <a:r>
              <a:rPr lang="en-US" sz="1400" dirty="0">
                <a:solidFill>
                  <a:srgbClr val="FFFFFF"/>
                </a:solidFill>
              </a:rPr>
              <a:t>1 - GWP= Global Warming Potential.</a:t>
            </a:r>
          </a:p>
          <a:p>
            <a:pPr fontAlgn="base"/>
            <a:r>
              <a:rPr lang="en-US" sz="1400" dirty="0">
                <a:solidFill>
                  <a:srgbClr val="FFFFFF"/>
                </a:solidFill>
              </a:rPr>
              <a:t> </a:t>
            </a:r>
          </a:p>
          <a:p>
            <a:pPr fontAlgn="base"/>
            <a:r>
              <a:rPr lang="en-US" sz="1400" dirty="0">
                <a:solidFill>
                  <a:srgbClr val="FFFFFF"/>
                </a:solidFill>
              </a:rPr>
              <a:t>2 - Only the greenhouse gases family defined in the Kyoto Protocol were considered.</a:t>
            </a:r>
          </a:p>
          <a:p>
            <a:pPr fontAlgn="base"/>
            <a:r>
              <a:rPr lang="en-US" sz="1400" dirty="0">
                <a:solidFill>
                  <a:srgbClr val="FFFFFF"/>
                </a:solidFill>
              </a:rPr>
              <a:t> </a:t>
            </a:r>
          </a:p>
          <a:p>
            <a:pPr fontAlgn="base"/>
            <a:r>
              <a:rPr lang="en-US" sz="1400" dirty="0">
                <a:solidFill>
                  <a:srgbClr val="FFFFFF"/>
                </a:solidFill>
              </a:rPr>
              <a:t>3 - Gg (</a:t>
            </a:r>
            <a:r>
              <a:rPr lang="en-US" sz="1400" dirty="0" err="1">
                <a:solidFill>
                  <a:srgbClr val="FFFFFF"/>
                </a:solidFill>
              </a:rPr>
              <a:t>Gigagram</a:t>
            </a:r>
            <a:r>
              <a:rPr lang="en-US" sz="1400" dirty="0">
                <a:solidFill>
                  <a:srgbClr val="FFFFFF"/>
                </a:solidFill>
              </a:rPr>
              <a:t>). 1 Gg is equivalent to 10³ tons of pollutant gas</a:t>
            </a:r>
            <a:endParaRPr lang="en-US" sz="1200" dirty="0">
              <a:solidFill>
                <a:srgbClr val="FFFFFF"/>
              </a:solidFill>
            </a:endParaRPr>
          </a:p>
          <a:p>
            <a:pPr fontAlgn="base"/>
            <a:endParaRPr lang="en-US" sz="1200" dirty="0">
              <a:solidFill>
                <a:srgbClr val="FFFFFF"/>
              </a:solidFill>
            </a:endParaRPr>
          </a:p>
          <a:p>
            <a:pPr algn="ctr" fontAlgn="base"/>
            <a:r>
              <a:rPr lang="en-US" sz="1200" dirty="0">
                <a:solidFill>
                  <a:srgbClr val="FFFFFF"/>
                </a:solidFill>
              </a:rPr>
              <a:t>                        Brazil - Ministry of Environment -  2009/10/02</a:t>
            </a:r>
          </a:p>
        </p:txBody>
      </p:sp>
    </p:spTree>
    <p:extLst>
      <p:ext uri="{BB962C8B-B14F-4D97-AF65-F5344CB8AC3E}">
        <p14:creationId xmlns:p14="http://schemas.microsoft.com/office/powerpoint/2010/main" val="1660057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08504" cy="792088"/>
          </a:xfrm>
        </p:spPr>
        <p:txBody>
          <a:bodyPr>
            <a:noAutofit/>
          </a:bodyPr>
          <a:lstStyle/>
          <a:p>
            <a:r>
              <a:rPr lang="en-US" sz="3600" b="1" dirty="0" smtClean="0"/>
              <a:t>GREENHOUSE GASES IN BRAZIL</a:t>
            </a:r>
            <a:endParaRPr lang="en-US" sz="3600" b="1" dirty="0"/>
          </a:p>
        </p:txBody>
      </p:sp>
      <p:sp>
        <p:nvSpPr>
          <p:cNvPr id="4" name="Espaço Reservado para Conteúdo 3"/>
          <p:cNvSpPr>
            <a:spLocks noGrp="1"/>
          </p:cNvSpPr>
          <p:nvPr>
            <p:ph idx="4294967295"/>
          </p:nvPr>
        </p:nvSpPr>
        <p:spPr>
          <a:xfrm>
            <a:off x="395536" y="1124744"/>
            <a:ext cx="8352928" cy="5114309"/>
          </a:xfrm>
        </p:spPr>
        <p:txBody>
          <a:bodyPr>
            <a:normAutofit lnSpcReduction="10000"/>
          </a:bodyPr>
          <a:lstStyle/>
          <a:p>
            <a:pPr algn="just">
              <a:lnSpc>
                <a:spcPct val="150000"/>
              </a:lnSpc>
            </a:pPr>
            <a:r>
              <a:rPr lang="en-US" dirty="0"/>
              <a:t>Instituted by law No. 12187, of 2009, the National Policy on </a:t>
            </a:r>
            <a:r>
              <a:rPr lang="en-US" dirty="0" smtClean="0"/>
              <a:t>Climate Changes formalized </a:t>
            </a:r>
            <a:r>
              <a:rPr lang="en-US" dirty="0"/>
              <a:t>the voluntary commitment of Brazil before the United </a:t>
            </a:r>
            <a:r>
              <a:rPr lang="en-US" dirty="0" smtClean="0"/>
              <a:t>Nations </a:t>
            </a:r>
            <a:r>
              <a:rPr lang="en-US" dirty="0"/>
              <a:t>to reduce greenhouse gas </a:t>
            </a:r>
            <a:r>
              <a:rPr lang="en-US" dirty="0" smtClean="0"/>
              <a:t>emissions</a:t>
            </a:r>
          </a:p>
          <a:p>
            <a:pPr algn="just">
              <a:lnSpc>
                <a:spcPct val="150000"/>
              </a:lnSpc>
            </a:pPr>
            <a:r>
              <a:rPr lang="en-US" dirty="0" smtClean="0"/>
              <a:t>The </a:t>
            </a:r>
            <a:r>
              <a:rPr lang="en-US" dirty="0"/>
              <a:t>goal is to cut between 36.1% and 38.9% of greenhouse gas </a:t>
            </a:r>
            <a:r>
              <a:rPr lang="en-US" dirty="0" smtClean="0"/>
              <a:t>emissions until 2020</a:t>
            </a:r>
            <a:endParaRPr lang="en-US" dirty="0"/>
          </a:p>
        </p:txBody>
      </p:sp>
      <p:sp>
        <p:nvSpPr>
          <p:cNvPr id="5" name="Retângulo 4"/>
          <p:cNvSpPr/>
          <p:nvPr/>
        </p:nvSpPr>
        <p:spPr>
          <a:xfrm>
            <a:off x="0" y="6608385"/>
            <a:ext cx="9144000" cy="276999"/>
          </a:xfrm>
          <a:prstGeom prst="rect">
            <a:avLst/>
          </a:prstGeom>
        </p:spPr>
        <p:txBody>
          <a:bodyPr wrap="square">
            <a:spAutoFit/>
          </a:bodyPr>
          <a:lstStyle/>
          <a:p>
            <a:pPr algn="ctr"/>
            <a:r>
              <a:rPr lang="pt-BR" sz="1200" dirty="0" err="1">
                <a:solidFill>
                  <a:srgbClr val="FFFFFF"/>
                </a:solidFill>
              </a:rPr>
              <a:t>Brazil</a:t>
            </a:r>
            <a:r>
              <a:rPr lang="pt-BR" sz="1200" dirty="0">
                <a:solidFill>
                  <a:srgbClr val="FFFFFF"/>
                </a:solidFill>
              </a:rPr>
              <a:t>. </a:t>
            </a:r>
            <a:r>
              <a:rPr lang="pt-BR" sz="1200" dirty="0" err="1">
                <a:solidFill>
                  <a:srgbClr val="FFFFFF"/>
                </a:solidFill>
              </a:rPr>
              <a:t>Ministry</a:t>
            </a:r>
            <a:r>
              <a:rPr lang="pt-BR" sz="1200" dirty="0">
                <a:solidFill>
                  <a:srgbClr val="FFFFFF"/>
                </a:solidFill>
              </a:rPr>
              <a:t> of </a:t>
            </a:r>
            <a:r>
              <a:rPr lang="pt-BR" sz="1200" dirty="0" err="1">
                <a:solidFill>
                  <a:srgbClr val="FFFFFF"/>
                </a:solidFill>
              </a:rPr>
              <a:t>Environment</a:t>
            </a:r>
            <a:r>
              <a:rPr lang="pt-BR" sz="1200" dirty="0">
                <a:solidFill>
                  <a:srgbClr val="FFFFFF"/>
                </a:solidFill>
              </a:rPr>
              <a:t>. </a:t>
            </a:r>
            <a:r>
              <a:rPr lang="pt-BR" sz="1200" dirty="0" err="1">
                <a:solidFill>
                  <a:srgbClr val="FFFFFF"/>
                </a:solidFill>
              </a:rPr>
              <a:t>Greenhouse</a:t>
            </a:r>
            <a:r>
              <a:rPr lang="pt-BR" sz="1200" dirty="0">
                <a:solidFill>
                  <a:srgbClr val="FFFFFF"/>
                </a:solidFill>
              </a:rPr>
              <a:t> </a:t>
            </a:r>
            <a:r>
              <a:rPr lang="pt-BR" sz="1200" dirty="0" err="1">
                <a:solidFill>
                  <a:srgbClr val="FFFFFF"/>
                </a:solidFill>
              </a:rPr>
              <a:t>gas</a:t>
            </a:r>
            <a:r>
              <a:rPr lang="pt-BR" sz="1200" dirty="0">
                <a:solidFill>
                  <a:srgbClr val="FFFFFF"/>
                </a:solidFill>
              </a:rPr>
              <a:t> </a:t>
            </a:r>
            <a:r>
              <a:rPr lang="pt-BR" sz="1200" dirty="0" err="1">
                <a:solidFill>
                  <a:srgbClr val="FFFFFF"/>
                </a:solidFill>
              </a:rPr>
              <a:t>emissions</a:t>
            </a:r>
            <a:r>
              <a:rPr lang="pt-BR" sz="1200" dirty="0">
                <a:solidFill>
                  <a:srgbClr val="FFFFFF"/>
                </a:solidFill>
              </a:rPr>
              <a:t>.     </a:t>
            </a:r>
            <a:r>
              <a:rPr lang="pt-BR" sz="1200" u="sng" dirty="0">
                <a:solidFill>
                  <a:srgbClr val="FFFFFF"/>
                </a:solidFill>
              </a:rPr>
              <a:t>www.mma.gov.br/mma-em-numeros/emissoes-de-gee</a:t>
            </a:r>
          </a:p>
        </p:txBody>
      </p:sp>
    </p:spTree>
    <p:extLst>
      <p:ext uri="{BB962C8B-B14F-4D97-AF65-F5344CB8AC3E}">
        <p14:creationId xmlns:p14="http://schemas.microsoft.com/office/powerpoint/2010/main" val="2931051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210384"/>
            <a:ext cx="9108504" cy="626328"/>
          </a:xfrm>
        </p:spPr>
        <p:txBody>
          <a:bodyPr>
            <a:noAutofit/>
          </a:bodyPr>
          <a:lstStyle/>
          <a:p>
            <a:r>
              <a:rPr lang="en-US" b="1" dirty="0" smtClean="0"/>
              <a:t>GREENHOUSE GASES IN BRAZIL</a:t>
            </a:r>
            <a:endParaRPr lang="en-US" b="1" dirty="0"/>
          </a:p>
        </p:txBody>
      </p:sp>
      <p:sp>
        <p:nvSpPr>
          <p:cNvPr id="4" name="Retângulo 3"/>
          <p:cNvSpPr/>
          <p:nvPr/>
        </p:nvSpPr>
        <p:spPr>
          <a:xfrm>
            <a:off x="0" y="6608385"/>
            <a:ext cx="9108504" cy="276999"/>
          </a:xfrm>
          <a:prstGeom prst="rect">
            <a:avLst/>
          </a:prstGeom>
        </p:spPr>
        <p:txBody>
          <a:bodyPr wrap="square">
            <a:spAutoFit/>
          </a:bodyPr>
          <a:lstStyle/>
          <a:p>
            <a:pPr algn="ctr"/>
            <a:r>
              <a:rPr lang="pt-BR" sz="1200" dirty="0" err="1">
                <a:solidFill>
                  <a:srgbClr val="FFFFFF"/>
                </a:solidFill>
              </a:rPr>
              <a:t>Brazil</a:t>
            </a:r>
            <a:r>
              <a:rPr lang="pt-BR" sz="1200" dirty="0">
                <a:solidFill>
                  <a:srgbClr val="FFFFFF"/>
                </a:solidFill>
              </a:rPr>
              <a:t>. </a:t>
            </a:r>
            <a:r>
              <a:rPr lang="pt-BR" sz="1200" dirty="0" err="1">
                <a:solidFill>
                  <a:srgbClr val="FFFFFF"/>
                </a:solidFill>
              </a:rPr>
              <a:t>Ministry</a:t>
            </a:r>
            <a:r>
              <a:rPr lang="pt-BR" sz="1200" dirty="0">
                <a:solidFill>
                  <a:srgbClr val="FFFFFF"/>
                </a:solidFill>
              </a:rPr>
              <a:t> of </a:t>
            </a:r>
            <a:r>
              <a:rPr lang="pt-BR" sz="1200" dirty="0" err="1">
                <a:solidFill>
                  <a:srgbClr val="FFFFFF"/>
                </a:solidFill>
              </a:rPr>
              <a:t>Environment</a:t>
            </a:r>
            <a:r>
              <a:rPr lang="pt-BR" sz="1200" dirty="0">
                <a:solidFill>
                  <a:srgbClr val="FFFFFF"/>
                </a:solidFill>
              </a:rPr>
              <a:t>. </a:t>
            </a:r>
            <a:r>
              <a:rPr lang="pt-BR" sz="1200" dirty="0" err="1">
                <a:solidFill>
                  <a:srgbClr val="FFFFFF"/>
                </a:solidFill>
              </a:rPr>
              <a:t>Greenhouse</a:t>
            </a:r>
            <a:r>
              <a:rPr lang="pt-BR" sz="1200" dirty="0">
                <a:solidFill>
                  <a:srgbClr val="FFFFFF"/>
                </a:solidFill>
              </a:rPr>
              <a:t> </a:t>
            </a:r>
            <a:r>
              <a:rPr lang="pt-BR" sz="1200" dirty="0" err="1">
                <a:solidFill>
                  <a:srgbClr val="FFFFFF"/>
                </a:solidFill>
              </a:rPr>
              <a:t>gas</a:t>
            </a:r>
            <a:r>
              <a:rPr lang="pt-BR" sz="1200" dirty="0">
                <a:solidFill>
                  <a:srgbClr val="FFFFFF"/>
                </a:solidFill>
              </a:rPr>
              <a:t> </a:t>
            </a:r>
            <a:r>
              <a:rPr lang="pt-BR" sz="1200" dirty="0" err="1">
                <a:solidFill>
                  <a:srgbClr val="FFFFFF"/>
                </a:solidFill>
              </a:rPr>
              <a:t>emissions</a:t>
            </a:r>
            <a:r>
              <a:rPr lang="pt-BR" sz="1200" dirty="0">
                <a:solidFill>
                  <a:srgbClr val="FFFFFF"/>
                </a:solidFill>
              </a:rPr>
              <a:t>.     </a:t>
            </a:r>
            <a:r>
              <a:rPr lang="pt-BR" sz="1200" u="sng" dirty="0">
                <a:solidFill>
                  <a:srgbClr val="FFFFFF"/>
                </a:solidFill>
              </a:rPr>
              <a:t>www.mma.gov.br/mma-em-numeros/emissoes-de-gee</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908720"/>
            <a:ext cx="5431507" cy="575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19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Autofit/>
          </a:bodyPr>
          <a:lstStyle/>
          <a:p>
            <a:pPr algn="just"/>
            <a:r>
              <a:rPr lang="en-US" sz="2400" b="1" dirty="0" smtClean="0"/>
              <a:t>SUGAR CANE BURNING POLLUTION AND RESPIRATORY SYMPTOMS IN SCHOOLCHILDREN IN MONTE APRAZÍVEL, SOUTHEASTERN BRAZIL</a:t>
            </a:r>
            <a:endParaRPr lang="en-US" sz="2400" dirty="0"/>
          </a:p>
        </p:txBody>
      </p:sp>
      <p:sp>
        <p:nvSpPr>
          <p:cNvPr id="3" name="Espaço Reservado para Conteúdo 2"/>
          <p:cNvSpPr>
            <a:spLocks noGrp="1"/>
          </p:cNvSpPr>
          <p:nvPr>
            <p:ph idx="4294967295"/>
          </p:nvPr>
        </p:nvSpPr>
        <p:spPr>
          <a:xfrm>
            <a:off x="467544" y="1124744"/>
            <a:ext cx="8136904" cy="4846320"/>
          </a:xfrm>
        </p:spPr>
        <p:txBody>
          <a:bodyPr>
            <a:normAutofit/>
          </a:bodyPr>
          <a:lstStyle/>
          <a:p>
            <a:r>
              <a:rPr lang="en-US" sz="2800" dirty="0" smtClean="0"/>
              <a:t>Questionnaires containing the asthma and rhinitis components of ISAAC</a:t>
            </a:r>
            <a:r>
              <a:rPr lang="en-US" sz="2800" dirty="0"/>
              <a:t> </a:t>
            </a:r>
            <a:endParaRPr lang="en-US" sz="2800" dirty="0" smtClean="0"/>
          </a:p>
          <a:p>
            <a:r>
              <a:rPr lang="en-US" sz="2800" dirty="0" smtClean="0"/>
              <a:t>Asthma =  11%</a:t>
            </a:r>
          </a:p>
          <a:p>
            <a:r>
              <a:rPr lang="en-US" sz="2800" dirty="0" smtClean="0"/>
              <a:t>Allergic Rhinitis = 33.2%</a:t>
            </a:r>
          </a:p>
          <a:p>
            <a:r>
              <a:rPr lang="en-US" sz="2800" dirty="0" smtClean="0"/>
              <a:t>Wheezing (12 months) = 10.6%</a:t>
            </a:r>
          </a:p>
          <a:p>
            <a:r>
              <a:rPr lang="en-US" sz="2800" dirty="0" smtClean="0"/>
              <a:t>Rhinitis symptoms were more frequent from June to October</a:t>
            </a:r>
          </a:p>
          <a:p>
            <a:pPr lvl="1">
              <a:buFont typeface="Wingdings" charset="2"/>
              <a:buChar char="§"/>
            </a:pPr>
            <a:r>
              <a:rPr lang="en-US" sz="2400" dirty="0" smtClean="0"/>
              <a:t>sugarcane harvest season</a:t>
            </a:r>
          </a:p>
          <a:p>
            <a:pPr lvl="1">
              <a:buFont typeface="Wingdings" charset="2"/>
              <a:buChar char="§"/>
            </a:pPr>
            <a:r>
              <a:rPr lang="en-US" sz="2400" dirty="0" smtClean="0"/>
              <a:t>cane trash burn</a:t>
            </a:r>
            <a:endParaRPr lang="en-US" sz="2400" dirty="0"/>
          </a:p>
        </p:txBody>
      </p:sp>
      <p:sp>
        <p:nvSpPr>
          <p:cNvPr id="5" name="Retângulo 4"/>
          <p:cNvSpPr/>
          <p:nvPr/>
        </p:nvSpPr>
        <p:spPr>
          <a:xfrm>
            <a:off x="0" y="6454497"/>
            <a:ext cx="9144000" cy="430887"/>
          </a:xfrm>
          <a:prstGeom prst="rect">
            <a:avLst/>
          </a:prstGeom>
        </p:spPr>
        <p:txBody>
          <a:bodyPr wrap="square">
            <a:spAutoFit/>
          </a:bodyPr>
          <a:lstStyle/>
          <a:p>
            <a:r>
              <a:rPr lang="pt-BR" sz="1100" dirty="0" err="1">
                <a:solidFill>
                  <a:srgbClr val="FFFFFF"/>
                </a:solidFill>
              </a:rPr>
              <a:t>Riguera</a:t>
            </a:r>
            <a:r>
              <a:rPr lang="pt-BR" sz="1100" dirty="0">
                <a:solidFill>
                  <a:srgbClr val="FFFFFF"/>
                </a:solidFill>
              </a:rPr>
              <a:t> D, André PA, </a:t>
            </a:r>
            <a:r>
              <a:rPr lang="pt-BR" sz="1100" dirty="0" err="1">
                <a:solidFill>
                  <a:srgbClr val="FFFFFF"/>
                </a:solidFill>
              </a:rPr>
              <a:t>Zanetta</a:t>
            </a:r>
            <a:r>
              <a:rPr lang="pt-BR" sz="1100" dirty="0">
                <a:solidFill>
                  <a:srgbClr val="FFFFFF"/>
                </a:solidFill>
              </a:rPr>
              <a:t> DM. </a:t>
            </a:r>
            <a:r>
              <a:rPr lang="en-US" sz="1100" dirty="0">
                <a:solidFill>
                  <a:srgbClr val="FFFFFF"/>
                </a:solidFill>
              </a:rPr>
              <a:t>Sugar cane burning pollution and respiratory symptoms in schoolchildren in Monte </a:t>
            </a:r>
            <a:r>
              <a:rPr lang="en-US" sz="1100" dirty="0" err="1">
                <a:solidFill>
                  <a:srgbClr val="FFFFFF"/>
                </a:solidFill>
              </a:rPr>
              <a:t>Aprazível</a:t>
            </a:r>
            <a:r>
              <a:rPr lang="en-US" sz="1100" dirty="0">
                <a:solidFill>
                  <a:srgbClr val="FFFFFF"/>
                </a:solidFill>
              </a:rPr>
              <a:t>, Southeastern Brazil. Rev </a:t>
            </a:r>
            <a:r>
              <a:rPr lang="en-US" sz="1100" dirty="0" err="1">
                <a:solidFill>
                  <a:srgbClr val="FFFFFF"/>
                </a:solidFill>
              </a:rPr>
              <a:t>Saúde</a:t>
            </a:r>
            <a:r>
              <a:rPr lang="en-US" sz="1100" dirty="0">
                <a:solidFill>
                  <a:srgbClr val="FFFFFF"/>
                </a:solidFill>
              </a:rPr>
              <a:t> </a:t>
            </a:r>
            <a:r>
              <a:rPr lang="en-US" sz="1100" dirty="0" err="1">
                <a:solidFill>
                  <a:srgbClr val="FFFFFF"/>
                </a:solidFill>
              </a:rPr>
              <a:t>Pública</a:t>
            </a:r>
            <a:r>
              <a:rPr lang="en-US" sz="1100" dirty="0">
                <a:solidFill>
                  <a:srgbClr val="FFFFFF"/>
                </a:solidFill>
                <a:hlinkClick r:id="rId2" tooltip="Revista de saúde pública."/>
              </a:rPr>
              <a:t>.</a:t>
            </a:r>
            <a:r>
              <a:rPr lang="en-US" sz="1100" dirty="0">
                <a:solidFill>
                  <a:srgbClr val="FFFFFF"/>
                </a:solidFill>
              </a:rPr>
              <a:t> 2011;45(5):878-86</a:t>
            </a:r>
            <a:endParaRPr lang="pt-BR" sz="1100" dirty="0">
              <a:solidFill>
                <a:srgbClr val="FFFFFF"/>
              </a:solidFill>
            </a:endParaRPr>
          </a:p>
        </p:txBody>
      </p:sp>
    </p:spTree>
    <p:extLst>
      <p:ext uri="{BB962C8B-B14F-4D97-AF65-F5344CB8AC3E}">
        <p14:creationId xmlns:p14="http://schemas.microsoft.com/office/powerpoint/2010/main" val="46797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836712"/>
          </a:xfrm>
        </p:spPr>
        <p:txBody>
          <a:bodyPr>
            <a:noAutofit/>
          </a:bodyPr>
          <a:lstStyle/>
          <a:p>
            <a:pPr algn="just"/>
            <a:r>
              <a:rPr lang="en-US" sz="2400" b="1" dirty="0" smtClean="0"/>
              <a:t>PEAK EXPIRATORY FLOW MEASUREMENTS </a:t>
            </a:r>
            <a:r>
              <a:rPr lang="en-US" sz="2400" dirty="0" smtClean="0"/>
              <a:t>AND </a:t>
            </a:r>
            <a:r>
              <a:rPr lang="en-US" sz="2400" b="1" dirty="0" smtClean="0"/>
              <a:t>AIR POLLUTION AND ALLERGIC SENSITIZATION IN  </a:t>
            </a:r>
            <a:r>
              <a:rPr lang="en-US" sz="2400" dirty="0"/>
              <a:t>C</a:t>
            </a:r>
            <a:r>
              <a:rPr lang="en-US" sz="2400" b="1" dirty="0" smtClean="0"/>
              <a:t>HILDREN IN SAO PAULO, BRAZIL</a:t>
            </a:r>
            <a:endParaRPr lang="en-US" sz="2400" dirty="0"/>
          </a:p>
        </p:txBody>
      </p:sp>
      <p:sp>
        <p:nvSpPr>
          <p:cNvPr id="3" name="Espaço Reservado para Conteúdo 2"/>
          <p:cNvSpPr>
            <a:spLocks noGrp="1"/>
          </p:cNvSpPr>
          <p:nvPr>
            <p:ph idx="4294967295"/>
          </p:nvPr>
        </p:nvSpPr>
        <p:spPr>
          <a:xfrm>
            <a:off x="251520" y="1124744"/>
            <a:ext cx="8496944" cy="4824536"/>
          </a:xfrm>
        </p:spPr>
        <p:txBody>
          <a:bodyPr>
            <a:normAutofit fontScale="92500" lnSpcReduction="20000"/>
          </a:bodyPr>
          <a:lstStyle/>
          <a:p>
            <a:pPr algn="just"/>
            <a:r>
              <a:rPr lang="en-US" dirty="0" smtClean="0"/>
              <a:t>Decrements in PEF were observed with previous 24-h average exposure to air pollution</a:t>
            </a:r>
          </a:p>
          <a:p>
            <a:pPr marL="0" indent="0" algn="just">
              <a:buNone/>
            </a:pPr>
            <a:r>
              <a:rPr lang="en-US" dirty="0" smtClean="0"/>
              <a:t>	(associated mainly with PM</a:t>
            </a:r>
            <a:r>
              <a:rPr lang="en-US" baseline="-25000" dirty="0" smtClean="0"/>
              <a:t>10</a:t>
            </a:r>
            <a:r>
              <a:rPr lang="en-US" dirty="0" smtClean="0"/>
              <a:t>, NO</a:t>
            </a:r>
            <a:r>
              <a:rPr lang="en-US" baseline="-25000" dirty="0" smtClean="0"/>
              <a:t>2</a:t>
            </a:r>
            <a:r>
              <a:rPr lang="en-US" dirty="0" smtClean="0"/>
              <a:t> and O</a:t>
            </a:r>
            <a:r>
              <a:rPr lang="en-US" baseline="-25000" dirty="0" smtClean="0"/>
              <a:t>3</a:t>
            </a:r>
            <a:r>
              <a:rPr lang="en-US" dirty="0"/>
              <a:t>)</a:t>
            </a:r>
            <a:endParaRPr lang="en-US" baseline="-25000" dirty="0" smtClean="0"/>
          </a:p>
          <a:p>
            <a:pPr algn="just"/>
            <a:r>
              <a:rPr lang="en-US" dirty="0"/>
              <a:t>A</a:t>
            </a:r>
            <a:r>
              <a:rPr lang="en-US" dirty="0" smtClean="0"/>
              <a:t>llergic sensitized children tended to present larger decrements in the PEF measurements </a:t>
            </a:r>
          </a:p>
          <a:p>
            <a:pPr marL="0" indent="0" algn="just">
              <a:buNone/>
            </a:pPr>
            <a:r>
              <a:rPr lang="en-US" dirty="0" smtClean="0"/>
              <a:t>	(not statistically different from the non-allergic 	sensitized)</a:t>
            </a:r>
          </a:p>
          <a:p>
            <a:pPr algn="just"/>
            <a:r>
              <a:rPr lang="en-US" dirty="0"/>
              <a:t>D</a:t>
            </a:r>
            <a:r>
              <a:rPr lang="en-US" dirty="0" smtClean="0"/>
              <a:t>aily exposure to air pollution can be responsible for a chronic inflammatory process that might impair their lung growth and later their lung function in adulthood</a:t>
            </a:r>
            <a:endParaRPr lang="en-US" dirty="0"/>
          </a:p>
        </p:txBody>
      </p:sp>
      <p:sp>
        <p:nvSpPr>
          <p:cNvPr id="4" name="Retângulo 3"/>
          <p:cNvSpPr/>
          <p:nvPr/>
        </p:nvSpPr>
        <p:spPr>
          <a:xfrm>
            <a:off x="0" y="6423719"/>
            <a:ext cx="9144000" cy="461665"/>
          </a:xfrm>
          <a:prstGeom prst="rect">
            <a:avLst/>
          </a:prstGeom>
        </p:spPr>
        <p:txBody>
          <a:bodyPr wrap="square">
            <a:spAutoFit/>
          </a:bodyPr>
          <a:lstStyle/>
          <a:p>
            <a:r>
              <a:rPr lang="pt-BR" sz="1200" dirty="0">
                <a:solidFill>
                  <a:srgbClr val="FFFFFF"/>
                </a:solidFill>
              </a:rPr>
              <a:t>Correia-</a:t>
            </a:r>
            <a:r>
              <a:rPr lang="pt-BR" sz="1200" dirty="0" err="1">
                <a:solidFill>
                  <a:srgbClr val="FFFFFF"/>
                </a:solidFill>
              </a:rPr>
              <a:t>Deur</a:t>
            </a:r>
            <a:r>
              <a:rPr lang="pt-BR" sz="1200" dirty="0">
                <a:solidFill>
                  <a:srgbClr val="FFFFFF"/>
                </a:solidFill>
              </a:rPr>
              <a:t> JE, Claudio L, </a:t>
            </a:r>
            <a:r>
              <a:rPr lang="pt-BR" sz="1200" dirty="0" err="1">
                <a:solidFill>
                  <a:srgbClr val="FFFFFF"/>
                </a:solidFill>
              </a:rPr>
              <a:t>Imazawa</a:t>
            </a:r>
            <a:r>
              <a:rPr lang="pt-BR" sz="1200" dirty="0">
                <a:solidFill>
                  <a:srgbClr val="FFFFFF"/>
                </a:solidFill>
              </a:rPr>
              <a:t> AT, </a:t>
            </a:r>
            <a:r>
              <a:rPr lang="pt-BR" sz="1200" dirty="0" err="1">
                <a:solidFill>
                  <a:srgbClr val="FFFFFF"/>
                </a:solidFill>
              </a:rPr>
              <a:t>Eluf</a:t>
            </a:r>
            <a:r>
              <a:rPr lang="pt-BR" sz="1200" dirty="0">
                <a:solidFill>
                  <a:srgbClr val="FFFFFF"/>
                </a:solidFill>
              </a:rPr>
              <a:t>-Neto J. </a:t>
            </a:r>
            <a:r>
              <a:rPr lang="en-US" sz="1200" dirty="0">
                <a:solidFill>
                  <a:srgbClr val="FFFFFF"/>
                </a:solidFill>
              </a:rPr>
              <a:t>Variations in peak expiratory flow measurements associated to air pollution and allergic sensitization in children in Sao Paulo, Brazil. Am J </a:t>
            </a:r>
            <a:r>
              <a:rPr lang="en-US" sz="1200" dirty="0" err="1">
                <a:solidFill>
                  <a:srgbClr val="FFFFFF"/>
                </a:solidFill>
              </a:rPr>
              <a:t>Ind</a:t>
            </a:r>
            <a:r>
              <a:rPr lang="en-US" sz="1200" dirty="0">
                <a:solidFill>
                  <a:srgbClr val="FFFFFF"/>
                </a:solidFill>
              </a:rPr>
              <a:t> Med</a:t>
            </a:r>
            <a:r>
              <a:rPr lang="en-US" sz="1200" dirty="0">
                <a:solidFill>
                  <a:srgbClr val="FFFFFF"/>
                </a:solidFill>
                <a:hlinkClick r:id="rId2" tooltip="American journal of industrial medicine."/>
              </a:rPr>
              <a:t>.</a:t>
            </a:r>
            <a:r>
              <a:rPr lang="en-US" sz="1200" dirty="0">
                <a:solidFill>
                  <a:srgbClr val="FFFFFF"/>
                </a:solidFill>
              </a:rPr>
              <a:t> 2012;55(12):1087-98</a:t>
            </a:r>
            <a:endParaRPr lang="pt-BR" sz="1200" dirty="0">
              <a:solidFill>
                <a:srgbClr val="FFFFFF"/>
              </a:solidFill>
            </a:endParaRPr>
          </a:p>
        </p:txBody>
      </p:sp>
    </p:spTree>
    <p:extLst>
      <p:ext uri="{BB962C8B-B14F-4D97-AF65-F5344CB8AC3E}">
        <p14:creationId xmlns:p14="http://schemas.microsoft.com/office/powerpoint/2010/main" val="795341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rmAutofit/>
          </a:bodyPr>
          <a:lstStyle/>
          <a:p>
            <a:r>
              <a:rPr lang="en-US" sz="3200" b="1" dirty="0" smtClean="0"/>
              <a:t>FACTORS INFLUENCING ATMOSPHERIC POLLUTION</a:t>
            </a:r>
            <a:endParaRPr lang="en-US" sz="3200" b="1" dirty="0"/>
          </a:p>
        </p:txBody>
      </p:sp>
      <p:sp>
        <p:nvSpPr>
          <p:cNvPr id="3" name="Espaço Reservado para Conteúdo 2"/>
          <p:cNvSpPr>
            <a:spLocks noGrp="1"/>
          </p:cNvSpPr>
          <p:nvPr>
            <p:ph idx="4294967295"/>
          </p:nvPr>
        </p:nvSpPr>
        <p:spPr>
          <a:xfrm>
            <a:off x="395536" y="1124744"/>
            <a:ext cx="8280920" cy="4846320"/>
          </a:xfrm>
        </p:spPr>
        <p:txBody>
          <a:bodyPr>
            <a:normAutofit lnSpcReduction="10000"/>
          </a:bodyPr>
          <a:lstStyle/>
          <a:p>
            <a:pPr>
              <a:lnSpc>
                <a:spcPct val="200000"/>
              </a:lnSpc>
            </a:pPr>
            <a:r>
              <a:rPr lang="en-US" dirty="0"/>
              <a:t>Weather</a:t>
            </a:r>
          </a:p>
          <a:p>
            <a:pPr lvl="1">
              <a:lnSpc>
                <a:spcPct val="200000"/>
              </a:lnSpc>
              <a:buFont typeface="Wingdings" charset="2"/>
              <a:buChar char="§"/>
            </a:pPr>
            <a:r>
              <a:rPr lang="en-US" dirty="0"/>
              <a:t>Temperature</a:t>
            </a:r>
          </a:p>
          <a:p>
            <a:pPr lvl="1">
              <a:lnSpc>
                <a:spcPct val="200000"/>
              </a:lnSpc>
              <a:buFont typeface="Wingdings" charset="2"/>
              <a:buChar char="§"/>
            </a:pPr>
            <a:r>
              <a:rPr lang="en-US" dirty="0"/>
              <a:t>Winds</a:t>
            </a:r>
          </a:p>
          <a:p>
            <a:pPr lvl="1">
              <a:lnSpc>
                <a:spcPct val="200000"/>
              </a:lnSpc>
              <a:buFont typeface="Wingdings" charset="2"/>
              <a:buChar char="§"/>
            </a:pPr>
            <a:r>
              <a:rPr lang="en-US" dirty="0" smtClean="0"/>
              <a:t>Rain</a:t>
            </a:r>
            <a:endParaRPr lang="en-US" dirty="0"/>
          </a:p>
          <a:p>
            <a:pPr>
              <a:lnSpc>
                <a:spcPct val="200000"/>
              </a:lnSpc>
            </a:pPr>
            <a:r>
              <a:rPr lang="en-US" dirty="0"/>
              <a:t>Topographical Conditions</a:t>
            </a:r>
            <a:endParaRPr lang="pt-BR" dirty="0"/>
          </a:p>
        </p:txBody>
      </p:sp>
    </p:spTree>
    <p:extLst>
      <p:ext uri="{BB962C8B-B14F-4D97-AF65-F5344CB8AC3E}">
        <p14:creationId xmlns:p14="http://schemas.microsoft.com/office/powerpoint/2010/main" val="2353379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0" y="72008"/>
            <a:ext cx="9144000" cy="764704"/>
          </a:xfrm>
        </p:spPr>
        <p:txBody>
          <a:bodyPr>
            <a:normAutofit/>
          </a:bodyPr>
          <a:lstStyle/>
          <a:p>
            <a:r>
              <a:rPr lang="en-IN" altLang="en-US" b="1" dirty="0" smtClean="0"/>
              <a:t>Burden from Ambient Air Pollution</a:t>
            </a:r>
          </a:p>
        </p:txBody>
      </p:sp>
      <p:sp>
        <p:nvSpPr>
          <p:cNvPr id="16387" name="TextBox 2"/>
          <p:cNvSpPr txBox="1">
            <a:spLocks noChangeArrowheads="1"/>
          </p:cNvSpPr>
          <p:nvPr/>
        </p:nvSpPr>
        <p:spPr bwMode="auto">
          <a:xfrm>
            <a:off x="0" y="1004714"/>
            <a:ext cx="914399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1" fontAlgn="base" hangingPunct="1">
              <a:spcBef>
                <a:spcPct val="0"/>
              </a:spcBef>
              <a:spcAft>
                <a:spcPct val="0"/>
              </a:spcAft>
              <a:buFontTx/>
              <a:buNone/>
            </a:pPr>
            <a:r>
              <a:rPr lang="en-IN" altLang="en-US" sz="1800" dirty="0" smtClean="0">
                <a:solidFill>
                  <a:prstClr val="white"/>
                </a:solidFill>
                <a:latin typeface="Calibri"/>
                <a:cs typeface="Arial" panose="020B0604020202020204" pitchFamily="34" charset="0"/>
              </a:rPr>
              <a:t>Globally, 3.7 million deaths were attributable to ambient air pollution (AAP) in 2012. About 88% of these deaths occur in low- and middle-income (LMI) countries, which represent 82% of the world population. The Western Pacific and South East Asian regions bear most of the burden with 1.67 million and 936’000 deaths, respectively. </a:t>
            </a:r>
          </a:p>
        </p:txBody>
      </p:sp>
      <p:pic>
        <p:nvPicPr>
          <p:cNvPr id="16388" name="Picture 3" descr="AAP WHO 2012 da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204864"/>
            <a:ext cx="7311727" cy="450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228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TEMPERATURE</a:t>
            </a:r>
            <a:endParaRPr lang="en-US" b="1" dirty="0"/>
          </a:p>
        </p:txBody>
      </p:sp>
      <p:sp>
        <p:nvSpPr>
          <p:cNvPr id="3" name="Espaço Reservado para Conteúdo 2"/>
          <p:cNvSpPr>
            <a:spLocks noGrp="1"/>
          </p:cNvSpPr>
          <p:nvPr>
            <p:ph idx="4294967295"/>
          </p:nvPr>
        </p:nvSpPr>
        <p:spPr>
          <a:xfrm>
            <a:off x="395536" y="1196752"/>
            <a:ext cx="8352928" cy="4846320"/>
          </a:xfrm>
        </p:spPr>
        <p:txBody>
          <a:bodyPr>
            <a:normAutofit fontScale="85000" lnSpcReduction="10000"/>
          </a:bodyPr>
          <a:lstStyle/>
          <a:p>
            <a:pPr>
              <a:lnSpc>
                <a:spcPct val="200000"/>
              </a:lnSpc>
            </a:pPr>
            <a:r>
              <a:rPr lang="en-US" dirty="0"/>
              <a:t>Highest Altitude  </a:t>
            </a:r>
            <a:r>
              <a:rPr lang="en-US" dirty="0" smtClean="0"/>
              <a:t>      </a:t>
            </a:r>
            <a:r>
              <a:rPr lang="en-US" dirty="0"/>
              <a:t>lowest temperature</a:t>
            </a:r>
          </a:p>
          <a:p>
            <a:pPr lvl="1">
              <a:lnSpc>
                <a:spcPct val="200000"/>
              </a:lnSpc>
              <a:buFont typeface="Wingdings" charset="2"/>
              <a:buChar char="§"/>
            </a:pPr>
            <a:r>
              <a:rPr lang="en-US" dirty="0"/>
              <a:t>Greater dispersion of </a:t>
            </a:r>
            <a:r>
              <a:rPr lang="en-US" dirty="0" smtClean="0"/>
              <a:t>pollutants</a:t>
            </a:r>
          </a:p>
          <a:p>
            <a:pPr marL="292608" lvl="1" indent="0">
              <a:lnSpc>
                <a:spcPct val="200000"/>
              </a:lnSpc>
              <a:buNone/>
            </a:pPr>
            <a:endParaRPr lang="en-US" sz="2400" dirty="0" smtClean="0"/>
          </a:p>
          <a:p>
            <a:pPr>
              <a:lnSpc>
                <a:spcPct val="200000"/>
              </a:lnSpc>
            </a:pPr>
            <a:r>
              <a:rPr lang="en-US" dirty="0"/>
              <a:t>Hot air between two layers of cold </a:t>
            </a:r>
            <a:r>
              <a:rPr lang="en-US" dirty="0" smtClean="0"/>
              <a:t>air</a:t>
            </a:r>
          </a:p>
          <a:p>
            <a:pPr lvl="1">
              <a:lnSpc>
                <a:spcPct val="200000"/>
              </a:lnSpc>
              <a:buFont typeface="Wingdings" charset="2"/>
              <a:buChar char="§"/>
            </a:pPr>
            <a:r>
              <a:rPr lang="en-US" dirty="0"/>
              <a:t>Stagnation of </a:t>
            </a:r>
            <a:r>
              <a:rPr lang="en-US" dirty="0" smtClean="0"/>
              <a:t>pollutants</a:t>
            </a:r>
          </a:p>
          <a:p>
            <a:pPr lvl="1">
              <a:lnSpc>
                <a:spcPct val="200000"/>
              </a:lnSpc>
              <a:buFont typeface="Wingdings" charset="2"/>
              <a:buChar char="§"/>
            </a:pPr>
            <a:r>
              <a:rPr lang="en-US" dirty="0"/>
              <a:t>Thermal </a:t>
            </a:r>
            <a:r>
              <a:rPr lang="en-US" dirty="0" smtClean="0"/>
              <a:t>inversion        more allergy symptoms</a:t>
            </a:r>
            <a:endParaRPr lang="en-US" dirty="0"/>
          </a:p>
        </p:txBody>
      </p:sp>
      <p:sp>
        <p:nvSpPr>
          <p:cNvPr id="4" name="Seta para a direita 3"/>
          <p:cNvSpPr/>
          <p:nvPr/>
        </p:nvSpPr>
        <p:spPr>
          <a:xfrm>
            <a:off x="3203848" y="1700808"/>
            <a:ext cx="432048" cy="216024"/>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6" name="Seta para a direita 5"/>
          <p:cNvSpPr/>
          <p:nvPr/>
        </p:nvSpPr>
        <p:spPr>
          <a:xfrm>
            <a:off x="3563888" y="5517232"/>
            <a:ext cx="432048" cy="216024"/>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Tree>
    <p:extLst>
      <p:ext uri="{BB962C8B-B14F-4D97-AF65-F5344CB8AC3E}">
        <p14:creationId xmlns:p14="http://schemas.microsoft.com/office/powerpoint/2010/main" val="2425431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lstStyle/>
          <a:p>
            <a:r>
              <a:rPr lang="en-US" b="1" dirty="0" smtClean="0"/>
              <a:t>THERMAL INVERSION</a:t>
            </a:r>
            <a:endParaRPr lang="en-US" b="1" dirty="0"/>
          </a:p>
        </p:txBody>
      </p:sp>
      <p:pic>
        <p:nvPicPr>
          <p:cNvPr id="5" name="Espaço Reservado para Conteúdo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55576" y="1223064"/>
            <a:ext cx="7796788" cy="5233299"/>
          </a:xfrm>
        </p:spPr>
      </p:pic>
    </p:spTree>
    <p:extLst>
      <p:ext uri="{BB962C8B-B14F-4D97-AF65-F5344CB8AC3E}">
        <p14:creationId xmlns:p14="http://schemas.microsoft.com/office/powerpoint/2010/main" val="661299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lstStyle/>
          <a:p>
            <a:r>
              <a:rPr lang="en-US" b="1" dirty="0" smtClean="0"/>
              <a:t>RAIN</a:t>
            </a:r>
            <a:endParaRPr lang="en-US" b="1" dirty="0"/>
          </a:p>
        </p:txBody>
      </p:sp>
      <p:sp>
        <p:nvSpPr>
          <p:cNvPr id="3" name="Espaço Reservado para Conteúdo 2"/>
          <p:cNvSpPr>
            <a:spLocks noGrp="1"/>
          </p:cNvSpPr>
          <p:nvPr>
            <p:ph idx="4294967295"/>
          </p:nvPr>
        </p:nvSpPr>
        <p:spPr>
          <a:xfrm>
            <a:off x="395536" y="476672"/>
            <a:ext cx="7239000" cy="4486280"/>
          </a:xfrm>
        </p:spPr>
        <p:txBody>
          <a:bodyPr/>
          <a:lstStyle/>
          <a:p>
            <a:pPr>
              <a:lnSpc>
                <a:spcPct val="200000"/>
              </a:lnSpc>
            </a:pPr>
            <a:r>
              <a:rPr lang="en-US" dirty="0"/>
              <a:t>Retention of pollutants</a:t>
            </a:r>
          </a:p>
          <a:p>
            <a:pPr>
              <a:lnSpc>
                <a:spcPct val="200000"/>
              </a:lnSpc>
            </a:pPr>
            <a:r>
              <a:rPr lang="en-US" dirty="0"/>
              <a:t>Formation of the </a:t>
            </a:r>
            <a:r>
              <a:rPr lang="en-US" dirty="0" smtClean="0"/>
              <a:t>raindrops</a:t>
            </a:r>
            <a:endParaRPr lang="en-US" dirty="0"/>
          </a:p>
          <a:p>
            <a:pPr>
              <a:lnSpc>
                <a:spcPct val="200000"/>
              </a:lnSpc>
            </a:pPr>
            <a:r>
              <a:rPr lang="en-US" dirty="0" smtClean="0"/>
              <a:t>Washing </a:t>
            </a:r>
            <a:r>
              <a:rPr lang="en-US" dirty="0"/>
              <a:t>the pollutants to </a:t>
            </a:r>
            <a:r>
              <a:rPr lang="en-US" dirty="0" smtClean="0"/>
              <a:t>soil</a:t>
            </a:r>
          </a:p>
          <a:p>
            <a:pPr>
              <a:lnSpc>
                <a:spcPct val="200000"/>
              </a:lnSpc>
            </a:pPr>
            <a:r>
              <a:rPr lang="en-US" dirty="0" smtClean="0"/>
              <a:t>Easy </a:t>
            </a:r>
            <a:r>
              <a:rPr lang="en-US" dirty="0"/>
              <a:t>disposal of large </a:t>
            </a:r>
            <a:r>
              <a:rPr lang="en-US" dirty="0" smtClean="0"/>
              <a:t>particles</a:t>
            </a:r>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656" y="4653136"/>
            <a:ext cx="3744416" cy="1988840"/>
          </a:xfrm>
          <a:prstGeom prst="rect">
            <a:avLst/>
          </a:prstGeom>
        </p:spPr>
      </p:pic>
    </p:spTree>
    <p:extLst>
      <p:ext uri="{BB962C8B-B14F-4D97-AF65-F5344CB8AC3E}">
        <p14:creationId xmlns:p14="http://schemas.microsoft.com/office/powerpoint/2010/main" val="2092541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836712"/>
          </a:xfrm>
        </p:spPr>
        <p:txBody>
          <a:bodyPr/>
          <a:lstStyle/>
          <a:p>
            <a:r>
              <a:rPr lang="en-US" b="1" dirty="0" smtClean="0"/>
              <a:t>WINDS AND TOPOGRAPHY</a:t>
            </a:r>
            <a:endParaRPr lang="en-US" b="1" dirty="0"/>
          </a:p>
        </p:txBody>
      </p:sp>
      <p:sp>
        <p:nvSpPr>
          <p:cNvPr id="3" name="Espaço Reservado para Conteúdo 2"/>
          <p:cNvSpPr>
            <a:spLocks noGrp="1"/>
          </p:cNvSpPr>
          <p:nvPr>
            <p:ph idx="4294967295"/>
          </p:nvPr>
        </p:nvSpPr>
        <p:spPr>
          <a:xfrm>
            <a:off x="323528" y="1052736"/>
            <a:ext cx="8352928" cy="4846320"/>
          </a:xfrm>
        </p:spPr>
        <p:txBody>
          <a:bodyPr/>
          <a:lstStyle/>
          <a:p>
            <a:r>
              <a:rPr lang="en-US" dirty="0"/>
              <a:t>Greater dispersion of </a:t>
            </a:r>
            <a:r>
              <a:rPr lang="en-US" dirty="0" smtClean="0"/>
              <a:t>pollutants</a:t>
            </a:r>
          </a:p>
          <a:p>
            <a:pPr marL="0" indent="0">
              <a:buNone/>
            </a:pPr>
            <a:endParaRPr lang="en-US" dirty="0"/>
          </a:p>
          <a:p>
            <a:r>
              <a:rPr lang="en-US" dirty="0"/>
              <a:t>Winds carry the pollution </a:t>
            </a:r>
            <a:r>
              <a:rPr lang="en-US" dirty="0" smtClean="0"/>
              <a:t>away</a:t>
            </a:r>
          </a:p>
          <a:p>
            <a:endParaRPr lang="en-US" dirty="0"/>
          </a:p>
          <a:p>
            <a:r>
              <a:rPr lang="en-US" dirty="0" smtClean="0"/>
              <a:t>Topography can </a:t>
            </a:r>
            <a:r>
              <a:rPr lang="en-US" dirty="0"/>
              <a:t>influence the movement of air </a:t>
            </a:r>
            <a:r>
              <a:rPr lang="en-US" dirty="0" smtClean="0"/>
              <a:t>masses</a:t>
            </a:r>
            <a:endParaRPr lang="pt-BR" dirty="0"/>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4005064"/>
            <a:ext cx="3469841" cy="2664295"/>
          </a:xfrm>
          <a:prstGeom prst="rect">
            <a:avLst/>
          </a:prstGeom>
        </p:spPr>
      </p:pic>
      <p:sp>
        <p:nvSpPr>
          <p:cNvPr id="5" name="CaixaDeTexto 4"/>
          <p:cNvSpPr txBox="1"/>
          <p:nvPr/>
        </p:nvSpPr>
        <p:spPr>
          <a:xfrm>
            <a:off x="3995936" y="3939153"/>
            <a:ext cx="2088232" cy="353943"/>
          </a:xfrm>
          <a:prstGeom prst="rect">
            <a:avLst/>
          </a:prstGeom>
          <a:noFill/>
        </p:spPr>
        <p:txBody>
          <a:bodyPr wrap="square" rtlCol="0">
            <a:spAutoFit/>
          </a:bodyPr>
          <a:lstStyle/>
          <a:p>
            <a:pPr algn="ctr"/>
            <a:r>
              <a:rPr lang="en-US" sz="1700" b="1" dirty="0">
                <a:solidFill>
                  <a:srgbClr val="6076B4">
                    <a:lumMod val="75000"/>
                  </a:srgbClr>
                </a:solidFill>
              </a:rPr>
              <a:t>Sea Breeze</a:t>
            </a:r>
          </a:p>
        </p:txBody>
      </p:sp>
    </p:spTree>
    <p:extLst>
      <p:ext uri="{BB962C8B-B14F-4D97-AF65-F5344CB8AC3E}">
        <p14:creationId xmlns:p14="http://schemas.microsoft.com/office/powerpoint/2010/main" val="3500154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BRAZIL COAST</a:t>
            </a:r>
            <a:endParaRPr lang="en-US" b="1" dirty="0"/>
          </a:p>
        </p:txBody>
      </p:sp>
      <p:sp>
        <p:nvSpPr>
          <p:cNvPr id="3" name="Espaço Reservado para Conteúdo 2"/>
          <p:cNvSpPr>
            <a:spLocks noGrp="1"/>
          </p:cNvSpPr>
          <p:nvPr>
            <p:ph idx="4294967295"/>
          </p:nvPr>
        </p:nvSpPr>
        <p:spPr>
          <a:xfrm>
            <a:off x="467544" y="1196752"/>
            <a:ext cx="3566592" cy="4846320"/>
          </a:xfrm>
        </p:spPr>
        <p:txBody>
          <a:bodyPr/>
          <a:lstStyle/>
          <a:p>
            <a:r>
              <a:rPr lang="en-US" dirty="0" smtClean="0"/>
              <a:t>9198 Km of coastline</a:t>
            </a:r>
          </a:p>
          <a:p>
            <a:pPr marL="0" indent="0">
              <a:buNone/>
            </a:pPr>
            <a:endParaRPr lang="en-US" dirty="0" smtClean="0"/>
          </a:p>
          <a:p>
            <a:r>
              <a:rPr lang="en-US" dirty="0" smtClean="0"/>
              <a:t>273 coastal cities</a:t>
            </a:r>
          </a:p>
          <a:p>
            <a:endParaRPr lang="en-US" dirty="0" smtClean="0"/>
          </a:p>
          <a:p>
            <a:r>
              <a:rPr lang="en-US" b="1" dirty="0" smtClean="0">
                <a:solidFill>
                  <a:srgbClr val="FF0000"/>
                </a:solidFill>
              </a:rPr>
              <a:t>Best dispersion of pollutants?</a:t>
            </a:r>
            <a:endParaRPr lang="en-US" b="1" dirty="0">
              <a:solidFill>
                <a:srgbClr val="FF0000"/>
              </a:solidFill>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556792"/>
            <a:ext cx="4411188" cy="4313882"/>
          </a:xfrm>
          <a:prstGeom prst="rect">
            <a:avLst/>
          </a:prstGeom>
          <a:ln>
            <a:noFill/>
          </a:ln>
          <a:effectLst>
            <a:softEdge rad="112500"/>
          </a:effectLst>
        </p:spPr>
      </p:pic>
    </p:spTree>
    <p:extLst>
      <p:ext uri="{BB962C8B-B14F-4D97-AF65-F5344CB8AC3E}">
        <p14:creationId xmlns:p14="http://schemas.microsoft.com/office/powerpoint/2010/main" val="525773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lstStyle/>
          <a:p>
            <a:r>
              <a:rPr lang="en-US" b="1" dirty="0" smtClean="0"/>
              <a:t>HOWEVER…</a:t>
            </a:r>
            <a:endParaRPr lang="en-US" b="1" dirty="0"/>
          </a:p>
        </p:txBody>
      </p:sp>
      <p:sp>
        <p:nvSpPr>
          <p:cNvPr id="3" name="Espaço Reservado para Conteúdo 2"/>
          <p:cNvSpPr>
            <a:spLocks noGrp="1"/>
          </p:cNvSpPr>
          <p:nvPr>
            <p:ph idx="4294967295"/>
          </p:nvPr>
        </p:nvSpPr>
        <p:spPr>
          <a:xfrm>
            <a:off x="755576" y="1052736"/>
            <a:ext cx="7776864" cy="4846320"/>
          </a:xfrm>
        </p:spPr>
        <p:txBody>
          <a:bodyPr>
            <a:normAutofit/>
          </a:bodyPr>
          <a:lstStyle/>
          <a:p>
            <a:r>
              <a:rPr lang="en-US" sz="2800" dirty="0" smtClean="0"/>
              <a:t>Rio de Janeiro -  64 micrograms/m</a:t>
            </a:r>
            <a:r>
              <a:rPr lang="en-US" sz="2800" baseline="30000" dirty="0" smtClean="0"/>
              <a:t>3</a:t>
            </a:r>
          </a:p>
          <a:p>
            <a:endParaRPr lang="en-US" sz="2800" baseline="30000" dirty="0"/>
          </a:p>
          <a:p>
            <a:endParaRPr lang="en-US" sz="2800" baseline="30000" dirty="0" smtClean="0"/>
          </a:p>
          <a:p>
            <a:endParaRPr lang="en-US" sz="2800" baseline="30000" dirty="0"/>
          </a:p>
          <a:p>
            <a:endParaRPr lang="en-US" sz="2800" baseline="30000" dirty="0" smtClean="0"/>
          </a:p>
          <a:p>
            <a:endParaRPr lang="en-US" sz="2800" baseline="30000" dirty="0" smtClean="0"/>
          </a:p>
          <a:p>
            <a:pPr marL="0" indent="0">
              <a:buNone/>
            </a:pPr>
            <a:endParaRPr lang="en-US" sz="2800" baseline="30000" dirty="0" smtClean="0"/>
          </a:p>
          <a:p>
            <a:r>
              <a:rPr lang="en-US" sz="2800" dirty="0" err="1" smtClean="0"/>
              <a:t>Cubatão</a:t>
            </a:r>
            <a:r>
              <a:rPr lang="en-US" sz="2800" dirty="0" smtClean="0"/>
              <a:t> -  48 micrograms/m</a:t>
            </a:r>
            <a:r>
              <a:rPr lang="en-US" sz="2800" baseline="30000" dirty="0" smtClean="0"/>
              <a:t>3</a:t>
            </a:r>
            <a:endParaRPr lang="en-US" sz="2800" dirty="0" smtClean="0"/>
          </a:p>
          <a:p>
            <a:endParaRPr lang="en-US" sz="2800" dirty="0"/>
          </a:p>
        </p:txBody>
      </p:sp>
      <p:pic>
        <p:nvPicPr>
          <p:cNvPr id="4" name="Imagem 3"/>
          <p:cNvPicPr>
            <a:picLocks noChangeAspect="1"/>
          </p:cNvPicPr>
          <p:nvPr/>
        </p:nvPicPr>
        <p:blipFill rotWithShape="1">
          <a:blip r:embed="rId2" cstate="print">
            <a:extLst>
              <a:ext uri="{28A0092B-C50C-407E-A947-70E740481C1C}">
                <a14:useLocalDpi xmlns:a14="http://schemas.microsoft.com/office/drawing/2010/main" val="0"/>
              </a:ext>
            </a:extLst>
          </a:blip>
          <a:srcRect t="5028" b="7947"/>
          <a:stretch/>
        </p:blipFill>
        <p:spPr>
          <a:xfrm>
            <a:off x="2555776" y="1628800"/>
            <a:ext cx="3168352" cy="2067941"/>
          </a:xfrm>
          <a:prstGeom prst="rect">
            <a:avLst/>
          </a:prstGeom>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r="10060"/>
          <a:stretch/>
        </p:blipFill>
        <p:spPr>
          <a:xfrm>
            <a:off x="2267744" y="4149080"/>
            <a:ext cx="4785635" cy="2083087"/>
          </a:xfrm>
          <a:prstGeom prst="rect">
            <a:avLst/>
          </a:prstGeom>
        </p:spPr>
      </p:pic>
      <p:sp>
        <p:nvSpPr>
          <p:cNvPr id="6" name="Rectangle 5"/>
          <p:cNvSpPr/>
          <p:nvPr/>
        </p:nvSpPr>
        <p:spPr>
          <a:xfrm>
            <a:off x="0" y="6343650"/>
            <a:ext cx="9144000" cy="276999"/>
          </a:xfrm>
          <a:prstGeom prst="rect">
            <a:avLst/>
          </a:prstGeom>
        </p:spPr>
        <p:txBody>
          <a:bodyPr wrap="square">
            <a:spAutoFit/>
          </a:bodyPr>
          <a:lstStyle/>
          <a:p>
            <a:pPr defTabSz="457200"/>
            <a:r>
              <a:rPr lang="fr-FR" sz="1200" dirty="0">
                <a:solidFill>
                  <a:prstClr val="white"/>
                </a:solidFill>
              </a:rPr>
              <a:t> </a:t>
            </a:r>
            <a:r>
              <a:rPr lang="fr-FR" sz="1200" u="sng" dirty="0">
                <a:solidFill>
                  <a:prstClr val="white"/>
                </a:solidFill>
              </a:rPr>
              <a:t>http://www.who.int/entity/phe/health_topics/outdoorair/databases/OAP_database.xls?ua=1</a:t>
            </a:r>
            <a:endParaRPr lang="fr-FR" sz="1200" dirty="0">
              <a:solidFill>
                <a:prstClr val="white"/>
              </a:solidFill>
            </a:endParaRPr>
          </a:p>
        </p:txBody>
      </p:sp>
    </p:spTree>
    <p:extLst>
      <p:ext uri="{BB962C8B-B14F-4D97-AF65-F5344CB8AC3E}">
        <p14:creationId xmlns:p14="http://schemas.microsoft.com/office/powerpoint/2010/main" val="4241320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HOWEVER…</a:t>
            </a:r>
            <a:endParaRPr lang="en-US" b="1" dirty="0"/>
          </a:p>
        </p:txBody>
      </p:sp>
      <p:sp>
        <p:nvSpPr>
          <p:cNvPr id="3" name="Espaço Reservado para Conteúdo 2"/>
          <p:cNvSpPr>
            <a:spLocks noGrp="1"/>
          </p:cNvSpPr>
          <p:nvPr>
            <p:ph idx="4294967295"/>
          </p:nvPr>
        </p:nvSpPr>
        <p:spPr>
          <a:xfrm>
            <a:off x="683568" y="1124744"/>
            <a:ext cx="7992888" cy="5184576"/>
          </a:xfrm>
        </p:spPr>
        <p:txBody>
          <a:bodyPr>
            <a:normAutofit fontScale="92500" lnSpcReduction="10000"/>
          </a:bodyPr>
          <a:lstStyle/>
          <a:p>
            <a:r>
              <a:rPr lang="en-US" dirty="0" smtClean="0"/>
              <a:t>São Paulo -  38 micrograms/m</a:t>
            </a:r>
            <a:r>
              <a:rPr lang="en-US" baseline="30000" dirty="0" smtClean="0"/>
              <a:t>3</a:t>
            </a:r>
          </a:p>
          <a:p>
            <a:endParaRPr lang="en-US" baseline="30000" dirty="0"/>
          </a:p>
          <a:p>
            <a:endParaRPr lang="en-US" baseline="300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smtClean="0"/>
          </a:p>
          <a:p>
            <a:endParaRPr lang="en-US" baseline="30000" dirty="0"/>
          </a:p>
          <a:p>
            <a:endParaRPr lang="en-US" baseline="30000" dirty="0" smtClean="0"/>
          </a:p>
          <a:p>
            <a:r>
              <a:rPr lang="en-US" dirty="0" smtClean="0"/>
              <a:t>Curitiba – 29 micrograms/m</a:t>
            </a:r>
            <a:r>
              <a:rPr lang="en-US" baseline="30000" dirty="0" smtClean="0"/>
              <a:t>3</a:t>
            </a:r>
          </a:p>
          <a:p>
            <a:r>
              <a:rPr lang="en-US" dirty="0" err="1" smtClean="0"/>
              <a:t>Betim</a:t>
            </a:r>
            <a:r>
              <a:rPr lang="en-US" dirty="0" smtClean="0"/>
              <a:t> – 22 micrograms/m</a:t>
            </a:r>
            <a:r>
              <a:rPr lang="en-US" baseline="30000" dirty="0" smtClean="0"/>
              <a:t>3</a:t>
            </a:r>
          </a:p>
          <a:p>
            <a:r>
              <a:rPr lang="en-US" dirty="0" smtClean="0"/>
              <a:t>Belo Horizonte -  20 micrograms/m</a:t>
            </a:r>
            <a:r>
              <a:rPr lang="en-US" baseline="30000" dirty="0" smtClean="0"/>
              <a:t>3</a:t>
            </a:r>
          </a:p>
          <a:p>
            <a:pPr marL="0" indent="0">
              <a:buNone/>
            </a:pPr>
            <a:endParaRPr lang="en-US" dirty="0" smtClean="0"/>
          </a:p>
          <a:p>
            <a:endParaRPr lang="en-US" dirty="0"/>
          </a:p>
        </p:txBody>
      </p:sp>
      <p:pic>
        <p:nvPicPr>
          <p:cNvPr id="6" name="Imagem 5"/>
          <p:cNvPicPr>
            <a:picLocks noChangeAspect="1"/>
          </p:cNvPicPr>
          <p:nvPr/>
        </p:nvPicPr>
        <p:blipFill rotWithShape="1">
          <a:blip r:embed="rId2">
            <a:extLst>
              <a:ext uri="{28A0092B-C50C-407E-A947-70E740481C1C}">
                <a14:useLocalDpi xmlns:a14="http://schemas.microsoft.com/office/drawing/2010/main" val="0"/>
              </a:ext>
            </a:extLst>
          </a:blip>
          <a:srcRect t="6220"/>
          <a:stretch/>
        </p:blipFill>
        <p:spPr>
          <a:xfrm>
            <a:off x="2555776" y="1700808"/>
            <a:ext cx="4680520" cy="2923174"/>
          </a:xfrm>
          <a:prstGeom prst="roundRect">
            <a:avLst>
              <a:gd name="adj" fmla="val 8594"/>
            </a:avLst>
          </a:prstGeom>
          <a:solidFill>
            <a:srgbClr val="FFFFFF">
              <a:shade val="85000"/>
            </a:srgbClr>
          </a:solidFill>
          <a:ln>
            <a:noFill/>
          </a:ln>
          <a:effectLst/>
        </p:spPr>
      </p:pic>
      <p:sp>
        <p:nvSpPr>
          <p:cNvPr id="5" name="Rectangle 4"/>
          <p:cNvSpPr/>
          <p:nvPr/>
        </p:nvSpPr>
        <p:spPr>
          <a:xfrm>
            <a:off x="0" y="6343650"/>
            <a:ext cx="9144000" cy="276999"/>
          </a:xfrm>
          <a:prstGeom prst="rect">
            <a:avLst/>
          </a:prstGeom>
        </p:spPr>
        <p:txBody>
          <a:bodyPr wrap="square">
            <a:spAutoFit/>
          </a:bodyPr>
          <a:lstStyle/>
          <a:p>
            <a:pPr defTabSz="457200"/>
            <a:r>
              <a:rPr lang="fr-FR" sz="1200" dirty="0">
                <a:solidFill>
                  <a:prstClr val="white"/>
                </a:solidFill>
              </a:rPr>
              <a:t> </a:t>
            </a:r>
            <a:r>
              <a:rPr lang="fr-FR" sz="1200" u="sng" dirty="0">
                <a:solidFill>
                  <a:prstClr val="white"/>
                </a:solidFill>
              </a:rPr>
              <a:t>http://www.who.int/entity/phe/health_topics/outdoorair/databases/OAP_database.xls?ua=1</a:t>
            </a:r>
            <a:endParaRPr lang="fr-FR" sz="1200" dirty="0">
              <a:solidFill>
                <a:prstClr val="white"/>
              </a:solidFill>
            </a:endParaRPr>
          </a:p>
        </p:txBody>
      </p:sp>
    </p:spTree>
    <p:extLst>
      <p:ext uri="{BB962C8B-B14F-4D97-AF65-F5344CB8AC3E}">
        <p14:creationId xmlns:p14="http://schemas.microsoft.com/office/powerpoint/2010/main" val="279729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9128"/>
            <a:ext cx="9144000" cy="827584"/>
          </a:xfrm>
        </p:spPr>
        <p:txBody>
          <a:bodyPr>
            <a:noAutofit/>
          </a:bodyPr>
          <a:lstStyle/>
          <a:p>
            <a:r>
              <a:rPr lang="en-US" sz="3200" b="1" dirty="0" smtClean="0"/>
              <a:t>INFLUENCE OF ENVIRONMENT ON RHINITIS AND ASTHMA</a:t>
            </a:r>
            <a:endParaRPr lang="en-US" sz="3200" b="1" dirty="0"/>
          </a:p>
        </p:txBody>
      </p:sp>
      <p:sp>
        <p:nvSpPr>
          <p:cNvPr id="3" name="Espaço Reservado para Conteúdo 2"/>
          <p:cNvSpPr>
            <a:spLocks noGrp="1"/>
          </p:cNvSpPr>
          <p:nvPr>
            <p:ph idx="4294967295"/>
          </p:nvPr>
        </p:nvSpPr>
        <p:spPr>
          <a:xfrm>
            <a:off x="467544" y="1268760"/>
            <a:ext cx="8208912" cy="4752528"/>
          </a:xfrm>
        </p:spPr>
        <p:txBody>
          <a:bodyPr>
            <a:normAutofit fontScale="85000" lnSpcReduction="10000"/>
          </a:bodyPr>
          <a:lstStyle/>
          <a:p>
            <a:pPr algn="just">
              <a:lnSpc>
                <a:spcPct val="150000"/>
              </a:lnSpc>
            </a:pPr>
            <a:r>
              <a:rPr lang="en-US" dirty="0"/>
              <a:t>Populations in the interior of the Amazon and </a:t>
            </a:r>
            <a:r>
              <a:rPr lang="en-US" dirty="0" smtClean="0"/>
              <a:t>many </a:t>
            </a:r>
            <a:r>
              <a:rPr lang="en-US" dirty="0"/>
              <a:t>rural or less densely populated </a:t>
            </a:r>
            <a:r>
              <a:rPr lang="en-US" dirty="0" smtClean="0"/>
              <a:t>areas feature </a:t>
            </a:r>
            <a:r>
              <a:rPr lang="en-US" dirty="0"/>
              <a:t>less </a:t>
            </a:r>
            <a:r>
              <a:rPr lang="en-US" dirty="0" smtClean="0"/>
              <a:t>Asthma </a:t>
            </a:r>
            <a:r>
              <a:rPr lang="en-US" dirty="0"/>
              <a:t>or Rhinitis s</a:t>
            </a:r>
            <a:r>
              <a:rPr lang="en-US" dirty="0" smtClean="0"/>
              <a:t>ymptoms</a:t>
            </a:r>
          </a:p>
          <a:p>
            <a:pPr algn="just">
              <a:lnSpc>
                <a:spcPct val="150000"/>
              </a:lnSpc>
            </a:pPr>
            <a:r>
              <a:rPr lang="en-US" dirty="0"/>
              <a:t>When they move to large urban centers they </a:t>
            </a:r>
            <a:r>
              <a:rPr lang="en-US" dirty="0" smtClean="0"/>
              <a:t>frequently develop </a:t>
            </a:r>
            <a:r>
              <a:rPr lang="en-US" dirty="0"/>
              <a:t>symptoms of rhinitis and </a:t>
            </a:r>
            <a:r>
              <a:rPr lang="en-US" dirty="0" smtClean="0"/>
              <a:t>asthma</a:t>
            </a:r>
          </a:p>
          <a:p>
            <a:pPr algn="just">
              <a:lnSpc>
                <a:spcPct val="150000"/>
              </a:lnSpc>
            </a:pPr>
            <a:r>
              <a:rPr lang="en-US" dirty="0"/>
              <a:t>Individuals who </a:t>
            </a:r>
            <a:r>
              <a:rPr lang="en-US" dirty="0" smtClean="0"/>
              <a:t>spend more time outdoor have </a:t>
            </a:r>
            <a:r>
              <a:rPr lang="en-US" dirty="0"/>
              <a:t>less tendency to present allergy symptoms</a:t>
            </a:r>
          </a:p>
        </p:txBody>
      </p:sp>
      <p:sp>
        <p:nvSpPr>
          <p:cNvPr id="4" name="Retângulo 3"/>
          <p:cNvSpPr/>
          <p:nvPr/>
        </p:nvSpPr>
        <p:spPr>
          <a:xfrm>
            <a:off x="0" y="6054387"/>
            <a:ext cx="9144000" cy="830997"/>
          </a:xfrm>
          <a:prstGeom prst="rect">
            <a:avLst/>
          </a:prstGeom>
        </p:spPr>
        <p:txBody>
          <a:bodyPr wrap="square">
            <a:spAutoFit/>
          </a:bodyPr>
          <a:lstStyle/>
          <a:p>
            <a:r>
              <a:rPr lang="en-US" sz="1200" dirty="0">
                <a:solidFill>
                  <a:srgbClr val="FFFFFF"/>
                </a:solidFill>
              </a:rPr>
              <a:t>- </a:t>
            </a:r>
            <a:r>
              <a:rPr lang="en-US" sz="1200" dirty="0" err="1">
                <a:solidFill>
                  <a:srgbClr val="FFFFFF"/>
                </a:solidFill>
              </a:rPr>
              <a:t>Boechat</a:t>
            </a:r>
            <a:r>
              <a:rPr lang="en-US" sz="1200" dirty="0">
                <a:solidFill>
                  <a:srgbClr val="FFFFFF"/>
                </a:solidFill>
              </a:rPr>
              <a:t> JL, Rios JL. Indoor pollution. </a:t>
            </a:r>
            <a:r>
              <a:rPr lang="en-US" sz="1200" dirty="0" err="1">
                <a:solidFill>
                  <a:srgbClr val="FFFFFF"/>
                </a:solidFill>
              </a:rPr>
              <a:t>Rev.Bras</a:t>
            </a:r>
            <a:r>
              <a:rPr lang="en-US" sz="1200" dirty="0">
                <a:solidFill>
                  <a:srgbClr val="FFFFFF"/>
                </a:solidFill>
              </a:rPr>
              <a:t>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2011, 34(3): 83-9</a:t>
            </a:r>
          </a:p>
          <a:p>
            <a:r>
              <a:rPr lang="pt-BR" sz="1200" dirty="0">
                <a:solidFill>
                  <a:srgbClr val="FFFFFF"/>
                </a:solidFill>
              </a:rPr>
              <a:t>- </a:t>
            </a:r>
            <a:r>
              <a:rPr lang="es-AR" sz="1200" dirty="0">
                <a:solidFill>
                  <a:srgbClr val="FFFFFF"/>
                </a:solidFill>
              </a:rPr>
              <a:t>Solé D, Camelo-</a:t>
            </a:r>
            <a:r>
              <a:rPr lang="es-AR" sz="1200" dirty="0" err="1">
                <a:solidFill>
                  <a:srgbClr val="FFFFFF"/>
                </a:solidFill>
              </a:rPr>
              <a:t>Nunes</a:t>
            </a:r>
            <a:r>
              <a:rPr lang="es-AR" sz="1200" dirty="0">
                <a:solidFill>
                  <a:srgbClr val="FFFFFF"/>
                </a:solidFill>
              </a:rPr>
              <a:t> IC, </a:t>
            </a:r>
            <a:r>
              <a:rPr lang="es-AR" sz="1200" dirty="0" err="1">
                <a:solidFill>
                  <a:srgbClr val="FFFFFF"/>
                </a:solidFill>
              </a:rPr>
              <a:t>Wandalsen</a:t>
            </a:r>
            <a:r>
              <a:rPr lang="es-AR" sz="1200" dirty="0">
                <a:solidFill>
                  <a:srgbClr val="FFFFFF"/>
                </a:solidFill>
              </a:rPr>
              <a:t> GF, </a:t>
            </a:r>
            <a:r>
              <a:rPr lang="es-AR" sz="1200" dirty="0" err="1">
                <a:solidFill>
                  <a:srgbClr val="FFFFFF"/>
                </a:solidFill>
              </a:rPr>
              <a:t>Pastorino</a:t>
            </a:r>
            <a:r>
              <a:rPr lang="es-AR" sz="1200" dirty="0">
                <a:solidFill>
                  <a:srgbClr val="FFFFFF"/>
                </a:solidFill>
              </a:rPr>
              <a:t> AC, Jacob CM, </a:t>
            </a:r>
            <a:r>
              <a:rPr lang="es-AR" sz="1200" dirty="0" err="1">
                <a:solidFill>
                  <a:srgbClr val="FFFFFF"/>
                </a:solidFill>
              </a:rPr>
              <a:t>Gonzalez</a:t>
            </a:r>
            <a:r>
              <a:rPr lang="es-AR" sz="1200" dirty="0">
                <a:solidFill>
                  <a:srgbClr val="FFFFFF"/>
                </a:solidFill>
              </a:rPr>
              <a:t> C, et al. </a:t>
            </a:r>
            <a:r>
              <a:rPr lang="en-US" sz="1200" dirty="0">
                <a:solidFill>
                  <a:srgbClr val="FFFFFF"/>
                </a:solidFill>
              </a:rPr>
              <a:t>Prevalence of symptoms of asthma, rhinitis, and atopic eczema in Brazilian adolescents related to exposure to gaseous air pollutants and socioeconomic status. </a:t>
            </a:r>
            <a:r>
              <a:rPr lang="en-US" sz="1200" i="1" dirty="0">
                <a:solidFill>
                  <a:srgbClr val="FFFFFF"/>
                </a:solidFill>
              </a:rPr>
              <a:t>J </a:t>
            </a:r>
            <a:r>
              <a:rPr lang="en-US" sz="1200" i="1" dirty="0" err="1">
                <a:solidFill>
                  <a:srgbClr val="FFFFFF"/>
                </a:solidFill>
              </a:rPr>
              <a:t>Investig</a:t>
            </a:r>
            <a:r>
              <a:rPr lang="en-US" sz="1200" i="1" dirty="0">
                <a:solidFill>
                  <a:srgbClr val="FFFFFF"/>
                </a:solidFill>
              </a:rPr>
              <a:t> </a:t>
            </a:r>
            <a:r>
              <a:rPr lang="en-US" sz="1200" i="1" dirty="0" err="1">
                <a:solidFill>
                  <a:srgbClr val="FFFFFF"/>
                </a:solidFill>
              </a:rPr>
              <a:t>Allergol</a:t>
            </a:r>
            <a:r>
              <a:rPr lang="en-US" sz="1200" i="1" dirty="0">
                <a:solidFill>
                  <a:srgbClr val="FFFFFF"/>
                </a:solidFill>
              </a:rPr>
              <a:t> </a:t>
            </a:r>
            <a:r>
              <a:rPr lang="en-US" sz="1200" i="1" dirty="0" err="1">
                <a:solidFill>
                  <a:srgbClr val="FFFFFF"/>
                </a:solidFill>
              </a:rPr>
              <a:t>Clin</a:t>
            </a:r>
            <a:r>
              <a:rPr lang="en-US" sz="1200" i="1" dirty="0">
                <a:solidFill>
                  <a:srgbClr val="FFFFFF"/>
                </a:solidFill>
              </a:rPr>
              <a:t> </a:t>
            </a:r>
            <a:r>
              <a:rPr lang="en-US" sz="1200" i="1" dirty="0" err="1">
                <a:solidFill>
                  <a:srgbClr val="FFFFFF"/>
                </a:solidFill>
              </a:rPr>
              <a:t>Immunol</a:t>
            </a:r>
            <a:r>
              <a:rPr lang="en-US" sz="1200" dirty="0">
                <a:solidFill>
                  <a:srgbClr val="FFFFFF"/>
                </a:solidFill>
              </a:rPr>
              <a:t>. 2007;17(1):6-13.</a:t>
            </a:r>
            <a:endParaRPr lang="pt-BR" sz="1200" dirty="0">
              <a:solidFill>
                <a:srgbClr val="FFFFFF"/>
              </a:solidFill>
            </a:endParaRPr>
          </a:p>
        </p:txBody>
      </p:sp>
    </p:spTree>
    <p:extLst>
      <p:ext uri="{BB962C8B-B14F-4D97-AF65-F5344CB8AC3E}">
        <p14:creationId xmlns:p14="http://schemas.microsoft.com/office/powerpoint/2010/main" val="60659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INDOOR ENVIRONMENTS - BRAZIL</a:t>
            </a:r>
            <a:endParaRPr lang="en-US" b="1" dirty="0"/>
          </a:p>
        </p:txBody>
      </p:sp>
      <p:sp>
        <p:nvSpPr>
          <p:cNvPr id="3" name="Espaço Reservado para Conteúdo 2"/>
          <p:cNvSpPr>
            <a:spLocks noGrp="1"/>
          </p:cNvSpPr>
          <p:nvPr>
            <p:ph idx="4294967295"/>
          </p:nvPr>
        </p:nvSpPr>
        <p:spPr>
          <a:xfrm>
            <a:off x="611560" y="980728"/>
            <a:ext cx="8064896" cy="5517232"/>
          </a:xfrm>
        </p:spPr>
        <p:txBody>
          <a:bodyPr>
            <a:noAutofit/>
          </a:bodyPr>
          <a:lstStyle/>
          <a:p>
            <a:r>
              <a:rPr lang="en-US" sz="2800" dirty="0" smtClean="0"/>
              <a:t>Air conditioning</a:t>
            </a:r>
          </a:p>
          <a:p>
            <a:pPr lvl="1">
              <a:buFont typeface="Wingdings" charset="2"/>
              <a:buChar char="§"/>
            </a:pPr>
            <a:r>
              <a:rPr lang="en-US" sz="2400" dirty="0" smtClean="0"/>
              <a:t>Dry air</a:t>
            </a:r>
          </a:p>
          <a:p>
            <a:pPr lvl="1">
              <a:buFont typeface="Wingdings" charset="2"/>
              <a:buChar char="§"/>
            </a:pPr>
            <a:r>
              <a:rPr lang="en-US" sz="2400" dirty="0"/>
              <a:t>Lack of cleaning/maintenance of </a:t>
            </a:r>
            <a:r>
              <a:rPr lang="en-US" sz="2400" dirty="0" smtClean="0"/>
              <a:t>equipment</a:t>
            </a:r>
          </a:p>
          <a:p>
            <a:r>
              <a:rPr lang="en-US" sz="2800" dirty="0" smtClean="0"/>
              <a:t>Cleaning products</a:t>
            </a:r>
          </a:p>
          <a:p>
            <a:pPr lvl="2">
              <a:buFont typeface="Courier New"/>
              <a:buChar char="o"/>
            </a:pPr>
            <a:r>
              <a:rPr lang="en-US" sz="2400" dirty="0">
                <a:solidFill>
                  <a:srgbClr val="FFFFFF"/>
                </a:solidFill>
              </a:rPr>
              <a:t>Chlorine</a:t>
            </a:r>
          </a:p>
          <a:p>
            <a:pPr lvl="2">
              <a:buFont typeface="Courier New"/>
              <a:buChar char="o"/>
            </a:pPr>
            <a:r>
              <a:rPr lang="en-US" sz="2400" dirty="0">
                <a:solidFill>
                  <a:srgbClr val="FFFFFF"/>
                </a:solidFill>
              </a:rPr>
              <a:t>Ammonia</a:t>
            </a:r>
          </a:p>
          <a:p>
            <a:r>
              <a:rPr lang="en-US" sz="2800" dirty="0" smtClean="0"/>
              <a:t>Household dust</a:t>
            </a:r>
          </a:p>
          <a:p>
            <a:pPr lvl="1">
              <a:buFont typeface="Wingdings" charset="2"/>
              <a:buChar char="§"/>
            </a:pPr>
            <a:r>
              <a:rPr lang="en-US" sz="2400" dirty="0" smtClean="0"/>
              <a:t>Rugs/carpets/curtains/blankets</a:t>
            </a:r>
          </a:p>
          <a:p>
            <a:r>
              <a:rPr lang="en-US" sz="2800" dirty="0" smtClean="0"/>
              <a:t>Cosmetics</a:t>
            </a:r>
          </a:p>
          <a:p>
            <a:pPr lvl="1">
              <a:buFont typeface="Wingdings" charset="2"/>
              <a:buChar char="§"/>
            </a:pPr>
            <a:r>
              <a:rPr lang="en-US" sz="2400" dirty="0" smtClean="0"/>
              <a:t>Perfumes /  aerosols /  shampoos /  soaps</a:t>
            </a:r>
          </a:p>
          <a:p>
            <a:r>
              <a:rPr lang="en-US" sz="2800" dirty="0"/>
              <a:t>Domestic </a:t>
            </a:r>
            <a:r>
              <a:rPr lang="en-US" sz="2800" dirty="0" smtClean="0"/>
              <a:t>animals</a:t>
            </a:r>
          </a:p>
          <a:p>
            <a:pPr lvl="1">
              <a:buFont typeface="Wingdings" charset="2"/>
              <a:buChar char="§"/>
            </a:pPr>
            <a:r>
              <a:rPr lang="en-US" sz="2400" dirty="0"/>
              <a:t>Especially in the </a:t>
            </a:r>
            <a:r>
              <a:rPr lang="en-US" sz="2400" dirty="0" smtClean="0"/>
              <a:t>bedrooms</a:t>
            </a:r>
            <a:endParaRPr lang="en-US" sz="2400" dirty="0"/>
          </a:p>
        </p:txBody>
      </p:sp>
    </p:spTree>
    <p:extLst>
      <p:ext uri="{BB962C8B-B14F-4D97-AF65-F5344CB8AC3E}">
        <p14:creationId xmlns:p14="http://schemas.microsoft.com/office/powerpoint/2010/main" val="3882697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idx="4294967295"/>
          </p:nvPr>
        </p:nvSpPr>
        <p:spPr>
          <a:xfrm>
            <a:off x="0" y="53752"/>
            <a:ext cx="9071992" cy="782960"/>
          </a:xfrm>
        </p:spPr>
        <p:txBody>
          <a:bodyPr>
            <a:normAutofit/>
          </a:bodyPr>
          <a:lstStyle/>
          <a:p>
            <a:r>
              <a:rPr lang="en-US" sz="3600" b="1" dirty="0" smtClean="0"/>
              <a:t>AIR POLLUTION AND ALLERGY</a:t>
            </a:r>
            <a:endParaRPr lang="en-US" sz="3600" b="1" dirty="0"/>
          </a:p>
        </p:txBody>
      </p:sp>
      <p:sp>
        <p:nvSpPr>
          <p:cNvPr id="3" name="Espaço Reservado para Conteúdo 2"/>
          <p:cNvSpPr>
            <a:spLocks noGrp="1"/>
          </p:cNvSpPr>
          <p:nvPr>
            <p:ph idx="4294967295"/>
          </p:nvPr>
        </p:nvSpPr>
        <p:spPr>
          <a:xfrm>
            <a:off x="467544" y="1340769"/>
            <a:ext cx="8280920" cy="3888432"/>
          </a:xfrm>
        </p:spPr>
        <p:txBody>
          <a:bodyPr>
            <a:normAutofit fontScale="85000" lnSpcReduction="10000"/>
          </a:bodyPr>
          <a:lstStyle/>
          <a:p>
            <a:pPr>
              <a:lnSpc>
                <a:spcPct val="150000"/>
              </a:lnSpc>
            </a:pPr>
            <a:r>
              <a:rPr lang="en-US" b="1" dirty="0">
                <a:solidFill>
                  <a:srgbClr val="FF0000"/>
                </a:solidFill>
              </a:rPr>
              <a:t>Air pollution is a challenge </a:t>
            </a:r>
            <a:r>
              <a:rPr lang="en-US" dirty="0"/>
              <a:t>for the Government and for the </a:t>
            </a:r>
            <a:r>
              <a:rPr lang="en-US" dirty="0" smtClean="0"/>
              <a:t>population</a:t>
            </a:r>
          </a:p>
          <a:p>
            <a:pPr algn="just">
              <a:lnSpc>
                <a:spcPct val="150000"/>
              </a:lnSpc>
            </a:pPr>
            <a:r>
              <a:rPr lang="en-US" dirty="0" smtClean="0"/>
              <a:t>Treatments with long lasting effects and appropriate control of </a:t>
            </a:r>
            <a:r>
              <a:rPr lang="en-US" dirty="0"/>
              <a:t>allergies </a:t>
            </a:r>
            <a:r>
              <a:rPr lang="en-US" dirty="0" smtClean="0"/>
              <a:t>by </a:t>
            </a:r>
            <a:r>
              <a:rPr lang="en-US" dirty="0"/>
              <a:t>air pollution, especially allergic rhinitis and asthma, </a:t>
            </a:r>
            <a:r>
              <a:rPr lang="en-US" dirty="0" smtClean="0"/>
              <a:t>are challenges for doctors and </a:t>
            </a:r>
            <a:r>
              <a:rPr lang="en-US" dirty="0"/>
              <a:t>for the pharmaceutical industry</a:t>
            </a:r>
            <a:endParaRPr lang="pt-BR" dirty="0"/>
          </a:p>
        </p:txBody>
      </p:sp>
    </p:spTree>
    <p:extLst>
      <p:ext uri="{BB962C8B-B14F-4D97-AF65-F5344CB8AC3E}">
        <p14:creationId xmlns:p14="http://schemas.microsoft.com/office/powerpoint/2010/main" val="2323409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026"/>
          <p:cNvGraphicFramePr>
            <a:graphicFrameLocks noChangeAspect="1"/>
          </p:cNvGraphicFramePr>
          <p:nvPr/>
        </p:nvGraphicFramePr>
        <p:xfrm>
          <a:off x="611980" y="1039813"/>
          <a:ext cx="7848600" cy="5289550"/>
        </p:xfrm>
        <a:graphic>
          <a:graphicData uri="http://schemas.openxmlformats.org/presentationml/2006/ole">
            <mc:AlternateContent xmlns:mc="http://schemas.openxmlformats.org/markup-compatibility/2006">
              <mc:Choice xmlns:v="urn:schemas-microsoft-com:vml" Requires="v">
                <p:oleObj spid="_x0000_s1027" name="Chart" r:id="rId3" imgW="5496163" imgH="3981688" progId="Excel.Chart.8">
                  <p:embed/>
                </p:oleObj>
              </mc:Choice>
              <mc:Fallback>
                <p:oleObj name="Chart" r:id="rId3" imgW="5496163" imgH="3981688"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80" y="1039813"/>
                        <a:ext cx="7848600"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Text Box 1027"/>
          <p:cNvSpPr txBox="1">
            <a:spLocks noChangeArrowheads="1"/>
          </p:cNvSpPr>
          <p:nvPr/>
        </p:nvSpPr>
        <p:spPr bwMode="auto">
          <a:xfrm>
            <a:off x="-1" y="0"/>
            <a:ext cx="9072563" cy="890115"/>
          </a:xfrm>
          <a:prstGeom prst="rect">
            <a:avLst/>
          </a:prstGeom>
          <a:noFill/>
          <a:ln w="12700">
            <a:solidFill>
              <a:srgbClr val="CC99FF"/>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lnSpc>
                <a:spcPct val="80000"/>
              </a:lnSpc>
              <a:spcBef>
                <a:spcPct val="0"/>
              </a:spcBef>
              <a:spcAft>
                <a:spcPct val="0"/>
              </a:spcAft>
              <a:buFontTx/>
              <a:buNone/>
            </a:pPr>
            <a:r>
              <a:rPr lang="en-GB" altLang="en-US" b="1" smtClean="0">
                <a:solidFill>
                  <a:prstClr val="white"/>
                </a:solidFill>
                <a:latin typeface="Calibri"/>
                <a:cs typeface="Arial" panose="020B0604020202020204" pitchFamily="34" charset="0"/>
              </a:rPr>
              <a:t>Contribution of various sectors to ambient air pollution in India</a:t>
            </a:r>
          </a:p>
        </p:txBody>
      </p:sp>
      <p:sp>
        <p:nvSpPr>
          <p:cNvPr id="17412" name="Text Box 1028"/>
          <p:cNvSpPr txBox="1">
            <a:spLocks noChangeArrowheads="1"/>
          </p:cNvSpPr>
          <p:nvPr/>
        </p:nvSpPr>
        <p:spPr bwMode="auto">
          <a:xfrm>
            <a:off x="0" y="6329363"/>
            <a:ext cx="907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GB" altLang="en-US" sz="2400" b="1" dirty="0" smtClean="0">
                <a:solidFill>
                  <a:prstClr val="white"/>
                </a:solidFill>
                <a:latin typeface="Arial" panose="020B0604020202020204" pitchFamily="34" charset="0"/>
                <a:cs typeface="Arial" panose="020B0604020202020204" pitchFamily="34" charset="0"/>
              </a:rPr>
              <a:t>Ministry of Environment &amp; Forests, 2005</a:t>
            </a:r>
          </a:p>
        </p:txBody>
      </p:sp>
      <p:sp>
        <p:nvSpPr>
          <p:cNvPr id="17413" name="Text Box 1029"/>
          <p:cNvSpPr txBox="1">
            <a:spLocks noChangeArrowheads="1"/>
          </p:cNvSpPr>
          <p:nvPr/>
        </p:nvSpPr>
        <p:spPr bwMode="auto">
          <a:xfrm>
            <a:off x="1043608" y="3315256"/>
            <a:ext cx="792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800" b="1" dirty="0" smtClean="0">
                <a:solidFill>
                  <a:prstClr val="white"/>
                </a:solidFill>
                <a:latin typeface="Calibri"/>
                <a:cs typeface="Arial" panose="020B0604020202020204" pitchFamily="34" charset="0"/>
              </a:rPr>
              <a:t>% age</a:t>
            </a:r>
          </a:p>
        </p:txBody>
      </p:sp>
    </p:spTree>
    <p:extLst>
      <p:ext uri="{BB962C8B-B14F-4D97-AF65-F5344CB8AC3E}">
        <p14:creationId xmlns:p14="http://schemas.microsoft.com/office/powerpoint/2010/main" val="11992429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5676" y="1988842"/>
            <a:ext cx="5454606" cy="1938992"/>
          </a:xfrm>
          <a:prstGeom prst="rect">
            <a:avLst/>
          </a:prstGeom>
        </p:spPr>
        <p:txBody>
          <a:bodyPr wrap="square">
            <a:spAutoFit/>
          </a:bodyPr>
          <a:lstStyle/>
          <a:p>
            <a:pPr algn="ctr"/>
            <a:r>
              <a:rPr lang="en-SG" sz="4000" b="1" dirty="0">
                <a:solidFill>
                  <a:prstClr val="white">
                    <a:lumMod val="50000"/>
                  </a:prstClr>
                </a:solidFill>
              </a:rPr>
              <a:t>Improving Quality of Life in Allergic Rhinitis Aggravated by Pollution </a:t>
            </a:r>
            <a:endParaRPr lang="en-US" sz="4000" b="1" dirty="0">
              <a:solidFill>
                <a:prstClr val="white">
                  <a:lumMod val="50000"/>
                </a:prstClr>
              </a:solidFill>
            </a:endParaRPr>
          </a:p>
        </p:txBody>
      </p:sp>
    </p:spTree>
    <p:extLst>
      <p:ext uri="{BB962C8B-B14F-4D97-AF65-F5344CB8AC3E}">
        <p14:creationId xmlns:p14="http://schemas.microsoft.com/office/powerpoint/2010/main" val="928419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Schermata 2016-05-20 alle 17.05.22.png"/>
          <p:cNvPicPr>
            <a:picLocks noGrp="1" noChangeAspect="1"/>
          </p:cNvPicPr>
          <p:nvPr>
            <p:ph idx="1"/>
          </p:nvPr>
        </p:nvPicPr>
        <p:blipFill>
          <a:blip r:embed="rId2">
            <a:extLst>
              <a:ext uri="{28A0092B-C50C-407E-A947-70E740481C1C}">
                <a14:useLocalDpi xmlns:a14="http://schemas.microsoft.com/office/drawing/2010/main" val="0"/>
              </a:ext>
            </a:extLst>
          </a:blip>
          <a:srcRect l="-29602" r="-29602"/>
          <a:stretch>
            <a:fillRect/>
          </a:stretch>
        </p:blipFill>
        <p:spPr>
          <a:xfrm>
            <a:off x="-1289289" y="160999"/>
            <a:ext cx="78867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5029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descr="Schermata 2016-05-20 alle 17.14.32.png"/>
          <p:cNvPicPr>
            <a:picLocks noGrp="1" noChangeAspect="1"/>
          </p:cNvPicPr>
          <p:nvPr>
            <p:ph idx="1"/>
          </p:nvPr>
        </p:nvPicPr>
        <p:blipFill>
          <a:blip r:embed="rId2">
            <a:extLst>
              <a:ext uri="{28A0092B-C50C-407E-A947-70E740481C1C}">
                <a14:useLocalDpi xmlns:a14="http://schemas.microsoft.com/office/drawing/2010/main" val="0"/>
              </a:ext>
            </a:extLst>
          </a:blip>
          <a:srcRect l="-1424" r="-1424"/>
          <a:stretch>
            <a:fillRect/>
          </a:stretch>
        </p:blipFill>
        <p:spPr>
          <a:xfrm>
            <a:off x="0" y="229644"/>
            <a:ext cx="7886700"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26177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descr="Schermata 2016-05-20 alle 17.15.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21525"/>
            <a:ext cx="7591425" cy="450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6186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468313" y="1628775"/>
          <a:ext cx="4754562" cy="4302125"/>
        </p:xfrm>
        <a:graphic>
          <a:graphicData uri="http://schemas.openxmlformats.org/presentationml/2006/ole">
            <mc:AlternateContent xmlns:mc="http://schemas.openxmlformats.org/markup-compatibility/2006">
              <mc:Choice xmlns:v="urn:schemas-microsoft-com:vml" Requires="v">
                <p:oleObj spid="_x0000_s2051" name="Chart" r:id="rId3" imgW="5290920" imgH="4032000" progId="Excel.Chart.8">
                  <p:embed/>
                </p:oleObj>
              </mc:Choice>
              <mc:Fallback>
                <p:oleObj name="Chart" r:id="rId3" imgW="5290920" imgH="40320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628775"/>
                        <a:ext cx="4754562"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59" name="Text Box 3"/>
          <p:cNvSpPr txBox="1">
            <a:spLocks noChangeArrowheads="1"/>
          </p:cNvSpPr>
          <p:nvPr/>
        </p:nvSpPr>
        <p:spPr bwMode="auto">
          <a:xfrm>
            <a:off x="971550" y="57340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000" b="1" smtClean="0">
                <a:solidFill>
                  <a:srgbClr val="FFFF99"/>
                </a:solidFill>
                <a:latin typeface="Arial" panose="020B0604020202020204" pitchFamily="34" charset="0"/>
                <a:cs typeface="Arial" panose="020B0604020202020204" pitchFamily="34" charset="0"/>
              </a:rPr>
              <a:t>1950</a:t>
            </a:r>
          </a:p>
        </p:txBody>
      </p:sp>
      <p:sp>
        <p:nvSpPr>
          <p:cNvPr id="19460" name="Text Box 4"/>
          <p:cNvSpPr txBox="1">
            <a:spLocks noChangeArrowheads="1"/>
          </p:cNvSpPr>
          <p:nvPr/>
        </p:nvSpPr>
        <p:spPr bwMode="auto">
          <a:xfrm>
            <a:off x="2051050" y="57340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000" b="1" smtClean="0">
                <a:solidFill>
                  <a:srgbClr val="FFFF99"/>
                </a:solidFill>
                <a:latin typeface="Arial" panose="020B0604020202020204" pitchFamily="34" charset="0"/>
                <a:cs typeface="Arial" panose="020B0604020202020204" pitchFamily="34" charset="0"/>
              </a:rPr>
              <a:t>1970</a:t>
            </a:r>
          </a:p>
        </p:txBody>
      </p:sp>
      <p:sp>
        <p:nvSpPr>
          <p:cNvPr id="19461" name="Text Box 5"/>
          <p:cNvSpPr txBox="1">
            <a:spLocks noChangeArrowheads="1"/>
          </p:cNvSpPr>
          <p:nvPr/>
        </p:nvSpPr>
        <p:spPr bwMode="auto">
          <a:xfrm>
            <a:off x="3059113" y="57340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000" b="1" smtClean="0">
                <a:solidFill>
                  <a:srgbClr val="FFFF99"/>
                </a:solidFill>
                <a:latin typeface="Arial" panose="020B0604020202020204" pitchFamily="34" charset="0"/>
                <a:cs typeface="Arial" panose="020B0604020202020204" pitchFamily="34" charset="0"/>
              </a:rPr>
              <a:t>1990</a:t>
            </a:r>
          </a:p>
        </p:txBody>
      </p:sp>
      <p:sp>
        <p:nvSpPr>
          <p:cNvPr id="19462" name="Text Box 6"/>
          <p:cNvSpPr txBox="1">
            <a:spLocks noChangeArrowheads="1"/>
          </p:cNvSpPr>
          <p:nvPr/>
        </p:nvSpPr>
        <p:spPr bwMode="auto">
          <a:xfrm>
            <a:off x="4140200" y="57340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000" b="1" smtClean="0">
                <a:solidFill>
                  <a:srgbClr val="FFFF99"/>
                </a:solidFill>
                <a:latin typeface="Arial" panose="020B0604020202020204" pitchFamily="34" charset="0"/>
                <a:cs typeface="Arial" panose="020B0604020202020204" pitchFamily="34" charset="0"/>
              </a:rPr>
              <a:t>2000</a:t>
            </a:r>
          </a:p>
        </p:txBody>
      </p:sp>
      <p:sp>
        <p:nvSpPr>
          <p:cNvPr id="19463" name="Text Box 7"/>
          <p:cNvSpPr txBox="1">
            <a:spLocks noChangeArrowheads="1"/>
          </p:cNvSpPr>
          <p:nvPr/>
        </p:nvSpPr>
        <p:spPr bwMode="auto">
          <a:xfrm>
            <a:off x="4716463" y="57340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000" b="1" smtClean="0">
                <a:solidFill>
                  <a:srgbClr val="FFFF99"/>
                </a:solidFill>
                <a:latin typeface="Arial" panose="020B0604020202020204" pitchFamily="34" charset="0"/>
                <a:cs typeface="Arial" panose="020B0604020202020204" pitchFamily="34" charset="0"/>
              </a:rPr>
              <a:t>2020</a:t>
            </a:r>
          </a:p>
        </p:txBody>
      </p:sp>
      <p:grpSp>
        <p:nvGrpSpPr>
          <p:cNvPr id="19464" name="Group 8"/>
          <p:cNvGrpSpPr>
            <a:grpSpLocks/>
          </p:cNvGrpSpPr>
          <p:nvPr/>
        </p:nvGrpSpPr>
        <p:grpSpPr bwMode="auto">
          <a:xfrm>
            <a:off x="2555875" y="1897063"/>
            <a:ext cx="1843088" cy="884237"/>
            <a:chOff x="1824" y="675"/>
            <a:chExt cx="1161" cy="557"/>
          </a:xfrm>
        </p:grpSpPr>
        <p:sp>
          <p:nvSpPr>
            <p:cNvPr id="19475" name="Oval 9"/>
            <p:cNvSpPr>
              <a:spLocks noChangeArrowheads="1"/>
            </p:cNvSpPr>
            <p:nvPr/>
          </p:nvSpPr>
          <p:spPr bwMode="auto">
            <a:xfrm>
              <a:off x="1824" y="720"/>
              <a:ext cx="68" cy="68"/>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sp>
          <p:nvSpPr>
            <p:cNvPr id="19476" name="Oval 10"/>
            <p:cNvSpPr>
              <a:spLocks noChangeArrowheads="1"/>
            </p:cNvSpPr>
            <p:nvPr/>
          </p:nvSpPr>
          <p:spPr bwMode="auto">
            <a:xfrm>
              <a:off x="1824" y="912"/>
              <a:ext cx="68" cy="68"/>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sp>
          <p:nvSpPr>
            <p:cNvPr id="19477" name="Oval 11"/>
            <p:cNvSpPr>
              <a:spLocks noChangeArrowheads="1"/>
            </p:cNvSpPr>
            <p:nvPr/>
          </p:nvSpPr>
          <p:spPr bwMode="auto">
            <a:xfrm>
              <a:off x="1824" y="1104"/>
              <a:ext cx="68" cy="68"/>
            </a:xfrm>
            <a:prstGeom prst="ellipse">
              <a:avLst/>
            </a:pr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sp>
          <p:nvSpPr>
            <p:cNvPr id="19478" name="Text Box 12"/>
            <p:cNvSpPr txBox="1">
              <a:spLocks noChangeArrowheads="1"/>
            </p:cNvSpPr>
            <p:nvPr/>
          </p:nvSpPr>
          <p:spPr bwMode="auto">
            <a:xfrm>
              <a:off x="1969" y="675"/>
              <a:ext cx="10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200" b="1" smtClean="0">
                  <a:solidFill>
                    <a:srgbClr val="00FFFF"/>
                  </a:solidFill>
                  <a:latin typeface="Comic Sans MS" panose="030F0702030302020204" pitchFamily="66" charset="0"/>
                  <a:cs typeface="Arial" panose="020B0604020202020204" pitchFamily="34" charset="0"/>
                </a:rPr>
                <a:t>Motor vehicle fleet</a:t>
              </a:r>
            </a:p>
          </p:txBody>
        </p:sp>
        <p:sp>
          <p:nvSpPr>
            <p:cNvPr id="19479" name="Text Box 13"/>
            <p:cNvSpPr txBox="1">
              <a:spLocks noChangeArrowheads="1"/>
            </p:cNvSpPr>
            <p:nvPr/>
          </p:nvSpPr>
          <p:spPr bwMode="auto">
            <a:xfrm>
              <a:off x="1967" y="867"/>
              <a:ext cx="8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200" b="1" smtClean="0">
                  <a:solidFill>
                    <a:srgbClr val="00FFFF"/>
                  </a:solidFill>
                  <a:latin typeface="Comic Sans MS" panose="030F0702030302020204" pitchFamily="66" charset="0"/>
                  <a:cs typeface="Arial" panose="020B0604020202020204" pitchFamily="34" charset="0"/>
                </a:rPr>
                <a:t>Urban population</a:t>
              </a:r>
            </a:p>
          </p:txBody>
        </p:sp>
        <p:sp>
          <p:nvSpPr>
            <p:cNvPr id="19480" name="Text Box 14"/>
            <p:cNvSpPr txBox="1">
              <a:spLocks noChangeArrowheads="1"/>
            </p:cNvSpPr>
            <p:nvPr/>
          </p:nvSpPr>
          <p:spPr bwMode="auto">
            <a:xfrm>
              <a:off x="1966" y="1059"/>
              <a:ext cx="85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1200" b="1" smtClean="0">
                  <a:solidFill>
                    <a:srgbClr val="00FFFF"/>
                  </a:solidFill>
                  <a:latin typeface="Comic Sans MS" panose="030F0702030302020204" pitchFamily="66" charset="0"/>
                  <a:cs typeface="Arial" panose="020B0604020202020204" pitchFamily="34" charset="0"/>
                </a:rPr>
                <a:t>Total population</a:t>
              </a:r>
            </a:p>
          </p:txBody>
        </p:sp>
      </p:grpSp>
      <p:sp>
        <p:nvSpPr>
          <p:cNvPr id="19465" name="Text Box 15"/>
          <p:cNvSpPr txBox="1">
            <a:spLocks noChangeArrowheads="1"/>
          </p:cNvSpPr>
          <p:nvPr/>
        </p:nvSpPr>
        <p:spPr bwMode="auto">
          <a:xfrm>
            <a:off x="900113" y="3500438"/>
            <a:ext cx="1179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GB" altLang="en-US" sz="1400" b="1" smtClean="0">
                <a:solidFill>
                  <a:srgbClr val="00FFFF"/>
                </a:solidFill>
                <a:latin typeface="Arial" panose="020B0604020202020204" pitchFamily="34" charset="0"/>
                <a:cs typeface="Arial" panose="020B0604020202020204" pitchFamily="34" charset="0"/>
              </a:rPr>
              <a:t>Growth rate</a:t>
            </a:r>
            <a:endParaRPr lang="en-GB" altLang="en-US" sz="1200" smtClean="0">
              <a:solidFill>
                <a:srgbClr val="00FFFF"/>
              </a:solidFill>
              <a:latin typeface="Arial" panose="020B0604020202020204" pitchFamily="34" charset="0"/>
              <a:cs typeface="Arial" panose="020B0604020202020204" pitchFamily="34" charset="0"/>
            </a:endParaRPr>
          </a:p>
        </p:txBody>
      </p:sp>
      <p:sp>
        <p:nvSpPr>
          <p:cNvPr id="19466" name="Text Box 16"/>
          <p:cNvSpPr txBox="1">
            <a:spLocks noChangeArrowheads="1"/>
          </p:cNvSpPr>
          <p:nvPr/>
        </p:nvSpPr>
        <p:spPr bwMode="auto">
          <a:xfrm>
            <a:off x="1897063" y="6046788"/>
            <a:ext cx="193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GB" altLang="en-US" sz="1600" dirty="0" smtClean="0">
                <a:solidFill>
                  <a:prstClr val="white"/>
                </a:solidFill>
                <a:latin typeface="Arial" panose="020B0604020202020204" pitchFamily="34" charset="0"/>
                <a:cs typeface="Arial" panose="020B0604020202020204" pitchFamily="34" charset="0"/>
              </a:rPr>
              <a:t>(World Bank, 1990)</a:t>
            </a:r>
          </a:p>
        </p:txBody>
      </p:sp>
      <p:sp>
        <p:nvSpPr>
          <p:cNvPr id="19467" name="Text Box 17"/>
          <p:cNvSpPr txBox="1">
            <a:spLocks noChangeArrowheads="1"/>
          </p:cNvSpPr>
          <p:nvPr/>
        </p:nvSpPr>
        <p:spPr bwMode="auto">
          <a:xfrm>
            <a:off x="5292725" y="1844675"/>
            <a:ext cx="3313113" cy="1200150"/>
          </a:xfrm>
          <a:prstGeom prst="rect">
            <a:avLst/>
          </a:prstGeom>
          <a:noFill/>
          <a:ln w="1905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GB" altLang="en-US" sz="1800" u="sng" smtClean="0">
                <a:solidFill>
                  <a:srgbClr val="FFFF00"/>
                </a:solidFill>
                <a:latin typeface="Arial" panose="020B0604020202020204" pitchFamily="34" charset="0"/>
                <a:cs typeface="Arial" panose="020B0604020202020204" pitchFamily="34" charset="0"/>
              </a:rPr>
              <a:t>No. of Motor vehicles in India</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1951	0.3 million</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1997	37.2 million</a:t>
            </a:r>
          </a:p>
        </p:txBody>
      </p:sp>
      <p:sp>
        <p:nvSpPr>
          <p:cNvPr id="19468" name="Text Box 18"/>
          <p:cNvSpPr txBox="1">
            <a:spLocks noChangeArrowheads="1"/>
          </p:cNvSpPr>
          <p:nvPr/>
        </p:nvSpPr>
        <p:spPr bwMode="auto">
          <a:xfrm>
            <a:off x="5292725" y="3284538"/>
            <a:ext cx="3313113" cy="1200150"/>
          </a:xfrm>
          <a:prstGeom prst="rect">
            <a:avLst/>
          </a:prstGeom>
          <a:noFill/>
          <a:ln w="1905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GB" altLang="en-US" sz="1800" u="sng" smtClean="0">
                <a:solidFill>
                  <a:srgbClr val="FFFF00"/>
                </a:solidFill>
                <a:latin typeface="Arial" panose="020B0604020202020204" pitchFamily="34" charset="0"/>
                <a:cs typeface="Arial" panose="020B0604020202020204" pitchFamily="34" charset="0"/>
              </a:rPr>
              <a:t>Consumption of petrol in India</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1981	1.3 x 10</a:t>
            </a:r>
            <a:r>
              <a:rPr lang="en-GB" altLang="en-US" sz="1800" baseline="30000" smtClean="0">
                <a:solidFill>
                  <a:prstClr val="white"/>
                </a:solidFill>
                <a:latin typeface="Arial" panose="020B0604020202020204" pitchFamily="34" charset="0"/>
                <a:cs typeface="Arial" panose="020B0604020202020204" pitchFamily="34" charset="0"/>
              </a:rPr>
              <a:t>5</a:t>
            </a:r>
            <a:r>
              <a:rPr lang="en-GB" altLang="en-US" sz="1800" smtClean="0">
                <a:solidFill>
                  <a:prstClr val="white"/>
                </a:solidFill>
                <a:latin typeface="Arial" panose="020B0604020202020204" pitchFamily="34" charset="0"/>
                <a:cs typeface="Arial" panose="020B0604020202020204" pitchFamily="34" charset="0"/>
              </a:rPr>
              <a:t> tonnes</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1999	5.17 x 10</a:t>
            </a:r>
            <a:r>
              <a:rPr lang="en-GB" altLang="en-US" sz="1800" baseline="30000" smtClean="0">
                <a:solidFill>
                  <a:prstClr val="white"/>
                </a:solidFill>
                <a:latin typeface="Arial" panose="020B0604020202020204" pitchFamily="34" charset="0"/>
                <a:cs typeface="Arial" panose="020B0604020202020204" pitchFamily="34" charset="0"/>
              </a:rPr>
              <a:t>5</a:t>
            </a:r>
            <a:r>
              <a:rPr lang="en-GB" altLang="en-US" sz="1800" smtClean="0">
                <a:solidFill>
                  <a:prstClr val="white"/>
                </a:solidFill>
                <a:latin typeface="Arial" panose="020B0604020202020204" pitchFamily="34" charset="0"/>
                <a:cs typeface="Arial" panose="020B0604020202020204" pitchFamily="34" charset="0"/>
              </a:rPr>
              <a:t> tonnes</a:t>
            </a:r>
          </a:p>
        </p:txBody>
      </p:sp>
      <p:sp>
        <p:nvSpPr>
          <p:cNvPr id="19469" name="Text Box 19"/>
          <p:cNvSpPr txBox="1">
            <a:spLocks noChangeArrowheads="1"/>
          </p:cNvSpPr>
          <p:nvPr/>
        </p:nvSpPr>
        <p:spPr bwMode="auto">
          <a:xfrm>
            <a:off x="5292725" y="4652963"/>
            <a:ext cx="3313113" cy="1200150"/>
          </a:xfrm>
          <a:prstGeom prst="rect">
            <a:avLst/>
          </a:prstGeom>
          <a:noFill/>
          <a:ln w="1905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GB" altLang="en-US" sz="1800" u="sng" smtClean="0">
                <a:solidFill>
                  <a:srgbClr val="FFFF00"/>
                </a:solidFill>
                <a:latin typeface="Arial" panose="020B0604020202020204" pitchFamily="34" charset="0"/>
                <a:cs typeface="Arial" panose="020B0604020202020204" pitchFamily="34" charset="0"/>
              </a:rPr>
              <a:t>Consumption of diesel in India</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1981	3.77 lac tonnes</a:t>
            </a:r>
          </a:p>
          <a:p>
            <a:pPr defTabSz="457200" eaLnBrk="1" fontAlgn="base" hangingPunct="1">
              <a:spcBef>
                <a:spcPct val="5000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1999	11.9 lac tonnes</a:t>
            </a:r>
          </a:p>
        </p:txBody>
      </p:sp>
      <p:sp>
        <p:nvSpPr>
          <p:cNvPr id="19470" name="Text Box 20"/>
          <p:cNvSpPr txBox="1">
            <a:spLocks noChangeArrowheads="1"/>
          </p:cNvSpPr>
          <p:nvPr/>
        </p:nvSpPr>
        <p:spPr bwMode="auto">
          <a:xfrm>
            <a:off x="1563688" y="1141413"/>
            <a:ext cx="2576512" cy="415925"/>
          </a:xfrm>
          <a:prstGeom prst="rect">
            <a:avLst/>
          </a:prstGeom>
          <a:solidFill>
            <a:srgbClr val="800000"/>
          </a:solidFill>
          <a:ln w="19050">
            <a:solidFill>
              <a:srgbClr val="CC99FF"/>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2000" b="1" smtClean="0">
                <a:solidFill>
                  <a:prstClr val="white"/>
                </a:solidFill>
                <a:latin typeface="Arial" panose="020B0604020202020204" pitchFamily="34" charset="0"/>
                <a:cs typeface="Arial" panose="020B0604020202020204" pitchFamily="34" charset="0"/>
              </a:rPr>
              <a:t>WORLD SCENARIO</a:t>
            </a:r>
          </a:p>
        </p:txBody>
      </p:sp>
      <p:sp>
        <p:nvSpPr>
          <p:cNvPr id="19471" name="Text Box 21"/>
          <p:cNvSpPr txBox="1">
            <a:spLocks noChangeArrowheads="1"/>
          </p:cNvSpPr>
          <p:nvPr/>
        </p:nvSpPr>
        <p:spPr bwMode="auto">
          <a:xfrm>
            <a:off x="5595938" y="1141413"/>
            <a:ext cx="2492375" cy="415925"/>
          </a:xfrm>
          <a:prstGeom prst="rect">
            <a:avLst/>
          </a:prstGeom>
          <a:solidFill>
            <a:srgbClr val="800000"/>
          </a:solidFill>
          <a:ln w="19050">
            <a:solidFill>
              <a:srgbClr val="CC99FF"/>
            </a:solidFill>
            <a:miter lim="800000"/>
            <a:headEnd/>
            <a:tailEnd/>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GB" altLang="en-US" sz="2000" b="1" smtClean="0">
                <a:solidFill>
                  <a:prstClr val="white"/>
                </a:solidFill>
                <a:latin typeface="Arial" panose="020B0604020202020204" pitchFamily="34" charset="0"/>
                <a:cs typeface="Arial" panose="020B0604020202020204" pitchFamily="34" charset="0"/>
              </a:rPr>
              <a:t>INDIAN SCENARIO</a:t>
            </a:r>
          </a:p>
        </p:txBody>
      </p:sp>
      <p:sp>
        <p:nvSpPr>
          <p:cNvPr id="19472" name="Text Box 22"/>
          <p:cNvSpPr txBox="1">
            <a:spLocks noChangeArrowheads="1"/>
          </p:cNvSpPr>
          <p:nvPr/>
        </p:nvSpPr>
        <p:spPr bwMode="auto">
          <a:xfrm>
            <a:off x="4857750" y="6215063"/>
            <a:ext cx="393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GB" altLang="en-US" sz="1800" smtClean="0">
                <a:solidFill>
                  <a:prstClr val="white"/>
                </a:solidFill>
                <a:latin typeface="Arial" panose="020B0604020202020204" pitchFamily="34" charset="0"/>
                <a:cs typeface="Arial" panose="020B0604020202020204" pitchFamily="34" charset="0"/>
              </a:rPr>
              <a:t>(Panwar TS et al, World Bank, 2002)</a:t>
            </a:r>
          </a:p>
        </p:txBody>
      </p:sp>
      <p:sp>
        <p:nvSpPr>
          <p:cNvPr id="19473" name="TextBox 22"/>
          <p:cNvSpPr txBox="1">
            <a:spLocks noChangeArrowheads="1"/>
          </p:cNvSpPr>
          <p:nvPr/>
        </p:nvSpPr>
        <p:spPr bwMode="auto">
          <a:xfrm>
            <a:off x="5048250" y="3000375"/>
            <a:ext cx="4142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dirty="0" smtClean="0">
                <a:solidFill>
                  <a:prstClr val="white"/>
                </a:solidFill>
                <a:latin typeface="Arial" panose="020B0604020202020204" pitchFamily="34" charset="0"/>
                <a:cs typeface="Arial" panose="020B0604020202020204" pitchFamily="34" charset="0"/>
              </a:rPr>
              <a:t>(</a:t>
            </a:r>
            <a:r>
              <a:rPr lang="en-IN" altLang="en-US" sz="1600" b="1" dirty="0" smtClean="0">
                <a:solidFill>
                  <a:prstClr val="white"/>
                </a:solidFill>
                <a:latin typeface="Arial" panose="020B0604020202020204" pitchFamily="34" charset="0"/>
                <a:cs typeface="Arial" panose="020B0604020202020204" pitchFamily="34" charset="0"/>
              </a:rPr>
              <a:t>In 2014 will reached 70 million vehicles</a:t>
            </a:r>
            <a:r>
              <a:rPr lang="en-IN" altLang="en-US" sz="1800" b="1" dirty="0" smtClean="0">
                <a:solidFill>
                  <a:prstClr val="white"/>
                </a:solidFill>
                <a:latin typeface="Arial" panose="020B0604020202020204" pitchFamily="34" charset="0"/>
                <a:cs typeface="Arial" panose="020B0604020202020204" pitchFamily="34" charset="0"/>
              </a:rPr>
              <a:t>)</a:t>
            </a:r>
          </a:p>
        </p:txBody>
      </p:sp>
      <p:sp>
        <p:nvSpPr>
          <p:cNvPr id="19474" name="TextBox 23"/>
          <p:cNvSpPr txBox="1">
            <a:spLocks noChangeArrowheads="1"/>
          </p:cNvSpPr>
          <p:nvPr/>
        </p:nvSpPr>
        <p:spPr bwMode="auto">
          <a:xfrm>
            <a:off x="1" y="144463"/>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IN" altLang="en-US" sz="3600" b="1" dirty="0" smtClean="0">
                <a:solidFill>
                  <a:prstClr val="white"/>
                </a:solidFill>
                <a:latin typeface="Calibri"/>
                <a:cs typeface="Arial" panose="020B0604020202020204" pitchFamily="34" charset="0"/>
              </a:rPr>
              <a:t>Vehicular Exhaust Rising – The Indian Scenario</a:t>
            </a:r>
          </a:p>
        </p:txBody>
      </p:sp>
    </p:spTree>
    <p:extLst>
      <p:ext uri="{BB962C8B-B14F-4D97-AF65-F5344CB8AC3E}">
        <p14:creationId xmlns:p14="http://schemas.microsoft.com/office/powerpoint/2010/main" val="18212598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rass Pollen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723900"/>
            <a:ext cx="2917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Grass Pollen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723900"/>
            <a:ext cx="29178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4"/>
          <p:cNvSpPr>
            <a:spLocks noChangeArrowheads="1"/>
          </p:cNvSpPr>
          <p:nvPr/>
        </p:nvSpPr>
        <p:spPr bwMode="auto">
          <a:xfrm>
            <a:off x="5921375" y="25288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85" name="AutoShape 5"/>
          <p:cNvSpPr>
            <a:spLocks noChangeArrowheads="1"/>
          </p:cNvSpPr>
          <p:nvPr/>
        </p:nvSpPr>
        <p:spPr bwMode="auto">
          <a:xfrm>
            <a:off x="6302375" y="26812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86" name="AutoShape 6"/>
          <p:cNvSpPr>
            <a:spLocks noChangeArrowheads="1"/>
          </p:cNvSpPr>
          <p:nvPr/>
        </p:nvSpPr>
        <p:spPr bwMode="auto">
          <a:xfrm>
            <a:off x="5692775" y="30622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87" name="AutoShape 7"/>
          <p:cNvSpPr>
            <a:spLocks noChangeArrowheads="1"/>
          </p:cNvSpPr>
          <p:nvPr/>
        </p:nvSpPr>
        <p:spPr bwMode="auto">
          <a:xfrm>
            <a:off x="6607175" y="29098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88" name="AutoShape 8"/>
          <p:cNvSpPr>
            <a:spLocks noChangeArrowheads="1"/>
          </p:cNvSpPr>
          <p:nvPr/>
        </p:nvSpPr>
        <p:spPr bwMode="auto">
          <a:xfrm>
            <a:off x="6000750" y="1571625"/>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89" name="AutoShape 9"/>
          <p:cNvSpPr>
            <a:spLocks noChangeArrowheads="1"/>
          </p:cNvSpPr>
          <p:nvPr/>
        </p:nvSpPr>
        <p:spPr bwMode="auto">
          <a:xfrm>
            <a:off x="5429250" y="1714500"/>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0" name="AutoShape 10"/>
          <p:cNvSpPr>
            <a:spLocks noChangeArrowheads="1"/>
          </p:cNvSpPr>
          <p:nvPr/>
        </p:nvSpPr>
        <p:spPr bwMode="auto">
          <a:xfrm>
            <a:off x="6715125" y="1571625"/>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1" name="AutoShape 11"/>
          <p:cNvSpPr>
            <a:spLocks noChangeArrowheads="1"/>
          </p:cNvSpPr>
          <p:nvPr/>
        </p:nvSpPr>
        <p:spPr bwMode="auto">
          <a:xfrm>
            <a:off x="6759575" y="26050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2" name="AutoShape 12"/>
          <p:cNvSpPr>
            <a:spLocks noChangeArrowheads="1"/>
          </p:cNvSpPr>
          <p:nvPr/>
        </p:nvSpPr>
        <p:spPr bwMode="auto">
          <a:xfrm>
            <a:off x="5768975" y="29098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3" name="AutoShape 13"/>
          <p:cNvSpPr>
            <a:spLocks noChangeArrowheads="1"/>
          </p:cNvSpPr>
          <p:nvPr/>
        </p:nvSpPr>
        <p:spPr bwMode="auto">
          <a:xfrm>
            <a:off x="5786438" y="2143125"/>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4" name="AutoShape 14"/>
          <p:cNvSpPr>
            <a:spLocks noChangeArrowheads="1"/>
          </p:cNvSpPr>
          <p:nvPr/>
        </p:nvSpPr>
        <p:spPr bwMode="auto">
          <a:xfrm>
            <a:off x="6143625" y="178593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0495" name="AutoShape 15"/>
          <p:cNvSpPr>
            <a:spLocks noChangeArrowheads="1"/>
          </p:cNvSpPr>
          <p:nvPr/>
        </p:nvSpPr>
        <p:spPr bwMode="auto">
          <a:xfrm>
            <a:off x="5387975" y="2909888"/>
            <a:ext cx="152400" cy="152400"/>
          </a:xfrm>
          <a:prstGeom prst="octagon">
            <a:avLst>
              <a:gd name="adj" fmla="val 29287"/>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cs typeface="Arial" panose="020B0604020202020204" pitchFamily="34" charset="0"/>
            </a:endParaRPr>
          </a:p>
        </p:txBody>
      </p:sp>
      <p:sp>
        <p:nvSpPr>
          <p:cNvPr id="25616" name="Text Box 16"/>
          <p:cNvSpPr txBox="1">
            <a:spLocks noChangeArrowheads="1"/>
          </p:cNvSpPr>
          <p:nvPr/>
        </p:nvSpPr>
        <p:spPr bwMode="auto">
          <a:xfrm>
            <a:off x="2197100" y="3709988"/>
            <a:ext cx="12954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US" altLang="en-US" sz="2300" b="1" smtClean="0">
                <a:solidFill>
                  <a:prstClr val="white"/>
                </a:solidFill>
                <a:latin typeface="Arial" panose="020B0604020202020204" pitchFamily="34" charset="0"/>
                <a:cs typeface="Arial" panose="020B0604020202020204" pitchFamily="34" charset="0"/>
                <a:sym typeface="Symbol" panose="05050102010706020507" pitchFamily="18" charset="2"/>
              </a:rPr>
              <a:t>  IgE</a:t>
            </a:r>
          </a:p>
        </p:txBody>
      </p:sp>
      <p:sp>
        <p:nvSpPr>
          <p:cNvPr id="25617" name="Text Box 17"/>
          <p:cNvSpPr txBox="1">
            <a:spLocks noChangeArrowheads="1"/>
          </p:cNvSpPr>
          <p:nvPr/>
        </p:nvSpPr>
        <p:spPr bwMode="auto">
          <a:xfrm>
            <a:off x="5572125" y="3714750"/>
            <a:ext cx="19812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US" altLang="en-US" sz="2300" b="1" smtClean="0">
                <a:solidFill>
                  <a:prstClr val="white"/>
                </a:solidFill>
                <a:latin typeface="Arial" panose="020B0604020202020204" pitchFamily="34" charset="0"/>
                <a:cs typeface="Arial" panose="020B0604020202020204" pitchFamily="34" charset="0"/>
                <a:sym typeface="Symbol" panose="05050102010706020507" pitchFamily="18" charset="2"/>
              </a:rPr>
              <a:t>    IgE</a:t>
            </a:r>
          </a:p>
        </p:txBody>
      </p:sp>
      <p:sp>
        <p:nvSpPr>
          <p:cNvPr id="25618" name="Text Box 18"/>
          <p:cNvSpPr txBox="1">
            <a:spLocks noChangeArrowheads="1"/>
          </p:cNvSpPr>
          <p:nvPr/>
        </p:nvSpPr>
        <p:spPr bwMode="auto">
          <a:xfrm>
            <a:off x="1214438" y="5429250"/>
            <a:ext cx="6934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US" altLang="en-US" sz="1800" b="1" dirty="0" smtClean="0">
                <a:solidFill>
                  <a:prstClr val="white"/>
                </a:solidFill>
                <a:latin typeface="Arial" panose="020B0604020202020204" pitchFamily="34" charset="0"/>
                <a:cs typeface="Arial" panose="020B0604020202020204" pitchFamily="34" charset="0"/>
              </a:rPr>
              <a:t>(Knox et al, </a:t>
            </a:r>
            <a:r>
              <a:rPr lang="en-US" altLang="en-US" sz="1800" b="1" dirty="0" err="1" smtClean="0">
                <a:solidFill>
                  <a:prstClr val="white"/>
                </a:solidFill>
                <a:latin typeface="Arial" panose="020B0604020202020204" pitchFamily="34" charset="0"/>
                <a:cs typeface="Arial" panose="020B0604020202020204" pitchFamily="34" charset="0"/>
              </a:rPr>
              <a:t>Clin</a:t>
            </a:r>
            <a:r>
              <a:rPr lang="en-US" altLang="en-US" sz="1800" b="1" dirty="0" smtClean="0">
                <a:solidFill>
                  <a:prstClr val="white"/>
                </a:solidFill>
                <a:latin typeface="Arial" panose="020B0604020202020204" pitchFamily="34" charset="0"/>
                <a:cs typeface="Arial" panose="020B0604020202020204" pitchFamily="34" charset="0"/>
              </a:rPr>
              <a:t> Exp Allergy 1997</a:t>
            </a:r>
          </a:p>
          <a:p>
            <a:pPr defTabSz="457200" eaLnBrk="1" fontAlgn="base" hangingPunct="1">
              <a:spcBef>
                <a:spcPct val="50000"/>
              </a:spcBef>
              <a:spcAft>
                <a:spcPct val="0"/>
              </a:spcAft>
              <a:buFontTx/>
              <a:buNone/>
            </a:pPr>
            <a:r>
              <a:rPr lang="en-US" altLang="en-US" sz="1800" b="1" dirty="0" err="1" smtClean="0">
                <a:solidFill>
                  <a:prstClr val="white"/>
                </a:solidFill>
                <a:latin typeface="Arial" panose="020B0604020202020204" pitchFamily="34" charset="0"/>
                <a:cs typeface="Arial" panose="020B0604020202020204" pitchFamily="34" charset="0"/>
              </a:rPr>
              <a:t>Takenaka</a:t>
            </a:r>
            <a:r>
              <a:rPr lang="en-US" altLang="en-US" sz="1800" b="1" dirty="0" smtClean="0">
                <a:solidFill>
                  <a:prstClr val="white"/>
                </a:solidFill>
                <a:latin typeface="Arial" panose="020B0604020202020204" pitchFamily="34" charset="0"/>
                <a:cs typeface="Arial" panose="020B0604020202020204" pitchFamily="34" charset="0"/>
              </a:rPr>
              <a:t> et al, J Allergy </a:t>
            </a:r>
            <a:r>
              <a:rPr lang="en-US" altLang="en-US" sz="1800" b="1" dirty="0" err="1" smtClean="0">
                <a:solidFill>
                  <a:prstClr val="white"/>
                </a:solidFill>
                <a:latin typeface="Arial" panose="020B0604020202020204" pitchFamily="34" charset="0"/>
                <a:cs typeface="Arial" panose="020B0604020202020204" pitchFamily="34" charset="0"/>
              </a:rPr>
              <a:t>Clin</a:t>
            </a:r>
            <a:r>
              <a:rPr lang="en-US" altLang="en-US" sz="1800" b="1" dirty="0" smtClean="0">
                <a:solidFill>
                  <a:prstClr val="white"/>
                </a:solidFill>
                <a:latin typeface="Arial" panose="020B0604020202020204" pitchFamily="34" charset="0"/>
                <a:cs typeface="Arial" panose="020B0604020202020204" pitchFamily="34" charset="0"/>
              </a:rPr>
              <a:t> </a:t>
            </a:r>
            <a:r>
              <a:rPr lang="en-US" altLang="en-US" sz="1800" b="1" dirty="0" err="1" smtClean="0">
                <a:solidFill>
                  <a:prstClr val="white"/>
                </a:solidFill>
                <a:latin typeface="Arial" panose="020B0604020202020204" pitchFamily="34" charset="0"/>
                <a:cs typeface="Arial" panose="020B0604020202020204" pitchFamily="34" charset="0"/>
              </a:rPr>
              <a:t>Immunol</a:t>
            </a:r>
            <a:r>
              <a:rPr lang="en-US" altLang="en-US" sz="1800" b="1" dirty="0" smtClean="0">
                <a:solidFill>
                  <a:prstClr val="white"/>
                </a:solidFill>
                <a:latin typeface="Arial" panose="020B0604020202020204" pitchFamily="34" charset="0"/>
                <a:cs typeface="Arial" panose="020B0604020202020204" pitchFamily="34" charset="0"/>
              </a:rPr>
              <a:t> 1995; 95: 103-115)</a:t>
            </a:r>
          </a:p>
        </p:txBody>
      </p:sp>
      <p:sp>
        <p:nvSpPr>
          <p:cNvPr id="25619" name="Text Box 21"/>
          <p:cNvSpPr txBox="1">
            <a:spLocks noChangeArrowheads="1"/>
          </p:cNvSpPr>
          <p:nvPr/>
        </p:nvSpPr>
        <p:spPr bwMode="auto">
          <a:xfrm>
            <a:off x="785813" y="4286250"/>
            <a:ext cx="7929562" cy="7080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1600" b="1" dirty="0" smtClean="0">
                <a:solidFill>
                  <a:srgbClr val="FFFF00"/>
                </a:solidFill>
                <a:latin typeface="Arial" panose="020B0604020202020204" pitchFamily="34" charset="0"/>
                <a:cs typeface="Arial" panose="020B0604020202020204" pitchFamily="34" charset="0"/>
              </a:rPr>
              <a:t>Diesel exhaust particles increase allergen-specific </a:t>
            </a:r>
            <a:r>
              <a:rPr lang="en-US" altLang="en-US" sz="1600" b="1" dirty="0" err="1" smtClean="0">
                <a:solidFill>
                  <a:srgbClr val="FFFF00"/>
                </a:solidFill>
                <a:latin typeface="Arial" panose="020B0604020202020204" pitchFamily="34" charset="0"/>
                <a:cs typeface="Arial" panose="020B0604020202020204" pitchFamily="34" charset="0"/>
              </a:rPr>
              <a:t>IgE</a:t>
            </a:r>
            <a:r>
              <a:rPr lang="en-US" altLang="en-US" sz="1600" b="1" dirty="0" smtClean="0">
                <a:solidFill>
                  <a:srgbClr val="FFFF00"/>
                </a:solidFill>
                <a:latin typeface="Arial" panose="020B0604020202020204" pitchFamily="34" charset="0"/>
                <a:cs typeface="Arial" panose="020B0604020202020204" pitchFamily="34" charset="0"/>
              </a:rPr>
              <a:t> levels by up to </a:t>
            </a:r>
            <a:r>
              <a:rPr lang="en-US" altLang="en-US" sz="1600" b="1" u="sng" dirty="0" smtClean="0">
                <a:solidFill>
                  <a:srgbClr val="FFFF00"/>
                </a:solidFill>
                <a:latin typeface="Arial" panose="020B0604020202020204" pitchFamily="34" charset="0"/>
                <a:cs typeface="Arial" panose="020B0604020202020204" pitchFamily="34" charset="0"/>
              </a:rPr>
              <a:t>50-fold</a:t>
            </a:r>
          </a:p>
          <a:p>
            <a:pPr algn="ctr" defTabSz="457200" eaLnBrk="1" fontAlgn="base" hangingPunct="1">
              <a:spcBef>
                <a:spcPct val="50000"/>
              </a:spcBef>
              <a:spcAft>
                <a:spcPct val="0"/>
              </a:spcAft>
              <a:buFontTx/>
              <a:buNone/>
            </a:pPr>
            <a:r>
              <a:rPr lang="en-US" altLang="en-US" sz="1600" b="1" dirty="0" smtClean="0">
                <a:solidFill>
                  <a:srgbClr val="FFFF00"/>
                </a:solidFill>
                <a:latin typeface="Arial" panose="020B0604020202020204" pitchFamily="34" charset="0"/>
                <a:cs typeface="Arial" panose="020B0604020202020204" pitchFamily="34" charset="0"/>
              </a:rPr>
              <a:t>New sensitizations have been shown to be developed by DEPs</a:t>
            </a:r>
          </a:p>
        </p:txBody>
      </p:sp>
      <p:sp>
        <p:nvSpPr>
          <p:cNvPr id="20" name="Text Box 21"/>
          <p:cNvSpPr txBox="1">
            <a:spLocks noChangeArrowheads="1"/>
          </p:cNvSpPr>
          <p:nvPr/>
        </p:nvSpPr>
        <p:spPr bwMode="auto">
          <a:xfrm>
            <a:off x="785813" y="5072063"/>
            <a:ext cx="7929562" cy="338137"/>
          </a:xfrm>
          <a:prstGeom prst="rect">
            <a:avLst/>
          </a:prstGeom>
          <a:solidFill>
            <a:schemeClr val="bg1"/>
          </a:solidFill>
          <a:ln w="9525">
            <a:solidFill>
              <a:srgbClr val="FFC000"/>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1600" b="1" dirty="0" smtClean="0">
                <a:solidFill>
                  <a:prstClr val="white"/>
                </a:solidFill>
                <a:latin typeface="Arial" panose="020B0604020202020204" pitchFamily="34" charset="0"/>
                <a:cs typeface="Arial" panose="020B0604020202020204" pitchFamily="34" charset="0"/>
              </a:rPr>
              <a:t>Pollen become more allergenic when these trees grow in an urban environment</a:t>
            </a:r>
          </a:p>
        </p:txBody>
      </p:sp>
      <p:sp>
        <p:nvSpPr>
          <p:cNvPr id="21" name="Text Box 18"/>
          <p:cNvSpPr txBox="1">
            <a:spLocks noChangeArrowheads="1"/>
          </p:cNvSpPr>
          <p:nvPr/>
        </p:nvSpPr>
        <p:spPr bwMode="auto">
          <a:xfrm>
            <a:off x="1214438" y="62865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US" altLang="en-US" sz="1800" b="1" dirty="0" smtClean="0">
                <a:solidFill>
                  <a:prstClr val="white"/>
                </a:solidFill>
                <a:latin typeface="Arial" panose="020B0604020202020204" pitchFamily="34" charset="0"/>
                <a:cs typeface="Arial" panose="020B0604020202020204" pitchFamily="34" charset="0"/>
              </a:rPr>
              <a:t>(Bryce M et al., </a:t>
            </a:r>
            <a:r>
              <a:rPr lang="en-US" altLang="en-US" sz="1800" b="1" dirty="0" err="1" smtClean="0">
                <a:solidFill>
                  <a:prstClr val="white"/>
                </a:solidFill>
                <a:latin typeface="Arial" panose="020B0604020202020204" pitchFamily="34" charset="0"/>
                <a:cs typeface="Arial" panose="020B0604020202020204" pitchFamily="34" charset="0"/>
              </a:rPr>
              <a:t>Int</a:t>
            </a:r>
            <a:r>
              <a:rPr lang="en-US" altLang="en-US" sz="1800" b="1" dirty="0" smtClean="0">
                <a:solidFill>
                  <a:prstClr val="white"/>
                </a:solidFill>
                <a:latin typeface="Arial" panose="020B0604020202020204" pitchFamily="34" charset="0"/>
                <a:cs typeface="Arial" panose="020B0604020202020204" pitchFamily="34" charset="0"/>
              </a:rPr>
              <a:t> Arch </a:t>
            </a:r>
            <a:r>
              <a:rPr lang="en-US" altLang="en-US" sz="1800" b="1" dirty="0" err="1" smtClean="0">
                <a:solidFill>
                  <a:prstClr val="white"/>
                </a:solidFill>
                <a:latin typeface="Arial" panose="020B0604020202020204" pitchFamily="34" charset="0"/>
                <a:cs typeface="Arial" panose="020B0604020202020204" pitchFamily="34" charset="0"/>
              </a:rPr>
              <a:t>Alergy</a:t>
            </a:r>
            <a:r>
              <a:rPr lang="en-US" altLang="en-US" sz="1800" b="1" dirty="0" smtClean="0">
                <a:solidFill>
                  <a:prstClr val="white"/>
                </a:solidFill>
                <a:latin typeface="Arial" panose="020B0604020202020204" pitchFamily="34" charset="0"/>
                <a:cs typeface="Arial" panose="020B0604020202020204" pitchFamily="34" charset="0"/>
              </a:rPr>
              <a:t> </a:t>
            </a:r>
            <a:r>
              <a:rPr lang="en-US" altLang="en-US" sz="1800" b="1" dirty="0" err="1" smtClean="0">
                <a:solidFill>
                  <a:prstClr val="white"/>
                </a:solidFill>
                <a:latin typeface="Arial" panose="020B0604020202020204" pitchFamily="34" charset="0"/>
                <a:cs typeface="Arial" panose="020B0604020202020204" pitchFamily="34" charset="0"/>
              </a:rPr>
              <a:t>Immunol</a:t>
            </a:r>
            <a:r>
              <a:rPr lang="en-US" altLang="en-US" sz="1800" b="1" dirty="0" smtClean="0">
                <a:solidFill>
                  <a:prstClr val="white"/>
                </a:solidFill>
                <a:latin typeface="Arial" panose="020B0604020202020204" pitchFamily="34" charset="0"/>
                <a:cs typeface="Arial" panose="020B0604020202020204" pitchFamily="34" charset="0"/>
              </a:rPr>
              <a:t> 2010; 151: 45-65)</a:t>
            </a:r>
          </a:p>
        </p:txBody>
      </p:sp>
    </p:spTree>
    <p:extLst>
      <p:ext uri="{BB962C8B-B14F-4D97-AF65-F5344CB8AC3E}">
        <p14:creationId xmlns:p14="http://schemas.microsoft.com/office/powerpoint/2010/main" val="2905186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16"/>
                                        </p:tgtEl>
                                        <p:attrNameLst>
                                          <p:attrName>style.visibility</p:attrName>
                                        </p:attrNameLst>
                                      </p:cBhvr>
                                      <p:to>
                                        <p:strVal val="visible"/>
                                      </p:to>
                                    </p:set>
                                    <p:animEffect transition="in" filter="blinds(horizontal)">
                                      <p:cBhvr>
                                        <p:cTn id="10" dur="500"/>
                                        <p:tgtEl>
                                          <p:spTgt spid="25616"/>
                                        </p:tgtEl>
                                      </p:cBhvr>
                                    </p:animEffect>
                                  </p:childTnLst>
                                </p:cTn>
                              </p:par>
                              <p:par>
                                <p:cTn id="11" presetID="3" presetClass="entr" presetSubtype="10" fill="hold" nodeType="with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blinds(horizontal)">
                                      <p:cBhvr>
                                        <p:cTn id="13" dur="500"/>
                                        <p:tgtEl>
                                          <p:spTgt spid="2560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5617"/>
                                        </p:tgtEl>
                                        <p:attrNameLst>
                                          <p:attrName>style.visibility</p:attrName>
                                        </p:attrNameLst>
                                      </p:cBhvr>
                                      <p:to>
                                        <p:strVal val="visible"/>
                                      </p:to>
                                    </p:set>
                                    <p:animEffect transition="in" filter="blinds(horizontal)">
                                      <p:cBhvr>
                                        <p:cTn id="16" dur="500"/>
                                        <p:tgtEl>
                                          <p:spTgt spid="256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619"/>
                                        </p:tgtEl>
                                        <p:attrNameLst>
                                          <p:attrName>style.visibility</p:attrName>
                                        </p:attrNameLst>
                                      </p:cBhvr>
                                      <p:to>
                                        <p:strVal val="visible"/>
                                      </p:to>
                                    </p:set>
                                    <p:animEffect transition="in" filter="blinds(horizontal)">
                                      <p:cBhvr>
                                        <p:cTn id="19" dur="500"/>
                                        <p:tgtEl>
                                          <p:spTgt spid="2561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5618"/>
                                        </p:tgtEl>
                                        <p:attrNameLst>
                                          <p:attrName>style.visibility</p:attrName>
                                        </p:attrNameLst>
                                      </p:cBhvr>
                                      <p:to>
                                        <p:strVal val="visible"/>
                                      </p:to>
                                    </p:set>
                                    <p:animEffect transition="in" filter="blinds(horizontal)">
                                      <p:cBhvr>
                                        <p:cTn id="22" dur="500"/>
                                        <p:tgtEl>
                                          <p:spTgt spid="256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6" grpId="0"/>
      <p:bldP spid="25617" grpId="0"/>
      <p:bldP spid="25618" grpId="0"/>
      <p:bldP spid="25619" grpId="0" animBg="1"/>
      <p:bldP spid="20"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0"/>
          <p:cNvSpPr txBox="1">
            <a:spLocks noChangeArrowheads="1"/>
          </p:cNvSpPr>
          <p:nvPr/>
        </p:nvSpPr>
        <p:spPr bwMode="auto">
          <a:xfrm>
            <a:off x="0" y="44624"/>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4000" b="1" dirty="0" smtClean="0">
                <a:solidFill>
                  <a:prstClr val="white"/>
                </a:solidFill>
                <a:latin typeface="Calibri"/>
                <a:cs typeface="Arial" panose="020B0604020202020204" pitchFamily="34" charset="0"/>
              </a:rPr>
              <a:t>Climate Change Impacts on Pollen</a:t>
            </a:r>
          </a:p>
        </p:txBody>
      </p:sp>
      <p:grpSp>
        <p:nvGrpSpPr>
          <p:cNvPr id="18435" name="Group 20" descr="Diagram of how climate change impacts pollen"/>
          <p:cNvGrpSpPr>
            <a:grpSpLocks/>
          </p:cNvGrpSpPr>
          <p:nvPr/>
        </p:nvGrpSpPr>
        <p:grpSpPr bwMode="auto">
          <a:xfrm>
            <a:off x="236538" y="1157288"/>
            <a:ext cx="3200400" cy="5410200"/>
            <a:chOff x="0" y="914400"/>
            <a:chExt cx="3200400" cy="5410200"/>
          </a:xfrm>
        </p:grpSpPr>
        <p:sp>
          <p:nvSpPr>
            <p:cNvPr id="14" name="Right Arrow 13"/>
            <p:cNvSpPr/>
            <p:nvPr/>
          </p:nvSpPr>
          <p:spPr>
            <a:xfrm rot="16200000">
              <a:off x="-228600" y="1143000"/>
              <a:ext cx="2209800" cy="1752600"/>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5" name="Right Arrow 14"/>
            <p:cNvSpPr/>
            <p:nvPr/>
          </p:nvSpPr>
          <p:spPr>
            <a:xfrm rot="16200000">
              <a:off x="457200" y="2819400"/>
              <a:ext cx="2209800" cy="1752600"/>
            </a:xfrm>
            <a:prstGeom prst="rightArrow">
              <a:avLst/>
            </a:prstGeom>
            <a:solidFill>
              <a:srgbClr val="FAC0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6" name="Right Arrow 15"/>
            <p:cNvSpPr/>
            <p:nvPr/>
          </p:nvSpPr>
          <p:spPr>
            <a:xfrm rot="16200000">
              <a:off x="1257300" y="4381500"/>
              <a:ext cx="2133600" cy="1752600"/>
            </a:xfrm>
            <a:prstGeom prst="rightArrow">
              <a:avLst/>
            </a:prstGeom>
            <a:solidFill>
              <a:srgbClr val="00A6C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8444" name="TextBox 16"/>
            <p:cNvSpPr txBox="1">
              <a:spLocks noChangeArrowheads="1"/>
            </p:cNvSpPr>
            <p:nvPr/>
          </p:nvSpPr>
          <p:spPr bwMode="auto">
            <a:xfrm>
              <a:off x="228600" y="19050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000" b="1" smtClean="0">
                  <a:solidFill>
                    <a:prstClr val="white"/>
                  </a:solidFill>
                  <a:cs typeface="Arial" panose="020B0604020202020204" pitchFamily="34" charset="0"/>
                </a:rPr>
                <a:t>Temperature</a:t>
              </a:r>
            </a:p>
          </p:txBody>
        </p:sp>
        <p:sp>
          <p:nvSpPr>
            <p:cNvPr id="18445" name="TextBox 17"/>
            <p:cNvSpPr txBox="1">
              <a:spLocks noChangeArrowheads="1"/>
            </p:cNvSpPr>
            <p:nvPr/>
          </p:nvSpPr>
          <p:spPr bwMode="auto">
            <a:xfrm>
              <a:off x="762000" y="35814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000" b="1" smtClean="0">
                  <a:solidFill>
                    <a:prstClr val="white"/>
                  </a:solidFill>
                  <a:cs typeface="Arial" panose="020B0604020202020204" pitchFamily="34" charset="0"/>
                </a:rPr>
                <a:t>Carbon dioxide</a:t>
              </a:r>
            </a:p>
          </p:txBody>
        </p:sp>
      </p:grpSp>
      <p:sp>
        <p:nvSpPr>
          <p:cNvPr id="18436" name="TextBox 18"/>
          <p:cNvSpPr txBox="1">
            <a:spLocks noChangeArrowheads="1"/>
          </p:cNvSpPr>
          <p:nvPr/>
        </p:nvSpPr>
        <p:spPr bwMode="auto">
          <a:xfrm>
            <a:off x="1790700" y="5481638"/>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000" b="1" smtClean="0">
                <a:solidFill>
                  <a:prstClr val="white"/>
                </a:solidFill>
                <a:cs typeface="Arial" panose="020B0604020202020204" pitchFamily="34" charset="0"/>
              </a:rPr>
              <a:t>Precipitation</a:t>
            </a:r>
          </a:p>
        </p:txBody>
      </p:sp>
      <p:sp>
        <p:nvSpPr>
          <p:cNvPr id="18437" name="Rectangle 19"/>
          <p:cNvSpPr>
            <a:spLocks noChangeArrowheads="1"/>
          </p:cNvSpPr>
          <p:nvPr/>
        </p:nvSpPr>
        <p:spPr bwMode="auto">
          <a:xfrm>
            <a:off x="3429000" y="1295400"/>
            <a:ext cx="5562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800" b="1" smtClean="0">
                <a:solidFill>
                  <a:prstClr val="white"/>
                </a:solidFill>
                <a:cs typeface="Arial" panose="020B0604020202020204" pitchFamily="34" charset="0"/>
              </a:rPr>
              <a:t>How climate change impacts  pollen:</a:t>
            </a:r>
          </a:p>
        </p:txBody>
      </p:sp>
      <p:sp>
        <p:nvSpPr>
          <p:cNvPr id="22" name="Right Arrow 21" descr="large arrow"/>
          <p:cNvSpPr/>
          <p:nvPr/>
        </p:nvSpPr>
        <p:spPr>
          <a:xfrm>
            <a:off x="3505200" y="2060848"/>
            <a:ext cx="5410200" cy="4648200"/>
          </a:xfrm>
          <a:prstGeom prst="rightArrow">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3" name="Content Placeholder 12"/>
          <p:cNvSpPr>
            <a:spLocks noGrp="1"/>
          </p:cNvSpPr>
          <p:nvPr>
            <p:ph idx="4294967295"/>
          </p:nvPr>
        </p:nvSpPr>
        <p:spPr>
          <a:xfrm>
            <a:off x="4419600" y="2209800"/>
            <a:ext cx="4724400" cy="4068763"/>
          </a:xfrm>
        </p:spPr>
        <p:txBody>
          <a:bodyPr rtlCol="0">
            <a:normAutofit fontScale="92500" lnSpcReduction="10000"/>
          </a:bodyPr>
          <a:lstStyle/>
          <a:p>
            <a:pPr eaLnBrk="1" fontAlgn="auto" hangingPunct="1">
              <a:spcAft>
                <a:spcPts val="0"/>
              </a:spcAft>
              <a:buFont typeface="Wingdings" pitchFamily="2" charset="2"/>
              <a:buChar char="§"/>
              <a:defRPr/>
            </a:pPr>
            <a:r>
              <a:rPr lang="en-US" sz="2800" dirty="0" smtClean="0"/>
              <a:t>Increased pollen production, longer pollen </a:t>
            </a:r>
            <a:r>
              <a:rPr lang="en-US" sz="2800" dirty="0"/>
              <a:t>season, </a:t>
            </a:r>
            <a:r>
              <a:rPr lang="en-US" sz="2800" dirty="0" smtClean="0"/>
              <a:t>increased potency of airborne </a:t>
            </a:r>
            <a:r>
              <a:rPr lang="en-US" sz="2800" dirty="0"/>
              <a:t>allergens  </a:t>
            </a:r>
            <a:endParaRPr lang="en-US" sz="2800" dirty="0" smtClean="0"/>
          </a:p>
          <a:p>
            <a:pPr eaLnBrk="1" fontAlgn="auto" hangingPunct="1">
              <a:spcAft>
                <a:spcPts val="0"/>
              </a:spcAft>
              <a:buFont typeface="Wingdings" pitchFamily="2" charset="2"/>
              <a:buChar char="§"/>
              <a:defRPr/>
            </a:pPr>
            <a:r>
              <a:rPr lang="en-US" sz="2800" dirty="0" smtClean="0"/>
              <a:t>Proliferation of weedy plants/grass species that are known producers of highly allergenic pollen</a:t>
            </a:r>
          </a:p>
          <a:p>
            <a:pPr eaLnBrk="1" fontAlgn="auto" hangingPunct="1">
              <a:spcAft>
                <a:spcPts val="0"/>
              </a:spcAft>
              <a:buFont typeface="Wingdings" pitchFamily="2" charset="2"/>
              <a:buChar char="§"/>
              <a:defRPr/>
            </a:pPr>
            <a:r>
              <a:rPr lang="en-US" sz="2800" dirty="0" smtClean="0"/>
              <a:t>Introduction of new allergen-producing plant species </a:t>
            </a:r>
          </a:p>
        </p:txBody>
      </p:sp>
      <p:pic>
        <p:nvPicPr>
          <p:cNvPr id="18440" name="Picture 4" descr="C:\Dr Sitesh Roy\Sitesh HP laptop\AI India\Dr Roy Health Solutions Clinic\Dr Roy Clinic Logo 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00" y="5943600"/>
            <a:ext cx="1714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392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0" y="-8700"/>
            <a:ext cx="9144000" cy="1143000"/>
          </a:xfrm>
        </p:spPr>
        <p:txBody>
          <a:bodyPr/>
          <a:lstStyle/>
          <a:p>
            <a:r>
              <a:rPr lang="en-IN" altLang="en-US" b="1" i="1" dirty="0" smtClean="0"/>
              <a:t>Tropical Country with Lots of Flora</a:t>
            </a:r>
            <a:r>
              <a:rPr lang="en-IN" altLang="en-US" dirty="0" smtClean="0"/>
              <a:t>...</a:t>
            </a:r>
          </a:p>
        </p:txBody>
      </p:sp>
      <p:sp>
        <p:nvSpPr>
          <p:cNvPr id="22531" name="Content Placeholder 2"/>
          <p:cNvSpPr>
            <a:spLocks noGrp="1"/>
          </p:cNvSpPr>
          <p:nvPr>
            <p:ph idx="4294967295"/>
          </p:nvPr>
        </p:nvSpPr>
        <p:spPr>
          <a:xfrm>
            <a:off x="0" y="1428750"/>
            <a:ext cx="8229600" cy="4525963"/>
          </a:xfrm>
        </p:spPr>
        <p:txBody>
          <a:bodyPr>
            <a:normAutofit fontScale="92500"/>
          </a:bodyPr>
          <a:lstStyle/>
          <a:p>
            <a:r>
              <a:rPr lang="en-IN" altLang="en-US" sz="2600" dirty="0" smtClean="0"/>
              <a:t>2 years of pollen counts revealed 74 different types of outdoor pollen and 113 species of fungal spores</a:t>
            </a:r>
          </a:p>
          <a:p>
            <a:r>
              <a:rPr lang="en-IN" altLang="en-US" sz="2600" dirty="0" smtClean="0"/>
              <a:t>Weeds most common followed by grasses and tress</a:t>
            </a:r>
          </a:p>
          <a:p>
            <a:r>
              <a:rPr lang="en-IN" altLang="en-US" sz="2600" dirty="0" smtClean="0"/>
              <a:t>Grass, Tree and Weed pollen present almost all year round</a:t>
            </a:r>
          </a:p>
          <a:p>
            <a:r>
              <a:rPr lang="en-IN" altLang="en-US" sz="2600" dirty="0" smtClean="0"/>
              <a:t>Tree season April-June and October – December</a:t>
            </a:r>
          </a:p>
          <a:p>
            <a:r>
              <a:rPr lang="en-IN" altLang="en-US" sz="2600" dirty="0" smtClean="0"/>
              <a:t>Weed pollen peaked in June and July</a:t>
            </a:r>
          </a:p>
          <a:p>
            <a:r>
              <a:rPr lang="en-IN" altLang="en-US" sz="2600" dirty="0" smtClean="0"/>
              <a:t>Grass pollen peaked in September and October</a:t>
            </a:r>
          </a:p>
          <a:p>
            <a:r>
              <a:rPr lang="en-IN" altLang="en-US" sz="2600" dirty="0" smtClean="0"/>
              <a:t>Highest overall pollen in July and lowest in January</a:t>
            </a:r>
          </a:p>
          <a:p>
            <a:r>
              <a:rPr lang="en-IN" altLang="en-US" sz="2600" dirty="0" err="1" smtClean="0"/>
              <a:t>Cladosporium</a:t>
            </a:r>
            <a:r>
              <a:rPr lang="en-IN" altLang="en-US" sz="2600" dirty="0" smtClean="0"/>
              <a:t> abundant April-July, </a:t>
            </a:r>
            <a:r>
              <a:rPr lang="en-IN" altLang="en-US" sz="2600" dirty="0" err="1" smtClean="0"/>
              <a:t>Alternaria</a:t>
            </a:r>
            <a:r>
              <a:rPr lang="en-IN" altLang="en-US" sz="2600" dirty="0" smtClean="0"/>
              <a:t> in May-June and </a:t>
            </a:r>
            <a:r>
              <a:rPr lang="en-IN" altLang="en-US" sz="2600" dirty="0" err="1" smtClean="0"/>
              <a:t>Aspergillus</a:t>
            </a:r>
            <a:r>
              <a:rPr lang="en-IN" altLang="en-US" sz="2600" dirty="0" smtClean="0"/>
              <a:t> all year round.</a:t>
            </a:r>
          </a:p>
          <a:p>
            <a:endParaRPr lang="en-IN" altLang="en-US" sz="2600" dirty="0" smtClean="0"/>
          </a:p>
        </p:txBody>
      </p:sp>
      <p:sp>
        <p:nvSpPr>
          <p:cNvPr id="22532" name="TextBox 3"/>
          <p:cNvSpPr txBox="1">
            <a:spLocks noChangeArrowheads="1"/>
          </p:cNvSpPr>
          <p:nvPr/>
        </p:nvSpPr>
        <p:spPr bwMode="auto">
          <a:xfrm>
            <a:off x="500063" y="6488113"/>
            <a:ext cx="34401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1000" dirty="0" err="1">
                <a:solidFill>
                  <a:prstClr val="white"/>
                </a:solidFill>
              </a:rPr>
              <a:t>Parmeshvara</a:t>
            </a:r>
            <a:r>
              <a:rPr lang="en-IN" altLang="en-US" sz="1000" dirty="0">
                <a:solidFill>
                  <a:prstClr val="white"/>
                </a:solidFill>
              </a:rPr>
              <a:t> V, Annual API conference, Bangalore, 1985</a:t>
            </a:r>
          </a:p>
        </p:txBody>
      </p:sp>
      <p:pic>
        <p:nvPicPr>
          <p:cNvPr id="22533" name="Picture 4" descr="Bangalore on Map of India.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2545" y="3309670"/>
            <a:ext cx="18637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2784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ollen vary by region AB sing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57375"/>
            <a:ext cx="46434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Aerial pollen biodiversity AB Singh 20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0"/>
            <a:ext cx="83105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india-map-vegetation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8038" y="1714500"/>
            <a:ext cx="45259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Tiger and cu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214938"/>
            <a:ext cx="2430463"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descr="Elephant and baby 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6438" y="3714750"/>
            <a:ext cx="2667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94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0" y="0"/>
            <a:ext cx="9144000" cy="836712"/>
          </a:xfrm>
        </p:spPr>
        <p:txBody>
          <a:bodyPr>
            <a:normAutofit fontScale="90000"/>
          </a:bodyPr>
          <a:lstStyle/>
          <a:p>
            <a:r>
              <a:rPr lang="en-IN" altLang="en-US" b="1" dirty="0" smtClean="0"/>
              <a:t>Outdoor Air Pollution Worsening Allergies</a:t>
            </a:r>
          </a:p>
        </p:txBody>
      </p:sp>
      <p:pic>
        <p:nvPicPr>
          <p:cNvPr id="21507" name="Picture 2" descr="bandra_sealink smo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46" y="1146274"/>
            <a:ext cx="39052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420917-deonar-fi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932636"/>
            <a:ext cx="4572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4" descr="uttarakhand-fi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1146274"/>
            <a:ext cx="44291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5"/>
          <p:cNvSpPr txBox="1">
            <a:spLocks noChangeArrowheads="1"/>
          </p:cNvSpPr>
          <p:nvPr/>
        </p:nvSpPr>
        <p:spPr bwMode="auto">
          <a:xfrm>
            <a:off x="845993" y="3523286"/>
            <a:ext cx="2475358" cy="400110"/>
          </a:xfrm>
          <a:prstGeom prst="rect">
            <a:avLst/>
          </a:prstGeom>
          <a:solidFill>
            <a:srgbClr val="C0C0C0"/>
          </a:solidFill>
          <a:ln>
            <a:noFill/>
          </a:ln>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defTabSz="457200" eaLnBrk="1" fontAlgn="base" hangingPunct="1">
              <a:spcBef>
                <a:spcPct val="0"/>
              </a:spcBef>
              <a:spcAft>
                <a:spcPct val="0"/>
              </a:spcAft>
              <a:buFontTx/>
              <a:buNone/>
            </a:pPr>
            <a:r>
              <a:rPr lang="en-IN" altLang="en-US" sz="2000" b="1" dirty="0" smtClean="0">
                <a:solidFill>
                  <a:prstClr val="black"/>
                </a:solidFill>
                <a:latin typeface="Calibri"/>
                <a:cs typeface="Arial" panose="020B0604020202020204" pitchFamily="34" charset="0"/>
              </a:rPr>
              <a:t>SMOG – Mumbai City</a:t>
            </a:r>
          </a:p>
        </p:txBody>
      </p:sp>
      <p:sp>
        <p:nvSpPr>
          <p:cNvPr id="21511" name="TextBox 6"/>
          <p:cNvSpPr txBox="1">
            <a:spLocks noChangeArrowheads="1"/>
          </p:cNvSpPr>
          <p:nvPr/>
        </p:nvSpPr>
        <p:spPr bwMode="auto">
          <a:xfrm>
            <a:off x="4916488" y="3124234"/>
            <a:ext cx="3353290" cy="400110"/>
          </a:xfrm>
          <a:prstGeom prst="rect">
            <a:avLst/>
          </a:prstGeom>
          <a:solidFill>
            <a:srgbClr val="C0C0C0"/>
          </a:solidFill>
          <a:ln>
            <a:noFill/>
          </a:ln>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black"/>
                </a:solidFill>
                <a:latin typeface="Calibri"/>
                <a:cs typeface="Arial" panose="020B0604020202020204" pitchFamily="34" charset="0"/>
              </a:rPr>
              <a:t>Forest Fire Uttarakhand, India</a:t>
            </a:r>
          </a:p>
        </p:txBody>
      </p:sp>
      <p:pic>
        <p:nvPicPr>
          <p:cNvPr id="21512" name="Picture 7" descr="nasa-mumbai deonar fi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376" y="4456511"/>
            <a:ext cx="3643312"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8"/>
          <p:cNvSpPr txBox="1">
            <a:spLocks noChangeArrowheads="1"/>
          </p:cNvSpPr>
          <p:nvPr/>
        </p:nvSpPr>
        <p:spPr bwMode="auto">
          <a:xfrm>
            <a:off x="2555776" y="6453336"/>
            <a:ext cx="3420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white"/>
                </a:solidFill>
                <a:latin typeface="Calibri"/>
                <a:cs typeface="Arial" panose="020B0604020202020204" pitchFamily="34" charset="0"/>
              </a:rPr>
              <a:t>Fire at Deonar Dump, Mumbai</a:t>
            </a:r>
            <a:endParaRPr lang="en-IN" altLang="en-US" sz="2000" dirty="0" smtClean="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706225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0" y="0"/>
            <a:ext cx="9144000" cy="1000125"/>
          </a:xfrm>
        </p:spPr>
        <p:txBody>
          <a:bodyPr/>
          <a:lstStyle/>
          <a:p>
            <a:r>
              <a:rPr lang="en-IN" altLang="en-US" b="1" dirty="0" smtClean="0"/>
              <a:t>India – A Rich Agricultural Land</a:t>
            </a:r>
          </a:p>
        </p:txBody>
      </p:sp>
      <p:pic>
        <p:nvPicPr>
          <p:cNvPr id="22531" name="Picture 2" descr="woman-making-dung-cak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322" y="928688"/>
            <a:ext cx="5146174" cy="295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Toxic farm spray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43350"/>
            <a:ext cx="44624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6732240" y="3068960"/>
            <a:ext cx="2069031" cy="707886"/>
          </a:xfrm>
          <a:prstGeom prst="rect">
            <a:avLst/>
          </a:prstGeom>
          <a:solidFill>
            <a:srgbClr val="C0C0C0">
              <a:alpha val="49020"/>
            </a:srgbClr>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black"/>
                </a:solidFill>
                <a:latin typeface="Calibri"/>
                <a:cs typeface="Arial" panose="020B0604020202020204" pitchFamily="34" charset="0"/>
              </a:rPr>
              <a:t>Cow Dung Cakes</a:t>
            </a:r>
          </a:p>
          <a:p>
            <a:pPr defTabSz="457200" eaLnBrk="1" fontAlgn="base" hangingPunct="1">
              <a:spcBef>
                <a:spcPct val="0"/>
              </a:spcBef>
              <a:spcAft>
                <a:spcPct val="0"/>
              </a:spcAft>
              <a:buFontTx/>
              <a:buNone/>
            </a:pPr>
            <a:r>
              <a:rPr lang="en-IN" altLang="en-US" sz="2000" b="1" dirty="0" smtClean="0">
                <a:solidFill>
                  <a:prstClr val="black"/>
                </a:solidFill>
                <a:latin typeface="Calibri"/>
                <a:cs typeface="Arial" panose="020B0604020202020204" pitchFamily="34" charset="0"/>
              </a:rPr>
              <a:t>Used as Bio-fuel</a:t>
            </a:r>
          </a:p>
        </p:txBody>
      </p:sp>
      <p:sp>
        <p:nvSpPr>
          <p:cNvPr id="22534" name="TextBox 5"/>
          <p:cNvSpPr txBox="1">
            <a:spLocks noChangeArrowheads="1"/>
          </p:cNvSpPr>
          <p:nvPr/>
        </p:nvSpPr>
        <p:spPr bwMode="auto">
          <a:xfrm>
            <a:off x="428625" y="6345238"/>
            <a:ext cx="3711327" cy="369332"/>
          </a:xfrm>
          <a:prstGeom prst="rect">
            <a:avLst/>
          </a:prstGeom>
          <a:solidFill>
            <a:srgbClr val="C0C0C0"/>
          </a:solidFill>
          <a:ln>
            <a:noFill/>
          </a:ln>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IN" altLang="en-US" sz="1800" b="1" dirty="0" smtClean="0">
                <a:solidFill>
                  <a:prstClr val="black"/>
                </a:solidFill>
                <a:latin typeface="Calibri"/>
                <a:cs typeface="Arial" panose="020B0604020202020204" pitchFamily="34" charset="0"/>
              </a:rPr>
              <a:t>Insecticide and Pesticide Sprays</a:t>
            </a:r>
          </a:p>
        </p:txBody>
      </p:sp>
      <p:pic>
        <p:nvPicPr>
          <p:cNvPr id="22535" name="Picture 6" descr="Major_crop_areas_India.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322" y="928688"/>
            <a:ext cx="2843808" cy="297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descr="grain du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0900" y="3929063"/>
            <a:ext cx="44831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8"/>
          <p:cNvSpPr txBox="1">
            <a:spLocks noChangeArrowheads="1"/>
          </p:cNvSpPr>
          <p:nvPr/>
        </p:nvSpPr>
        <p:spPr bwMode="auto">
          <a:xfrm>
            <a:off x="4801606" y="5733366"/>
            <a:ext cx="1384803" cy="400110"/>
          </a:xfrm>
          <a:prstGeom prst="rect">
            <a:avLst/>
          </a:prstGeom>
          <a:solidFill>
            <a:srgbClr val="C0C0C0"/>
          </a:solidFill>
          <a:ln>
            <a:noFill/>
          </a:ln>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black"/>
                </a:solidFill>
                <a:latin typeface="Calibri"/>
                <a:cs typeface="Arial" panose="020B0604020202020204" pitchFamily="34" charset="0"/>
              </a:rPr>
              <a:t>Grain dusts</a:t>
            </a:r>
          </a:p>
        </p:txBody>
      </p:sp>
      <p:pic>
        <p:nvPicPr>
          <p:cNvPr id="10" name="Picture 9" descr="Wheat thrashing dust allerg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3138" y="6357938"/>
            <a:ext cx="30908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381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597352"/>
            <a:ext cx="9143999" cy="27699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defTabSz="457200" fontAlgn="base">
              <a:spcBef>
                <a:spcPct val="0"/>
              </a:spcBef>
              <a:spcAft>
                <a:spcPct val="0"/>
              </a:spcAft>
              <a:defRPr/>
            </a:pPr>
            <a:r>
              <a:rPr lang="en-IN" sz="1200" dirty="0">
                <a:solidFill>
                  <a:prstClr val="white"/>
                </a:solidFill>
              </a:rPr>
              <a:t> Asia Pac Allergy. 2012;2(2):93-100</a:t>
            </a:r>
          </a:p>
        </p:txBody>
      </p:sp>
      <p:sp>
        <p:nvSpPr>
          <p:cNvPr id="10" name="TextBox 9"/>
          <p:cNvSpPr txBox="1"/>
          <p:nvPr/>
        </p:nvSpPr>
        <p:spPr>
          <a:xfrm>
            <a:off x="465951" y="3810237"/>
            <a:ext cx="2514600" cy="769441"/>
          </a:xfrm>
          <a:prstGeom prst="rect">
            <a:avLst/>
          </a:prstGeom>
          <a:noFill/>
        </p:spPr>
        <p:txBody>
          <a:bodyPr>
            <a:spAutoFit/>
          </a:bodyPr>
          <a:lstStyle/>
          <a:p>
            <a:pPr algn="ctr" defTabSz="457200" fontAlgn="base">
              <a:spcBef>
                <a:spcPct val="0"/>
              </a:spcBef>
              <a:spcAft>
                <a:spcPct val="0"/>
              </a:spcAft>
              <a:defRPr/>
            </a:pPr>
            <a:r>
              <a:rPr lang="en-US" sz="2200" b="1" dirty="0">
                <a:solidFill>
                  <a:prstClr val="white"/>
                </a:solidFill>
                <a:cs typeface="Arial" panose="020B0604020202020204" pitchFamily="34" charset="0"/>
              </a:rPr>
              <a:t>Only nasal symptoms</a:t>
            </a:r>
          </a:p>
        </p:txBody>
      </p:sp>
      <p:sp>
        <p:nvSpPr>
          <p:cNvPr id="14" name="TextBox 13"/>
          <p:cNvSpPr txBox="1"/>
          <p:nvPr/>
        </p:nvSpPr>
        <p:spPr>
          <a:xfrm>
            <a:off x="5583036" y="3760740"/>
            <a:ext cx="2514600" cy="769441"/>
          </a:xfrm>
          <a:prstGeom prst="rect">
            <a:avLst/>
          </a:prstGeom>
          <a:noFill/>
        </p:spPr>
        <p:txBody>
          <a:bodyPr>
            <a:spAutoFit/>
          </a:bodyPr>
          <a:lstStyle/>
          <a:p>
            <a:pPr algn="ctr" defTabSz="457200" fontAlgn="base">
              <a:spcBef>
                <a:spcPct val="0"/>
              </a:spcBef>
              <a:spcAft>
                <a:spcPct val="0"/>
              </a:spcAft>
              <a:defRPr/>
            </a:pPr>
            <a:r>
              <a:rPr lang="en-US" sz="2200" b="1" dirty="0">
                <a:solidFill>
                  <a:prstClr val="white"/>
                </a:solidFill>
                <a:cs typeface="Arial" panose="020B0604020202020204" pitchFamily="34" charset="0"/>
              </a:rPr>
              <a:t>Allergic rhino conjunctivitis</a:t>
            </a:r>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t="7428" b="17143"/>
          <a:stretch>
            <a:fillRect/>
          </a:stretch>
        </p:blipFill>
        <p:spPr bwMode="auto">
          <a:xfrm>
            <a:off x="509173" y="1122159"/>
            <a:ext cx="242815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noChangeArrowheads="1"/>
          </p:cNvPicPr>
          <p:nvPr/>
        </p:nvPicPr>
        <p:blipFill>
          <a:blip r:embed="rId4">
            <a:extLst>
              <a:ext uri="{28A0092B-C50C-407E-A947-70E740481C1C}">
                <a14:useLocalDpi xmlns:a14="http://schemas.microsoft.com/office/drawing/2010/main" val="0"/>
              </a:ext>
            </a:extLst>
          </a:blip>
          <a:srcRect t="7938" b="13638"/>
          <a:stretch>
            <a:fillRect/>
          </a:stretch>
        </p:blipFill>
        <p:spPr bwMode="auto">
          <a:xfrm>
            <a:off x="5668962" y="1122159"/>
            <a:ext cx="21494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10"/>
          <p:cNvSpPr>
            <a:spLocks noChangeArrowheads="1"/>
          </p:cNvSpPr>
          <p:nvPr/>
        </p:nvSpPr>
        <p:spPr bwMode="auto">
          <a:xfrm>
            <a:off x="0" y="-3398"/>
            <a:ext cx="9143999" cy="954107"/>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en-US" sz="2800" b="1" dirty="0">
                <a:solidFill>
                  <a:prstClr val="white"/>
                </a:solidFill>
                <a:cs typeface="Arial" panose="020B0604020202020204" pitchFamily="34" charset="0"/>
              </a:rPr>
              <a:t>Prevalence of AR in India: The International Study for Asthma and Allergies in Childhood (ISAAC): Indian data</a:t>
            </a:r>
            <a:r>
              <a:rPr lang="en-US" sz="2800" b="1" baseline="30000" dirty="0">
                <a:solidFill>
                  <a:prstClr val="white"/>
                </a:solidFill>
                <a:cs typeface="Arial" panose="020B0604020202020204" pitchFamily="34" charset="0"/>
              </a:rPr>
              <a:t>2</a:t>
            </a:r>
            <a:endParaRPr lang="en-IN" sz="2800" baseline="30000" dirty="0">
              <a:solidFill>
                <a:prstClr val="white"/>
              </a:solidFill>
              <a:cs typeface="Arial" panose="020B0604020202020204" pitchFamily="34" charset="0"/>
            </a:endParaRPr>
          </a:p>
        </p:txBody>
      </p:sp>
      <p:graphicFrame>
        <p:nvGraphicFramePr>
          <p:cNvPr id="15" name="Table 14"/>
          <p:cNvGraphicFramePr>
            <a:graphicFrameLocks noGrp="1"/>
          </p:cNvGraphicFramePr>
          <p:nvPr/>
        </p:nvGraphicFramePr>
        <p:xfrm>
          <a:off x="251520" y="4797152"/>
          <a:ext cx="3771900" cy="593726"/>
        </p:xfrm>
        <a:graphic>
          <a:graphicData uri="http://schemas.openxmlformats.org/drawingml/2006/table">
            <a:tbl>
              <a:tblPr firstRow="1" bandRow="1">
                <a:tableStyleId>{5C22544A-7EE6-4342-B048-85BDC9FD1C3A}</a:tableStyleId>
              </a:tblPr>
              <a:tblGrid>
                <a:gridCol w="1331259"/>
                <a:gridCol w="1221441"/>
                <a:gridCol w="1219200"/>
              </a:tblGrid>
              <a:tr h="296863">
                <a:tc>
                  <a:txBody>
                    <a:bodyPr/>
                    <a:lstStyle/>
                    <a:p>
                      <a:pPr algn="ctr"/>
                      <a:endParaRPr lang="en-US" sz="1300" dirty="0">
                        <a:solidFill>
                          <a:schemeClr val="tx1"/>
                        </a:solidFill>
                      </a:endParaRPr>
                    </a:p>
                  </a:txBody>
                  <a:tcPr marT="45671" marB="45671">
                    <a:solidFill>
                      <a:schemeClr val="bg1">
                        <a:lumMod val="65000"/>
                      </a:schemeClr>
                    </a:solidFill>
                  </a:tcPr>
                </a:tc>
                <a:tc>
                  <a:txBody>
                    <a:bodyPr/>
                    <a:lstStyle/>
                    <a:p>
                      <a:pPr algn="ctr"/>
                      <a:r>
                        <a:rPr lang="en-US" sz="1300" dirty="0" smtClean="0">
                          <a:solidFill>
                            <a:schemeClr val="bg1"/>
                          </a:solidFill>
                        </a:rPr>
                        <a:t> ISSAC Phase 1</a:t>
                      </a:r>
                      <a:endParaRPr lang="en-US" sz="1300" dirty="0">
                        <a:solidFill>
                          <a:schemeClr val="bg1"/>
                        </a:solidFill>
                      </a:endParaRPr>
                    </a:p>
                  </a:txBody>
                  <a:tcPr marT="45671" marB="45671">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bg1"/>
                          </a:solidFill>
                        </a:rPr>
                        <a:t>ISSAC Phase 3</a:t>
                      </a:r>
                    </a:p>
                  </a:txBody>
                  <a:tcPr marT="45671" marB="45671">
                    <a:solidFill>
                      <a:schemeClr val="accent5">
                        <a:lumMod val="60000"/>
                        <a:lumOff val="40000"/>
                      </a:schemeClr>
                    </a:solidFill>
                  </a:tcPr>
                </a:tc>
              </a:tr>
              <a:tr h="296863">
                <a:tc gridSpan="3">
                  <a:txBody>
                    <a:bodyPr/>
                    <a:lstStyle/>
                    <a:p>
                      <a:endParaRPr lang="en-US" sz="1300" b="0" dirty="0"/>
                    </a:p>
                  </a:txBody>
                  <a:tcPr marT="45671" marB="45671">
                    <a:solidFill>
                      <a:schemeClr val="bg1">
                        <a:lumMod val="65000"/>
                      </a:schemeClr>
                    </a:solidFill>
                  </a:tcPr>
                </a:tc>
                <a:tc hMerge="1">
                  <a:txBody>
                    <a:bodyPr/>
                    <a:lstStyle/>
                    <a:p>
                      <a:pPr algn="ctr"/>
                      <a:endParaRPr lang="en-US" b="0" dirty="0"/>
                    </a:p>
                  </a:txBody>
                  <a:tcPr>
                    <a:solidFill>
                      <a:schemeClr val="tx2">
                        <a:lumMod val="40000"/>
                        <a:lumOff val="60000"/>
                      </a:schemeClr>
                    </a:solidFill>
                  </a:tcPr>
                </a:tc>
                <a:tc hMerge="1">
                  <a:txBody>
                    <a:bodyPr/>
                    <a:lstStyle/>
                    <a:p>
                      <a:pPr algn="ctr"/>
                      <a:endParaRPr lang="en-US" b="0" dirty="0"/>
                    </a:p>
                  </a:txBody>
                  <a:tcPr>
                    <a:solidFill>
                      <a:schemeClr val="accent5">
                        <a:lumMod val="60000"/>
                        <a:lumOff val="40000"/>
                      </a:schemeClr>
                    </a:solidFill>
                  </a:tcPr>
                </a:tc>
              </a:tr>
            </a:tbl>
          </a:graphicData>
        </a:graphic>
      </p:graphicFrame>
      <p:graphicFrame>
        <p:nvGraphicFramePr>
          <p:cNvPr id="9" name="Table 8"/>
          <p:cNvGraphicFramePr>
            <a:graphicFrameLocks noGrp="1"/>
          </p:cNvGraphicFramePr>
          <p:nvPr/>
        </p:nvGraphicFramePr>
        <p:xfrm>
          <a:off x="251520" y="5108302"/>
          <a:ext cx="3771900" cy="1112838"/>
        </p:xfrm>
        <a:graphic>
          <a:graphicData uri="http://schemas.openxmlformats.org/drawingml/2006/table">
            <a:tbl>
              <a:tblPr firstRow="1" bandRow="1">
                <a:tableStyleId>{5C22544A-7EE6-4342-B048-85BDC9FD1C3A}</a:tableStyleId>
              </a:tblPr>
              <a:tblGrid>
                <a:gridCol w="1331259"/>
                <a:gridCol w="1221441"/>
                <a:gridCol w="1219200"/>
              </a:tblGrid>
              <a:tr h="370946">
                <a:tc>
                  <a:txBody>
                    <a:bodyPr/>
                    <a:lstStyle/>
                    <a:p>
                      <a:pPr algn="ctr"/>
                      <a:r>
                        <a:rPr lang="en-US" sz="1800" dirty="0" smtClean="0">
                          <a:solidFill>
                            <a:schemeClr val="tx1"/>
                          </a:solidFill>
                        </a:rPr>
                        <a:t>Age group</a:t>
                      </a:r>
                      <a:endParaRPr lang="en-US" sz="1800" dirty="0">
                        <a:solidFill>
                          <a:schemeClr val="tx1"/>
                        </a:solidFill>
                      </a:endParaRPr>
                    </a:p>
                  </a:txBody>
                  <a:tcPr marT="45733" marB="45733">
                    <a:solidFill>
                      <a:schemeClr val="bg1">
                        <a:lumMod val="65000"/>
                      </a:schemeClr>
                    </a:solidFill>
                  </a:tcPr>
                </a:tc>
                <a:tc>
                  <a:txBody>
                    <a:bodyPr/>
                    <a:lstStyle/>
                    <a:p>
                      <a:pPr algn="ctr"/>
                      <a:r>
                        <a:rPr lang="en-US" sz="1800" dirty="0" smtClean="0">
                          <a:solidFill>
                            <a:schemeClr val="bg1"/>
                          </a:solidFill>
                        </a:rPr>
                        <a:t>1998</a:t>
                      </a:r>
                      <a:endParaRPr lang="en-US" sz="1800" dirty="0">
                        <a:solidFill>
                          <a:schemeClr val="bg1"/>
                        </a:solidFill>
                      </a:endParaRPr>
                    </a:p>
                  </a:txBody>
                  <a:tcPr marT="45733" marB="45733">
                    <a:solidFill>
                      <a:schemeClr val="tx2">
                        <a:lumMod val="40000"/>
                        <a:lumOff val="60000"/>
                      </a:schemeClr>
                    </a:solidFill>
                  </a:tcPr>
                </a:tc>
                <a:tc>
                  <a:txBody>
                    <a:bodyPr/>
                    <a:lstStyle/>
                    <a:p>
                      <a:pPr algn="ctr"/>
                      <a:r>
                        <a:rPr lang="en-US" sz="1800" dirty="0" smtClean="0">
                          <a:solidFill>
                            <a:schemeClr val="bg1"/>
                          </a:solidFill>
                        </a:rPr>
                        <a:t>2009</a:t>
                      </a:r>
                    </a:p>
                  </a:txBody>
                  <a:tcPr marT="45733" marB="45733">
                    <a:solidFill>
                      <a:schemeClr val="accent5">
                        <a:lumMod val="60000"/>
                        <a:lumOff val="40000"/>
                      </a:schemeClr>
                    </a:solidFill>
                  </a:tcPr>
                </a:tc>
              </a:tr>
              <a:tr h="370946">
                <a:tc>
                  <a:txBody>
                    <a:bodyPr/>
                    <a:lstStyle/>
                    <a:p>
                      <a:r>
                        <a:rPr lang="en-IN" sz="1800" b="0" dirty="0" smtClean="0">
                          <a:solidFill>
                            <a:schemeClr val="tx1"/>
                          </a:solidFill>
                        </a:rPr>
                        <a:t>6-7 years</a:t>
                      </a:r>
                      <a:endParaRPr lang="en-US" sz="1800" b="0" dirty="0">
                        <a:solidFill>
                          <a:schemeClr val="tx1"/>
                        </a:solidFill>
                      </a:endParaRPr>
                    </a:p>
                  </a:txBody>
                  <a:tcPr marT="45733" marB="45733">
                    <a:solidFill>
                      <a:schemeClr val="bg1">
                        <a:lumMod val="65000"/>
                      </a:schemeClr>
                    </a:solidFill>
                  </a:tcPr>
                </a:tc>
                <a:tc>
                  <a:txBody>
                    <a:bodyPr/>
                    <a:lstStyle/>
                    <a:p>
                      <a:pPr algn="ctr"/>
                      <a:r>
                        <a:rPr lang="en-IN" sz="1800" b="0" dirty="0" smtClean="0"/>
                        <a:t>12.5%</a:t>
                      </a:r>
                      <a:endParaRPr lang="en-US" sz="1800" b="0" dirty="0"/>
                    </a:p>
                  </a:txBody>
                  <a:tcPr marT="45733" marB="45733">
                    <a:solidFill>
                      <a:schemeClr val="tx2">
                        <a:lumMod val="40000"/>
                        <a:lumOff val="60000"/>
                      </a:schemeClr>
                    </a:solidFill>
                  </a:tcPr>
                </a:tc>
                <a:tc>
                  <a:txBody>
                    <a:bodyPr/>
                    <a:lstStyle/>
                    <a:p>
                      <a:pPr algn="ctr"/>
                      <a:r>
                        <a:rPr lang="en-IN" sz="1800" b="0" dirty="0" smtClean="0"/>
                        <a:t>12.9%</a:t>
                      </a:r>
                      <a:endParaRPr lang="en-US" sz="1800" b="0" dirty="0"/>
                    </a:p>
                  </a:txBody>
                  <a:tcPr marT="45733" marB="45733">
                    <a:solidFill>
                      <a:schemeClr val="accent5">
                        <a:lumMod val="60000"/>
                        <a:lumOff val="40000"/>
                      </a:schemeClr>
                    </a:solidFill>
                  </a:tcPr>
                </a:tc>
              </a:tr>
              <a:tr h="370946">
                <a:tc>
                  <a:txBody>
                    <a:bodyPr/>
                    <a:lstStyle/>
                    <a:p>
                      <a:r>
                        <a:rPr lang="en-IN" sz="1800" b="0" dirty="0" smtClean="0">
                          <a:solidFill>
                            <a:schemeClr val="tx1"/>
                          </a:solidFill>
                        </a:rPr>
                        <a:t>13-14 years</a:t>
                      </a:r>
                      <a:endParaRPr lang="en-US" sz="1800" b="0" dirty="0">
                        <a:solidFill>
                          <a:schemeClr val="tx1"/>
                        </a:solidFill>
                      </a:endParaRPr>
                    </a:p>
                  </a:txBody>
                  <a:tcPr marT="45733" marB="45733">
                    <a:solidFill>
                      <a:schemeClr val="bg1">
                        <a:lumMod val="65000"/>
                      </a:schemeClr>
                    </a:solidFill>
                  </a:tcPr>
                </a:tc>
                <a:tc>
                  <a:txBody>
                    <a:bodyPr/>
                    <a:lstStyle/>
                    <a:p>
                      <a:pPr algn="ctr"/>
                      <a:r>
                        <a:rPr lang="en-IN" sz="1800" b="0" dirty="0" smtClean="0"/>
                        <a:t>18.6% </a:t>
                      </a:r>
                      <a:endParaRPr lang="en-US" sz="1800" b="0" dirty="0"/>
                    </a:p>
                  </a:txBody>
                  <a:tcPr marT="45733" marB="45733">
                    <a:solidFill>
                      <a:schemeClr val="tx2">
                        <a:lumMod val="40000"/>
                        <a:lumOff val="60000"/>
                      </a:schemeClr>
                    </a:solidFill>
                  </a:tcPr>
                </a:tc>
                <a:tc>
                  <a:txBody>
                    <a:bodyPr/>
                    <a:lstStyle/>
                    <a:p>
                      <a:pPr algn="ctr"/>
                      <a:r>
                        <a:rPr lang="en-IN" sz="1800" b="0" dirty="0" smtClean="0"/>
                        <a:t>23.6%</a:t>
                      </a:r>
                      <a:endParaRPr lang="en-US" sz="1800" b="0" dirty="0"/>
                    </a:p>
                  </a:txBody>
                  <a:tcPr marT="45733" marB="45733">
                    <a:solidFill>
                      <a:schemeClr val="accent5">
                        <a:lumMod val="60000"/>
                        <a:lumOff val="40000"/>
                      </a:schemeClr>
                    </a:solidFill>
                  </a:tcPr>
                </a:tc>
              </a:tr>
            </a:tbl>
          </a:graphicData>
        </a:graphic>
      </p:graphicFrame>
      <p:graphicFrame>
        <p:nvGraphicFramePr>
          <p:cNvPr id="16" name="Table 15"/>
          <p:cNvGraphicFramePr>
            <a:graphicFrameLocks noGrp="1"/>
          </p:cNvGraphicFramePr>
          <p:nvPr/>
        </p:nvGraphicFramePr>
        <p:xfrm>
          <a:off x="4719638" y="4797152"/>
          <a:ext cx="3771900" cy="593726"/>
        </p:xfrm>
        <a:graphic>
          <a:graphicData uri="http://schemas.openxmlformats.org/drawingml/2006/table">
            <a:tbl>
              <a:tblPr firstRow="1" bandRow="1">
                <a:tableStyleId>{5C22544A-7EE6-4342-B048-85BDC9FD1C3A}</a:tableStyleId>
              </a:tblPr>
              <a:tblGrid>
                <a:gridCol w="1331259"/>
                <a:gridCol w="1221441"/>
                <a:gridCol w="1219200"/>
              </a:tblGrid>
              <a:tr h="296863">
                <a:tc>
                  <a:txBody>
                    <a:bodyPr/>
                    <a:lstStyle/>
                    <a:p>
                      <a:pPr algn="ctr"/>
                      <a:endParaRPr lang="en-US" sz="1300" dirty="0"/>
                    </a:p>
                  </a:txBody>
                  <a:tcPr marT="45671" marB="45671">
                    <a:solidFill>
                      <a:schemeClr val="bg1">
                        <a:lumMod val="65000"/>
                      </a:schemeClr>
                    </a:solidFill>
                  </a:tcPr>
                </a:tc>
                <a:tc>
                  <a:txBody>
                    <a:bodyPr/>
                    <a:lstStyle/>
                    <a:p>
                      <a:pPr algn="ctr"/>
                      <a:r>
                        <a:rPr lang="en-US" sz="1300" dirty="0" smtClean="0">
                          <a:solidFill>
                            <a:schemeClr val="bg1"/>
                          </a:solidFill>
                        </a:rPr>
                        <a:t> ISSAC Phase 1</a:t>
                      </a:r>
                      <a:endParaRPr lang="en-US" sz="1300" dirty="0">
                        <a:solidFill>
                          <a:schemeClr val="bg1"/>
                        </a:solidFill>
                      </a:endParaRPr>
                    </a:p>
                  </a:txBody>
                  <a:tcPr marT="45671" marB="45671">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bg1"/>
                          </a:solidFill>
                        </a:rPr>
                        <a:t>ISSAC Phase 3</a:t>
                      </a:r>
                    </a:p>
                  </a:txBody>
                  <a:tcPr marT="45671" marB="45671">
                    <a:solidFill>
                      <a:schemeClr val="accent5">
                        <a:lumMod val="60000"/>
                        <a:lumOff val="40000"/>
                      </a:schemeClr>
                    </a:solidFill>
                  </a:tcPr>
                </a:tc>
              </a:tr>
              <a:tr h="296863">
                <a:tc gridSpan="3">
                  <a:txBody>
                    <a:bodyPr/>
                    <a:lstStyle/>
                    <a:p>
                      <a:endParaRPr lang="en-US" sz="1300" b="0" dirty="0"/>
                    </a:p>
                  </a:txBody>
                  <a:tcPr marT="45671" marB="45671">
                    <a:solidFill>
                      <a:schemeClr val="bg1">
                        <a:lumMod val="65000"/>
                      </a:schemeClr>
                    </a:solidFill>
                  </a:tcPr>
                </a:tc>
                <a:tc hMerge="1">
                  <a:txBody>
                    <a:bodyPr/>
                    <a:lstStyle/>
                    <a:p>
                      <a:pPr algn="ctr"/>
                      <a:endParaRPr lang="en-US" b="0" dirty="0"/>
                    </a:p>
                  </a:txBody>
                  <a:tcPr>
                    <a:solidFill>
                      <a:schemeClr val="tx2">
                        <a:lumMod val="40000"/>
                        <a:lumOff val="60000"/>
                      </a:schemeClr>
                    </a:solidFill>
                  </a:tcPr>
                </a:tc>
                <a:tc hMerge="1">
                  <a:txBody>
                    <a:bodyPr/>
                    <a:lstStyle/>
                    <a:p>
                      <a:pPr algn="ctr"/>
                      <a:endParaRPr lang="en-US" b="0" dirty="0"/>
                    </a:p>
                  </a:txBody>
                  <a:tcPr>
                    <a:solidFill>
                      <a:schemeClr val="accent5">
                        <a:lumMod val="60000"/>
                        <a:lumOff val="40000"/>
                      </a:schemeClr>
                    </a:solidFill>
                  </a:tcPr>
                </a:tc>
              </a:tr>
            </a:tbl>
          </a:graphicData>
        </a:graphic>
      </p:graphicFrame>
      <p:graphicFrame>
        <p:nvGraphicFramePr>
          <p:cNvPr id="13" name="Table 12"/>
          <p:cNvGraphicFramePr>
            <a:graphicFrameLocks noGrp="1"/>
          </p:cNvGraphicFramePr>
          <p:nvPr/>
        </p:nvGraphicFramePr>
        <p:xfrm>
          <a:off x="4724400" y="5108302"/>
          <a:ext cx="3771901" cy="1112838"/>
        </p:xfrm>
        <a:graphic>
          <a:graphicData uri="http://schemas.openxmlformats.org/drawingml/2006/table">
            <a:tbl>
              <a:tblPr firstRow="1" bandRow="1">
                <a:tableStyleId>{5C22544A-7EE6-4342-B048-85BDC9FD1C3A}</a:tableStyleId>
              </a:tblPr>
              <a:tblGrid>
                <a:gridCol w="1331259"/>
                <a:gridCol w="1183341"/>
                <a:gridCol w="1257301"/>
              </a:tblGrid>
              <a:tr h="370946">
                <a:tc>
                  <a:txBody>
                    <a:bodyPr/>
                    <a:lstStyle/>
                    <a:p>
                      <a:pPr algn="ctr"/>
                      <a:r>
                        <a:rPr lang="en-US" sz="1800" dirty="0" smtClean="0"/>
                        <a:t>Age group</a:t>
                      </a:r>
                      <a:endParaRPr lang="en-US" sz="1800" dirty="0"/>
                    </a:p>
                  </a:txBody>
                  <a:tcPr marT="45733" marB="45733">
                    <a:solidFill>
                      <a:schemeClr val="bg1">
                        <a:lumMod val="65000"/>
                      </a:schemeClr>
                    </a:solidFill>
                  </a:tcPr>
                </a:tc>
                <a:tc>
                  <a:txBody>
                    <a:bodyPr/>
                    <a:lstStyle/>
                    <a:p>
                      <a:pPr algn="ctr"/>
                      <a:r>
                        <a:rPr lang="en-US" sz="1800" dirty="0" smtClean="0">
                          <a:solidFill>
                            <a:schemeClr val="bg1"/>
                          </a:solidFill>
                        </a:rPr>
                        <a:t>1998</a:t>
                      </a:r>
                      <a:endParaRPr lang="en-US" sz="1800" dirty="0">
                        <a:solidFill>
                          <a:schemeClr val="bg1"/>
                        </a:solidFill>
                      </a:endParaRPr>
                    </a:p>
                  </a:txBody>
                  <a:tcPr marT="45733" marB="45733">
                    <a:solidFill>
                      <a:schemeClr val="tx2">
                        <a:lumMod val="40000"/>
                        <a:lumOff val="60000"/>
                      </a:schemeClr>
                    </a:solidFill>
                  </a:tcPr>
                </a:tc>
                <a:tc>
                  <a:txBody>
                    <a:bodyPr/>
                    <a:lstStyle/>
                    <a:p>
                      <a:pPr algn="ctr"/>
                      <a:r>
                        <a:rPr lang="en-US" sz="1800" dirty="0" smtClean="0">
                          <a:solidFill>
                            <a:schemeClr val="bg1"/>
                          </a:solidFill>
                        </a:rPr>
                        <a:t>2009</a:t>
                      </a:r>
                      <a:endParaRPr lang="en-US" sz="1800" dirty="0">
                        <a:solidFill>
                          <a:schemeClr val="bg1"/>
                        </a:solidFill>
                      </a:endParaRPr>
                    </a:p>
                  </a:txBody>
                  <a:tcPr marT="45733" marB="45733">
                    <a:solidFill>
                      <a:schemeClr val="accent5">
                        <a:lumMod val="60000"/>
                        <a:lumOff val="40000"/>
                      </a:schemeClr>
                    </a:solidFill>
                  </a:tcPr>
                </a:tc>
              </a:tr>
              <a:tr h="370946">
                <a:tc>
                  <a:txBody>
                    <a:bodyPr/>
                    <a:lstStyle/>
                    <a:p>
                      <a:r>
                        <a:rPr lang="en-IN" sz="1800" b="0" dirty="0" smtClean="0">
                          <a:solidFill>
                            <a:schemeClr val="tx1"/>
                          </a:solidFill>
                        </a:rPr>
                        <a:t>6-7 years</a:t>
                      </a:r>
                      <a:endParaRPr lang="en-US" sz="1800" b="0" dirty="0">
                        <a:solidFill>
                          <a:schemeClr val="tx1"/>
                        </a:solidFill>
                      </a:endParaRPr>
                    </a:p>
                  </a:txBody>
                  <a:tcPr marT="45733" marB="45733">
                    <a:solidFill>
                      <a:schemeClr val="bg1">
                        <a:lumMod val="65000"/>
                      </a:schemeClr>
                    </a:solidFill>
                  </a:tcPr>
                </a:tc>
                <a:tc>
                  <a:txBody>
                    <a:bodyPr/>
                    <a:lstStyle/>
                    <a:p>
                      <a:pPr algn="ctr"/>
                      <a:r>
                        <a:rPr lang="en-US" sz="1800" b="0" dirty="0" smtClean="0"/>
                        <a:t>3.2%</a:t>
                      </a:r>
                      <a:endParaRPr lang="en-US" sz="1800" b="0" dirty="0"/>
                    </a:p>
                  </a:txBody>
                  <a:tcPr marT="45733" marB="45733">
                    <a:solidFill>
                      <a:schemeClr val="tx2">
                        <a:lumMod val="40000"/>
                        <a:lumOff val="60000"/>
                      </a:schemeClr>
                    </a:solidFill>
                  </a:tcPr>
                </a:tc>
                <a:tc>
                  <a:txBody>
                    <a:bodyPr/>
                    <a:lstStyle/>
                    <a:p>
                      <a:pPr algn="ctr"/>
                      <a:r>
                        <a:rPr lang="en-US" sz="1800" b="0" dirty="0" smtClean="0"/>
                        <a:t>3.9%</a:t>
                      </a:r>
                      <a:endParaRPr lang="en-US" sz="1800" b="0" dirty="0"/>
                    </a:p>
                  </a:txBody>
                  <a:tcPr marT="45733" marB="45733">
                    <a:solidFill>
                      <a:schemeClr val="accent5">
                        <a:lumMod val="60000"/>
                        <a:lumOff val="40000"/>
                      </a:schemeClr>
                    </a:solidFill>
                  </a:tcPr>
                </a:tc>
              </a:tr>
              <a:tr h="370946">
                <a:tc>
                  <a:txBody>
                    <a:bodyPr/>
                    <a:lstStyle/>
                    <a:p>
                      <a:r>
                        <a:rPr lang="en-IN" sz="1800" b="0" dirty="0" smtClean="0">
                          <a:solidFill>
                            <a:schemeClr val="tx1"/>
                          </a:solidFill>
                        </a:rPr>
                        <a:t>13-14 years</a:t>
                      </a:r>
                      <a:endParaRPr lang="en-US" sz="1800" b="0" dirty="0">
                        <a:solidFill>
                          <a:schemeClr val="tx1"/>
                        </a:solidFill>
                      </a:endParaRPr>
                    </a:p>
                  </a:txBody>
                  <a:tcPr marT="45733" marB="45733">
                    <a:solidFill>
                      <a:schemeClr val="bg1">
                        <a:lumMod val="65000"/>
                      </a:schemeClr>
                    </a:solidFill>
                  </a:tcPr>
                </a:tc>
                <a:tc>
                  <a:txBody>
                    <a:bodyPr/>
                    <a:lstStyle/>
                    <a:p>
                      <a:pPr algn="ctr"/>
                      <a:r>
                        <a:rPr lang="en-US" sz="1800" b="0" dirty="0" smtClean="0"/>
                        <a:t>6.3%</a:t>
                      </a:r>
                      <a:endParaRPr lang="en-US" sz="1800" b="0" dirty="0"/>
                    </a:p>
                  </a:txBody>
                  <a:tcPr marT="45733" marB="45733">
                    <a:solidFill>
                      <a:schemeClr val="tx2">
                        <a:lumMod val="40000"/>
                        <a:lumOff val="60000"/>
                      </a:schemeClr>
                    </a:solidFill>
                  </a:tcPr>
                </a:tc>
                <a:tc>
                  <a:txBody>
                    <a:bodyPr/>
                    <a:lstStyle/>
                    <a:p>
                      <a:pPr algn="ctr"/>
                      <a:r>
                        <a:rPr lang="en-US" sz="1800" b="0" dirty="0" smtClean="0"/>
                        <a:t>10.4%</a:t>
                      </a:r>
                      <a:endParaRPr lang="en-US" sz="1800" b="0" dirty="0"/>
                    </a:p>
                  </a:txBody>
                  <a:tcPr marT="45733" marB="45733">
                    <a:solidFill>
                      <a:schemeClr val="accent5">
                        <a:lumMod val="60000"/>
                        <a:lumOff val="40000"/>
                      </a:schemeClr>
                    </a:solidFill>
                  </a:tcPr>
                </a:tc>
              </a:tr>
            </a:tbl>
          </a:graphicData>
        </a:graphic>
      </p:graphicFrame>
      <p:pic>
        <p:nvPicPr>
          <p:cNvPr id="7236" name="Picture 11" descr="child with allergi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19611" y="1933831"/>
            <a:ext cx="25717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997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0" y="19922"/>
            <a:ext cx="9144000" cy="1143000"/>
          </a:xfrm>
        </p:spPr>
        <p:txBody>
          <a:bodyPr/>
          <a:lstStyle/>
          <a:p>
            <a:r>
              <a:rPr lang="en-IN" altLang="en-US" b="1" dirty="0" smtClean="0"/>
              <a:t>Land of Festivals and Celebrations...</a:t>
            </a:r>
          </a:p>
        </p:txBody>
      </p:sp>
      <p:pic>
        <p:nvPicPr>
          <p:cNvPr id="26627" name="Picture 2" descr="diwali over c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85875"/>
            <a:ext cx="464343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diwali-Children with firecrack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7988" y="4071938"/>
            <a:ext cx="4926012"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diwali firecracke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285875"/>
            <a:ext cx="44291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Diwali diyas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286250"/>
            <a:ext cx="421481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6"/>
          <p:cNvSpPr txBox="1">
            <a:spLocks noChangeArrowheads="1"/>
          </p:cNvSpPr>
          <p:nvPr/>
        </p:nvSpPr>
        <p:spPr bwMode="auto">
          <a:xfrm>
            <a:off x="3071813" y="928688"/>
            <a:ext cx="362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b="1" dirty="0">
                <a:solidFill>
                  <a:prstClr val="white"/>
                </a:solidFill>
              </a:rPr>
              <a:t>DIWALI –The Festival of Lights</a:t>
            </a:r>
          </a:p>
        </p:txBody>
      </p:sp>
    </p:spTree>
    <p:extLst>
      <p:ext uri="{BB962C8B-B14F-4D97-AF65-F5344CB8AC3E}">
        <p14:creationId xmlns:p14="http://schemas.microsoft.com/office/powerpoint/2010/main" val="2540184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0" y="-1"/>
            <a:ext cx="9144000" cy="1643064"/>
          </a:xfrm>
        </p:spPr>
        <p:txBody>
          <a:bodyPr>
            <a:normAutofit/>
          </a:bodyPr>
          <a:lstStyle/>
          <a:p>
            <a:r>
              <a:rPr lang="en-IN" altLang="en-US" sz="4200" b="1" dirty="0" err="1" smtClean="0"/>
              <a:t>Holi</a:t>
            </a:r>
            <a:r>
              <a:rPr lang="en-IN" altLang="en-US" sz="4200" b="1" dirty="0" smtClean="0"/>
              <a:t> – Festival of Colours – Celebrating Spring and A Good Harvest - March</a:t>
            </a:r>
          </a:p>
        </p:txBody>
      </p:sp>
      <p:pic>
        <p:nvPicPr>
          <p:cNvPr id="23555" name="Picture 5" descr="holi-festival-gulal-colored-powder-pain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9189" y="1428750"/>
            <a:ext cx="421481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India_-_Color_Powder_stalls_-_72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29125"/>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Holi Bonfi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32162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Utah hol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4214813"/>
            <a:ext cx="421481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7"/>
          <p:cNvSpPr txBox="1">
            <a:spLocks noChangeArrowheads="1"/>
          </p:cNvSpPr>
          <p:nvPr/>
        </p:nvSpPr>
        <p:spPr bwMode="auto">
          <a:xfrm>
            <a:off x="51519" y="4029075"/>
            <a:ext cx="300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white"/>
                </a:solidFill>
                <a:latin typeface="Arial" panose="020B0604020202020204" pitchFamily="34" charset="0"/>
                <a:cs typeface="Arial" panose="020B0604020202020204" pitchFamily="34" charset="0"/>
              </a:rPr>
              <a:t>SMOKE, FUMES, DUST</a:t>
            </a:r>
          </a:p>
        </p:txBody>
      </p:sp>
      <p:sp>
        <p:nvSpPr>
          <p:cNvPr id="23560" name="TextBox 8"/>
          <p:cNvSpPr txBox="1">
            <a:spLocks noChangeArrowheads="1"/>
          </p:cNvSpPr>
          <p:nvPr/>
        </p:nvSpPr>
        <p:spPr bwMode="auto">
          <a:xfrm>
            <a:off x="3429000" y="4929188"/>
            <a:ext cx="1403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SAFER,</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ORGANIC </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OPTIONS</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DO EXIST! </a:t>
            </a:r>
          </a:p>
        </p:txBody>
      </p:sp>
      <p:sp>
        <p:nvSpPr>
          <p:cNvPr id="23561" name="TextBox 9"/>
          <p:cNvSpPr txBox="1">
            <a:spLocks noChangeArrowheads="1"/>
          </p:cNvSpPr>
          <p:nvPr/>
        </p:nvSpPr>
        <p:spPr bwMode="auto">
          <a:xfrm>
            <a:off x="3203848" y="2214563"/>
            <a:ext cx="17589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MICRODUST, </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INORGANIC </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CHEMICALS,</a:t>
            </a:r>
          </a:p>
          <a:p>
            <a:pPr defTabSz="457200" eaLnBrk="1" fontAlgn="base" hangingPunct="1">
              <a:spcBef>
                <a:spcPct val="0"/>
              </a:spcBef>
              <a:spcAft>
                <a:spcPct val="0"/>
              </a:spcAft>
              <a:buFontTx/>
              <a:buNone/>
            </a:pPr>
            <a:r>
              <a:rPr lang="en-IN" altLang="en-US" sz="1800" b="1" smtClean="0">
                <a:solidFill>
                  <a:prstClr val="white"/>
                </a:solidFill>
                <a:latin typeface="Arial" panose="020B0604020202020204" pitchFamily="34" charset="0"/>
                <a:cs typeface="Arial" panose="020B0604020202020204" pitchFamily="34" charset="0"/>
              </a:rPr>
              <a:t>IRRITANTS</a:t>
            </a:r>
          </a:p>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sp>
        <p:nvSpPr>
          <p:cNvPr id="23562" name="TextBox 9"/>
          <p:cNvSpPr txBox="1">
            <a:spLocks noChangeArrowheads="1"/>
          </p:cNvSpPr>
          <p:nvPr/>
        </p:nvSpPr>
        <p:spPr bwMode="auto">
          <a:xfrm>
            <a:off x="2079713" y="3460793"/>
            <a:ext cx="7697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200" b="1" dirty="0" smtClean="0">
                <a:solidFill>
                  <a:prstClr val="white"/>
                </a:solidFill>
                <a:latin typeface="Calibri"/>
                <a:cs typeface="Arial" panose="020B0604020202020204" pitchFamily="34" charset="0"/>
              </a:rPr>
              <a:t>India</a:t>
            </a:r>
          </a:p>
        </p:txBody>
      </p:sp>
      <p:sp>
        <p:nvSpPr>
          <p:cNvPr id="23563" name="TextBox 10"/>
          <p:cNvSpPr txBox="1">
            <a:spLocks noChangeArrowheads="1"/>
          </p:cNvSpPr>
          <p:nvPr/>
        </p:nvSpPr>
        <p:spPr bwMode="auto">
          <a:xfrm>
            <a:off x="6596062" y="6424830"/>
            <a:ext cx="88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b="1" dirty="0" smtClean="0">
                <a:solidFill>
                  <a:prstClr val="white"/>
                </a:solidFill>
                <a:latin typeface="Arial" panose="020B0604020202020204" pitchFamily="34" charset="0"/>
                <a:cs typeface="Arial" panose="020B0604020202020204" pitchFamily="34" charset="0"/>
              </a:rPr>
              <a:t>UTAH</a:t>
            </a:r>
          </a:p>
        </p:txBody>
      </p:sp>
    </p:spTree>
    <p:extLst>
      <p:ext uri="{BB962C8B-B14F-4D97-AF65-F5344CB8AC3E}">
        <p14:creationId xmlns:p14="http://schemas.microsoft.com/office/powerpoint/2010/main" val="2575068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43188"/>
            <a:ext cx="9144000" cy="1362075"/>
          </a:xfrm>
        </p:spPr>
        <p:txBody>
          <a:bodyPr/>
          <a:lstStyle/>
          <a:p>
            <a:pPr>
              <a:defRPr/>
            </a:pPr>
            <a:r>
              <a:rPr lang="en-IN" b="0" dirty="0" smtClean="0"/>
              <a:t>AND then there were Pests...</a:t>
            </a:r>
            <a:endParaRPr lang="en-IN" b="0" dirty="0"/>
          </a:p>
        </p:txBody>
      </p:sp>
    </p:spTree>
    <p:extLst>
      <p:ext uri="{BB962C8B-B14F-4D97-AF65-F5344CB8AC3E}">
        <p14:creationId xmlns:p14="http://schemas.microsoft.com/office/powerpoint/2010/main" val="826935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0" y="274638"/>
            <a:ext cx="9144000" cy="1143000"/>
          </a:xfrm>
        </p:spPr>
        <p:txBody>
          <a:bodyPr>
            <a:normAutofit fontScale="90000"/>
          </a:bodyPr>
          <a:lstStyle/>
          <a:p>
            <a:r>
              <a:rPr lang="en-IN" altLang="en-US" b="1" dirty="0" smtClean="0"/>
              <a:t>Pigeons – Triggers for Allergic sensitization and reactions</a:t>
            </a:r>
          </a:p>
        </p:txBody>
      </p:sp>
      <p:pic>
        <p:nvPicPr>
          <p:cNvPr id="29699" name="Picture 2" descr="Pigeons mumba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50260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pigeon-poop-build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1750" y="1643063"/>
            <a:ext cx="40322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p:cNvSpPr txBox="1">
            <a:spLocks noChangeArrowheads="1"/>
          </p:cNvSpPr>
          <p:nvPr/>
        </p:nvSpPr>
        <p:spPr bwMode="auto">
          <a:xfrm>
            <a:off x="500063" y="5670550"/>
            <a:ext cx="8143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dirty="0" err="1">
                <a:solidFill>
                  <a:prstClr val="white"/>
                </a:solidFill>
              </a:rPr>
              <a:t>Aspergillus</a:t>
            </a:r>
            <a:r>
              <a:rPr lang="en-IN" altLang="en-US" dirty="0">
                <a:solidFill>
                  <a:prstClr val="white"/>
                </a:solidFill>
              </a:rPr>
              <a:t> sp. shown to grow in abundance on pigeon droppings can be an additional source of airborne allergies and Fungal hypersensitivity reactions</a:t>
            </a:r>
          </a:p>
          <a:p>
            <a:pPr defTabSz="457200" eaLnBrk="1" hangingPunct="1"/>
            <a:r>
              <a:rPr lang="en-IN" altLang="en-US" sz="1200" i="1" dirty="0">
                <a:solidFill>
                  <a:prstClr val="white"/>
                </a:solidFill>
              </a:rPr>
              <a:t>Source</a:t>
            </a:r>
            <a:r>
              <a:rPr lang="en-IN" altLang="en-US" sz="1200" dirty="0">
                <a:solidFill>
                  <a:prstClr val="white"/>
                </a:solidFill>
              </a:rPr>
              <a:t>: BMC, Mumbai, and NEERI</a:t>
            </a:r>
          </a:p>
        </p:txBody>
      </p:sp>
    </p:spTree>
    <p:extLst>
      <p:ext uri="{BB962C8B-B14F-4D97-AF65-F5344CB8AC3E}">
        <p14:creationId xmlns:p14="http://schemas.microsoft.com/office/powerpoint/2010/main" val="2863509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0" y="-142875"/>
            <a:ext cx="9144000" cy="1143000"/>
          </a:xfrm>
        </p:spPr>
        <p:txBody>
          <a:bodyPr/>
          <a:lstStyle/>
          <a:p>
            <a:r>
              <a:rPr lang="en-IN" altLang="en-US" b="1" dirty="0" smtClean="0"/>
              <a:t>Rats and Mice...</a:t>
            </a:r>
          </a:p>
        </p:txBody>
      </p:sp>
      <p:pic>
        <p:nvPicPr>
          <p:cNvPr id="30723" name="Picture 2" descr="Mice fed at Karni Mata tem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25888"/>
            <a:ext cx="45005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ra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000125"/>
            <a:ext cx="428625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Indian m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285875"/>
            <a:ext cx="26733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Bedtime-stories-Pied-Pipe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3989388"/>
            <a:ext cx="42862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16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a:xfrm>
            <a:off x="0" y="44624"/>
            <a:ext cx="9144000" cy="764704"/>
          </a:xfrm>
        </p:spPr>
        <p:txBody>
          <a:bodyPr>
            <a:noAutofit/>
          </a:bodyPr>
          <a:lstStyle/>
          <a:p>
            <a:r>
              <a:rPr lang="en-IN" altLang="en-US" sz="3400" b="1" dirty="0" smtClean="0"/>
              <a:t>A Re-</a:t>
            </a:r>
            <a:r>
              <a:rPr lang="en-IN" altLang="en-US" sz="3400" b="1" dirty="0" err="1" smtClean="0"/>
              <a:t>Newed</a:t>
            </a:r>
            <a:r>
              <a:rPr lang="en-IN" altLang="en-US" sz="3400" b="1" dirty="0" smtClean="0"/>
              <a:t> India – Economic and Infrastructure Boom</a:t>
            </a:r>
          </a:p>
        </p:txBody>
      </p:sp>
      <p:pic>
        <p:nvPicPr>
          <p:cNvPr id="25603" name="Picture 2" descr="India-growth per capita Incom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455295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India CHina Nigeria US population Grow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572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indian Real Estate Grow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7625"/>
            <a:ext cx="4572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808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0" y="71438"/>
            <a:ext cx="9144000" cy="752475"/>
          </a:xfrm>
        </p:spPr>
        <p:txBody>
          <a:bodyPr>
            <a:noAutofit/>
          </a:bodyPr>
          <a:lstStyle/>
          <a:p>
            <a:r>
              <a:rPr lang="en-IN" altLang="en-US" sz="4800" b="1" dirty="0" smtClean="0"/>
              <a:t>Construction...Dust...Pollution</a:t>
            </a:r>
          </a:p>
        </p:txBody>
      </p:sp>
      <p:pic>
        <p:nvPicPr>
          <p:cNvPr id="26627" name="Picture 2" descr="Construction dust-pollu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47577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Fine dust from construction delh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8279" y="3717032"/>
            <a:ext cx="4340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4"/>
          <p:cNvSpPr txBox="1">
            <a:spLocks noChangeArrowheads="1"/>
          </p:cNvSpPr>
          <p:nvPr/>
        </p:nvSpPr>
        <p:spPr bwMode="auto">
          <a:xfrm>
            <a:off x="125921" y="4407691"/>
            <a:ext cx="45058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India has the 3</a:t>
            </a:r>
            <a:r>
              <a:rPr lang="en-IN" altLang="en-US" sz="2000" baseline="30000" dirty="0" smtClean="0">
                <a:solidFill>
                  <a:prstClr val="white"/>
                </a:solidFill>
                <a:latin typeface="Calibri"/>
                <a:cs typeface="Arial" panose="020B0604020202020204" pitchFamily="34" charset="0"/>
              </a:rPr>
              <a:t>rd</a:t>
            </a:r>
            <a:r>
              <a:rPr lang="en-IN" altLang="en-US" sz="2000" dirty="0" smtClean="0">
                <a:solidFill>
                  <a:prstClr val="white"/>
                </a:solidFill>
                <a:latin typeface="Calibri"/>
                <a:cs typeface="Arial" panose="020B0604020202020204" pitchFamily="34" charset="0"/>
              </a:rPr>
              <a:t> Largest Road Network </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in the World and it is Growing and </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Expanding day by day</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2.1 million miles and increasing... </a:t>
            </a:r>
          </a:p>
        </p:txBody>
      </p:sp>
      <p:sp>
        <p:nvSpPr>
          <p:cNvPr id="26630" name="TextBox 5"/>
          <p:cNvSpPr txBox="1">
            <a:spLocks noChangeArrowheads="1"/>
          </p:cNvSpPr>
          <p:nvPr/>
        </p:nvSpPr>
        <p:spPr bwMode="auto">
          <a:xfrm>
            <a:off x="4786312" y="1357313"/>
            <a:ext cx="425018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India will become the world's third</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largest construction market by 2025, </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adding 11.5 million homes a year to </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become a $1 trillion a year market, </a:t>
            </a:r>
          </a:p>
          <a:p>
            <a:pPr defTabSz="457200" eaLnBrk="1" fontAlgn="base" hangingPunct="1">
              <a:spcBef>
                <a:spcPct val="0"/>
              </a:spcBef>
              <a:spcAft>
                <a:spcPct val="0"/>
              </a:spcAft>
              <a:buFontTx/>
              <a:buNone/>
            </a:pPr>
            <a:r>
              <a:rPr lang="en-IN" altLang="en-US" sz="2000" dirty="0" smtClean="0">
                <a:solidFill>
                  <a:prstClr val="white"/>
                </a:solidFill>
                <a:latin typeface="Calibri"/>
                <a:cs typeface="Arial" panose="020B0604020202020204" pitchFamily="34" charset="0"/>
              </a:rPr>
              <a:t>finds a new study by Global construction perspectives and Oxford Economics</a:t>
            </a:r>
          </a:p>
        </p:txBody>
      </p:sp>
    </p:spTree>
    <p:extLst>
      <p:ext uri="{BB962C8B-B14F-4D97-AF65-F5344CB8AC3E}">
        <p14:creationId xmlns:p14="http://schemas.microsoft.com/office/powerpoint/2010/main" val="3729188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idx="4294967295"/>
          </p:nvPr>
        </p:nvSpPr>
        <p:spPr>
          <a:xfrm>
            <a:off x="0" y="940380"/>
            <a:ext cx="8718997" cy="1470025"/>
          </a:xfrm>
        </p:spPr>
        <p:txBody>
          <a:bodyPr>
            <a:normAutofit fontScale="90000"/>
          </a:bodyPr>
          <a:lstStyle/>
          <a:p>
            <a:r>
              <a:rPr lang="en-US" altLang="zh-CN" dirty="0" smtClean="0"/>
              <a:t>Shifting gears…</a:t>
            </a:r>
            <a:br>
              <a:rPr lang="en-US" altLang="zh-CN" dirty="0" smtClean="0"/>
            </a:br>
            <a:r>
              <a:rPr lang="en-US" altLang="zh-CN" dirty="0" smtClean="0"/>
              <a:t>Now Lets go inside…</a:t>
            </a:r>
            <a:br>
              <a:rPr lang="en-US" altLang="zh-CN" dirty="0" smtClean="0"/>
            </a:br>
            <a:r>
              <a:rPr lang="en-US" altLang="zh-CN" sz="4800" dirty="0" smtClean="0"/>
              <a:t>INDOOR AIR POLLUTION (IAP) </a:t>
            </a:r>
          </a:p>
        </p:txBody>
      </p:sp>
      <p:pic>
        <p:nvPicPr>
          <p:cNvPr id="33795" name="Picture 5" descr="Meditator in the Su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058" y="377825"/>
            <a:ext cx="18494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Meditation Going with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2571750"/>
            <a:ext cx="5465763"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4"/>
          <p:cNvSpPr txBox="1">
            <a:spLocks noChangeArrowheads="1"/>
          </p:cNvSpPr>
          <p:nvPr/>
        </p:nvSpPr>
        <p:spPr bwMode="auto">
          <a:xfrm>
            <a:off x="2714625" y="6429375"/>
            <a:ext cx="3824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2400" b="1" dirty="0">
                <a:solidFill>
                  <a:prstClr val="white"/>
                </a:solidFill>
              </a:rPr>
              <a:t>www.niramultiversity.org</a:t>
            </a:r>
          </a:p>
        </p:txBody>
      </p:sp>
    </p:spTree>
    <p:extLst>
      <p:ext uri="{BB962C8B-B14F-4D97-AF65-F5344CB8AC3E}">
        <p14:creationId xmlns:p14="http://schemas.microsoft.com/office/powerpoint/2010/main" val="47538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71499" y="1034329"/>
            <a:ext cx="8101013" cy="33194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None/>
            </a:pPr>
            <a:r>
              <a:rPr lang="en-US" altLang="zh-CN" sz="2800" b="1" dirty="0" smtClean="0">
                <a:solidFill>
                  <a:srgbClr val="FFC000"/>
                </a:solidFill>
              </a:rPr>
              <a:t>Most people spend up to 90% of their time indoors</a:t>
            </a:r>
            <a:r>
              <a:rPr lang="en-US" altLang="zh-CN" sz="2800" b="1" baseline="30000" dirty="0" smtClean="0">
                <a:solidFill>
                  <a:srgbClr val="FFC000"/>
                </a:solidFill>
              </a:rPr>
              <a:t>1</a:t>
            </a:r>
            <a:r>
              <a:rPr lang="en-US" altLang="zh-CN" sz="2800" b="1" dirty="0" smtClean="0">
                <a:solidFill>
                  <a:srgbClr val="FFC000"/>
                </a:solidFill>
              </a:rPr>
              <a:t>.</a:t>
            </a:r>
          </a:p>
          <a:p>
            <a:pPr>
              <a:buFont typeface="Arial" panose="020B0604020202020204" pitchFamily="34" charset="0"/>
              <a:buNone/>
            </a:pPr>
            <a:endParaRPr lang="en-US" altLang="zh-CN" sz="2800" b="1" dirty="0" smtClean="0">
              <a:solidFill>
                <a:srgbClr val="FFC000"/>
              </a:solidFill>
            </a:endParaRPr>
          </a:p>
          <a:p>
            <a:pPr>
              <a:buFont typeface="Arial" panose="020B0604020202020204" pitchFamily="34" charset="0"/>
              <a:buNone/>
            </a:pPr>
            <a:r>
              <a:rPr lang="en-US" altLang="zh-CN" sz="2800" b="1" dirty="0" smtClean="0">
                <a:solidFill>
                  <a:srgbClr val="FFC000"/>
                </a:solidFill>
              </a:rPr>
              <a:t>Indoor Air Pollutants can reach much higher levels than outdoor ones…</a:t>
            </a:r>
            <a:r>
              <a:rPr lang="en-US" altLang="zh-CN" sz="2800" b="1" baseline="30000" dirty="0">
                <a:solidFill>
                  <a:srgbClr val="FFC000"/>
                </a:solidFill>
              </a:rPr>
              <a:t>1</a:t>
            </a:r>
            <a:endParaRPr lang="en-US" altLang="zh-CN" sz="2800" b="1" dirty="0" smtClean="0">
              <a:solidFill>
                <a:srgbClr val="FFC000"/>
              </a:solidFill>
            </a:endParaRPr>
          </a:p>
          <a:p>
            <a:pPr>
              <a:buFont typeface="Arial" panose="020B0604020202020204" pitchFamily="34" charset="0"/>
              <a:buNone/>
            </a:pPr>
            <a:r>
              <a:rPr lang="en-US" altLang="en-US" sz="2800" b="1" dirty="0" smtClean="0">
                <a:solidFill>
                  <a:prstClr val="black"/>
                </a:solidFill>
              </a:rPr>
              <a:t>The WHO Report-2002</a:t>
            </a:r>
            <a:r>
              <a:rPr lang="en-US" altLang="en-US" sz="2800" dirty="0" smtClean="0">
                <a:solidFill>
                  <a:prstClr val="black"/>
                </a:solidFill>
              </a:rPr>
              <a:t> “</a:t>
            </a:r>
            <a:r>
              <a:rPr lang="en-US" altLang="en-US" sz="2800" b="1" dirty="0" smtClean="0">
                <a:solidFill>
                  <a:srgbClr val="FFC000"/>
                </a:solidFill>
              </a:rPr>
              <a:t>Indoor air pollution from solid fuels is the fourth most important health risk factor in the less developed regions of countries, where 40% of the world’s population lives.”</a:t>
            </a:r>
            <a:r>
              <a:rPr lang="en-IN" altLang="zh-CN" sz="2800" dirty="0" smtClean="0">
                <a:solidFill>
                  <a:srgbClr val="FFC000"/>
                </a:solidFill>
              </a:rPr>
              <a:t> </a:t>
            </a:r>
          </a:p>
          <a:p>
            <a:pPr>
              <a:buFont typeface="Arial"/>
              <a:buNone/>
            </a:pPr>
            <a:r>
              <a:rPr lang="en-IN" altLang="zh-CN" sz="2800" dirty="0" smtClean="0">
                <a:solidFill>
                  <a:prstClr val="black"/>
                </a:solidFill>
              </a:rPr>
              <a:t> Indoor Air Pollution is one of the Top 5 Health Environmental  risks for Public Health as per US EPA</a:t>
            </a:r>
            <a:r>
              <a:rPr lang="en-US" altLang="zh-CN" sz="2800" b="1" baseline="30000" dirty="0" smtClean="0">
                <a:solidFill>
                  <a:prstClr val="black"/>
                </a:solidFill>
              </a:rPr>
              <a:t>2</a:t>
            </a:r>
            <a:endParaRPr lang="en-US" altLang="zh-CN" sz="2800" b="1" dirty="0">
              <a:solidFill>
                <a:prstClr val="black"/>
              </a:solidFill>
            </a:endParaRPr>
          </a:p>
          <a:p>
            <a:pPr>
              <a:buFont typeface="Arial" panose="020B0604020202020204" pitchFamily="34" charset="0"/>
              <a:buNone/>
            </a:pPr>
            <a:r>
              <a:rPr lang="en-IN" altLang="zh-CN" sz="2800" dirty="0" smtClean="0">
                <a:solidFill>
                  <a:prstClr val="black"/>
                </a:solidFill>
              </a:rPr>
              <a:t>.</a:t>
            </a:r>
            <a:endParaRPr lang="en-US" altLang="zh-CN" sz="2800" b="1" dirty="0" smtClean="0">
              <a:solidFill>
                <a:prstClr val="black"/>
              </a:solidFill>
            </a:endParaRPr>
          </a:p>
        </p:txBody>
      </p:sp>
      <p:sp>
        <p:nvSpPr>
          <p:cNvPr id="2" name="ZoneTexte 1"/>
          <p:cNvSpPr txBox="1"/>
          <p:nvPr/>
        </p:nvSpPr>
        <p:spPr>
          <a:xfrm>
            <a:off x="904008" y="5717418"/>
            <a:ext cx="8239992" cy="1077218"/>
          </a:xfrm>
          <a:prstGeom prst="rect">
            <a:avLst/>
          </a:prstGeom>
          <a:noFill/>
        </p:spPr>
        <p:txBody>
          <a:bodyPr wrap="square" rtlCol="0">
            <a:spAutoFit/>
          </a:bodyPr>
          <a:lstStyle/>
          <a:p>
            <a:pPr defTabSz="457200"/>
            <a:r>
              <a:rPr lang="fr-FR" sz="1600" dirty="0">
                <a:solidFill>
                  <a:prstClr val="white"/>
                </a:solidFill>
              </a:rPr>
              <a:t>1. Hulin M et al. </a:t>
            </a:r>
            <a:r>
              <a:rPr lang="fr-FR" sz="1600" dirty="0" err="1">
                <a:solidFill>
                  <a:prstClr val="white"/>
                </a:solidFill>
              </a:rPr>
              <a:t>Eur</a:t>
            </a:r>
            <a:r>
              <a:rPr lang="fr-FR" sz="1600" dirty="0">
                <a:solidFill>
                  <a:prstClr val="white"/>
                </a:solidFill>
              </a:rPr>
              <a:t> </a:t>
            </a:r>
            <a:r>
              <a:rPr lang="fr-FR" sz="1600" dirty="0" err="1">
                <a:solidFill>
                  <a:prstClr val="white"/>
                </a:solidFill>
              </a:rPr>
              <a:t>Respir</a:t>
            </a:r>
            <a:r>
              <a:rPr lang="fr-FR" sz="1600" dirty="0">
                <a:solidFill>
                  <a:prstClr val="white"/>
                </a:solidFill>
              </a:rPr>
              <a:t> J 2012; 40: 1033–1045</a:t>
            </a:r>
          </a:p>
          <a:p>
            <a:pPr defTabSz="457200"/>
            <a:r>
              <a:rPr lang="fr-FR" sz="1600" dirty="0">
                <a:solidFill>
                  <a:prstClr val="white"/>
                </a:solidFill>
              </a:rPr>
              <a:t>DOI: 10.1183/09031936.00159011</a:t>
            </a:r>
          </a:p>
          <a:p>
            <a:pPr defTabSz="457200"/>
            <a:r>
              <a:rPr lang="en-US" sz="1600" dirty="0">
                <a:solidFill>
                  <a:prstClr val="white"/>
                </a:solidFill>
              </a:rPr>
              <a:t>2.</a:t>
            </a:r>
            <a:r>
              <a:rPr lang="fr-FR" sz="1600" dirty="0">
                <a:solidFill>
                  <a:prstClr val="white"/>
                </a:solidFill>
              </a:rPr>
              <a:t> </a:t>
            </a:r>
            <a:r>
              <a:rPr lang="fr-FR" sz="1600" dirty="0" err="1">
                <a:solidFill>
                  <a:prstClr val="white"/>
                </a:solidFill>
              </a:rPr>
              <a:t>Targeting</a:t>
            </a:r>
            <a:r>
              <a:rPr lang="fr-FR" sz="1600" dirty="0">
                <a:solidFill>
                  <a:prstClr val="white"/>
                </a:solidFill>
              </a:rPr>
              <a:t> Indoor Air Pollution </a:t>
            </a:r>
            <a:r>
              <a:rPr lang="fr-FR" sz="1600" dirty="0" err="1">
                <a:solidFill>
                  <a:prstClr val="white"/>
                </a:solidFill>
              </a:rPr>
              <a:t>EPA's</a:t>
            </a:r>
            <a:r>
              <a:rPr lang="fr-FR" sz="1600" dirty="0">
                <a:solidFill>
                  <a:prstClr val="white"/>
                </a:solidFill>
              </a:rPr>
              <a:t> </a:t>
            </a:r>
            <a:r>
              <a:rPr lang="fr-FR" sz="1600" dirty="0" err="1">
                <a:solidFill>
                  <a:prstClr val="white"/>
                </a:solidFill>
              </a:rPr>
              <a:t>Approach</a:t>
            </a:r>
            <a:r>
              <a:rPr lang="fr-FR" sz="1600" dirty="0">
                <a:solidFill>
                  <a:prstClr val="white"/>
                </a:solidFill>
              </a:rPr>
              <a:t> and Progress</a:t>
            </a:r>
          </a:p>
          <a:p>
            <a:pPr defTabSz="457200"/>
            <a:r>
              <a:rPr lang="fr-FR" sz="1600" i="1" dirty="0">
                <a:solidFill>
                  <a:prstClr val="white"/>
                </a:solidFill>
              </a:rPr>
              <a:t>nepis.</a:t>
            </a:r>
            <a:r>
              <a:rPr lang="fr-FR" sz="1600" b="1" i="1" dirty="0">
                <a:solidFill>
                  <a:prstClr val="white"/>
                </a:solidFill>
              </a:rPr>
              <a:t>epa</a:t>
            </a:r>
            <a:r>
              <a:rPr lang="fr-FR" sz="1600" i="1" dirty="0">
                <a:solidFill>
                  <a:prstClr val="white"/>
                </a:solidFill>
              </a:rPr>
              <a:t>.gov/Exe/</a:t>
            </a:r>
            <a:r>
              <a:rPr lang="fr-FR" sz="1600" i="1" dirty="0" err="1">
                <a:solidFill>
                  <a:prstClr val="white"/>
                </a:solidFill>
              </a:rPr>
              <a:t>ZyPURL.cgi?Dockey</a:t>
            </a:r>
            <a:r>
              <a:rPr lang="fr-FR" sz="1600" i="1" dirty="0">
                <a:solidFill>
                  <a:prstClr val="white"/>
                </a:solidFill>
              </a:rPr>
              <a:t>=000001PR.TXT</a:t>
            </a:r>
            <a:r>
              <a:rPr lang="fr-FR" sz="1600" dirty="0">
                <a:solidFill>
                  <a:prstClr val="white"/>
                </a:solidFill>
              </a:rPr>
              <a:t> . </a:t>
            </a:r>
            <a:r>
              <a:rPr lang="fr-FR" sz="1600" dirty="0" err="1">
                <a:solidFill>
                  <a:prstClr val="white"/>
                </a:solidFill>
              </a:rPr>
              <a:t>Accessed</a:t>
            </a:r>
            <a:r>
              <a:rPr lang="fr-FR" sz="1600" dirty="0">
                <a:solidFill>
                  <a:prstClr val="white"/>
                </a:solidFill>
              </a:rPr>
              <a:t> May 2016</a:t>
            </a:r>
          </a:p>
        </p:txBody>
      </p:sp>
    </p:spTree>
    <p:extLst>
      <p:ext uri="{BB962C8B-B14F-4D97-AF65-F5344CB8AC3E}">
        <p14:creationId xmlns:p14="http://schemas.microsoft.com/office/powerpoint/2010/main" val="16517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amond(in)">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amond(in)">
                                      <p:cBhvr>
                                        <p:cTn id="17" dur="1000"/>
                                        <p:tgtEl>
                                          <p:spTgt spid="4">
                                            <p:txEl>
                                              <p:pRg st="3" end="3"/>
                                            </p:txEl>
                                          </p:spTgt>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diamond(in)">
                                      <p:cBhvr>
                                        <p:cTn id="20" dur="1000"/>
                                        <p:tgtEl>
                                          <p:spTgt spid="4">
                                            <p:txEl>
                                              <p:pRg st="4" end="4"/>
                                            </p:txEl>
                                          </p:spTgt>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diamond(in)">
                                      <p:cBhvr>
                                        <p:cTn id="23"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9144000" cy="762000"/>
          </a:xfrm>
          <a:noFill/>
        </p:spPr>
        <p:txBody>
          <a:bodyPr/>
          <a:lstStyle/>
          <a:p>
            <a:r>
              <a:rPr lang="en-US" altLang="en-US" sz="4000" b="1" dirty="0" smtClean="0"/>
              <a:t>Outdoor - Indoor equalization</a:t>
            </a:r>
          </a:p>
        </p:txBody>
      </p:sp>
      <p:graphicFrame>
        <p:nvGraphicFramePr>
          <p:cNvPr id="194626" name="Group 66"/>
          <p:cNvGraphicFramePr>
            <a:graphicFrameLocks noGrp="1"/>
          </p:cNvGraphicFramePr>
          <p:nvPr>
            <p:ph type="tbl" idx="4294967295"/>
          </p:nvPr>
        </p:nvGraphicFramePr>
        <p:xfrm>
          <a:off x="467544" y="1052736"/>
          <a:ext cx="8055148" cy="5544470"/>
        </p:xfrm>
        <a:graphic>
          <a:graphicData uri="http://schemas.openxmlformats.org/drawingml/2006/table">
            <a:tbl>
              <a:tblPr>
                <a:tableStyleId>{3C2FFA5D-87B4-456A-9821-1D502468CF0F}</a:tableStyleId>
              </a:tblPr>
              <a:tblGrid>
                <a:gridCol w="2749867"/>
                <a:gridCol w="5305281"/>
              </a:tblGrid>
              <a:tr h="1251037">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dirty="0" smtClean="0">
                          <a:ln>
                            <a:noFill/>
                          </a:ln>
                          <a:effectLst/>
                        </a:rPr>
                        <a:t>Suspended particulate matter</a:t>
                      </a:r>
                      <a:endParaRPr kumimoji="0" lang="en-US" sz="2400" b="0" i="0" u="none" strike="noStrike" cap="none" normalizeH="0" baseline="0" dirty="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70 –80 % of outdoor levels + indoor sources (indoor - much higher than outdoor levels)</a:t>
                      </a:r>
                      <a:endParaRPr kumimoji="0" lang="en-US" sz="2400" b="0" i="0" u="none" strike="noStrike" cap="none" normalizeH="0" baseline="0" smtClean="0">
                        <a:ln>
                          <a:noFill/>
                        </a:ln>
                        <a:solidFill>
                          <a:schemeClr val="tx1"/>
                        </a:solidFill>
                        <a:effectLst/>
                        <a:latin typeface="+mn-lt"/>
                      </a:endParaRPr>
                    </a:p>
                  </a:txBody>
                  <a:tcPr marL="91436" marR="91436" horzOverflow="overflow"/>
                </a:tc>
              </a:tr>
              <a:tr h="962451">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dirty="0" smtClean="0">
                          <a:ln>
                            <a:noFill/>
                          </a:ln>
                          <a:effectLst/>
                        </a:rPr>
                        <a:t>Sulfur dioxide </a:t>
                      </a:r>
                      <a:endParaRPr kumimoji="0" lang="en-US" sz="2400" b="0" i="0" u="none" strike="noStrike" cap="none" normalizeH="0" baseline="0" dirty="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Indoor levels – lower than outdoors </a:t>
                      </a:r>
                      <a:endParaRPr kumimoji="0" lang="en-US" sz="2400" b="0" i="0" u="none" strike="noStrike" cap="none" normalizeH="0" baseline="0" smtClean="0">
                        <a:ln>
                          <a:noFill/>
                        </a:ln>
                        <a:solidFill>
                          <a:schemeClr val="tx1"/>
                        </a:solidFill>
                        <a:effectLst/>
                        <a:latin typeface="+mn-lt"/>
                      </a:endParaRPr>
                    </a:p>
                  </a:txBody>
                  <a:tcPr marL="91436" marR="91436" horzOverflow="overflow"/>
                </a:tc>
              </a:tr>
              <a:tr h="72890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Nitric oxides</a:t>
                      </a:r>
                      <a:endParaRPr kumimoji="0" lang="en-US" sz="2400" b="0" i="0" u="none" strike="noStrike" cap="none" normalizeH="0" baseline="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Indoor – lower than outdoor</a:t>
                      </a:r>
                      <a:endParaRPr kumimoji="0" lang="en-US" sz="2400" b="0" i="0" u="none" strike="noStrike" cap="none" normalizeH="0" baseline="0" smtClean="0">
                        <a:ln>
                          <a:noFill/>
                        </a:ln>
                        <a:solidFill>
                          <a:schemeClr val="tx1"/>
                        </a:solidFill>
                        <a:effectLst/>
                        <a:latin typeface="+mn-lt"/>
                      </a:endParaRPr>
                    </a:p>
                  </a:txBody>
                  <a:tcPr marL="91436" marR="91436" horzOverflow="overflow"/>
                </a:tc>
              </a:tr>
              <a:tr h="80797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Photo-oxidants</a:t>
                      </a:r>
                      <a:endParaRPr kumimoji="0" lang="en-US" sz="2400" b="0" i="0" u="none" strike="noStrike" cap="none" normalizeH="0" baseline="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dirty="0" smtClean="0">
                          <a:ln>
                            <a:noFill/>
                          </a:ln>
                          <a:effectLst/>
                        </a:rPr>
                        <a:t>O</a:t>
                      </a:r>
                      <a:r>
                        <a:rPr kumimoji="0" lang="en-US" sz="2400" u="none" strike="noStrike" cap="none" normalizeH="0" baseline="-25000" dirty="0" smtClean="0">
                          <a:ln>
                            <a:noFill/>
                          </a:ln>
                          <a:effectLst/>
                        </a:rPr>
                        <a:t>3 </a:t>
                      </a:r>
                      <a:r>
                        <a:rPr kumimoji="0" lang="en-US" sz="2400" u="none" strike="noStrike" cap="none" normalizeH="0" baseline="0" dirty="0" smtClean="0">
                          <a:ln>
                            <a:noFill/>
                          </a:ln>
                          <a:effectLst/>
                        </a:rPr>
                        <a:t>(product in reaction of HC and </a:t>
                      </a:r>
                      <a:r>
                        <a:rPr kumimoji="0" lang="en-US" sz="2400" u="none" strike="noStrike" cap="none" normalizeH="0" baseline="0" dirty="0" err="1" smtClean="0">
                          <a:ln>
                            <a:noFill/>
                          </a:ln>
                          <a:effectLst/>
                        </a:rPr>
                        <a:t>NOx</a:t>
                      </a:r>
                      <a:r>
                        <a:rPr kumimoji="0" lang="en-US" sz="2400" u="none" strike="noStrike" cap="none" normalizeH="0" baseline="0" dirty="0" smtClean="0">
                          <a:ln>
                            <a:noFill/>
                          </a:ln>
                          <a:effectLst/>
                        </a:rPr>
                        <a:t>)– lower than outdoor</a:t>
                      </a:r>
                      <a:endParaRPr kumimoji="0" lang="en-US" sz="2400" b="0" i="0" u="none" strike="noStrike" cap="none" normalizeH="0" baseline="0" dirty="0" smtClean="0">
                        <a:ln>
                          <a:noFill/>
                        </a:ln>
                        <a:solidFill>
                          <a:schemeClr val="tx1"/>
                        </a:solidFill>
                        <a:effectLst/>
                        <a:latin typeface="+mn-lt"/>
                      </a:endParaRPr>
                    </a:p>
                  </a:txBody>
                  <a:tcPr marL="91436" marR="91436" horzOverflow="overflow"/>
                </a:tc>
              </a:tr>
              <a:tr h="916336">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Volatile organic compounds</a:t>
                      </a:r>
                      <a:endParaRPr kumimoji="0" lang="en-US" sz="2400" b="0" i="0" u="none" strike="noStrike" cap="none" normalizeH="0" baseline="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Usually higher than outdoor levels</a:t>
                      </a:r>
                      <a:endParaRPr kumimoji="0" lang="en-US" sz="2400" b="1" i="0" u="none" strike="noStrike" cap="none" normalizeH="0" baseline="0" smtClean="0">
                        <a:ln>
                          <a:noFill/>
                        </a:ln>
                        <a:solidFill>
                          <a:schemeClr val="tx1"/>
                        </a:solidFill>
                        <a:effectLst/>
                        <a:latin typeface="+mn-lt"/>
                      </a:endParaRPr>
                    </a:p>
                  </a:txBody>
                  <a:tcPr marL="91436" marR="91436" horzOverflow="overflow"/>
                </a:tc>
              </a:tr>
              <a:tr h="86278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smtClean="0">
                          <a:ln>
                            <a:noFill/>
                          </a:ln>
                          <a:effectLst/>
                        </a:rPr>
                        <a:t>Carbon monoxide</a:t>
                      </a:r>
                      <a:endParaRPr kumimoji="0" lang="en-US" sz="2400" b="0" i="0" u="none" strike="noStrike" cap="none" normalizeH="0" baseline="0" smtClean="0">
                        <a:ln>
                          <a:noFill/>
                        </a:ln>
                        <a:solidFill>
                          <a:schemeClr val="tx1"/>
                        </a:solidFill>
                        <a:effectLst/>
                        <a:latin typeface="+mn-lt"/>
                      </a:endParaRPr>
                    </a:p>
                  </a:txBody>
                  <a:tcPr marL="91436" marR="91436"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400" u="none" strike="noStrike" cap="none" normalizeH="0" baseline="0" dirty="0" smtClean="0">
                          <a:ln>
                            <a:noFill/>
                          </a:ln>
                          <a:effectLst/>
                        </a:rPr>
                        <a:t>Indoor levels – close to outdoor levels</a:t>
                      </a:r>
                      <a:endParaRPr kumimoji="0" lang="en-US" sz="2400" b="0" i="0" u="none" strike="noStrike" cap="none" normalizeH="0" baseline="0" dirty="0" smtClean="0">
                        <a:ln>
                          <a:noFill/>
                        </a:ln>
                        <a:solidFill>
                          <a:schemeClr val="tx1"/>
                        </a:solidFill>
                        <a:effectLst/>
                        <a:latin typeface="+mn-lt"/>
                      </a:endParaRPr>
                    </a:p>
                  </a:txBody>
                  <a:tcPr marL="91436" marR="91436" horzOverflow="overflow"/>
                </a:tc>
              </a:tr>
            </a:tbl>
          </a:graphicData>
        </a:graphic>
      </p:graphicFrame>
    </p:spTree>
    <p:extLst>
      <p:ext uri="{BB962C8B-B14F-4D97-AF65-F5344CB8AC3E}">
        <p14:creationId xmlns:p14="http://schemas.microsoft.com/office/powerpoint/2010/main" val="2496970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432"/>
          <a:stretch>
            <a:fillRect/>
          </a:stretch>
        </p:blipFill>
        <p:spPr bwMode="auto">
          <a:xfrm>
            <a:off x="395536" y="960556"/>
            <a:ext cx="7594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5"/>
          <p:cNvSpPr>
            <a:spLocks noChangeArrowheads="1"/>
          </p:cNvSpPr>
          <p:nvPr/>
        </p:nvSpPr>
        <p:spPr bwMode="auto">
          <a:xfrm>
            <a:off x="0" y="6449"/>
            <a:ext cx="9144000" cy="954107"/>
          </a:xfrm>
          <a:prstGeom prst="rect">
            <a:avLst/>
          </a:prstGeom>
          <a:noFill/>
          <a:ln w="9525">
            <a:noFill/>
            <a:miter lim="800000"/>
            <a:headEnd/>
            <a:tailEnd/>
          </a:ln>
        </p:spPr>
        <p:txBody>
          <a:bodyPr wrap="square">
            <a:spAutoFit/>
          </a:bodyPr>
          <a:lstStyle/>
          <a:p>
            <a:pPr algn="ctr" defTabSz="457200" fontAlgn="base">
              <a:spcBef>
                <a:spcPct val="0"/>
              </a:spcBef>
              <a:spcAft>
                <a:spcPct val="0"/>
              </a:spcAft>
              <a:defRPr/>
            </a:pPr>
            <a:r>
              <a:rPr lang="en-US" sz="2800" b="1" dirty="0">
                <a:solidFill>
                  <a:prstClr val="white"/>
                </a:solidFill>
                <a:cs typeface="Arial" panose="020B0604020202020204" pitchFamily="34" charset="0"/>
              </a:rPr>
              <a:t>Studies with prevalence of AR and asthma from various regions of India </a:t>
            </a:r>
            <a:endParaRPr lang="en-IN" sz="2800" dirty="0">
              <a:solidFill>
                <a:prstClr val="white"/>
              </a:solidFill>
              <a:cs typeface="Arial" panose="020B0604020202020204" pitchFamily="34" charset="0"/>
            </a:endParaRPr>
          </a:p>
        </p:txBody>
      </p:sp>
      <p:sp>
        <p:nvSpPr>
          <p:cNvPr id="9" name="TextBox 8"/>
          <p:cNvSpPr txBox="1"/>
          <p:nvPr/>
        </p:nvSpPr>
        <p:spPr>
          <a:xfrm>
            <a:off x="0" y="6381328"/>
            <a:ext cx="9144000"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algn="ctr" defTabSz="457200" fontAlgn="base">
              <a:spcBef>
                <a:spcPct val="0"/>
              </a:spcBef>
              <a:spcAft>
                <a:spcPct val="0"/>
              </a:spcAft>
              <a:buFont typeface="+mj-lt"/>
              <a:buAutoNum type="arabicPeriod"/>
              <a:defRPr/>
            </a:pPr>
            <a:r>
              <a:rPr lang="en-IN" sz="1200" dirty="0">
                <a:solidFill>
                  <a:prstClr val="white"/>
                </a:solidFill>
              </a:rPr>
              <a:t>World Allergy Organ J. 2013;6(</a:t>
            </a:r>
            <a:r>
              <a:rPr lang="en-IN" sz="1200" dirty="0" err="1">
                <a:solidFill>
                  <a:prstClr val="white"/>
                </a:solidFill>
              </a:rPr>
              <a:t>Suppl</a:t>
            </a:r>
            <a:r>
              <a:rPr lang="en-IN" sz="1200" dirty="0">
                <a:solidFill>
                  <a:prstClr val="white"/>
                </a:solidFill>
              </a:rPr>
              <a:t> 1):P164; 2. Indian J Allergy Asthma </a:t>
            </a:r>
            <a:r>
              <a:rPr lang="en-IN" sz="1200" dirty="0" err="1">
                <a:solidFill>
                  <a:prstClr val="white"/>
                </a:solidFill>
              </a:rPr>
              <a:t>Immunol</a:t>
            </a:r>
            <a:r>
              <a:rPr lang="en-IN" sz="1200" dirty="0">
                <a:solidFill>
                  <a:prstClr val="white"/>
                </a:solidFill>
              </a:rPr>
              <a:t>. 2006;20(2):90-97; 3. ERJ. 2014;44(</a:t>
            </a:r>
            <a:r>
              <a:rPr lang="en-IN" sz="1200" dirty="0" err="1">
                <a:solidFill>
                  <a:prstClr val="white"/>
                </a:solidFill>
              </a:rPr>
              <a:t>Suppl</a:t>
            </a:r>
            <a:r>
              <a:rPr lang="en-IN" sz="1200" dirty="0">
                <a:solidFill>
                  <a:prstClr val="white"/>
                </a:solidFill>
              </a:rPr>
              <a:t> 58):1187; 4. IOSR Journal of Dental and Medical Sciences (IOSR-JDMS). 2014;13(11):16-20.</a:t>
            </a:r>
          </a:p>
        </p:txBody>
      </p:sp>
    </p:spTree>
    <p:extLst>
      <p:ext uri="{BB962C8B-B14F-4D97-AF65-F5344CB8AC3E}">
        <p14:creationId xmlns:p14="http://schemas.microsoft.com/office/powerpoint/2010/main" val="2988178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0" y="1"/>
            <a:ext cx="9144000" cy="836712"/>
          </a:xfrm>
        </p:spPr>
        <p:txBody>
          <a:bodyPr/>
          <a:lstStyle/>
          <a:p>
            <a:r>
              <a:rPr lang="en-IN" altLang="en-US" b="1" dirty="0" smtClean="0"/>
              <a:t>Burden of Indoor Air Pollution</a:t>
            </a:r>
          </a:p>
        </p:txBody>
      </p:sp>
      <p:sp>
        <p:nvSpPr>
          <p:cNvPr id="28675" name="TextBox 2"/>
          <p:cNvSpPr txBox="1">
            <a:spLocks noChangeArrowheads="1"/>
          </p:cNvSpPr>
          <p:nvPr/>
        </p:nvSpPr>
        <p:spPr bwMode="auto">
          <a:xfrm>
            <a:off x="0" y="1052736"/>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00" eaLnBrk="1" fontAlgn="base" hangingPunct="1">
              <a:spcBef>
                <a:spcPct val="0"/>
              </a:spcBef>
              <a:spcAft>
                <a:spcPct val="0"/>
              </a:spcAft>
              <a:buFontTx/>
              <a:buNone/>
            </a:pPr>
            <a:r>
              <a:rPr lang="en-IN" altLang="en-US" sz="1800" dirty="0" smtClean="0">
                <a:solidFill>
                  <a:prstClr val="white"/>
                </a:solidFill>
                <a:latin typeface="Calibri"/>
                <a:cs typeface="Arial" panose="020B0604020202020204" pitchFamily="34" charset="0"/>
              </a:rPr>
              <a:t>Globally, 4.3 million deaths were attributable to household air pollution (HAP) in 2012, almost all in low and middle income (LMI) countries. The South East Asian and Western Pacific regions bear most of the burden with 1.69 and 1.62 million deaths, respectively. </a:t>
            </a:r>
          </a:p>
        </p:txBody>
      </p:sp>
      <p:pic>
        <p:nvPicPr>
          <p:cNvPr id="28676" name="Picture 3" descr="HAP WHO 2012 dat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9309"/>
            <a:ext cx="8208912" cy="466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894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179368" y="1124743"/>
          <a:ext cx="8641104" cy="5360685"/>
        </p:xfrm>
        <a:graphic>
          <a:graphicData uri="http://schemas.openxmlformats.org/presentationml/2006/ole">
            <mc:AlternateContent xmlns:mc="http://schemas.openxmlformats.org/markup-compatibility/2006">
              <mc:Choice xmlns:v="urn:schemas-microsoft-com:vml" Requires="v">
                <p:oleObj spid="_x0000_s3075" name="Photo Editor Photo" r:id="rId3" imgW="5714286" imgH="4009524" progId="MSPhotoEd.3">
                  <p:embed/>
                </p:oleObj>
              </mc:Choice>
              <mc:Fallback>
                <p:oleObj name="Photo Editor Photo" r:id="rId3" imgW="5714286" imgH="400952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68" y="1124743"/>
                        <a:ext cx="8641104" cy="5360685"/>
                      </a:xfrm>
                      <a:prstGeom prst="rect">
                        <a:avLst/>
                      </a:prstGeom>
                      <a:noFill/>
                      <a:ln>
                        <a:noFill/>
                      </a:ln>
                      <a:effectLst/>
                      <a:extLst/>
                    </p:spPr>
                  </p:pic>
                </p:oleObj>
              </mc:Fallback>
            </mc:AlternateContent>
          </a:graphicData>
        </a:graphic>
      </p:graphicFrame>
      <p:sp>
        <p:nvSpPr>
          <p:cNvPr id="31747" name="Text Box 7"/>
          <p:cNvSpPr txBox="1">
            <a:spLocks noChangeArrowheads="1"/>
          </p:cNvSpPr>
          <p:nvPr/>
        </p:nvSpPr>
        <p:spPr bwMode="auto">
          <a:xfrm>
            <a:off x="-2216" y="154087"/>
            <a:ext cx="910748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2900" b="1" dirty="0" smtClean="0">
                <a:solidFill>
                  <a:prstClr val="white"/>
                </a:solidFill>
                <a:latin typeface="Calibri"/>
                <a:cs typeface="Arial" panose="020B0604020202020204" pitchFamily="34" charset="0"/>
              </a:rPr>
              <a:t>Sources of Indoor Air Pollution in a Typical Office Building</a:t>
            </a:r>
          </a:p>
        </p:txBody>
      </p:sp>
    </p:spTree>
    <p:extLst>
      <p:ext uri="{BB962C8B-B14F-4D97-AF65-F5344CB8AC3E}">
        <p14:creationId xmlns:p14="http://schemas.microsoft.com/office/powerpoint/2010/main" val="645563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95536" y="980727"/>
          <a:ext cx="8352928" cy="5680837"/>
        </p:xfrm>
        <a:graphic>
          <a:graphicData uri="http://schemas.openxmlformats.org/presentationml/2006/ole">
            <mc:AlternateContent xmlns:mc="http://schemas.openxmlformats.org/markup-compatibility/2006">
              <mc:Choice xmlns:v="urn:schemas-microsoft-com:vml" Requires="v">
                <p:oleObj spid="_x0000_s4099" name="Photo Editor Photo" r:id="rId3" imgW="5552381" imgH="3895238" progId="MSPhotoEd.3">
                  <p:embed/>
                </p:oleObj>
              </mc:Choice>
              <mc:Fallback>
                <p:oleObj name="Photo Editor Photo" r:id="rId3" imgW="5552381" imgH="3895238"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80727"/>
                        <a:ext cx="8352928" cy="5680837"/>
                      </a:xfrm>
                      <a:prstGeom prst="rect">
                        <a:avLst/>
                      </a:prstGeom>
                      <a:noFill/>
                      <a:ln>
                        <a:noFill/>
                      </a:ln>
                      <a:effectLst/>
                      <a:extLst/>
                    </p:spPr>
                  </p:pic>
                </p:oleObj>
              </mc:Fallback>
            </mc:AlternateContent>
          </a:graphicData>
        </a:graphic>
      </p:graphicFrame>
      <p:sp>
        <p:nvSpPr>
          <p:cNvPr id="32771" name="Rectangle 7"/>
          <p:cNvSpPr>
            <a:spLocks noChangeArrowheads="1"/>
          </p:cNvSpPr>
          <p:nvPr/>
        </p:nvSpPr>
        <p:spPr bwMode="auto">
          <a:xfrm>
            <a:off x="0" y="2664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2800" b="1" dirty="0" smtClean="0">
                <a:solidFill>
                  <a:prstClr val="white"/>
                </a:solidFill>
                <a:latin typeface="Arial" panose="020B0604020202020204" pitchFamily="34" charset="0"/>
                <a:cs typeface="Arial" panose="020B0604020202020204" pitchFamily="34" charset="0"/>
              </a:rPr>
              <a:t>Sources of Indoor Air Pollution in a Typical Household</a:t>
            </a:r>
          </a:p>
        </p:txBody>
      </p:sp>
    </p:spTree>
    <p:extLst>
      <p:ext uri="{BB962C8B-B14F-4D97-AF65-F5344CB8AC3E}">
        <p14:creationId xmlns:p14="http://schemas.microsoft.com/office/powerpoint/2010/main" val="1927969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09 indoor smoke MAP 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85960"/>
            <a:ext cx="8568952" cy="61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ChangeArrowheads="1"/>
          </p:cNvSpPr>
          <p:nvPr/>
        </p:nvSpPr>
        <p:spPr bwMode="auto">
          <a:xfrm>
            <a:off x="0" y="6577607"/>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GB" altLang="en-US" sz="1400" dirty="0" smtClean="0">
                <a:solidFill>
                  <a:prstClr val="white"/>
                </a:solidFill>
                <a:latin typeface="Calibri"/>
                <a:cs typeface="Arial" panose="020B0604020202020204" pitchFamily="34" charset="0"/>
              </a:rPr>
              <a:t>Gordon, WHO, 2004</a:t>
            </a:r>
            <a:endParaRPr lang="en-US" altLang="en-US" sz="1400" dirty="0" smtClean="0">
              <a:solidFill>
                <a:prstClr val="white"/>
              </a:solidFill>
              <a:latin typeface="Calibri"/>
              <a:cs typeface="Arial" panose="020B0604020202020204" pitchFamily="34" charset="0"/>
            </a:endParaRPr>
          </a:p>
        </p:txBody>
      </p:sp>
    </p:spTree>
    <p:extLst>
      <p:ext uri="{BB962C8B-B14F-4D97-AF65-F5344CB8AC3E}">
        <p14:creationId xmlns:p14="http://schemas.microsoft.com/office/powerpoint/2010/main" val="3371531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idx="4294967295"/>
          </p:nvPr>
        </p:nvSpPr>
        <p:spPr>
          <a:xfrm>
            <a:off x="0" y="116632"/>
            <a:ext cx="9144000" cy="720725"/>
          </a:xfrm>
          <a:noFill/>
        </p:spPr>
        <p:txBody>
          <a:bodyPr anchor="t">
            <a:normAutofit fontScale="90000"/>
          </a:bodyPr>
          <a:lstStyle/>
          <a:p>
            <a:r>
              <a:rPr lang="en-US" altLang="en-US" b="1" dirty="0" smtClean="0"/>
              <a:t>COMBUSTION PRODUCTS USED IN INDIA</a:t>
            </a:r>
          </a:p>
        </p:txBody>
      </p:sp>
      <p:sp>
        <p:nvSpPr>
          <p:cNvPr id="34819" name="Rectangle 1027"/>
          <p:cNvSpPr>
            <a:spLocks noGrp="1" noChangeArrowheads="1"/>
          </p:cNvSpPr>
          <p:nvPr>
            <p:ph type="body" idx="4294967295"/>
          </p:nvPr>
        </p:nvSpPr>
        <p:spPr>
          <a:xfrm>
            <a:off x="343788" y="1546811"/>
            <a:ext cx="3842172" cy="3888432"/>
          </a:xfrm>
          <a:ln>
            <a:solidFill>
              <a:schemeClr val="bg1"/>
            </a:solidFill>
          </a:ln>
        </p:spPr>
        <p:txBody>
          <a:bodyPr>
            <a:normAutofit/>
          </a:bodyPr>
          <a:lstStyle/>
          <a:p>
            <a:pPr algn="ctr">
              <a:buFont typeface="Wingdings" panose="05000000000000000000" pitchFamily="2" charset="2"/>
              <a:buNone/>
            </a:pPr>
            <a:r>
              <a:rPr lang="en-US" altLang="en-US" sz="2600" b="1" u="sng" dirty="0" smtClean="0"/>
              <a:t>Sources</a:t>
            </a:r>
            <a:endParaRPr lang="en-US" altLang="en-US" sz="2600" u="sng" dirty="0"/>
          </a:p>
          <a:p>
            <a:pPr algn="ctr">
              <a:buFont typeface="Wingdings" panose="05000000000000000000" pitchFamily="2" charset="2"/>
              <a:buNone/>
            </a:pPr>
            <a:r>
              <a:rPr lang="en-US" altLang="en-US" sz="2600" dirty="0" smtClean="0"/>
              <a:t>Gas stoves and appliances</a:t>
            </a:r>
          </a:p>
          <a:p>
            <a:pPr algn="ctr">
              <a:buFont typeface="Wingdings" panose="05000000000000000000" pitchFamily="2" charset="2"/>
              <a:buNone/>
            </a:pPr>
            <a:r>
              <a:rPr lang="en-US" altLang="en-US" sz="2600" dirty="0" smtClean="0"/>
              <a:t>Wood and coal stoves</a:t>
            </a:r>
          </a:p>
          <a:p>
            <a:pPr algn="ctr">
              <a:buFont typeface="Wingdings" panose="05000000000000000000" pitchFamily="2" charset="2"/>
              <a:buNone/>
            </a:pPr>
            <a:r>
              <a:rPr lang="en-US" altLang="en-US" sz="2600" dirty="0" smtClean="0"/>
              <a:t>Biofuels </a:t>
            </a:r>
            <a:endParaRPr lang="en-US" altLang="en-US" sz="2600" dirty="0"/>
          </a:p>
          <a:p>
            <a:pPr algn="ctr">
              <a:buFont typeface="Wingdings" panose="05000000000000000000" pitchFamily="2" charset="2"/>
              <a:buNone/>
            </a:pPr>
            <a:r>
              <a:rPr lang="en-US" altLang="en-US" sz="2600" dirty="0" smtClean="0"/>
              <a:t>Fireplaces</a:t>
            </a:r>
            <a:endParaRPr lang="en-US" altLang="en-US" sz="2600" dirty="0"/>
          </a:p>
          <a:p>
            <a:pPr algn="ctr">
              <a:buFont typeface="Wingdings" panose="05000000000000000000" pitchFamily="2" charset="2"/>
              <a:buNone/>
            </a:pPr>
            <a:r>
              <a:rPr lang="en-US" altLang="en-US" sz="2600" dirty="0" smtClean="0"/>
              <a:t>Tobacco smoke</a:t>
            </a:r>
          </a:p>
          <a:p>
            <a:pPr algn="ctr">
              <a:buFont typeface="Wingdings" panose="05000000000000000000" pitchFamily="2" charset="2"/>
              <a:buNone/>
            </a:pPr>
            <a:r>
              <a:rPr lang="en-US" altLang="en-US" sz="2600" dirty="0" smtClean="0"/>
              <a:t>Candles and incense</a:t>
            </a:r>
          </a:p>
          <a:p>
            <a:pPr algn="ctr">
              <a:buFont typeface="Wingdings" panose="05000000000000000000" pitchFamily="2" charset="2"/>
              <a:buNone/>
            </a:pPr>
            <a:r>
              <a:rPr lang="en-GB" altLang="en-US" sz="2600" dirty="0" smtClean="0"/>
              <a:t>Mosquito coils</a:t>
            </a:r>
            <a:endParaRPr lang="en-US" altLang="en-US" sz="2600" dirty="0" smtClean="0"/>
          </a:p>
        </p:txBody>
      </p:sp>
      <p:sp>
        <p:nvSpPr>
          <p:cNvPr id="807940" name="Rectangle 1028"/>
          <p:cNvSpPr>
            <a:spLocks noChangeArrowheads="1"/>
          </p:cNvSpPr>
          <p:nvPr/>
        </p:nvSpPr>
        <p:spPr bwMode="auto">
          <a:xfrm>
            <a:off x="4606924" y="1546812"/>
            <a:ext cx="4246243" cy="3888432"/>
          </a:xfrm>
          <a:prstGeom prst="rect">
            <a:avLst/>
          </a:prstGeom>
          <a:noFill/>
          <a:ln w="9525">
            <a:solidFill>
              <a:schemeClr val="bg1"/>
            </a:solidFill>
            <a:miter lim="800000"/>
            <a:headEnd/>
            <a:tailEnd/>
          </a:ln>
          <a:effectLst/>
        </p:spPr>
        <p:txBody>
          <a:bodyPr/>
          <a:lstStyle/>
          <a:p>
            <a:pPr marL="342900" indent="-342900" algn="ctr" defTabSz="457200" fontAlgn="base">
              <a:spcBef>
                <a:spcPct val="20000"/>
              </a:spcBef>
              <a:spcAft>
                <a:spcPct val="0"/>
              </a:spcAft>
              <a:buClr>
                <a:srgbClr val="000099"/>
              </a:buClr>
              <a:buFont typeface="Wingdings" pitchFamily="2" charset="2"/>
              <a:buNone/>
              <a:defRPr/>
            </a:pPr>
            <a:r>
              <a:rPr lang="en-US" sz="2600" b="1" u="sng" dirty="0">
                <a:solidFill>
                  <a:prstClr val="white"/>
                </a:solidFill>
                <a:cs typeface="Arial" panose="020B0604020202020204" pitchFamily="34" charset="0"/>
              </a:rPr>
              <a:t>Combustion</a:t>
            </a:r>
            <a:r>
              <a:rPr lang="en-US" sz="2600" b="1" u="sng" dirty="0">
                <a:solidFill>
                  <a:prstClr val="white"/>
                </a:solidFill>
                <a:effectLst>
                  <a:outerShdw blurRad="38100" dist="38100" dir="2700000" algn="tl">
                    <a:srgbClr val="C0C0C0"/>
                  </a:outerShdw>
                </a:effectLst>
                <a:cs typeface="Arial" panose="020B0604020202020204" pitchFamily="34" charset="0"/>
              </a:rPr>
              <a:t> </a:t>
            </a:r>
            <a:r>
              <a:rPr lang="en-US" sz="2600" b="1" u="sng" dirty="0">
                <a:solidFill>
                  <a:prstClr val="white"/>
                </a:solidFill>
                <a:cs typeface="Arial" panose="020B0604020202020204" pitchFamily="34" charset="0"/>
              </a:rPr>
              <a:t>products</a:t>
            </a:r>
          </a:p>
          <a:p>
            <a:pPr marL="342900" indent="-342900" algn="ctr" defTabSz="457200" fontAlgn="base">
              <a:spcBef>
                <a:spcPct val="20000"/>
              </a:spcBef>
              <a:spcAft>
                <a:spcPct val="0"/>
              </a:spcAft>
              <a:buClr>
                <a:srgbClr val="000099"/>
              </a:buClr>
              <a:buFont typeface="Wingdings" pitchFamily="2" charset="2"/>
              <a:buNone/>
              <a:defRPr/>
            </a:pPr>
            <a:r>
              <a:rPr lang="en-US" sz="2600" dirty="0">
                <a:solidFill>
                  <a:prstClr val="white"/>
                </a:solidFill>
                <a:cs typeface="Arial" panose="020B0604020202020204" pitchFamily="34" charset="0"/>
              </a:rPr>
              <a:t>Carbon monoxide (CO)</a:t>
            </a:r>
          </a:p>
          <a:p>
            <a:pPr marL="342900" indent="-342900" algn="ctr" defTabSz="457200" fontAlgn="base">
              <a:spcBef>
                <a:spcPct val="20000"/>
              </a:spcBef>
              <a:spcAft>
                <a:spcPct val="0"/>
              </a:spcAft>
              <a:buClr>
                <a:srgbClr val="000099"/>
              </a:buClr>
              <a:buFont typeface="Wingdings" pitchFamily="2" charset="2"/>
              <a:buNone/>
              <a:defRPr/>
            </a:pPr>
            <a:r>
              <a:rPr lang="en-US" sz="2600" dirty="0">
                <a:solidFill>
                  <a:prstClr val="white"/>
                </a:solidFill>
                <a:cs typeface="Arial" panose="020B0604020202020204" pitchFamily="34" charset="0"/>
              </a:rPr>
              <a:t>Nitrogen dioxide (NO</a:t>
            </a:r>
            <a:r>
              <a:rPr lang="en-US" sz="2600" baseline="-25000" dirty="0">
                <a:solidFill>
                  <a:prstClr val="white"/>
                </a:solidFill>
                <a:cs typeface="Arial" panose="020B0604020202020204" pitchFamily="34" charset="0"/>
              </a:rPr>
              <a:t>2</a:t>
            </a:r>
            <a:r>
              <a:rPr lang="en-US" sz="2600" dirty="0">
                <a:solidFill>
                  <a:prstClr val="white"/>
                </a:solidFill>
                <a:cs typeface="Arial" panose="020B0604020202020204" pitchFamily="34" charset="0"/>
              </a:rPr>
              <a:t>)</a:t>
            </a:r>
          </a:p>
          <a:p>
            <a:pPr marL="342900" indent="-342900" algn="ctr" defTabSz="457200" fontAlgn="base">
              <a:spcBef>
                <a:spcPct val="20000"/>
              </a:spcBef>
              <a:spcAft>
                <a:spcPct val="0"/>
              </a:spcAft>
              <a:buClr>
                <a:srgbClr val="000099"/>
              </a:buClr>
              <a:buFont typeface="Wingdings" pitchFamily="2" charset="2"/>
              <a:buNone/>
              <a:defRPr/>
            </a:pPr>
            <a:r>
              <a:rPr lang="en-US" sz="2600" dirty="0">
                <a:solidFill>
                  <a:prstClr val="white"/>
                </a:solidFill>
                <a:cs typeface="Arial" panose="020B0604020202020204" pitchFamily="34" charset="0"/>
              </a:rPr>
              <a:t>Sulfur dioxide (SO</a:t>
            </a:r>
            <a:r>
              <a:rPr lang="en-US" sz="2600" baseline="-25000" dirty="0">
                <a:solidFill>
                  <a:prstClr val="white"/>
                </a:solidFill>
                <a:cs typeface="Arial" panose="020B0604020202020204" pitchFamily="34" charset="0"/>
              </a:rPr>
              <a:t>2</a:t>
            </a:r>
            <a:r>
              <a:rPr lang="en-US" sz="2600" dirty="0">
                <a:solidFill>
                  <a:prstClr val="white"/>
                </a:solidFill>
                <a:cs typeface="Arial" panose="020B0604020202020204" pitchFamily="34" charset="0"/>
              </a:rPr>
              <a:t>)</a:t>
            </a:r>
          </a:p>
          <a:p>
            <a:pPr marL="342900" indent="-342900" algn="ctr" defTabSz="457200" fontAlgn="base">
              <a:spcBef>
                <a:spcPct val="20000"/>
              </a:spcBef>
              <a:spcAft>
                <a:spcPct val="0"/>
              </a:spcAft>
              <a:buClr>
                <a:srgbClr val="000099"/>
              </a:buClr>
              <a:buFont typeface="Wingdings" pitchFamily="2" charset="2"/>
              <a:buNone/>
              <a:defRPr/>
            </a:pPr>
            <a:r>
              <a:rPr lang="en-US" sz="2600" dirty="0">
                <a:solidFill>
                  <a:prstClr val="white"/>
                </a:solidFill>
                <a:cs typeface="Arial" panose="020B0604020202020204" pitchFamily="34" charset="0"/>
              </a:rPr>
              <a:t>Nitrogenated compounds (</a:t>
            </a:r>
            <a:r>
              <a:rPr lang="en-US" sz="2600" dirty="0" err="1">
                <a:solidFill>
                  <a:prstClr val="white"/>
                </a:solidFill>
                <a:cs typeface="Arial" panose="020B0604020202020204" pitchFamily="34" charset="0"/>
              </a:rPr>
              <a:t>NO</a:t>
            </a:r>
            <a:r>
              <a:rPr lang="en-US" sz="2600" baseline="-25000" dirty="0" err="1">
                <a:solidFill>
                  <a:prstClr val="white"/>
                </a:solidFill>
                <a:cs typeface="Arial" panose="020B0604020202020204" pitchFamily="34" charset="0"/>
              </a:rPr>
              <a:t>x</a:t>
            </a:r>
            <a:r>
              <a:rPr lang="en-US" sz="2600" dirty="0">
                <a:solidFill>
                  <a:prstClr val="white"/>
                </a:solidFill>
                <a:cs typeface="Arial" panose="020B0604020202020204" pitchFamily="34" charset="0"/>
              </a:rPr>
              <a:t>)</a:t>
            </a:r>
          </a:p>
          <a:p>
            <a:pPr marL="342900" indent="-342900" algn="ctr" defTabSz="457200" fontAlgn="base">
              <a:spcBef>
                <a:spcPct val="20000"/>
              </a:spcBef>
              <a:spcAft>
                <a:spcPct val="0"/>
              </a:spcAft>
              <a:buClr>
                <a:srgbClr val="000099"/>
              </a:buClr>
              <a:buFont typeface="Wingdings" pitchFamily="2" charset="2"/>
              <a:buNone/>
              <a:defRPr/>
            </a:pPr>
            <a:r>
              <a:rPr lang="en-US" sz="2600" dirty="0">
                <a:solidFill>
                  <a:prstClr val="white"/>
                </a:solidFill>
                <a:cs typeface="Arial" panose="020B0604020202020204" pitchFamily="34" charset="0"/>
              </a:rPr>
              <a:t>Particulate matter (PM)</a:t>
            </a:r>
          </a:p>
          <a:p>
            <a:pPr marL="342900" indent="-342900" algn="ctr" defTabSz="457200" fontAlgn="base">
              <a:spcBef>
                <a:spcPct val="20000"/>
              </a:spcBef>
              <a:spcAft>
                <a:spcPct val="0"/>
              </a:spcAft>
              <a:buClr>
                <a:srgbClr val="000099"/>
              </a:buClr>
              <a:buFont typeface="Wingdings" pitchFamily="2" charset="2"/>
              <a:buNone/>
              <a:defRPr/>
            </a:pPr>
            <a:endParaRPr lang="en-US" sz="2600" dirty="0">
              <a:solidFill>
                <a:prstClr val="white"/>
              </a:solidFill>
              <a:cs typeface="Arial" panose="020B0604020202020204" pitchFamily="34" charset="0"/>
            </a:endParaRPr>
          </a:p>
        </p:txBody>
      </p:sp>
      <p:sp>
        <p:nvSpPr>
          <p:cNvPr id="34823" name="Rectangle 1029"/>
          <p:cNvSpPr>
            <a:spLocks noChangeArrowheads="1"/>
          </p:cNvSpPr>
          <p:nvPr/>
        </p:nvSpPr>
        <p:spPr bwMode="auto">
          <a:xfrm>
            <a:off x="4762798" y="2688254"/>
            <a:ext cx="4090369" cy="273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3814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Cooking fuel Allergy in childre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544405" cy="573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277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C:\Users\user\Desktop\DESKTOP FILES\IMVAC\DSC_0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85875"/>
            <a:ext cx="85725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2"/>
          <p:cNvSpPr txBox="1">
            <a:spLocks noChangeArrowheads="1"/>
          </p:cNvSpPr>
          <p:nvPr/>
        </p:nvSpPr>
        <p:spPr bwMode="auto">
          <a:xfrm>
            <a:off x="1" y="53182"/>
            <a:ext cx="9144000" cy="954107"/>
          </a:xfrm>
          <a:prstGeom prst="rect">
            <a:avLst/>
          </a:prstGeom>
          <a:noFill/>
          <a:ln w="31750">
            <a:solidFill>
              <a:srgbClr val="CC99FF"/>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2700" b="1" dirty="0" smtClean="0">
                <a:solidFill>
                  <a:prstClr val="white"/>
                </a:solidFill>
                <a:latin typeface="Calibri"/>
                <a:cs typeface="Arial" panose="020B0604020202020204" pitchFamily="34" charset="0"/>
              </a:rPr>
              <a:t>EXPOSURE TO BIOMASS SMOKE AND THE RISK OF CHRONIC RESPIRATORY DISEASES</a:t>
            </a:r>
            <a:endParaRPr lang="en-IN" altLang="en-US" sz="2700" b="1" dirty="0" smtClean="0">
              <a:solidFill>
                <a:prstClr val="white"/>
              </a:solidFill>
              <a:latin typeface="Calibri"/>
              <a:cs typeface="Arial" panose="020B0604020202020204" pitchFamily="34" charset="0"/>
            </a:endParaRPr>
          </a:p>
        </p:txBody>
      </p:sp>
      <p:sp>
        <p:nvSpPr>
          <p:cNvPr id="33797" name="TextBox 3"/>
          <p:cNvSpPr txBox="1">
            <a:spLocks noChangeArrowheads="1"/>
          </p:cNvSpPr>
          <p:nvPr/>
        </p:nvSpPr>
        <p:spPr bwMode="auto">
          <a:xfrm>
            <a:off x="1907704" y="1139825"/>
            <a:ext cx="5572125" cy="369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1800" dirty="0" smtClean="0">
                <a:solidFill>
                  <a:prstClr val="black"/>
                </a:solidFill>
                <a:latin typeface="Arial" panose="020B0604020202020204" pitchFamily="34" charset="0"/>
                <a:cs typeface="Arial" panose="020B0604020202020204" pitchFamily="34" charset="0"/>
              </a:rPr>
              <a:t>2 billion Kg of biomass burnt every day world-wide</a:t>
            </a:r>
            <a:endParaRPr lang="en-IN" altLang="en-US" sz="1800" dirty="0" smtClean="0">
              <a:solidFill>
                <a:prstClr val="black"/>
              </a:solidFill>
              <a:latin typeface="Arial" panose="020B0604020202020204" pitchFamily="34" charset="0"/>
              <a:cs typeface="Arial" panose="020B0604020202020204" pitchFamily="34" charset="0"/>
            </a:endParaRPr>
          </a:p>
        </p:txBody>
      </p:sp>
      <p:graphicFrame>
        <p:nvGraphicFramePr>
          <p:cNvPr id="8" name="Chart 7"/>
          <p:cNvGraphicFramePr/>
          <p:nvPr/>
        </p:nvGraphicFramePr>
        <p:xfrm>
          <a:off x="214282" y="2857496"/>
          <a:ext cx="1785950" cy="3028948"/>
        </p:xfrm>
        <a:graphic>
          <a:graphicData uri="http://schemas.openxmlformats.org/drawingml/2006/chart">
            <c:chart xmlns:c="http://schemas.openxmlformats.org/drawingml/2006/chart" xmlns:r="http://schemas.openxmlformats.org/officeDocument/2006/relationships" r:id="rId3"/>
          </a:graphicData>
        </a:graphic>
      </p:graphicFrame>
      <p:sp>
        <p:nvSpPr>
          <p:cNvPr id="33799" name="TextBox 8"/>
          <p:cNvSpPr txBox="1">
            <a:spLocks noChangeArrowheads="1"/>
          </p:cNvSpPr>
          <p:nvPr/>
        </p:nvSpPr>
        <p:spPr bwMode="auto">
          <a:xfrm>
            <a:off x="571500" y="5857875"/>
            <a:ext cx="857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000" smtClean="0">
                <a:solidFill>
                  <a:prstClr val="white"/>
                </a:solidFill>
                <a:latin typeface="Arial" panose="020B0604020202020204" pitchFamily="34" charset="0"/>
                <a:cs typeface="Arial" panose="020B0604020202020204" pitchFamily="34" charset="0"/>
              </a:rPr>
              <a:t>Smokers</a:t>
            </a:r>
            <a:endParaRPr lang="en-IN" altLang="en-US" sz="1000" smtClean="0">
              <a:solidFill>
                <a:prstClr val="white"/>
              </a:solidFill>
              <a:latin typeface="Arial" panose="020B0604020202020204" pitchFamily="34" charset="0"/>
              <a:cs typeface="Arial" panose="020B0604020202020204" pitchFamily="34" charset="0"/>
            </a:endParaRPr>
          </a:p>
        </p:txBody>
      </p:sp>
      <p:sp>
        <p:nvSpPr>
          <p:cNvPr id="33800" name="TextBox 9"/>
          <p:cNvSpPr txBox="1">
            <a:spLocks noChangeArrowheads="1"/>
          </p:cNvSpPr>
          <p:nvPr/>
        </p:nvSpPr>
        <p:spPr bwMode="auto">
          <a:xfrm>
            <a:off x="1214438" y="5857875"/>
            <a:ext cx="1143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000" smtClean="0">
                <a:solidFill>
                  <a:prstClr val="white"/>
                </a:solidFill>
                <a:latin typeface="Arial" panose="020B0604020202020204" pitchFamily="34" charset="0"/>
                <a:cs typeface="Arial" panose="020B0604020202020204" pitchFamily="34" charset="0"/>
              </a:rPr>
              <a:t>BMF-exposed</a:t>
            </a:r>
            <a:endParaRPr lang="en-IN" altLang="en-US" sz="1000" smtClean="0">
              <a:solidFill>
                <a:prstClr val="white"/>
              </a:solidFill>
              <a:latin typeface="Arial" panose="020B0604020202020204" pitchFamily="34" charset="0"/>
              <a:cs typeface="Arial" panose="020B0604020202020204" pitchFamily="34" charset="0"/>
            </a:endParaRPr>
          </a:p>
        </p:txBody>
      </p:sp>
      <p:sp>
        <p:nvSpPr>
          <p:cNvPr id="33801" name="TextBox 10"/>
          <p:cNvSpPr txBox="1">
            <a:spLocks noChangeArrowheads="1"/>
          </p:cNvSpPr>
          <p:nvPr/>
        </p:nvSpPr>
        <p:spPr bwMode="auto">
          <a:xfrm>
            <a:off x="500063" y="4929188"/>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1000" smtClean="0">
                <a:solidFill>
                  <a:srgbClr val="CC99FF"/>
                </a:solidFill>
                <a:latin typeface="Arial" panose="020B0604020202020204" pitchFamily="34" charset="0"/>
                <a:cs typeface="Arial" panose="020B0604020202020204" pitchFamily="34" charset="0"/>
              </a:rPr>
              <a:t>1.1</a:t>
            </a:r>
          </a:p>
          <a:p>
            <a:pPr algn="ctr" defTabSz="457200" eaLnBrk="1" fontAlgn="base" hangingPunct="1">
              <a:spcBef>
                <a:spcPct val="0"/>
              </a:spcBef>
              <a:spcAft>
                <a:spcPct val="0"/>
              </a:spcAft>
              <a:buFontTx/>
              <a:buNone/>
            </a:pPr>
            <a:r>
              <a:rPr lang="en-US" altLang="en-US" sz="1000" smtClean="0">
                <a:solidFill>
                  <a:srgbClr val="CC99FF"/>
                </a:solidFill>
                <a:latin typeface="Arial" panose="020B0604020202020204" pitchFamily="34" charset="0"/>
                <a:cs typeface="Arial" panose="020B0604020202020204" pitchFamily="34" charset="0"/>
              </a:rPr>
              <a:t>billion</a:t>
            </a:r>
            <a:endParaRPr lang="en-IN" altLang="en-US" sz="1000" smtClean="0">
              <a:solidFill>
                <a:srgbClr val="CC99FF"/>
              </a:solidFill>
              <a:latin typeface="Arial" panose="020B0604020202020204" pitchFamily="34" charset="0"/>
              <a:cs typeface="Arial" panose="020B0604020202020204" pitchFamily="34" charset="0"/>
            </a:endParaRPr>
          </a:p>
        </p:txBody>
      </p:sp>
      <p:sp>
        <p:nvSpPr>
          <p:cNvPr id="33802" name="TextBox 11"/>
          <p:cNvSpPr txBox="1">
            <a:spLocks noChangeArrowheads="1"/>
          </p:cNvSpPr>
          <p:nvPr/>
        </p:nvSpPr>
        <p:spPr bwMode="auto">
          <a:xfrm>
            <a:off x="1143000" y="3429000"/>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1000" smtClean="0">
                <a:solidFill>
                  <a:srgbClr val="CC99FF"/>
                </a:solidFill>
                <a:latin typeface="Arial" panose="020B0604020202020204" pitchFamily="34" charset="0"/>
                <a:cs typeface="Arial" panose="020B0604020202020204" pitchFamily="34" charset="0"/>
              </a:rPr>
              <a:t>3</a:t>
            </a:r>
          </a:p>
          <a:p>
            <a:pPr algn="ctr" defTabSz="457200" eaLnBrk="1" fontAlgn="base" hangingPunct="1">
              <a:spcBef>
                <a:spcPct val="0"/>
              </a:spcBef>
              <a:spcAft>
                <a:spcPct val="0"/>
              </a:spcAft>
              <a:buFontTx/>
              <a:buNone/>
            </a:pPr>
            <a:r>
              <a:rPr lang="en-US" altLang="en-US" sz="1000" smtClean="0">
                <a:solidFill>
                  <a:srgbClr val="CC99FF"/>
                </a:solidFill>
                <a:latin typeface="Arial" panose="020B0604020202020204" pitchFamily="34" charset="0"/>
                <a:cs typeface="Arial" panose="020B0604020202020204" pitchFamily="34" charset="0"/>
              </a:rPr>
              <a:t>billion</a:t>
            </a:r>
            <a:endParaRPr lang="en-IN" altLang="en-US" sz="1000" smtClean="0">
              <a:solidFill>
                <a:srgbClr val="CC99FF"/>
              </a:solidFill>
              <a:latin typeface="Arial" panose="020B0604020202020204" pitchFamily="34" charset="0"/>
              <a:cs typeface="Arial" panose="020B0604020202020204" pitchFamily="34" charset="0"/>
            </a:endParaRPr>
          </a:p>
        </p:txBody>
      </p:sp>
      <p:sp>
        <p:nvSpPr>
          <p:cNvPr id="33803" name="TextBox 7"/>
          <p:cNvSpPr txBox="1">
            <a:spLocks noChangeArrowheads="1"/>
          </p:cNvSpPr>
          <p:nvPr/>
        </p:nvSpPr>
        <p:spPr bwMode="auto">
          <a:xfrm>
            <a:off x="2643188" y="5929313"/>
            <a:ext cx="4552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0"/>
              </a:spcBef>
              <a:spcAft>
                <a:spcPct val="0"/>
              </a:spcAft>
              <a:buFontTx/>
              <a:buNone/>
            </a:pPr>
            <a:r>
              <a:rPr lang="en-US" altLang="en-US" sz="1600" b="1" smtClean="0">
                <a:solidFill>
                  <a:prstClr val="white"/>
                </a:solidFill>
                <a:latin typeface="Arial" panose="020B0604020202020204" pitchFamily="34" charset="0"/>
                <a:cs typeface="Arial" panose="020B0604020202020204" pitchFamily="34" charset="0"/>
              </a:rPr>
              <a:t>(Salvi S et al, Lancet 2009; 374: 733-743</a:t>
            </a:r>
          </a:p>
          <a:p>
            <a:pPr algn="ctr" defTabSz="457200" eaLnBrk="1" fontAlgn="base" hangingPunct="1">
              <a:spcBef>
                <a:spcPct val="0"/>
              </a:spcBef>
              <a:spcAft>
                <a:spcPct val="0"/>
              </a:spcAft>
              <a:buFontTx/>
              <a:buNone/>
            </a:pPr>
            <a:r>
              <a:rPr lang="en-US" altLang="en-US" sz="1600" b="1" smtClean="0">
                <a:solidFill>
                  <a:prstClr val="white"/>
                </a:solidFill>
                <a:latin typeface="Arial" panose="020B0604020202020204" pitchFamily="34" charset="0"/>
                <a:cs typeface="Arial" panose="020B0604020202020204" pitchFamily="34" charset="0"/>
              </a:rPr>
              <a:t>Salvi S et al, Chest 2010; 138: 3-6)</a:t>
            </a:r>
            <a:endParaRPr lang="en-IN" altLang="en-US" sz="1600" b="1" smtClean="0">
              <a:solidFill>
                <a:prstClr val="white"/>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57438" y="2619375"/>
            <a:ext cx="2428875"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400" dirty="0" smtClean="0">
                <a:solidFill>
                  <a:prstClr val="white"/>
                </a:solidFill>
                <a:latin typeface="Arial" panose="020B0604020202020204" pitchFamily="34" charset="0"/>
                <a:cs typeface="Arial" panose="020B0604020202020204" pitchFamily="34" charset="0"/>
              </a:rPr>
              <a:t>Poor lung growth</a:t>
            </a:r>
          </a:p>
          <a:p>
            <a:pPr defTabSz="457200" eaLnBrk="1" fontAlgn="base" hangingPunct="1">
              <a:spcBef>
                <a:spcPct val="0"/>
              </a:spcBef>
              <a:spcAft>
                <a:spcPct val="0"/>
              </a:spcAft>
              <a:buFontTx/>
              <a:buNone/>
            </a:pPr>
            <a:r>
              <a:rPr lang="en-US" altLang="en-US" sz="1400" dirty="0" smtClean="0">
                <a:solidFill>
                  <a:prstClr val="white"/>
                </a:solidFill>
                <a:latin typeface="Arial" panose="020B0604020202020204" pitchFamily="34" charset="0"/>
                <a:cs typeface="Arial" panose="020B0604020202020204" pitchFamily="34" charset="0"/>
              </a:rPr>
              <a:t>Respiratory tract infections</a:t>
            </a:r>
          </a:p>
          <a:p>
            <a:pPr defTabSz="457200" eaLnBrk="1" fontAlgn="base" hangingPunct="1">
              <a:spcBef>
                <a:spcPct val="0"/>
              </a:spcBef>
              <a:spcAft>
                <a:spcPct val="0"/>
              </a:spcAft>
              <a:buFontTx/>
              <a:buNone/>
            </a:pPr>
            <a:r>
              <a:rPr lang="en-US" altLang="en-US" sz="1400" dirty="0" smtClean="0">
                <a:solidFill>
                  <a:prstClr val="white"/>
                </a:solidFill>
                <a:latin typeface="Arial" panose="020B0604020202020204" pitchFamily="34" charset="0"/>
                <a:cs typeface="Arial" panose="020B0604020202020204" pitchFamily="34" charset="0"/>
              </a:rPr>
              <a:t>Asthma</a:t>
            </a:r>
            <a:endParaRPr lang="en-IN" altLang="en-US" sz="1400" dirty="0" smtClean="0">
              <a:solidFill>
                <a:prstClr val="white"/>
              </a:solidFill>
              <a:latin typeface="Arial" panose="020B0604020202020204" pitchFamily="34" charset="0"/>
              <a:cs typeface="Arial" panose="020B0604020202020204" pitchFamily="34" charset="0"/>
            </a:endParaRPr>
          </a:p>
        </p:txBody>
      </p:sp>
      <p:sp>
        <p:nvSpPr>
          <p:cNvPr id="14" name="Oval 13"/>
          <p:cNvSpPr/>
          <p:nvPr/>
        </p:nvSpPr>
        <p:spPr>
          <a:xfrm>
            <a:off x="2286000" y="3429000"/>
            <a:ext cx="1357313" cy="1214438"/>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IN">
              <a:solidFill>
                <a:prstClr val="white"/>
              </a:solidFill>
            </a:endParaRPr>
          </a:p>
        </p:txBody>
      </p:sp>
      <p:sp>
        <p:nvSpPr>
          <p:cNvPr id="15" name="Oval 14"/>
          <p:cNvSpPr/>
          <p:nvPr/>
        </p:nvSpPr>
        <p:spPr>
          <a:xfrm>
            <a:off x="5786438" y="3071813"/>
            <a:ext cx="1357312" cy="1214437"/>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IN">
              <a:solidFill>
                <a:prstClr val="white"/>
              </a:solidFill>
            </a:endParaRPr>
          </a:p>
        </p:txBody>
      </p:sp>
      <p:sp>
        <p:nvSpPr>
          <p:cNvPr id="16" name="TextBox 15"/>
          <p:cNvSpPr txBox="1">
            <a:spLocks noChangeArrowheads="1"/>
          </p:cNvSpPr>
          <p:nvPr/>
        </p:nvSpPr>
        <p:spPr bwMode="auto">
          <a:xfrm>
            <a:off x="5715000" y="2190750"/>
            <a:ext cx="2428875"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400" smtClean="0">
                <a:solidFill>
                  <a:prstClr val="white"/>
                </a:solidFill>
                <a:latin typeface="Arial" panose="020B0604020202020204" pitchFamily="34" charset="0"/>
                <a:cs typeface="Arial" panose="020B0604020202020204" pitchFamily="34" charset="0"/>
              </a:rPr>
              <a:t>Asthma, COPD</a:t>
            </a:r>
            <a:endParaRPr lang="en-IN" altLang="en-US" sz="1400" smtClean="0">
              <a:solidFill>
                <a:prstClr val="white"/>
              </a:solidFill>
              <a:latin typeface="Arial" panose="020B0604020202020204" pitchFamily="34" charset="0"/>
              <a:cs typeface="Arial" panose="020B0604020202020204" pitchFamily="34" charset="0"/>
            </a:endParaRPr>
          </a:p>
          <a:p>
            <a:pPr defTabSz="457200" eaLnBrk="1" fontAlgn="base" hangingPunct="1">
              <a:spcBef>
                <a:spcPct val="0"/>
              </a:spcBef>
              <a:spcAft>
                <a:spcPct val="0"/>
              </a:spcAft>
              <a:buFontTx/>
              <a:buNone/>
            </a:pPr>
            <a:r>
              <a:rPr lang="en-US" altLang="en-US" sz="1400" smtClean="0">
                <a:solidFill>
                  <a:prstClr val="white"/>
                </a:solidFill>
                <a:latin typeface="Arial" panose="020B0604020202020204" pitchFamily="34" charset="0"/>
                <a:cs typeface="Arial" panose="020B0604020202020204" pitchFamily="34" charset="0"/>
              </a:rPr>
              <a:t>Respiratory tract infections</a:t>
            </a:r>
          </a:p>
          <a:p>
            <a:pPr defTabSz="457200" eaLnBrk="1" fontAlgn="base" hangingPunct="1">
              <a:spcBef>
                <a:spcPct val="0"/>
              </a:spcBef>
              <a:spcAft>
                <a:spcPct val="0"/>
              </a:spcAft>
              <a:buFontTx/>
              <a:buNone/>
            </a:pPr>
            <a:r>
              <a:rPr lang="en-US" altLang="en-US" sz="1400" smtClean="0">
                <a:solidFill>
                  <a:prstClr val="white"/>
                </a:solidFill>
                <a:latin typeface="Arial" panose="020B0604020202020204" pitchFamily="34" charset="0"/>
                <a:cs typeface="Arial" panose="020B0604020202020204" pitchFamily="34" charset="0"/>
              </a:rPr>
              <a:t>Lung Cancer</a:t>
            </a:r>
          </a:p>
        </p:txBody>
      </p:sp>
    </p:spTree>
    <p:extLst>
      <p:ext uri="{BB962C8B-B14F-4D97-AF65-F5344CB8AC3E}">
        <p14:creationId xmlns:p14="http://schemas.microsoft.com/office/powerpoint/2010/main" val="2719323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blinds(horizontal)">
                                      <p:cBhvr>
                                        <p:cTn id="7" dur="500"/>
                                        <p:tgtEl>
                                          <p:spTgt spid="33796"/>
                                        </p:tgtEl>
                                      </p:cBhvr>
                                    </p:animEffect>
                                  </p:childTnLst>
                                </p:cTn>
                              </p:par>
                              <p:par>
                                <p:cTn id="8" presetID="3" presetClass="entr" presetSubtype="10" fill="hold"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blinds(horizontal)">
                                      <p:cBhvr>
                                        <p:cTn id="10" dur="500"/>
                                        <p:tgtEl>
                                          <p:spTgt spid="337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797"/>
                                        </p:tgtEl>
                                        <p:attrNameLst>
                                          <p:attrName>style.visibility</p:attrName>
                                        </p:attrNameLst>
                                      </p:cBhvr>
                                      <p:to>
                                        <p:strVal val="visible"/>
                                      </p:to>
                                    </p:set>
                                    <p:animEffect transition="in" filter="blinds(horizontal)">
                                      <p:cBhvr>
                                        <p:cTn id="15" dur="500"/>
                                        <p:tgtEl>
                                          <p:spTgt spid="3379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3799"/>
                                        </p:tgtEl>
                                        <p:attrNameLst>
                                          <p:attrName>style.visibility</p:attrName>
                                        </p:attrNameLst>
                                      </p:cBhvr>
                                      <p:to>
                                        <p:strVal val="visible"/>
                                      </p:to>
                                    </p:set>
                                    <p:animEffect transition="in" filter="blinds(horizontal)">
                                      <p:cBhvr>
                                        <p:cTn id="18" dur="500"/>
                                        <p:tgtEl>
                                          <p:spTgt spid="3379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3800"/>
                                        </p:tgtEl>
                                        <p:attrNameLst>
                                          <p:attrName>style.visibility</p:attrName>
                                        </p:attrNameLst>
                                      </p:cBhvr>
                                      <p:to>
                                        <p:strVal val="visible"/>
                                      </p:to>
                                    </p:set>
                                    <p:animEffect transition="in" filter="blinds(horizontal)">
                                      <p:cBhvr>
                                        <p:cTn id="21" dur="500"/>
                                        <p:tgtEl>
                                          <p:spTgt spid="3380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3801"/>
                                        </p:tgtEl>
                                        <p:attrNameLst>
                                          <p:attrName>style.visibility</p:attrName>
                                        </p:attrNameLst>
                                      </p:cBhvr>
                                      <p:to>
                                        <p:strVal val="visible"/>
                                      </p:to>
                                    </p:set>
                                    <p:animEffect transition="in" filter="blinds(horizontal)">
                                      <p:cBhvr>
                                        <p:cTn id="24" dur="500"/>
                                        <p:tgtEl>
                                          <p:spTgt spid="3380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802"/>
                                        </p:tgtEl>
                                        <p:attrNameLst>
                                          <p:attrName>style.visibility</p:attrName>
                                        </p:attrNameLst>
                                      </p:cBhvr>
                                      <p:to>
                                        <p:strVal val="visible"/>
                                      </p:to>
                                    </p:set>
                                    <p:animEffect transition="in" filter="blinds(horizontal)">
                                      <p:cBhvr>
                                        <p:cTn id="27" dur="500"/>
                                        <p:tgtEl>
                                          <p:spTgt spid="33802"/>
                                        </p:tgtEl>
                                      </p:cBhvr>
                                    </p:animEffect>
                                  </p:childTnLst>
                                </p:cTn>
                              </p:par>
                              <p:par>
                                <p:cTn id="28" presetID="3"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linds(horizontal)">
                                      <p:cBhvr>
                                        <p:cTn id="35" dur="500"/>
                                        <p:tgtEl>
                                          <p:spTgt spid="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linds(horizontal)">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par>
                                <p:cTn id="44" presetID="3" presetClass="entr" presetSubtype="10" fill="hold" grpId="1"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500"/>
                                        <p:tgtEl>
                                          <p:spTgt spid="1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3803"/>
                                        </p:tgtEl>
                                        <p:attrNameLst>
                                          <p:attrName>style.visibility</p:attrName>
                                        </p:attrNameLst>
                                      </p:cBhvr>
                                      <p:to>
                                        <p:strVal val="visible"/>
                                      </p:to>
                                    </p:set>
                                    <p:animEffect transition="in" filter="blinds(horizontal)">
                                      <p:cBhvr>
                                        <p:cTn id="55" dur="500"/>
                                        <p:tgtEl>
                                          <p:spTgt spid="33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7" grpId="0" animBg="1"/>
      <p:bldP spid="33799" grpId="0"/>
      <p:bldP spid="33800" grpId="0"/>
      <p:bldP spid="33801" grpId="0"/>
      <p:bldP spid="33802" grpId="0"/>
      <p:bldP spid="33803" grpId="0"/>
      <p:bldP spid="13" grpId="0" animBg="1"/>
      <p:bldP spid="13" grpId="1" animBg="1"/>
      <p:bldP spid="14" grpId="0" animBg="1"/>
      <p:bldP spid="14" grpId="1"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3909"/>
            <a:ext cx="9144000" cy="743329"/>
          </a:xfrm>
        </p:spPr>
        <p:txBody>
          <a:bodyPr/>
          <a:lstStyle/>
          <a:p>
            <a:r>
              <a:rPr lang="en-US" altLang="en-US" sz="4000" b="1" dirty="0" smtClean="0"/>
              <a:t>Few more Sources of Indoor Air Pollution</a:t>
            </a:r>
          </a:p>
        </p:txBody>
      </p:sp>
      <p:grpSp>
        <p:nvGrpSpPr>
          <p:cNvPr id="3" name="Group 2"/>
          <p:cNvGrpSpPr/>
          <p:nvPr/>
        </p:nvGrpSpPr>
        <p:grpSpPr>
          <a:xfrm>
            <a:off x="4499992" y="1137819"/>
            <a:ext cx="4396730" cy="3570679"/>
            <a:chOff x="4929188" y="928688"/>
            <a:chExt cx="3676650" cy="2757487"/>
          </a:xfrm>
        </p:grpSpPr>
        <p:pic>
          <p:nvPicPr>
            <p:cNvPr id="3789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928688"/>
              <a:ext cx="367665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8"/>
            <p:cNvSpPr>
              <a:spLocks noChangeArrowheads="1"/>
            </p:cNvSpPr>
            <p:nvPr/>
          </p:nvSpPr>
          <p:spPr bwMode="auto">
            <a:xfrm>
              <a:off x="6123781" y="1028748"/>
              <a:ext cx="1287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800" b="1" dirty="0" smtClean="0">
                  <a:solidFill>
                    <a:prstClr val="black"/>
                  </a:solidFill>
                  <a:latin typeface="Arial" panose="020B0604020202020204" pitchFamily="34" charset="0"/>
                  <a:cs typeface="Arial" panose="020B0604020202020204" pitchFamily="34" charset="0"/>
                </a:rPr>
                <a:t>Gas stove</a:t>
              </a:r>
            </a:p>
          </p:txBody>
        </p:sp>
      </p:grpSp>
      <p:grpSp>
        <p:nvGrpSpPr>
          <p:cNvPr id="2" name="Group 1"/>
          <p:cNvGrpSpPr/>
          <p:nvPr/>
        </p:nvGrpSpPr>
        <p:grpSpPr>
          <a:xfrm>
            <a:off x="251520" y="1136623"/>
            <a:ext cx="3571875" cy="3571875"/>
            <a:chOff x="567531" y="2071688"/>
            <a:chExt cx="3571875" cy="3571875"/>
          </a:xfrm>
        </p:grpSpPr>
        <p:pic>
          <p:nvPicPr>
            <p:cNvPr id="37893" name="Picture 17" descr="new-and-simple-kerosene-sto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31" y="2071688"/>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18"/>
            <p:cNvSpPr txBox="1">
              <a:spLocks noChangeArrowheads="1"/>
            </p:cNvSpPr>
            <p:nvPr/>
          </p:nvSpPr>
          <p:spPr bwMode="auto">
            <a:xfrm>
              <a:off x="1389063" y="5273675"/>
              <a:ext cx="192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smtClean="0">
                  <a:solidFill>
                    <a:prstClr val="black"/>
                  </a:solidFill>
                  <a:latin typeface="Arial" panose="020B0604020202020204" pitchFamily="34" charset="0"/>
                  <a:cs typeface="Arial" panose="020B0604020202020204" pitchFamily="34" charset="0"/>
                </a:rPr>
                <a:t>Kerosene Stove</a:t>
              </a:r>
            </a:p>
          </p:txBody>
        </p:sp>
      </p:grpSp>
      <p:grpSp>
        <p:nvGrpSpPr>
          <p:cNvPr id="4" name="Group 3"/>
          <p:cNvGrpSpPr/>
          <p:nvPr/>
        </p:nvGrpSpPr>
        <p:grpSpPr>
          <a:xfrm>
            <a:off x="3311860" y="3212976"/>
            <a:ext cx="2520280" cy="3384376"/>
            <a:chOff x="5572125" y="3643313"/>
            <a:chExt cx="2290763" cy="3214687"/>
          </a:xfrm>
        </p:grpSpPr>
        <p:pic>
          <p:nvPicPr>
            <p:cNvPr id="37895" name="Picture 20" descr="Kerosene La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3643313"/>
              <a:ext cx="229076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21"/>
            <p:cNvSpPr txBox="1">
              <a:spLocks noChangeArrowheads="1"/>
            </p:cNvSpPr>
            <p:nvPr/>
          </p:nvSpPr>
          <p:spPr bwMode="auto">
            <a:xfrm>
              <a:off x="5759449" y="6396109"/>
              <a:ext cx="191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dirty="0" smtClean="0">
                  <a:solidFill>
                    <a:prstClr val="white"/>
                  </a:solidFill>
                  <a:latin typeface="Arial" panose="020B0604020202020204" pitchFamily="34" charset="0"/>
                  <a:cs typeface="Arial" panose="020B0604020202020204" pitchFamily="34" charset="0"/>
                </a:rPr>
                <a:t>Kerosene Lamp</a:t>
              </a:r>
            </a:p>
          </p:txBody>
        </p:sp>
      </p:grpSp>
    </p:spTree>
    <p:extLst>
      <p:ext uri="{BB962C8B-B14F-4D97-AF65-F5344CB8AC3E}">
        <p14:creationId xmlns:p14="http://schemas.microsoft.com/office/powerpoint/2010/main" val="156729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1289" y="3900767"/>
            <a:ext cx="1915021" cy="269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2"/>
          <p:cNvSpPr>
            <a:spLocks noGrp="1" noChangeArrowheads="1"/>
          </p:cNvSpPr>
          <p:nvPr>
            <p:ph type="title" idx="4294967295"/>
          </p:nvPr>
        </p:nvSpPr>
        <p:spPr>
          <a:xfrm>
            <a:off x="0" y="44624"/>
            <a:ext cx="9144000" cy="700087"/>
          </a:xfrm>
        </p:spPr>
        <p:txBody>
          <a:bodyPr>
            <a:normAutofit fontScale="90000"/>
          </a:bodyPr>
          <a:lstStyle/>
          <a:p>
            <a:r>
              <a:rPr lang="en-US" altLang="en-US" b="1" dirty="0" smtClean="0"/>
              <a:t>Additional Sources of Indoor Air Pollution</a:t>
            </a:r>
          </a:p>
        </p:txBody>
      </p:sp>
      <p:grpSp>
        <p:nvGrpSpPr>
          <p:cNvPr id="2" name="Group 1"/>
          <p:cNvGrpSpPr/>
          <p:nvPr/>
        </p:nvGrpSpPr>
        <p:grpSpPr>
          <a:xfrm>
            <a:off x="210850" y="1124745"/>
            <a:ext cx="2901209" cy="2515122"/>
            <a:chOff x="0" y="838200"/>
            <a:chExt cx="3429000" cy="3233738"/>
          </a:xfrm>
        </p:grpSpPr>
        <p:pic>
          <p:nvPicPr>
            <p:cNvPr id="3891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3429000"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5"/>
            <p:cNvSpPr>
              <a:spLocks noChangeArrowheads="1"/>
            </p:cNvSpPr>
            <p:nvPr/>
          </p:nvSpPr>
          <p:spPr bwMode="auto">
            <a:xfrm>
              <a:off x="703198" y="3600258"/>
              <a:ext cx="2297263" cy="47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800" b="1" dirty="0" smtClean="0">
                  <a:solidFill>
                    <a:prstClr val="black"/>
                  </a:solidFill>
                  <a:latin typeface="Arial" panose="020B0604020202020204" pitchFamily="34" charset="0"/>
                  <a:cs typeface="Arial" panose="020B0604020202020204" pitchFamily="34" charset="0"/>
                </a:rPr>
                <a:t>Particle board</a:t>
              </a:r>
            </a:p>
          </p:txBody>
        </p:sp>
      </p:grpSp>
      <p:grpSp>
        <p:nvGrpSpPr>
          <p:cNvPr id="3" name="Group 2"/>
          <p:cNvGrpSpPr/>
          <p:nvPr/>
        </p:nvGrpSpPr>
        <p:grpSpPr>
          <a:xfrm>
            <a:off x="3347864" y="1268760"/>
            <a:ext cx="2716523" cy="2371106"/>
            <a:chOff x="2743200" y="914400"/>
            <a:chExt cx="3251200" cy="2438400"/>
          </a:xfrm>
        </p:grpSpPr>
        <p:pic>
          <p:nvPicPr>
            <p:cNvPr id="38915"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9144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8"/>
            <p:cNvSpPr>
              <a:spLocks noChangeArrowheads="1"/>
            </p:cNvSpPr>
            <p:nvPr/>
          </p:nvSpPr>
          <p:spPr bwMode="auto">
            <a:xfrm>
              <a:off x="3581400" y="990600"/>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800" smtClean="0">
                  <a:solidFill>
                    <a:prstClr val="white"/>
                  </a:solidFill>
                  <a:latin typeface="Arial" panose="020B0604020202020204" pitchFamily="34" charset="0"/>
                  <a:cs typeface="Arial" panose="020B0604020202020204" pitchFamily="34" charset="0"/>
                </a:rPr>
                <a:t>Plywood</a:t>
              </a:r>
            </a:p>
          </p:txBody>
        </p:sp>
      </p:grpSp>
      <p:pic>
        <p:nvPicPr>
          <p:cNvPr id="38920" name="Picture 17" descr="Air freshener-smoke-diffuser.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2975" y="3900767"/>
            <a:ext cx="2618452" cy="269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8" descr="Varathane-wood finishj.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43" y="3900767"/>
            <a:ext cx="2119825" cy="269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00192" y="1400157"/>
            <a:ext cx="2633736" cy="2093389"/>
            <a:chOff x="5754688" y="1000125"/>
            <a:chExt cx="3389312" cy="2398268"/>
          </a:xfrm>
        </p:grpSpPr>
        <p:pic>
          <p:nvPicPr>
            <p:cNvPr id="38922" name="Picture 19" descr="Wood Paneling.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4688" y="1000125"/>
              <a:ext cx="338931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20"/>
            <p:cNvSpPr txBox="1">
              <a:spLocks noChangeArrowheads="1"/>
            </p:cNvSpPr>
            <p:nvPr/>
          </p:nvSpPr>
          <p:spPr bwMode="auto">
            <a:xfrm>
              <a:off x="6221284" y="2975272"/>
              <a:ext cx="2497085" cy="42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dirty="0" smtClean="0">
                  <a:solidFill>
                    <a:prstClr val="white"/>
                  </a:solidFill>
                  <a:latin typeface="Arial" panose="020B0604020202020204" pitchFamily="34" charset="0"/>
                  <a:cs typeface="Arial" panose="020B0604020202020204" pitchFamily="34" charset="0"/>
                </a:rPr>
                <a:t>Wooden Panels</a:t>
              </a:r>
            </a:p>
          </p:txBody>
        </p:sp>
      </p:grpSp>
    </p:spTree>
    <p:extLst>
      <p:ext uri="{BB962C8B-B14F-4D97-AF65-F5344CB8AC3E}">
        <p14:creationId xmlns:p14="http://schemas.microsoft.com/office/powerpoint/2010/main" val="4087091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0" y="274638"/>
            <a:ext cx="9144000" cy="1143000"/>
          </a:xfrm>
        </p:spPr>
        <p:txBody>
          <a:bodyPr>
            <a:normAutofit fontScale="90000"/>
          </a:bodyPr>
          <a:lstStyle/>
          <a:p>
            <a:r>
              <a:rPr lang="en-IN" altLang="en-US" sz="4100" b="1" dirty="0" smtClean="0"/>
              <a:t>Cultural practices in India that add to Indoor Air Pollution</a:t>
            </a:r>
          </a:p>
        </p:txBody>
      </p:sp>
      <p:pic>
        <p:nvPicPr>
          <p:cNvPr id="44035" name="Picture 3" descr="Dhoop sticks burn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428750"/>
            <a:ext cx="40005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Lobhan smo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200525"/>
            <a:ext cx="4000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descr="Incense sti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44005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6"/>
          <p:cNvSpPr txBox="1">
            <a:spLocks noChangeArrowheads="1"/>
          </p:cNvSpPr>
          <p:nvPr/>
        </p:nvSpPr>
        <p:spPr bwMode="auto">
          <a:xfrm>
            <a:off x="0" y="4143375"/>
            <a:ext cx="466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dirty="0">
                <a:solidFill>
                  <a:prstClr val="white"/>
                </a:solidFill>
              </a:rPr>
              <a:t>Incense can produce up to PM of 45 mg/gm</a:t>
            </a:r>
          </a:p>
        </p:txBody>
      </p:sp>
      <p:sp>
        <p:nvSpPr>
          <p:cNvPr id="44039" name="TextBox 7"/>
          <p:cNvSpPr txBox="1">
            <a:spLocks noChangeArrowheads="1"/>
          </p:cNvSpPr>
          <p:nvPr/>
        </p:nvSpPr>
        <p:spPr bwMode="auto">
          <a:xfrm>
            <a:off x="0" y="4500563"/>
            <a:ext cx="5343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b="1" dirty="0">
                <a:solidFill>
                  <a:prstClr val="white"/>
                </a:solidFill>
              </a:rPr>
              <a:t>Particulate matter (PM)</a:t>
            </a:r>
          </a:p>
          <a:p>
            <a:pPr defTabSz="457200" eaLnBrk="1" hangingPunct="1"/>
            <a:r>
              <a:rPr lang="en-IN" altLang="en-US" b="1" dirty="0">
                <a:solidFill>
                  <a:prstClr val="white"/>
                </a:solidFill>
              </a:rPr>
              <a:t>Carbon monoxide (CO)</a:t>
            </a:r>
          </a:p>
          <a:p>
            <a:pPr defTabSz="457200" eaLnBrk="1" hangingPunct="1"/>
            <a:r>
              <a:rPr lang="en-IN" altLang="en-US" b="1" dirty="0" err="1">
                <a:solidFill>
                  <a:prstClr val="white"/>
                </a:solidFill>
              </a:rPr>
              <a:t>Sulfur</a:t>
            </a:r>
            <a:r>
              <a:rPr lang="en-IN" altLang="en-US" b="1" dirty="0">
                <a:solidFill>
                  <a:prstClr val="white"/>
                </a:solidFill>
              </a:rPr>
              <a:t> dioxide (SO</a:t>
            </a:r>
            <a:r>
              <a:rPr lang="en-IN" altLang="en-US" b="1" baseline="-25000" dirty="0">
                <a:solidFill>
                  <a:prstClr val="white"/>
                </a:solidFill>
              </a:rPr>
              <a:t>2</a:t>
            </a:r>
            <a:r>
              <a:rPr lang="en-IN" altLang="en-US" b="1" dirty="0">
                <a:solidFill>
                  <a:prstClr val="white"/>
                </a:solidFill>
              </a:rPr>
              <a:t>) and nitrogen dioxide (NO</a:t>
            </a:r>
            <a:r>
              <a:rPr lang="en-IN" altLang="en-US" b="1" baseline="-25000" dirty="0">
                <a:solidFill>
                  <a:prstClr val="white"/>
                </a:solidFill>
              </a:rPr>
              <a:t>2</a:t>
            </a:r>
            <a:r>
              <a:rPr lang="en-IN" altLang="en-US" b="1" dirty="0">
                <a:solidFill>
                  <a:prstClr val="white"/>
                </a:solidFill>
              </a:rPr>
              <a:t>)</a:t>
            </a:r>
          </a:p>
          <a:p>
            <a:pPr defTabSz="457200" eaLnBrk="1" hangingPunct="1"/>
            <a:r>
              <a:rPr lang="en-IN" altLang="en-US" b="1" dirty="0">
                <a:solidFill>
                  <a:prstClr val="white"/>
                </a:solidFill>
              </a:rPr>
              <a:t>Volatile organic compounds</a:t>
            </a:r>
          </a:p>
          <a:p>
            <a:pPr defTabSz="457200" eaLnBrk="1" hangingPunct="1"/>
            <a:r>
              <a:rPr lang="en-IN" altLang="en-US" b="1" dirty="0">
                <a:solidFill>
                  <a:prstClr val="white"/>
                </a:solidFill>
              </a:rPr>
              <a:t>Aldehydes</a:t>
            </a:r>
          </a:p>
          <a:p>
            <a:pPr defTabSz="457200" eaLnBrk="1" hangingPunct="1"/>
            <a:r>
              <a:rPr lang="en-IN" altLang="en-US" b="1" dirty="0" err="1">
                <a:solidFill>
                  <a:prstClr val="white"/>
                </a:solidFill>
              </a:rPr>
              <a:t>Acrolein</a:t>
            </a:r>
            <a:endParaRPr lang="en-IN" altLang="en-US" b="1" dirty="0">
              <a:solidFill>
                <a:prstClr val="white"/>
              </a:solidFill>
            </a:endParaRPr>
          </a:p>
          <a:p>
            <a:pPr defTabSz="457200" eaLnBrk="1" hangingPunct="1"/>
            <a:r>
              <a:rPr lang="en-IN" altLang="en-US" b="1" dirty="0">
                <a:solidFill>
                  <a:prstClr val="white"/>
                </a:solidFill>
              </a:rPr>
              <a:t>Polycyclic aromatic hydrocarbons</a:t>
            </a:r>
          </a:p>
          <a:p>
            <a:pPr defTabSz="457200" eaLnBrk="1" hangingPunct="1"/>
            <a:r>
              <a:rPr lang="en-IN" altLang="en-US" b="1" dirty="0" err="1">
                <a:solidFill>
                  <a:prstClr val="white"/>
                </a:solidFill>
              </a:rPr>
              <a:t>Diethylphthalate</a:t>
            </a:r>
            <a:r>
              <a:rPr lang="en-IN" altLang="en-US" b="1" dirty="0">
                <a:solidFill>
                  <a:prstClr val="white"/>
                </a:solidFill>
              </a:rPr>
              <a:t> (DEP)</a:t>
            </a:r>
          </a:p>
        </p:txBody>
      </p:sp>
      <p:sp>
        <p:nvSpPr>
          <p:cNvPr id="10" name="Rectangle 9"/>
          <p:cNvSpPr/>
          <p:nvPr/>
        </p:nvSpPr>
        <p:spPr>
          <a:xfrm>
            <a:off x="8286750" y="6643688"/>
            <a:ext cx="857250" cy="2143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IN">
              <a:solidFill>
                <a:prstClr val="white"/>
              </a:solidFill>
            </a:endParaRPr>
          </a:p>
        </p:txBody>
      </p:sp>
      <p:sp>
        <p:nvSpPr>
          <p:cNvPr id="44041" name="TextBox 10"/>
          <p:cNvSpPr txBox="1">
            <a:spLocks noChangeArrowheads="1"/>
          </p:cNvSpPr>
          <p:nvPr/>
        </p:nvSpPr>
        <p:spPr bwMode="auto">
          <a:xfrm>
            <a:off x="3921125" y="6457950"/>
            <a:ext cx="5365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1000" b="1" dirty="0">
                <a:solidFill>
                  <a:prstClr val="white"/>
                </a:solidFill>
              </a:rPr>
              <a:t>Lin et al, Incense smoke: clinical, structural and molecular effects on airway disease</a:t>
            </a:r>
          </a:p>
          <a:p>
            <a:pPr defTabSz="457200" eaLnBrk="1" hangingPunct="1"/>
            <a:r>
              <a:rPr lang="en-IN" altLang="en-US" sz="1000" b="1" dirty="0" err="1">
                <a:solidFill>
                  <a:prstClr val="white"/>
                </a:solidFill>
              </a:rPr>
              <a:t>Clin</a:t>
            </a:r>
            <a:r>
              <a:rPr lang="en-IN" altLang="en-US" sz="1000" b="1" dirty="0">
                <a:solidFill>
                  <a:prstClr val="white"/>
                </a:solidFill>
              </a:rPr>
              <a:t> </a:t>
            </a:r>
            <a:r>
              <a:rPr lang="en-IN" altLang="en-US" sz="1000" b="1" dirty="0" err="1">
                <a:solidFill>
                  <a:prstClr val="white"/>
                </a:solidFill>
              </a:rPr>
              <a:t>Mol</a:t>
            </a:r>
            <a:r>
              <a:rPr lang="en-IN" altLang="en-US" sz="1000" b="1" dirty="0">
                <a:solidFill>
                  <a:prstClr val="white"/>
                </a:solidFill>
              </a:rPr>
              <a:t> Allergy 2008</a:t>
            </a:r>
          </a:p>
          <a:p>
            <a:pPr defTabSz="457200" eaLnBrk="1" hangingPunct="1"/>
            <a:endParaRPr lang="en-IN" altLang="en-US" sz="1000" dirty="0">
              <a:solidFill>
                <a:prstClr val="white"/>
              </a:solidFill>
            </a:endParaRPr>
          </a:p>
        </p:txBody>
      </p:sp>
    </p:spTree>
    <p:extLst>
      <p:ext uri="{BB962C8B-B14F-4D97-AF65-F5344CB8AC3E}">
        <p14:creationId xmlns:p14="http://schemas.microsoft.com/office/powerpoint/2010/main" val="1236406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il.phys.uniroma1.it/~felici/lunghumancast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318" y="2894499"/>
            <a:ext cx="293687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2380" y="-9643"/>
            <a:ext cx="9141619" cy="1477963"/>
          </a:xfrm>
          <a:prstGeom prst="rect">
            <a:avLst/>
          </a:prstGeom>
          <a:gradFill rotWithShape="0">
            <a:gsLst>
              <a:gs pos="0">
                <a:srgbClr val="800000"/>
              </a:gs>
              <a:gs pos="100000">
                <a:srgbClr val="3B0000"/>
              </a:gs>
            </a:gsLst>
            <a:lin ang="5400000" scaled="1"/>
          </a:gradFill>
          <a:ln w="15875">
            <a:solidFill>
              <a:srgbClr val="CC99FF"/>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3600" b="1" dirty="0" smtClean="0">
                <a:solidFill>
                  <a:prstClr val="white"/>
                </a:solidFill>
                <a:cs typeface="Arial" panose="020B0604020202020204" pitchFamily="34" charset="0"/>
              </a:rPr>
              <a:t>NOSE: FILTER, SMELL and CONDITION</a:t>
            </a:r>
          </a:p>
          <a:p>
            <a:pPr algn="ctr" defTabSz="457200" eaLnBrk="1" fontAlgn="base" hangingPunct="1">
              <a:spcBef>
                <a:spcPct val="50000"/>
              </a:spcBef>
              <a:spcAft>
                <a:spcPct val="0"/>
              </a:spcAft>
              <a:buFontTx/>
              <a:buNone/>
            </a:pPr>
            <a:r>
              <a:rPr lang="en-US" altLang="en-US" sz="3600" b="1" dirty="0" smtClean="0">
                <a:solidFill>
                  <a:prstClr val="white"/>
                </a:solidFill>
                <a:cs typeface="Arial" panose="020B0604020202020204" pitchFamily="34" charset="0"/>
              </a:rPr>
              <a:t>LUNGS: THE ORGAN OF RESPIRATION</a:t>
            </a:r>
          </a:p>
        </p:txBody>
      </p:sp>
      <p:sp>
        <p:nvSpPr>
          <p:cNvPr id="14340" name="Text Box 4"/>
          <p:cNvSpPr txBox="1">
            <a:spLocks noChangeArrowheads="1"/>
          </p:cNvSpPr>
          <p:nvPr/>
        </p:nvSpPr>
        <p:spPr bwMode="auto">
          <a:xfrm>
            <a:off x="5122069" y="5648325"/>
            <a:ext cx="3979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1800" b="1" dirty="0" smtClean="0">
                <a:solidFill>
                  <a:srgbClr val="FFFF00"/>
                </a:solidFill>
                <a:cs typeface="Arial" panose="020B0604020202020204" pitchFamily="34" charset="0"/>
              </a:rPr>
              <a:t>420 </a:t>
            </a:r>
            <a:r>
              <a:rPr lang="en-US" altLang="en-US" sz="1800" b="1" dirty="0" err="1" smtClean="0">
                <a:solidFill>
                  <a:srgbClr val="FFFF00"/>
                </a:solidFill>
                <a:cs typeface="Arial" panose="020B0604020202020204" pitchFamily="34" charset="0"/>
              </a:rPr>
              <a:t>Lts</a:t>
            </a:r>
            <a:r>
              <a:rPr lang="en-US" altLang="en-US" sz="1800" b="1" dirty="0" smtClean="0">
                <a:solidFill>
                  <a:srgbClr val="FFFF00"/>
                </a:solidFill>
                <a:cs typeface="Arial" panose="020B0604020202020204" pitchFamily="34" charset="0"/>
              </a:rPr>
              <a:t> of oxygen required every day</a:t>
            </a:r>
          </a:p>
        </p:txBody>
      </p:sp>
      <p:sp>
        <p:nvSpPr>
          <p:cNvPr id="14341" name="Text Box 5"/>
          <p:cNvSpPr txBox="1">
            <a:spLocks noChangeArrowheads="1"/>
          </p:cNvSpPr>
          <p:nvPr/>
        </p:nvSpPr>
        <p:spPr bwMode="auto">
          <a:xfrm>
            <a:off x="3203848" y="3041084"/>
            <a:ext cx="23574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2200" b="1" dirty="0" smtClean="0">
                <a:solidFill>
                  <a:srgbClr val="00FFFF"/>
                </a:solidFill>
                <a:cs typeface="Arial" panose="020B0604020202020204" pitchFamily="34" charset="0"/>
              </a:rPr>
              <a:t>Lungs - 10,000+ </a:t>
            </a:r>
            <a:r>
              <a:rPr lang="en-US" altLang="en-US" sz="2200" b="1" dirty="0" err="1" smtClean="0">
                <a:solidFill>
                  <a:srgbClr val="00FFFF"/>
                </a:solidFill>
                <a:cs typeface="Arial" panose="020B0604020202020204" pitchFamily="34" charset="0"/>
              </a:rPr>
              <a:t>Lts</a:t>
            </a:r>
            <a:r>
              <a:rPr lang="en-US" altLang="en-US" sz="2200" b="1" dirty="0" smtClean="0">
                <a:solidFill>
                  <a:srgbClr val="00FFFF"/>
                </a:solidFill>
                <a:cs typeface="Arial" panose="020B0604020202020204" pitchFamily="34" charset="0"/>
              </a:rPr>
              <a:t> </a:t>
            </a:r>
            <a:r>
              <a:rPr lang="en-US" altLang="en-US" sz="2200" b="1" dirty="0" smtClean="0">
                <a:solidFill>
                  <a:prstClr val="white"/>
                </a:solidFill>
                <a:cs typeface="Arial" panose="020B0604020202020204" pitchFamily="34" charset="0"/>
              </a:rPr>
              <a:t>air pass in and out every 24 hours</a:t>
            </a:r>
          </a:p>
        </p:txBody>
      </p:sp>
      <p:sp>
        <p:nvSpPr>
          <p:cNvPr id="14342" name="Text Box 6"/>
          <p:cNvSpPr txBox="1">
            <a:spLocks noChangeArrowheads="1"/>
          </p:cNvSpPr>
          <p:nvPr/>
        </p:nvSpPr>
        <p:spPr bwMode="auto">
          <a:xfrm>
            <a:off x="3275856" y="4323813"/>
            <a:ext cx="2286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2200" b="1" dirty="0" smtClean="0">
                <a:solidFill>
                  <a:srgbClr val="00FFFF"/>
                </a:solidFill>
                <a:cs typeface="Arial" panose="020B0604020202020204" pitchFamily="34" charset="0"/>
              </a:rPr>
              <a:t>Lungs - 10,000 </a:t>
            </a:r>
            <a:r>
              <a:rPr lang="en-US" altLang="en-US" sz="2200" b="1" dirty="0" err="1" smtClean="0">
                <a:solidFill>
                  <a:srgbClr val="00FFFF"/>
                </a:solidFill>
                <a:cs typeface="Arial" panose="020B0604020202020204" pitchFamily="34" charset="0"/>
              </a:rPr>
              <a:t>Lts</a:t>
            </a:r>
            <a:r>
              <a:rPr lang="en-US" altLang="en-US" sz="2200" b="1" dirty="0" smtClean="0">
                <a:solidFill>
                  <a:prstClr val="white"/>
                </a:solidFill>
                <a:cs typeface="Arial" panose="020B0604020202020204" pitchFamily="34" charset="0"/>
              </a:rPr>
              <a:t> blood pass every 24 hours</a:t>
            </a:r>
          </a:p>
        </p:txBody>
      </p:sp>
      <p:sp>
        <p:nvSpPr>
          <p:cNvPr id="14343" name="Text Box 7"/>
          <p:cNvSpPr txBox="1">
            <a:spLocks noChangeArrowheads="1"/>
          </p:cNvSpPr>
          <p:nvPr/>
        </p:nvSpPr>
        <p:spPr bwMode="auto">
          <a:xfrm>
            <a:off x="5643563" y="2143125"/>
            <a:ext cx="35004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50000"/>
              </a:spcBef>
              <a:spcAft>
                <a:spcPct val="0"/>
              </a:spcAft>
              <a:buFontTx/>
              <a:buNone/>
            </a:pPr>
            <a:r>
              <a:rPr lang="en-US" altLang="en-US" sz="2200" b="1" smtClean="0">
                <a:solidFill>
                  <a:prstClr val="white"/>
                </a:solidFill>
                <a:cs typeface="Arial" panose="020B0604020202020204" pitchFamily="34" charset="0"/>
              </a:rPr>
              <a:t>Lungs–surface area 100m</a:t>
            </a:r>
            <a:r>
              <a:rPr lang="en-US" altLang="en-US" sz="2200" b="1" baseline="18000" smtClean="0">
                <a:solidFill>
                  <a:prstClr val="white"/>
                </a:solidFill>
                <a:cs typeface="Arial" panose="020B0604020202020204" pitchFamily="34" charset="0"/>
              </a:rPr>
              <a:t>2</a:t>
            </a:r>
          </a:p>
        </p:txBody>
      </p:sp>
      <p:sp>
        <p:nvSpPr>
          <p:cNvPr id="11" name="Text Box 4"/>
          <p:cNvSpPr txBox="1">
            <a:spLocks noChangeArrowheads="1"/>
          </p:cNvSpPr>
          <p:nvPr/>
        </p:nvSpPr>
        <p:spPr bwMode="auto">
          <a:xfrm>
            <a:off x="4857750" y="59293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eaLnBrk="1" fontAlgn="base" hangingPunct="1">
              <a:spcBef>
                <a:spcPct val="50000"/>
              </a:spcBef>
              <a:spcAft>
                <a:spcPct val="0"/>
              </a:spcAft>
              <a:buFontTx/>
              <a:buNone/>
            </a:pPr>
            <a:r>
              <a:rPr lang="en-US" altLang="en-US" sz="1800" b="1" smtClean="0">
                <a:solidFill>
                  <a:srgbClr val="FFFF00"/>
                </a:solidFill>
                <a:cs typeface="Arial" panose="020B0604020202020204" pitchFamily="34" charset="0"/>
              </a:rPr>
              <a:t>350 Lts of CO2 excreted every day</a:t>
            </a:r>
          </a:p>
        </p:txBody>
      </p:sp>
      <p:sp>
        <p:nvSpPr>
          <p:cNvPr id="9225" name="Rectangle 12"/>
          <p:cNvSpPr>
            <a:spLocks noChangeArrowheads="1"/>
          </p:cNvSpPr>
          <p:nvPr/>
        </p:nvSpPr>
        <p:spPr bwMode="auto">
          <a:xfrm>
            <a:off x="0" y="2000250"/>
            <a:ext cx="457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200" dirty="0" smtClean="0">
                <a:solidFill>
                  <a:prstClr val="white"/>
                </a:solidFill>
                <a:latin typeface="Calibri"/>
                <a:cs typeface="Arial" panose="020B0604020202020204" pitchFamily="34" charset="0"/>
              </a:rPr>
              <a:t>In an adult, about </a:t>
            </a:r>
            <a:r>
              <a:rPr lang="en-IN" altLang="en-US" sz="2200" b="1" dirty="0" smtClean="0">
                <a:solidFill>
                  <a:srgbClr val="00FFFF"/>
                </a:solidFill>
                <a:latin typeface="Calibri"/>
                <a:cs typeface="Arial" panose="020B0604020202020204" pitchFamily="34" charset="0"/>
              </a:rPr>
              <a:t>18,000 </a:t>
            </a:r>
            <a:r>
              <a:rPr lang="en-IN" altLang="en-US" sz="2200" dirty="0" err="1" smtClean="0">
                <a:solidFill>
                  <a:prstClr val="white"/>
                </a:solidFill>
                <a:latin typeface="Calibri"/>
                <a:cs typeface="Arial" panose="020B0604020202020204" pitchFamily="34" charset="0"/>
              </a:rPr>
              <a:t>liters</a:t>
            </a:r>
            <a:r>
              <a:rPr lang="en-IN" altLang="en-US" sz="2200" dirty="0" smtClean="0">
                <a:solidFill>
                  <a:prstClr val="white"/>
                </a:solidFill>
                <a:latin typeface="Calibri"/>
                <a:cs typeface="Arial" panose="020B0604020202020204" pitchFamily="34" charset="0"/>
              </a:rPr>
              <a:t> of air pass through </a:t>
            </a:r>
            <a:r>
              <a:rPr lang="en-IN" altLang="en-US" sz="2200" b="1" dirty="0" smtClean="0">
                <a:solidFill>
                  <a:srgbClr val="00FFFF"/>
                </a:solidFill>
                <a:latin typeface="Calibri"/>
                <a:cs typeface="Arial" panose="020B0604020202020204" pitchFamily="34" charset="0"/>
              </a:rPr>
              <a:t>the nose </a:t>
            </a:r>
            <a:r>
              <a:rPr lang="en-IN" altLang="en-US" sz="2200" dirty="0" smtClean="0">
                <a:solidFill>
                  <a:prstClr val="white"/>
                </a:solidFill>
                <a:latin typeface="Calibri"/>
                <a:cs typeface="Arial" panose="020B0604020202020204" pitchFamily="34" charset="0"/>
              </a:rPr>
              <a:t>each day.</a:t>
            </a:r>
          </a:p>
        </p:txBody>
      </p:sp>
      <p:pic>
        <p:nvPicPr>
          <p:cNvPr id="9226" name="Picture 13" descr="The Nose .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629" y="2928938"/>
            <a:ext cx="264318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394075" y="6488113"/>
            <a:ext cx="4846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1200" dirty="0">
                <a:solidFill>
                  <a:prstClr val="white"/>
                </a:solidFill>
              </a:rPr>
              <a:t>Lung health and Diseases, American Lung Association_www.lung.org</a:t>
            </a:r>
          </a:p>
        </p:txBody>
      </p:sp>
    </p:spTree>
    <p:extLst>
      <p:ext uri="{BB962C8B-B14F-4D97-AF65-F5344CB8AC3E}">
        <p14:creationId xmlns:p14="http://schemas.microsoft.com/office/powerpoint/2010/main" val="289371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blinds(horizontal)">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linds(horizontal)">
                                      <p:cBhvr>
                                        <p:cTn id="17" dur="500"/>
                                        <p:tgtEl>
                                          <p:spTgt spid="1433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4339"/>
                                        </p:tgtEl>
                                        <p:attrNameLst>
                                          <p:attrName>style.visibility</p:attrName>
                                        </p:attrNameLst>
                                      </p:cBhvr>
                                      <p:to>
                                        <p:strVal val="visible"/>
                                      </p:to>
                                    </p:set>
                                    <p:animEffect transition="in" filter="blinds(horizontal)">
                                      <p:cBhvr>
                                        <p:cTn id="20" dur="500"/>
                                        <p:tgtEl>
                                          <p:spTgt spid="1433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4341"/>
                                        </p:tgtEl>
                                        <p:attrNameLst>
                                          <p:attrName>style.visibility</p:attrName>
                                        </p:attrNameLst>
                                      </p:cBhvr>
                                      <p:to>
                                        <p:strVal val="visible"/>
                                      </p:to>
                                    </p:set>
                                    <p:animEffect transition="in" filter="blinds(horizontal)">
                                      <p:cBhvr>
                                        <p:cTn id="25" dur="500"/>
                                        <p:tgtEl>
                                          <p:spTgt spid="143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343"/>
                                        </p:tgtEl>
                                        <p:attrNameLst>
                                          <p:attrName>style.visibility</p:attrName>
                                        </p:attrNameLst>
                                      </p:cBhvr>
                                      <p:to>
                                        <p:strVal val="visible"/>
                                      </p:to>
                                    </p:set>
                                    <p:animEffect transition="in" filter="blinds(horizontal)">
                                      <p:cBhvr>
                                        <p:cTn id="30" dur="500"/>
                                        <p:tgtEl>
                                          <p:spTgt spid="1434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4342"/>
                                        </p:tgtEl>
                                        <p:attrNameLst>
                                          <p:attrName>style.visibility</p:attrName>
                                        </p:attrNameLst>
                                      </p:cBhvr>
                                      <p:to>
                                        <p:strVal val="visible"/>
                                      </p:to>
                                    </p:set>
                                    <p:animEffect transition="in" filter="blinds(horizontal)">
                                      <p:cBhvr>
                                        <p:cTn id="35"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p:bldP spid="14341" grpId="0"/>
      <p:bldP spid="14342" grpId="0"/>
      <p:bldP spid="1434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0" y="0"/>
            <a:ext cx="9144000" cy="844551"/>
          </a:xfrm>
        </p:spPr>
        <p:txBody>
          <a:bodyPr/>
          <a:lstStyle/>
          <a:p>
            <a:r>
              <a:rPr lang="en-IN" altLang="en-US" b="1" dirty="0" smtClean="0"/>
              <a:t>Avoidable Evils causing IAP</a:t>
            </a:r>
          </a:p>
        </p:txBody>
      </p:sp>
      <p:pic>
        <p:nvPicPr>
          <p:cNvPr id="40963" name="Picture 2" descr="Mosquito coil smok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56" y="1785607"/>
            <a:ext cx="3357562"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Global-Cig-Consump grap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9278" y="4016423"/>
            <a:ext cx="5950421" cy="26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6"/>
          <p:cNvSpPr txBox="1">
            <a:spLocks noChangeArrowheads="1"/>
          </p:cNvSpPr>
          <p:nvPr/>
        </p:nvSpPr>
        <p:spPr bwMode="auto">
          <a:xfrm>
            <a:off x="5617227" y="1085057"/>
            <a:ext cx="3419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dirty="0" smtClean="0">
                <a:solidFill>
                  <a:prstClr val="white"/>
                </a:solidFill>
                <a:latin typeface="Calibri"/>
                <a:cs typeface="Arial" panose="020B0604020202020204" pitchFamily="34" charset="0"/>
              </a:rPr>
              <a:t>India has over 100 million smokers</a:t>
            </a:r>
          </a:p>
        </p:txBody>
      </p:sp>
      <p:sp>
        <p:nvSpPr>
          <p:cNvPr id="40967" name="TextBox 7"/>
          <p:cNvSpPr txBox="1">
            <a:spLocks noChangeArrowheads="1"/>
          </p:cNvSpPr>
          <p:nvPr/>
        </p:nvSpPr>
        <p:spPr bwMode="auto">
          <a:xfrm>
            <a:off x="47484" y="919222"/>
            <a:ext cx="37324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600" dirty="0" smtClean="0">
                <a:solidFill>
                  <a:prstClr val="white"/>
                </a:solidFill>
                <a:latin typeface="Calibri"/>
                <a:cs typeface="Arial" panose="020B0604020202020204" pitchFamily="34" charset="0"/>
              </a:rPr>
              <a:t>There were 75 million malaria cases annually in 1947,  4.1 million cases in 1995 and 1.8 million cases in 2014 in India </a:t>
            </a:r>
          </a:p>
        </p:txBody>
      </p:sp>
      <p:pic>
        <p:nvPicPr>
          <p:cNvPr id="40968" name="Picture 8" descr="Bidi burning image.jpg"/>
          <p:cNvPicPr>
            <a:picLocks noChangeAspect="1"/>
          </p:cNvPicPr>
          <p:nvPr/>
        </p:nvPicPr>
        <p:blipFill>
          <a:blip r:embed="rId4">
            <a:extLst>
              <a:ext uri="{28A0092B-C50C-407E-A947-70E740481C1C}">
                <a14:useLocalDpi xmlns:a14="http://schemas.microsoft.com/office/drawing/2010/main" val="0"/>
              </a:ext>
            </a:extLst>
          </a:blip>
          <a:srcRect t="12903" r="6451" b="12903"/>
          <a:stretch>
            <a:fillRect/>
          </a:stretch>
        </p:blipFill>
        <p:spPr bwMode="auto">
          <a:xfrm>
            <a:off x="3660296" y="2298700"/>
            <a:ext cx="1715458" cy="136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Box 9"/>
          <p:cNvSpPr txBox="1">
            <a:spLocks noChangeArrowheads="1"/>
          </p:cNvSpPr>
          <p:nvPr/>
        </p:nvSpPr>
        <p:spPr bwMode="auto">
          <a:xfrm>
            <a:off x="4143375" y="1928813"/>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dirty="0" err="1" smtClean="0">
                <a:solidFill>
                  <a:prstClr val="white"/>
                </a:solidFill>
                <a:latin typeface="Calibri"/>
                <a:cs typeface="Arial" panose="020B0604020202020204" pitchFamily="34" charset="0"/>
              </a:rPr>
              <a:t>Bidis</a:t>
            </a:r>
            <a:endParaRPr lang="en-IN" altLang="en-US" sz="1800" b="1" dirty="0" smtClean="0">
              <a:solidFill>
                <a:prstClr val="white"/>
              </a:solidFill>
              <a:latin typeface="Calibri"/>
              <a:cs typeface="Arial" panose="020B0604020202020204" pitchFamily="34" charset="0"/>
            </a:endParaRPr>
          </a:p>
        </p:txBody>
      </p:sp>
      <p:grpSp>
        <p:nvGrpSpPr>
          <p:cNvPr id="2" name="Group 1"/>
          <p:cNvGrpSpPr/>
          <p:nvPr/>
        </p:nvGrpSpPr>
        <p:grpSpPr>
          <a:xfrm>
            <a:off x="5505450" y="1428750"/>
            <a:ext cx="3638550" cy="2428875"/>
            <a:chOff x="5505450" y="1428750"/>
            <a:chExt cx="3638550" cy="2428875"/>
          </a:xfrm>
        </p:grpSpPr>
        <p:pic>
          <p:nvPicPr>
            <p:cNvPr id="40964" name="Picture 2" descr="cigarette_smok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1428750"/>
              <a:ext cx="36385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10"/>
            <p:cNvSpPr txBox="1">
              <a:spLocks noChangeArrowheads="1"/>
            </p:cNvSpPr>
            <p:nvPr/>
          </p:nvSpPr>
          <p:spPr bwMode="auto">
            <a:xfrm>
              <a:off x="7826375" y="1578700"/>
              <a:ext cx="1136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dirty="0" smtClean="0">
                  <a:solidFill>
                    <a:prstClr val="white"/>
                  </a:solidFill>
                  <a:latin typeface="Calibri"/>
                  <a:cs typeface="Arial" panose="020B0604020202020204" pitchFamily="34" charset="0"/>
                </a:rPr>
                <a:t>Cigarettes</a:t>
              </a:r>
            </a:p>
          </p:txBody>
        </p:sp>
      </p:grpSp>
      <p:sp>
        <p:nvSpPr>
          <p:cNvPr id="40971" name="TextBox 11"/>
          <p:cNvSpPr txBox="1">
            <a:spLocks noChangeArrowheads="1"/>
          </p:cNvSpPr>
          <p:nvPr/>
        </p:nvSpPr>
        <p:spPr bwMode="auto">
          <a:xfrm>
            <a:off x="382812" y="4301794"/>
            <a:ext cx="22968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1800" b="1" dirty="0" smtClean="0">
                <a:solidFill>
                  <a:prstClr val="white"/>
                </a:solidFill>
                <a:latin typeface="Calibri"/>
                <a:cs typeface="Arial" panose="020B0604020202020204" pitchFamily="34" charset="0"/>
              </a:rPr>
              <a:t>20,000 reported cases of dengue</a:t>
            </a:r>
            <a:r>
              <a:rPr lang="en-IN" altLang="en-US" sz="1800" b="1" dirty="0">
                <a:solidFill>
                  <a:prstClr val="white"/>
                </a:solidFill>
                <a:latin typeface="Calibri"/>
                <a:cs typeface="Arial" panose="020B0604020202020204" pitchFamily="34" charset="0"/>
              </a:rPr>
              <a:t> </a:t>
            </a:r>
            <a:r>
              <a:rPr lang="en-IN" altLang="en-US" sz="1800" b="1" dirty="0" smtClean="0">
                <a:solidFill>
                  <a:prstClr val="white"/>
                </a:solidFill>
                <a:latin typeface="Calibri"/>
                <a:cs typeface="Arial" panose="020B0604020202020204" pitchFamily="34" charset="0"/>
              </a:rPr>
              <a:t>in 2015</a:t>
            </a:r>
          </a:p>
        </p:txBody>
      </p:sp>
    </p:spTree>
    <p:extLst>
      <p:ext uri="{BB962C8B-B14F-4D97-AF65-F5344CB8AC3E}">
        <p14:creationId xmlns:p14="http://schemas.microsoft.com/office/powerpoint/2010/main" val="41929487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0" y="0"/>
            <a:ext cx="9144000" cy="836712"/>
          </a:xfrm>
        </p:spPr>
        <p:txBody>
          <a:bodyPr>
            <a:noAutofit/>
          </a:bodyPr>
          <a:lstStyle/>
          <a:p>
            <a:r>
              <a:rPr lang="en-IN" altLang="en-US" sz="3200" b="1" dirty="0" smtClean="0">
                <a:latin typeface="+mn-lt"/>
              </a:rPr>
              <a:t>Heavy Monsoon’s in India – </a:t>
            </a:r>
            <a:br>
              <a:rPr lang="en-IN" altLang="en-US" sz="3200" b="1" dirty="0" smtClean="0">
                <a:latin typeface="+mn-lt"/>
              </a:rPr>
            </a:br>
            <a:r>
              <a:rPr lang="en-IN" altLang="en-US" sz="3200" b="1" dirty="0" smtClean="0">
                <a:latin typeface="+mn-lt"/>
              </a:rPr>
              <a:t>High Humidity and its related effects</a:t>
            </a:r>
          </a:p>
        </p:txBody>
      </p:sp>
      <p:pic>
        <p:nvPicPr>
          <p:cNvPr id="41987" name="Picture 3" descr="Fungus on ce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06190" y="1428750"/>
            <a:ext cx="4530306" cy="509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India_annual_rainfall_map_en.sv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90" y="1428750"/>
            <a:ext cx="4510933" cy="509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966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214313"/>
            <a:ext cx="8923338" cy="649287"/>
          </a:xfrm>
          <a:noFill/>
        </p:spPr>
        <p:txBody>
          <a:bodyPr anchor="t">
            <a:normAutofit fontScale="90000"/>
          </a:bodyPr>
          <a:lstStyle/>
          <a:p>
            <a:r>
              <a:rPr lang="en-US" altLang="en-US" b="1" smtClean="0"/>
              <a:t>BIOLOGICAL POLLUTANTS</a:t>
            </a:r>
          </a:p>
        </p:txBody>
      </p:sp>
      <p:sp>
        <p:nvSpPr>
          <p:cNvPr id="47107" name="Rectangle 3"/>
          <p:cNvSpPr>
            <a:spLocks noGrp="1" noChangeArrowheads="1"/>
          </p:cNvSpPr>
          <p:nvPr>
            <p:ph type="body" idx="4294967295"/>
          </p:nvPr>
        </p:nvSpPr>
        <p:spPr>
          <a:xfrm>
            <a:off x="0" y="857250"/>
            <a:ext cx="9144000" cy="1512888"/>
          </a:xfrm>
        </p:spPr>
        <p:txBody>
          <a:bodyPr/>
          <a:lstStyle/>
          <a:p>
            <a:pPr algn="ctr">
              <a:lnSpc>
                <a:spcPct val="90000"/>
              </a:lnSpc>
              <a:buFont typeface="Wingdings" panose="05000000000000000000" pitchFamily="2" charset="2"/>
              <a:buNone/>
            </a:pPr>
            <a:r>
              <a:rPr lang="en-US" altLang="en-US" sz="2800" b="1" dirty="0" smtClean="0"/>
              <a:t>Biological pollutants are/were living organisms: </a:t>
            </a:r>
          </a:p>
          <a:p>
            <a:pPr algn="ctr">
              <a:lnSpc>
                <a:spcPct val="90000"/>
              </a:lnSpc>
              <a:buFont typeface="Wingdings" panose="05000000000000000000" pitchFamily="2" charset="2"/>
              <a:buNone/>
            </a:pPr>
            <a:endParaRPr lang="en-US" altLang="en-US" sz="800" dirty="0" smtClean="0"/>
          </a:p>
          <a:p>
            <a:pPr algn="ctr">
              <a:lnSpc>
                <a:spcPct val="90000"/>
              </a:lnSpc>
              <a:buFont typeface="Wingdings" panose="05000000000000000000" pitchFamily="2" charset="2"/>
              <a:buNone/>
            </a:pPr>
            <a:r>
              <a:rPr lang="en-US" altLang="en-US" sz="2400" dirty="0" smtClean="0"/>
              <a:t>House dust mites, Cockroach, Animal dander, Molds </a:t>
            </a:r>
            <a:r>
              <a:rPr lang="en-US" altLang="en-US" sz="2400" dirty="0" err="1" smtClean="0"/>
              <a:t>etc</a:t>
            </a:r>
            <a:endParaRPr lang="en-US" altLang="en-US" sz="2400" dirty="0" smtClean="0"/>
          </a:p>
          <a:p>
            <a:pPr algn="ctr">
              <a:lnSpc>
                <a:spcPct val="90000"/>
              </a:lnSpc>
              <a:buFont typeface="Wingdings" panose="05000000000000000000" pitchFamily="2" charset="2"/>
              <a:buNone/>
            </a:pPr>
            <a:endParaRPr lang="en-US" altLang="en-US" sz="2400" dirty="0" smtClean="0"/>
          </a:p>
        </p:txBody>
      </p:sp>
      <p:pic>
        <p:nvPicPr>
          <p:cNvPr id="47108" name="Picture 3" descr="House Dust mi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286000"/>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descr="Cockroa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357438"/>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descr="cat-allergi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2000250"/>
            <a:ext cx="235743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6" descr="dog allerg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063" y="4286250"/>
            <a:ext cx="23812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7" descr="Cow in hous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4143375"/>
            <a:ext cx="34369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TextBox 8"/>
          <p:cNvSpPr txBox="1">
            <a:spLocks noChangeArrowheads="1"/>
          </p:cNvSpPr>
          <p:nvPr/>
        </p:nvSpPr>
        <p:spPr bwMode="auto">
          <a:xfrm>
            <a:off x="0" y="6286500"/>
            <a:ext cx="6762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1000" b="1">
                <a:solidFill>
                  <a:prstClr val="white"/>
                </a:solidFill>
              </a:rPr>
              <a:t>Respiratory allergy caused by house dust mites: What do we really know? JACI 2015</a:t>
            </a:r>
          </a:p>
          <a:p>
            <a:pPr defTabSz="457200" eaLnBrk="1" hangingPunct="1"/>
            <a:endParaRPr lang="en-IN" altLang="en-US" sz="1000">
              <a:solidFill>
                <a:prstClr val="white"/>
              </a:solidFill>
            </a:endParaRPr>
          </a:p>
          <a:p>
            <a:pPr defTabSz="457200" eaLnBrk="1" hangingPunct="1"/>
            <a:r>
              <a:rPr lang="en-IN" altLang="en-US" sz="1000">
                <a:solidFill>
                  <a:prstClr val="white"/>
                </a:solidFill>
              </a:rPr>
              <a:t>Gupta S, et al. Role of animal dander as inhalant allergens in bronchial asthma in India. J Asthma 1996;33(5):339-48</a:t>
            </a:r>
          </a:p>
        </p:txBody>
      </p:sp>
    </p:spTree>
    <p:extLst>
      <p:ext uri="{BB962C8B-B14F-4D97-AF65-F5344CB8AC3E}">
        <p14:creationId xmlns:p14="http://schemas.microsoft.com/office/powerpoint/2010/main" val="1786494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0"/>
            <a:ext cx="9144000" cy="1143000"/>
          </a:xfrm>
        </p:spPr>
        <p:txBody>
          <a:bodyPr/>
          <a:lstStyle/>
          <a:p>
            <a:r>
              <a:rPr lang="en-IN" altLang="en-US" sz="3800" b="1" dirty="0" smtClean="0"/>
              <a:t>Rural - Urban Migration and Farm Life</a:t>
            </a:r>
          </a:p>
        </p:txBody>
      </p:sp>
      <p:pic>
        <p:nvPicPr>
          <p:cNvPr id="48131" name="Picture 2" descr="Rural Urban Transi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00125"/>
            <a:ext cx="7221538"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3"/>
          <p:cNvSpPr txBox="1">
            <a:spLocks noChangeArrowheads="1"/>
          </p:cNvSpPr>
          <p:nvPr/>
        </p:nvSpPr>
        <p:spPr bwMode="auto">
          <a:xfrm>
            <a:off x="5000625" y="2058988"/>
            <a:ext cx="319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a:solidFill>
                  <a:prstClr val="white"/>
                </a:solidFill>
              </a:rPr>
              <a:t>Allergy 2005: 60: 1357–1360 </a:t>
            </a:r>
          </a:p>
        </p:txBody>
      </p:sp>
      <p:pic>
        <p:nvPicPr>
          <p:cNvPr id="48133" name="Picture 4" descr="Farm env protects against allerg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00313"/>
            <a:ext cx="85772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5"/>
          <p:cNvSpPr txBox="1">
            <a:spLocks noChangeArrowheads="1"/>
          </p:cNvSpPr>
          <p:nvPr/>
        </p:nvSpPr>
        <p:spPr bwMode="auto">
          <a:xfrm>
            <a:off x="214313" y="3143250"/>
            <a:ext cx="871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a:solidFill>
                  <a:prstClr val="white"/>
                </a:solidFill>
              </a:rPr>
              <a:t>The discovery of the central role played by microbial diversity in the asthma-protective and allergy-protective effects of farming warrants metagenomic studies that concertedly and longitudinally investigate the microbiome, the genome, and the immune system of farmers and the farms they live on.</a:t>
            </a:r>
          </a:p>
        </p:txBody>
      </p:sp>
      <p:pic>
        <p:nvPicPr>
          <p:cNvPr id="48135" name="Picture 6" descr="Bacterial DNA in farm barn dus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0" y="4429125"/>
            <a:ext cx="45005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Farm dust protects via A2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3063" y="5372100"/>
            <a:ext cx="657383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8"/>
          <p:cNvSpPr txBox="1">
            <a:spLocks noChangeArrowheads="1"/>
          </p:cNvSpPr>
          <p:nvPr/>
        </p:nvSpPr>
        <p:spPr bwMode="auto">
          <a:xfrm>
            <a:off x="5857875" y="6572250"/>
            <a:ext cx="237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a:solidFill>
                  <a:prstClr val="white"/>
                </a:solidFill>
              </a:rPr>
              <a:t>Science 04 Sep 2015</a:t>
            </a:r>
          </a:p>
        </p:txBody>
      </p:sp>
      <p:pic>
        <p:nvPicPr>
          <p:cNvPr id="48138" name="Picture 9" descr="Farm life von Mutius Natur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4286250"/>
            <a:ext cx="40862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019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0" y="857250"/>
            <a:ext cx="9144000" cy="1143000"/>
          </a:xfrm>
        </p:spPr>
        <p:txBody>
          <a:bodyPr>
            <a:normAutofit fontScale="90000"/>
          </a:bodyPr>
          <a:lstStyle/>
          <a:p>
            <a:r>
              <a:rPr lang="en-IN" altLang="en-US" b="1" smtClean="0"/>
              <a:t>FROM AIR POLLUTION </a:t>
            </a:r>
            <a:br>
              <a:rPr lang="en-IN" altLang="en-US" b="1" smtClean="0"/>
            </a:br>
            <a:r>
              <a:rPr lang="en-IN" altLang="en-US" b="1" smtClean="0"/>
              <a:t>TO </a:t>
            </a:r>
            <a:br>
              <a:rPr lang="en-IN" altLang="en-US" b="1" smtClean="0"/>
            </a:br>
            <a:r>
              <a:rPr lang="en-IN" altLang="en-US" b="1" smtClean="0"/>
              <a:t>MIND POLLUTION </a:t>
            </a:r>
            <a:br>
              <a:rPr lang="en-IN" altLang="en-US" b="1" smtClean="0"/>
            </a:br>
            <a:r>
              <a:rPr lang="en-IN" altLang="en-US" b="1" smtClean="0"/>
              <a:t>(STRESS)</a:t>
            </a:r>
          </a:p>
        </p:txBody>
      </p:sp>
      <p:pic>
        <p:nvPicPr>
          <p:cNvPr id="49155" name="Picture 2" descr="stress 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662238"/>
            <a:ext cx="449580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6227763"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b="1" dirty="0">
                <a:solidFill>
                  <a:prstClr val="white"/>
                </a:solidFill>
              </a:rPr>
              <a:t>www.niramultiversity.org</a:t>
            </a:r>
          </a:p>
        </p:txBody>
      </p:sp>
    </p:spTree>
    <p:extLst>
      <p:ext uri="{BB962C8B-B14F-4D97-AF65-F5344CB8AC3E}">
        <p14:creationId xmlns:p14="http://schemas.microsoft.com/office/powerpoint/2010/main" val="143280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0" y="0"/>
            <a:ext cx="8229600" cy="1143000"/>
          </a:xfrm>
        </p:spPr>
        <p:txBody>
          <a:bodyPr/>
          <a:lstStyle/>
          <a:p>
            <a:r>
              <a:rPr lang="en-IN" altLang="en-US" b="1" dirty="0" smtClean="0"/>
              <a:t>STRESS And ALLERGIC DISEASE</a:t>
            </a:r>
          </a:p>
        </p:txBody>
      </p:sp>
      <p:pic>
        <p:nvPicPr>
          <p:cNvPr id="50179" name="Picture 2" descr="Stress and Allergic diseas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8563" y="1000125"/>
            <a:ext cx="41354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Stress and Allergic disease textbook chpt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6429375"/>
            <a:ext cx="70008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Percieved stress predicts allergy flar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28813"/>
            <a:ext cx="60563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Parental Stress and Wheezing in infanc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143500"/>
            <a:ext cx="6926263"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descr="Ways to alleviate stress and hence allergi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786063"/>
            <a:ext cx="5324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115888" y="1214438"/>
            <a:ext cx="4813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IN" altLang="en-US" sz="1600" dirty="0">
                <a:solidFill>
                  <a:prstClr val="white"/>
                </a:solidFill>
              </a:rPr>
              <a:t>FAST-PACED, MODERN LIFESTYLE - DISTRESS</a:t>
            </a:r>
          </a:p>
        </p:txBody>
      </p:sp>
      <p:pic>
        <p:nvPicPr>
          <p:cNvPr id="50185" name="Picture 8" descr="Examination stress and allergic d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143375"/>
            <a:ext cx="57927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36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6381" y="3068960"/>
            <a:ext cx="9144000" cy="765175"/>
          </a:xfrm>
        </p:spPr>
        <p:txBody>
          <a:bodyPr>
            <a:normAutofit lnSpcReduction="10000"/>
          </a:bodyPr>
          <a:lstStyle/>
          <a:p>
            <a:pPr marL="0" indent="0" algn="ctr">
              <a:buNone/>
              <a:defRPr/>
            </a:pPr>
            <a:r>
              <a:rPr lang="en-IN" sz="4800" b="1" dirty="0" smtClean="0">
                <a:latin typeface="+mj-lt"/>
              </a:rPr>
              <a:t>INTERVENTIONS </a:t>
            </a:r>
            <a:r>
              <a:rPr lang="en-IN" sz="4800" b="1" dirty="0">
                <a:latin typeface="+mj-lt"/>
              </a:rPr>
              <a:t>&amp;</a:t>
            </a:r>
            <a:r>
              <a:rPr lang="en-IN" sz="4800" b="1" dirty="0" smtClean="0">
                <a:latin typeface="+mj-lt"/>
              </a:rPr>
              <a:t> ACTIONS </a:t>
            </a:r>
            <a:endParaRPr lang="en-IN" sz="4800" b="1" dirty="0">
              <a:latin typeface="+mj-lt"/>
            </a:endParaRPr>
          </a:p>
        </p:txBody>
      </p:sp>
    </p:spTree>
    <p:extLst>
      <p:ext uri="{BB962C8B-B14F-4D97-AF65-F5344CB8AC3E}">
        <p14:creationId xmlns:p14="http://schemas.microsoft.com/office/powerpoint/2010/main" val="702552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0" y="274638"/>
            <a:ext cx="9144000" cy="1143000"/>
          </a:xfrm>
        </p:spPr>
        <p:txBody>
          <a:bodyPr>
            <a:normAutofit fontScale="90000"/>
          </a:bodyPr>
          <a:lstStyle/>
          <a:p>
            <a:r>
              <a:rPr lang="en-IN" altLang="en-US" b="1" smtClean="0"/>
              <a:t>INDIA at COP 21 Paris...reducing our Carbon Footprint</a:t>
            </a:r>
          </a:p>
        </p:txBody>
      </p:sp>
      <p:sp>
        <p:nvSpPr>
          <p:cNvPr id="52227" name="Content Placeholder 2"/>
          <p:cNvSpPr>
            <a:spLocks noGrp="1"/>
          </p:cNvSpPr>
          <p:nvPr>
            <p:ph idx="4294967295"/>
          </p:nvPr>
        </p:nvSpPr>
        <p:spPr>
          <a:xfrm>
            <a:off x="0" y="1600200"/>
            <a:ext cx="8715375" cy="4525963"/>
          </a:xfrm>
        </p:spPr>
        <p:txBody>
          <a:bodyPr>
            <a:normAutofit fontScale="92500"/>
          </a:bodyPr>
          <a:lstStyle/>
          <a:p>
            <a:r>
              <a:rPr lang="en-IN" altLang="en-US" dirty="0" smtClean="0"/>
              <a:t>The country had committed to reducing its emissions intensity by 33-35 per cent by 2030, compared with 2005 levels. Since it seems to have achieved about 12-15 per cent efficiency improvements in the last decade, India is on target to easily achieve its target and could even exceed it.</a:t>
            </a:r>
          </a:p>
          <a:p>
            <a:r>
              <a:rPr lang="en-IN" altLang="en-US" dirty="0" smtClean="0"/>
              <a:t>INCREASE SOLAR POWER </a:t>
            </a:r>
          </a:p>
          <a:p>
            <a:r>
              <a:rPr lang="en-IN" altLang="en-US" dirty="0" smtClean="0"/>
              <a:t>INCREASE WIND POWER</a:t>
            </a:r>
          </a:p>
          <a:p>
            <a:r>
              <a:rPr lang="en-IN" altLang="en-US" dirty="0" smtClean="0"/>
              <a:t>Renewable Sustainable “E” </a:t>
            </a:r>
          </a:p>
          <a:p>
            <a:endParaRPr lang="en-IN" altLang="en-US" dirty="0" smtClean="0"/>
          </a:p>
        </p:txBody>
      </p:sp>
      <p:pic>
        <p:nvPicPr>
          <p:cNvPr id="52228" name="Picture 3" descr="INDIA-COP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4929188"/>
            <a:ext cx="385762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3294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0" y="0"/>
            <a:ext cx="9144000" cy="836712"/>
          </a:xfrm>
        </p:spPr>
        <p:txBody>
          <a:bodyPr/>
          <a:lstStyle/>
          <a:p>
            <a:pPr algn="l"/>
            <a:r>
              <a:rPr lang="en-IN" altLang="en-US" b="1" dirty="0" smtClean="0"/>
              <a:t> Odd - Even Principle</a:t>
            </a:r>
          </a:p>
        </p:txBody>
      </p:sp>
      <p:pic>
        <p:nvPicPr>
          <p:cNvPr id="46083" name="Picture 2" descr="Delhi Air pollution Odd Even strateg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43000"/>
            <a:ext cx="4077370" cy="533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Indias Air Pollution 5 city compa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88640"/>
            <a:ext cx="3365096" cy="628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7083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ndia - Stricter Fuel Standards Requi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0648"/>
            <a:ext cx="6255345" cy="635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elhi traffic poli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51413"/>
            <a:ext cx="34290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208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0" y="44674"/>
            <a:ext cx="9144000" cy="829878"/>
          </a:xfrm>
          <a:noFill/>
        </p:spPr>
        <p:txBody>
          <a:bodyPr anchor="t">
            <a:normAutofit fontScale="90000"/>
          </a:bodyPr>
          <a:lstStyle/>
          <a:p>
            <a:r>
              <a:rPr lang="en-US" altLang="en-US" sz="3200" b="1" dirty="0" smtClean="0"/>
              <a:t>RESPIRATORY DEVELOPMENT:</a:t>
            </a:r>
            <a:br>
              <a:rPr lang="en-US" altLang="en-US" sz="3200" b="1" dirty="0" smtClean="0"/>
            </a:br>
            <a:r>
              <a:rPr lang="en-US" altLang="en-US" sz="1800" b="1" dirty="0" smtClean="0"/>
              <a:t>CONTINUES THROUGH LINEAR GROWTH</a:t>
            </a:r>
          </a:p>
        </p:txBody>
      </p:sp>
      <p:sp>
        <p:nvSpPr>
          <p:cNvPr id="10244" name="Text Box 4"/>
          <p:cNvSpPr txBox="1">
            <a:spLocks noChangeArrowheads="1"/>
          </p:cNvSpPr>
          <p:nvPr/>
        </p:nvSpPr>
        <p:spPr bwMode="auto">
          <a:xfrm>
            <a:off x="7315200" y="5410200"/>
            <a:ext cx="228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1200" smtClean="0">
                <a:solidFill>
                  <a:prstClr val="black"/>
                </a:solidFill>
                <a:latin typeface="Arial" panose="020B0604020202020204" pitchFamily="34" charset="0"/>
                <a:cs typeface="Arial" panose="020B0604020202020204" pitchFamily="34" charset="0"/>
              </a:rPr>
              <a:t> </a:t>
            </a:r>
          </a:p>
        </p:txBody>
      </p:sp>
      <p:sp>
        <p:nvSpPr>
          <p:cNvPr id="10246" name="Text Box 11"/>
          <p:cNvSpPr txBox="1">
            <a:spLocks noChangeArrowheads="1"/>
          </p:cNvSpPr>
          <p:nvPr/>
        </p:nvSpPr>
        <p:spPr bwMode="auto">
          <a:xfrm>
            <a:off x="6556375" y="1166652"/>
            <a:ext cx="2500312"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400" u="sng" dirty="0" smtClean="0">
                <a:solidFill>
                  <a:prstClr val="white"/>
                </a:solidFill>
                <a:latin typeface="Arial" panose="020B0604020202020204" pitchFamily="34" charset="0"/>
                <a:cs typeface="Arial" panose="020B0604020202020204" pitchFamily="34" charset="0"/>
              </a:rPr>
              <a:t>External Influences on</a:t>
            </a:r>
          </a:p>
          <a:p>
            <a:pPr defTabSz="457200" eaLnBrk="1" fontAlgn="base" hangingPunct="1">
              <a:spcBef>
                <a:spcPct val="0"/>
              </a:spcBef>
              <a:spcAft>
                <a:spcPct val="0"/>
              </a:spcAft>
              <a:buFontTx/>
              <a:buNone/>
            </a:pPr>
            <a:endParaRPr lang="en-US" altLang="en-US" sz="2400" u="sng" dirty="0" smtClean="0">
              <a:solidFill>
                <a:prstClr val="white"/>
              </a:solidFill>
              <a:latin typeface="Arial" panose="020B0604020202020204" pitchFamily="34" charset="0"/>
              <a:cs typeface="Arial" panose="020B0604020202020204" pitchFamily="34" charset="0"/>
            </a:endParaRPr>
          </a:p>
          <a:p>
            <a:pPr defTabSz="457200" eaLnBrk="1" fontAlgn="base" hangingPunct="1">
              <a:spcBef>
                <a:spcPct val="0"/>
              </a:spcBef>
              <a:spcAft>
                <a:spcPct val="0"/>
              </a:spcAft>
              <a:buFontTx/>
              <a:buNone/>
            </a:pPr>
            <a:r>
              <a:rPr lang="en-US" altLang="en-US" sz="2400" u="sng" dirty="0" smtClean="0">
                <a:solidFill>
                  <a:prstClr val="white"/>
                </a:solidFill>
                <a:latin typeface="Arial" panose="020B0604020202020204" pitchFamily="34" charset="0"/>
                <a:cs typeface="Arial" panose="020B0604020202020204" pitchFamily="34" charset="0"/>
              </a:rPr>
              <a:t>Growth/structure</a:t>
            </a:r>
            <a:r>
              <a:rPr lang="en-US" altLang="en-US" sz="2400" dirty="0" smtClean="0">
                <a:solidFill>
                  <a:prstClr val="white"/>
                </a:solidFill>
                <a:latin typeface="Arial" panose="020B0604020202020204" pitchFamily="34" charset="0"/>
                <a:cs typeface="Arial" panose="020B0604020202020204" pitchFamily="34" charset="0"/>
              </a:rPr>
              <a:t> </a:t>
            </a:r>
          </a:p>
          <a:p>
            <a:pPr defTabSz="457200" eaLnBrk="1" fontAlgn="base" hangingPunct="1">
              <a:spcBef>
                <a:spcPct val="0"/>
              </a:spcBef>
              <a:spcAft>
                <a:spcPct val="0"/>
              </a:spcAft>
              <a:buFontTx/>
              <a:buChar char="•"/>
            </a:pPr>
            <a:r>
              <a:rPr lang="en-US" altLang="en-US" sz="2400" dirty="0" smtClean="0">
                <a:solidFill>
                  <a:prstClr val="white"/>
                </a:solidFill>
                <a:latin typeface="Arial" panose="020B0604020202020204" pitchFamily="34" charset="0"/>
                <a:cs typeface="Arial" panose="020B0604020202020204" pitchFamily="34" charset="0"/>
              </a:rPr>
              <a:t> </a:t>
            </a:r>
            <a:r>
              <a:rPr lang="en-US" altLang="en-US" sz="2200" dirty="0" smtClean="0">
                <a:solidFill>
                  <a:prstClr val="white"/>
                </a:solidFill>
                <a:latin typeface="Arial" panose="020B0604020202020204" pitchFamily="34" charset="0"/>
                <a:cs typeface="Arial" panose="020B0604020202020204" pitchFamily="34" charset="0"/>
              </a:rPr>
              <a:t>Second-hand    tobacco smoke</a:t>
            </a:r>
          </a:p>
          <a:p>
            <a:pPr defTabSz="457200" eaLnBrk="1" fontAlgn="base" hangingPunct="1">
              <a:spcBef>
                <a:spcPct val="0"/>
              </a:spcBef>
              <a:spcAft>
                <a:spcPct val="0"/>
              </a:spcAft>
              <a:buFontTx/>
              <a:buChar char="•"/>
            </a:pPr>
            <a:r>
              <a:rPr lang="en-US" altLang="en-US" sz="2200" dirty="0" smtClean="0">
                <a:solidFill>
                  <a:prstClr val="white"/>
                </a:solidFill>
                <a:latin typeface="Arial" panose="020B0604020202020204" pitchFamily="34" charset="0"/>
                <a:cs typeface="Arial" panose="020B0604020202020204" pitchFamily="34" charset="0"/>
              </a:rPr>
              <a:t> Particulates</a:t>
            </a:r>
          </a:p>
          <a:p>
            <a:pPr defTabSz="457200" eaLnBrk="1" fontAlgn="base" hangingPunct="1">
              <a:spcBef>
                <a:spcPct val="0"/>
              </a:spcBef>
              <a:spcAft>
                <a:spcPct val="0"/>
              </a:spcAft>
              <a:buFontTx/>
              <a:buChar char="•"/>
            </a:pPr>
            <a:r>
              <a:rPr lang="en-US" altLang="en-US" sz="2200" dirty="0" smtClean="0">
                <a:solidFill>
                  <a:prstClr val="white"/>
                </a:solidFill>
                <a:latin typeface="Arial" panose="020B0604020202020204" pitchFamily="34" charset="0"/>
                <a:cs typeface="Arial" panose="020B0604020202020204" pitchFamily="34" charset="0"/>
              </a:rPr>
              <a:t> Ozone</a:t>
            </a:r>
          </a:p>
          <a:p>
            <a:pPr defTabSz="457200" eaLnBrk="1" fontAlgn="base" hangingPunct="1">
              <a:spcBef>
                <a:spcPct val="0"/>
              </a:spcBef>
              <a:spcAft>
                <a:spcPct val="0"/>
              </a:spcAft>
              <a:buFontTx/>
              <a:buNone/>
            </a:pPr>
            <a:endParaRPr lang="en-US" altLang="en-US" sz="2200" dirty="0" smtClean="0">
              <a:solidFill>
                <a:prstClr val="white"/>
              </a:solidFill>
              <a:latin typeface="Arial" panose="020B0604020202020204" pitchFamily="34" charset="0"/>
              <a:cs typeface="Arial" panose="020B0604020202020204" pitchFamily="34" charset="0"/>
            </a:endParaRPr>
          </a:p>
          <a:p>
            <a:pPr defTabSz="457200" eaLnBrk="1" fontAlgn="base" hangingPunct="1">
              <a:spcBef>
                <a:spcPct val="0"/>
              </a:spcBef>
              <a:spcAft>
                <a:spcPct val="0"/>
              </a:spcAft>
              <a:buFontTx/>
              <a:buNone/>
            </a:pPr>
            <a:r>
              <a:rPr lang="en-US" altLang="en-US" sz="2400" u="sng" dirty="0" smtClean="0">
                <a:solidFill>
                  <a:prstClr val="white"/>
                </a:solidFill>
                <a:latin typeface="Arial" panose="020B0604020202020204" pitchFamily="34" charset="0"/>
                <a:cs typeface="Arial" panose="020B0604020202020204" pitchFamily="34" charset="0"/>
              </a:rPr>
              <a:t>Function</a:t>
            </a:r>
          </a:p>
          <a:p>
            <a:pPr defTabSz="457200" eaLnBrk="1" fontAlgn="base" hangingPunct="1">
              <a:spcBef>
                <a:spcPct val="0"/>
              </a:spcBef>
              <a:spcAft>
                <a:spcPct val="0"/>
              </a:spcAft>
              <a:buFontTx/>
              <a:buChar char="•"/>
            </a:pPr>
            <a:r>
              <a:rPr lang="en-US" altLang="en-US" sz="2400" dirty="0" smtClean="0">
                <a:solidFill>
                  <a:prstClr val="white"/>
                </a:solidFill>
                <a:latin typeface="Arial" panose="020B0604020202020204" pitchFamily="34" charset="0"/>
                <a:cs typeface="Arial" panose="020B0604020202020204" pitchFamily="34" charset="0"/>
              </a:rPr>
              <a:t> </a:t>
            </a:r>
            <a:r>
              <a:rPr lang="en-US" altLang="en-US" sz="2200" dirty="0" smtClean="0">
                <a:solidFill>
                  <a:prstClr val="white"/>
                </a:solidFill>
                <a:latin typeface="Arial" panose="020B0604020202020204" pitchFamily="34" charset="0"/>
                <a:cs typeface="Arial" panose="020B0604020202020204" pitchFamily="34" charset="0"/>
              </a:rPr>
              <a:t>Indoor air quality</a:t>
            </a:r>
          </a:p>
          <a:p>
            <a:pPr defTabSz="457200" eaLnBrk="1" fontAlgn="base" hangingPunct="1">
              <a:spcBef>
                <a:spcPct val="0"/>
              </a:spcBef>
              <a:spcAft>
                <a:spcPct val="0"/>
              </a:spcAft>
              <a:buFontTx/>
              <a:buChar char="•"/>
            </a:pPr>
            <a:r>
              <a:rPr lang="en-US" altLang="en-US" sz="2200" dirty="0" smtClean="0">
                <a:solidFill>
                  <a:prstClr val="white"/>
                </a:solidFill>
                <a:latin typeface="Arial" panose="020B0604020202020204" pitchFamily="34" charset="0"/>
                <a:cs typeface="Arial" panose="020B0604020202020204" pitchFamily="34" charset="0"/>
              </a:rPr>
              <a:t> Ambient ozone</a:t>
            </a:r>
          </a:p>
        </p:txBody>
      </p:sp>
      <p:sp>
        <p:nvSpPr>
          <p:cNvPr id="10248" name="Text Box 14"/>
          <p:cNvSpPr txBox="1">
            <a:spLocks noChangeArrowheads="1"/>
          </p:cNvSpPr>
          <p:nvPr/>
        </p:nvSpPr>
        <p:spPr bwMode="auto">
          <a:xfrm>
            <a:off x="6556375" y="51466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GB" altLang="en-US" sz="1800" smtClean="0">
              <a:solidFill>
                <a:prstClr val="black"/>
              </a:solidFill>
              <a:latin typeface="Comic Sans MS" panose="030F0702030302020204" pitchFamily="66" charset="0"/>
              <a:cs typeface="Arial" panose="020B0604020202020204" pitchFamily="34" charset="0"/>
            </a:endParaRPr>
          </a:p>
        </p:txBody>
      </p:sp>
      <p:grpSp>
        <p:nvGrpSpPr>
          <p:cNvPr id="2" name="Group 1"/>
          <p:cNvGrpSpPr/>
          <p:nvPr/>
        </p:nvGrpSpPr>
        <p:grpSpPr>
          <a:xfrm>
            <a:off x="108191" y="1340768"/>
            <a:ext cx="6495711" cy="3978275"/>
            <a:chOff x="233381" y="2060848"/>
            <a:chExt cx="6495711" cy="3978275"/>
          </a:xfrm>
        </p:grpSpPr>
        <p:grpSp>
          <p:nvGrpSpPr>
            <p:cNvPr id="10245" name="Group 16"/>
            <p:cNvGrpSpPr>
              <a:grpSpLocks/>
            </p:cNvGrpSpPr>
            <p:nvPr/>
          </p:nvGrpSpPr>
          <p:grpSpPr bwMode="auto">
            <a:xfrm>
              <a:off x="233381" y="2060848"/>
              <a:ext cx="6495711" cy="3978275"/>
              <a:chOff x="165" y="1287"/>
              <a:chExt cx="4604" cy="2506"/>
            </a:xfrm>
          </p:grpSpPr>
          <p:pic>
            <p:nvPicPr>
              <p:cNvPr id="10251" name="Picture 3" descr="Dietert 2000 respiratory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 y="1287"/>
                <a:ext cx="4491" cy="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6"/>
              <p:cNvSpPr txBox="1">
                <a:spLocks noChangeArrowheads="1"/>
              </p:cNvSpPr>
              <p:nvPr/>
            </p:nvSpPr>
            <p:spPr bwMode="auto">
              <a:xfrm>
                <a:off x="2276" y="2468"/>
                <a:ext cx="14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000" b="1" dirty="0" smtClean="0">
                    <a:solidFill>
                      <a:srgbClr val="CC0099"/>
                    </a:solidFill>
                    <a:latin typeface="Arial" panose="020B0604020202020204" pitchFamily="34" charset="0"/>
                    <a:cs typeface="Arial" panose="020B0604020202020204" pitchFamily="34" charset="0"/>
                  </a:rPr>
                  <a:t>10 X 10</a:t>
                </a:r>
                <a:r>
                  <a:rPr lang="en-US" altLang="en-US" sz="2000" b="1" baseline="30000" dirty="0" smtClean="0">
                    <a:solidFill>
                      <a:srgbClr val="CC0099"/>
                    </a:solidFill>
                    <a:latin typeface="Arial" panose="020B0604020202020204" pitchFamily="34" charset="0"/>
                    <a:cs typeface="Arial" panose="020B0604020202020204" pitchFamily="34" charset="0"/>
                  </a:rPr>
                  <a:t>6 </a:t>
                </a:r>
                <a:r>
                  <a:rPr lang="en-US" altLang="en-US" sz="2000" b="1" dirty="0" smtClean="0">
                    <a:solidFill>
                      <a:srgbClr val="CC0099"/>
                    </a:solidFill>
                    <a:latin typeface="Arial" panose="020B0604020202020204" pitchFamily="34" charset="0"/>
                    <a:cs typeface="Arial" panose="020B0604020202020204" pitchFamily="34" charset="0"/>
                  </a:rPr>
                  <a:t>Alveoli</a:t>
                </a:r>
              </a:p>
            </p:txBody>
          </p:sp>
          <p:sp>
            <p:nvSpPr>
              <p:cNvPr id="10253" name="AutoShape 7"/>
              <p:cNvSpPr>
                <a:spLocks noChangeArrowheads="1"/>
              </p:cNvSpPr>
              <p:nvPr/>
            </p:nvSpPr>
            <p:spPr bwMode="auto">
              <a:xfrm>
                <a:off x="3248" y="2174"/>
                <a:ext cx="162" cy="336"/>
              </a:xfrm>
              <a:prstGeom prst="upArrow">
                <a:avLst>
                  <a:gd name="adj1" fmla="val 50000"/>
                  <a:gd name="adj2" fmla="val 51852"/>
                </a:avLst>
              </a:prstGeom>
              <a:solidFill>
                <a:srgbClr val="CC0099"/>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sp>
            <p:nvSpPr>
              <p:cNvPr id="10254" name="Text Box 9"/>
              <p:cNvSpPr txBox="1">
                <a:spLocks noChangeArrowheads="1"/>
              </p:cNvSpPr>
              <p:nvPr/>
            </p:nvSpPr>
            <p:spPr bwMode="auto">
              <a:xfrm>
                <a:off x="3149" y="2703"/>
                <a:ext cx="162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US" altLang="en-US" sz="2000" b="1" dirty="0" smtClean="0">
                    <a:solidFill>
                      <a:srgbClr val="CC0099"/>
                    </a:solidFill>
                    <a:latin typeface="Arial" panose="020B0604020202020204" pitchFamily="34" charset="0"/>
                    <a:cs typeface="Arial" panose="020B0604020202020204" pitchFamily="34" charset="0"/>
                  </a:rPr>
                  <a:t>300 X 10</a:t>
                </a:r>
                <a:r>
                  <a:rPr lang="en-US" altLang="en-US" sz="2000" b="1" baseline="30000" dirty="0" smtClean="0">
                    <a:solidFill>
                      <a:srgbClr val="CC0099"/>
                    </a:solidFill>
                    <a:latin typeface="Arial" panose="020B0604020202020204" pitchFamily="34" charset="0"/>
                    <a:cs typeface="Arial" panose="020B0604020202020204" pitchFamily="34" charset="0"/>
                  </a:rPr>
                  <a:t>6 </a:t>
                </a:r>
                <a:r>
                  <a:rPr lang="en-US" altLang="en-US" sz="2000" b="1" dirty="0" smtClean="0">
                    <a:solidFill>
                      <a:srgbClr val="CC0099"/>
                    </a:solidFill>
                    <a:latin typeface="Arial" panose="020B0604020202020204" pitchFamily="34" charset="0"/>
                    <a:cs typeface="Arial" panose="020B0604020202020204" pitchFamily="34" charset="0"/>
                  </a:rPr>
                  <a:t>Alveoli</a:t>
                </a:r>
              </a:p>
              <a:p>
                <a:pPr defTabSz="457200" eaLnBrk="1" fontAlgn="base" hangingPunct="1">
                  <a:spcBef>
                    <a:spcPct val="0"/>
                  </a:spcBef>
                  <a:spcAft>
                    <a:spcPct val="0"/>
                  </a:spcAft>
                  <a:buFontTx/>
                  <a:buNone/>
                </a:pPr>
                <a:r>
                  <a:rPr lang="en-US" altLang="en-US" sz="2000" b="1" dirty="0" smtClean="0">
                    <a:solidFill>
                      <a:srgbClr val="CC0099"/>
                    </a:solidFill>
                    <a:latin typeface="Arial" panose="020B0604020202020204" pitchFamily="34" charset="0"/>
                    <a:cs typeface="Arial" panose="020B0604020202020204" pitchFamily="34" charset="0"/>
                  </a:rPr>
                  <a:t>     (age 8)</a:t>
                </a:r>
              </a:p>
              <a:p>
                <a:pPr defTabSz="457200" eaLnBrk="1" fontAlgn="base" hangingPunct="1">
                  <a:spcBef>
                    <a:spcPct val="0"/>
                  </a:spcBef>
                  <a:spcAft>
                    <a:spcPct val="0"/>
                  </a:spcAft>
                  <a:buFontTx/>
                  <a:buNone/>
                </a:pPr>
                <a:endParaRPr lang="en-US" altLang="en-US" sz="2400" dirty="0" smtClean="0">
                  <a:solidFill>
                    <a:prstClr val="black"/>
                  </a:solidFill>
                  <a:latin typeface="Arial" panose="020B0604020202020204" pitchFamily="34" charset="0"/>
                  <a:cs typeface="Arial" panose="020B0604020202020204" pitchFamily="34" charset="0"/>
                </a:endParaRPr>
              </a:p>
            </p:txBody>
          </p:sp>
          <p:sp>
            <p:nvSpPr>
              <p:cNvPr id="10255" name="AutoShape 10"/>
              <p:cNvSpPr>
                <a:spLocks noChangeArrowheads="1"/>
              </p:cNvSpPr>
              <p:nvPr/>
            </p:nvSpPr>
            <p:spPr bwMode="auto">
              <a:xfrm>
                <a:off x="3952" y="2177"/>
                <a:ext cx="142" cy="454"/>
              </a:xfrm>
              <a:prstGeom prst="upArrow">
                <a:avLst>
                  <a:gd name="adj1" fmla="val 50000"/>
                  <a:gd name="adj2" fmla="val 51852"/>
                </a:avLst>
              </a:prstGeom>
              <a:solidFill>
                <a:srgbClr val="CC0099"/>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endParaRPr lang="en-IN" altLang="en-US" sz="1800" smtClean="0">
                  <a:solidFill>
                    <a:prstClr val="black"/>
                  </a:solidFill>
                  <a:latin typeface="Arial" panose="020B0604020202020204" pitchFamily="34" charset="0"/>
                  <a:cs typeface="Arial" panose="020B0604020202020204" pitchFamily="34" charset="0"/>
                </a:endParaRPr>
              </a:p>
            </p:txBody>
          </p:sp>
        </p:grpSp>
        <p:pic>
          <p:nvPicPr>
            <p:cNvPr id="10247" name="Picture 12" descr="Grays Anatomy L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3500438"/>
              <a:ext cx="14224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3249" name="Text Box 17"/>
            <p:cNvSpPr txBox="1">
              <a:spLocks noChangeArrowheads="1"/>
            </p:cNvSpPr>
            <p:nvPr/>
          </p:nvSpPr>
          <p:spPr bwMode="auto">
            <a:xfrm>
              <a:off x="5993335" y="5085184"/>
              <a:ext cx="576328" cy="276999"/>
            </a:xfrm>
            <a:prstGeom prst="rect">
              <a:avLst/>
            </a:prstGeom>
            <a:noFill/>
            <a:ln w="12700">
              <a:noFill/>
              <a:miter lim="800000"/>
              <a:headEnd/>
              <a:tailEnd/>
            </a:ln>
            <a:effectLst/>
          </p:spPr>
          <p:txBody>
            <a:bodyPr wrap="square">
              <a:spAutoFit/>
            </a:bodyPr>
            <a:lstStyle/>
            <a:p>
              <a:pPr defTabSz="457200" fontAlgn="base">
                <a:spcBef>
                  <a:spcPct val="50000"/>
                </a:spcBef>
                <a:spcAft>
                  <a:spcPct val="0"/>
                </a:spcAft>
                <a:defRPr/>
              </a:pPr>
              <a:r>
                <a:rPr lang="en-GB" sz="1200" dirty="0">
                  <a:solidFill>
                    <a:prstClr val="black"/>
                  </a:solidFill>
                  <a:effectLst>
                    <a:outerShdw blurRad="38100" dist="38100" dir="2700000" algn="tl">
                      <a:srgbClr val="C0C0C0"/>
                    </a:outerShdw>
                  </a:effectLst>
                  <a:latin typeface="Times New Roman" pitchFamily="18" charset="0"/>
                  <a:cs typeface="Times New Roman" pitchFamily="18" charset="0"/>
                </a:rPr>
                <a:t>2 to 8</a:t>
              </a:r>
              <a:endParaRPr lang="en-US" sz="1200" dirty="0">
                <a:solidFill>
                  <a:prstClr val="black"/>
                </a:solidFill>
                <a:effectLst>
                  <a:outerShdw blurRad="38100" dist="38100" dir="2700000" algn="tl">
                    <a:srgbClr val="C0C0C0"/>
                  </a:outerShdw>
                </a:effectLst>
                <a:latin typeface="Times New Roman" pitchFamily="18" charset="0"/>
                <a:cs typeface="Times New Roman" pitchFamily="18" charset="0"/>
              </a:endParaRPr>
            </a:p>
          </p:txBody>
        </p:sp>
      </p:grpSp>
      <p:sp>
        <p:nvSpPr>
          <p:cNvPr id="16" name="Text Box 15"/>
          <p:cNvSpPr txBox="1">
            <a:spLocks noChangeArrowheads="1"/>
          </p:cNvSpPr>
          <p:nvPr/>
        </p:nvSpPr>
        <p:spPr bwMode="auto">
          <a:xfrm>
            <a:off x="81430" y="6396037"/>
            <a:ext cx="90625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eaLnBrk="1" hangingPunct="1"/>
            <a:r>
              <a:rPr lang="en-US" altLang="en-US" sz="1200" i="1" dirty="0" smtClean="0">
                <a:solidFill>
                  <a:prstClr val="white"/>
                </a:solidFill>
                <a:latin typeface="Calibri"/>
              </a:rPr>
              <a:t>Dieter</a:t>
            </a:r>
            <a:r>
              <a:rPr lang="en-GB" altLang="en-US" sz="1200" i="1" dirty="0">
                <a:solidFill>
                  <a:prstClr val="white"/>
                </a:solidFill>
                <a:latin typeface="Calibri"/>
              </a:rPr>
              <a:t> </a:t>
            </a:r>
            <a:r>
              <a:rPr lang="en-GB" altLang="en-US" sz="1200" i="1" dirty="0" smtClean="0">
                <a:solidFill>
                  <a:prstClr val="white"/>
                </a:solidFill>
                <a:latin typeface="Calibri"/>
              </a:rPr>
              <a:t>T </a:t>
            </a:r>
            <a:r>
              <a:rPr lang="en-GB" altLang="en-US" sz="1200" i="1" dirty="0">
                <a:solidFill>
                  <a:prstClr val="white"/>
                </a:solidFill>
                <a:latin typeface="Calibri"/>
              </a:rPr>
              <a:t>, </a:t>
            </a:r>
            <a:r>
              <a:rPr lang="en-IN" altLang="en-US" sz="1200" dirty="0">
                <a:solidFill>
                  <a:prstClr val="white"/>
                </a:solidFill>
                <a:latin typeface="Calibri"/>
              </a:rPr>
              <a:t>Developmental and Reproductive Toxicology </a:t>
            </a:r>
            <a:r>
              <a:rPr lang="en-GB" altLang="en-US" sz="1200" i="1" dirty="0" smtClean="0">
                <a:solidFill>
                  <a:prstClr val="white"/>
                </a:solidFill>
                <a:latin typeface="Calibri"/>
              </a:rPr>
              <a:t>2000</a:t>
            </a:r>
            <a:endParaRPr lang="en-IN" altLang="en-US" sz="1200" dirty="0">
              <a:solidFill>
                <a:prstClr val="white"/>
              </a:solidFill>
              <a:latin typeface="Calibri"/>
            </a:endParaRPr>
          </a:p>
        </p:txBody>
      </p:sp>
    </p:spTree>
    <p:extLst>
      <p:ext uri="{BB962C8B-B14F-4D97-AF65-F5344CB8AC3E}">
        <p14:creationId xmlns:p14="http://schemas.microsoft.com/office/powerpoint/2010/main" val="2917339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 y="0"/>
            <a:ext cx="9144000" cy="836712"/>
          </a:xfrm>
          <a:noFill/>
        </p:spPr>
        <p:txBody>
          <a:bodyPr anchor="t">
            <a:noAutofit/>
          </a:bodyPr>
          <a:lstStyle/>
          <a:p>
            <a:r>
              <a:rPr lang="en-US" altLang="en-US" sz="3300" b="1" dirty="0" smtClean="0"/>
              <a:t>APPROACHES TO REDUCE INDOOR AIR POLLUTION</a:t>
            </a:r>
          </a:p>
        </p:txBody>
      </p:sp>
      <p:sp>
        <p:nvSpPr>
          <p:cNvPr id="48131" name="Rectangle 3"/>
          <p:cNvSpPr>
            <a:spLocks noGrp="1" noChangeArrowheads="1"/>
          </p:cNvSpPr>
          <p:nvPr>
            <p:ph type="body" idx="4294967295"/>
          </p:nvPr>
        </p:nvSpPr>
        <p:spPr>
          <a:xfrm>
            <a:off x="238126" y="1052736"/>
            <a:ext cx="8667750" cy="5229225"/>
          </a:xfrm>
        </p:spPr>
        <p:txBody>
          <a:bodyPr/>
          <a:lstStyle/>
          <a:p>
            <a:pPr marL="609600" indent="-609600">
              <a:lnSpc>
                <a:spcPct val="80000"/>
              </a:lnSpc>
              <a:buFont typeface="Monotype Sorts" charset="2"/>
              <a:buAutoNum type="arabicPeriod"/>
            </a:pPr>
            <a:r>
              <a:rPr lang="en-US" altLang="en-US" sz="2800" dirty="0" smtClean="0"/>
              <a:t>Eliminate or control the sources of pollution</a:t>
            </a:r>
          </a:p>
          <a:p>
            <a:pPr marL="990600" lvl="1" indent="-533400">
              <a:lnSpc>
                <a:spcPct val="80000"/>
              </a:lnSpc>
              <a:buFont typeface="Wingdings" panose="05000000000000000000" pitchFamily="2" charset="2"/>
              <a:buChar char="v"/>
            </a:pPr>
            <a:r>
              <a:rPr lang="en-US" altLang="en-US" sz="2200" dirty="0" smtClean="0"/>
              <a:t>Improved stoves</a:t>
            </a:r>
          </a:p>
          <a:p>
            <a:pPr marL="990600" lvl="1" indent="-533400">
              <a:lnSpc>
                <a:spcPct val="80000"/>
              </a:lnSpc>
              <a:buFont typeface="Wingdings" panose="05000000000000000000" pitchFamily="2" charset="2"/>
              <a:buChar char="v"/>
            </a:pPr>
            <a:r>
              <a:rPr lang="en-US" altLang="en-US" sz="2200" dirty="0" smtClean="0"/>
              <a:t>Clean fuels (kerosene, gas)</a:t>
            </a:r>
          </a:p>
          <a:p>
            <a:pPr marL="990600" lvl="1" indent="-533400">
              <a:lnSpc>
                <a:spcPct val="80000"/>
              </a:lnSpc>
              <a:buFont typeface="Wingdings" panose="05000000000000000000" pitchFamily="2" charset="2"/>
              <a:buChar char="v"/>
            </a:pPr>
            <a:r>
              <a:rPr lang="en-US" altLang="en-US" sz="2200" dirty="0" smtClean="0"/>
              <a:t>Venting stoves for cooking and heating</a:t>
            </a:r>
          </a:p>
          <a:p>
            <a:pPr marL="990600" lvl="1" indent="-533400">
              <a:lnSpc>
                <a:spcPct val="80000"/>
              </a:lnSpc>
              <a:buFont typeface="Wingdings" panose="05000000000000000000" pitchFamily="2" charset="2"/>
              <a:buChar char="v"/>
            </a:pPr>
            <a:r>
              <a:rPr lang="en-US" altLang="en-US" sz="2200" dirty="0" smtClean="0"/>
              <a:t>Regular maintenance of cooking, heating and cooling systems</a:t>
            </a:r>
          </a:p>
          <a:p>
            <a:pPr marL="990600" lvl="1" indent="-533400">
              <a:lnSpc>
                <a:spcPct val="80000"/>
              </a:lnSpc>
              <a:buFont typeface="Wingdings" panose="05000000000000000000" pitchFamily="2" charset="2"/>
              <a:buChar char="v"/>
            </a:pPr>
            <a:r>
              <a:rPr lang="en-US" altLang="en-US" sz="2200" dirty="0" smtClean="0"/>
              <a:t>Choose non-volatile, non-toxic building materials</a:t>
            </a:r>
          </a:p>
          <a:p>
            <a:pPr marL="990600" lvl="1" indent="-533400">
              <a:lnSpc>
                <a:spcPct val="80000"/>
              </a:lnSpc>
              <a:buFont typeface="Wingdings" panose="05000000000000000000" pitchFamily="2" charset="2"/>
              <a:buChar char="v"/>
            </a:pPr>
            <a:r>
              <a:rPr lang="en-GB" altLang="en-US" sz="2200" dirty="0" smtClean="0"/>
              <a:t>Maintaining dry homes and schools</a:t>
            </a:r>
            <a:endParaRPr lang="en-US" altLang="en-US" sz="2200" dirty="0" smtClean="0"/>
          </a:p>
          <a:p>
            <a:pPr marL="990600" lvl="1" indent="-533400">
              <a:lnSpc>
                <a:spcPct val="80000"/>
              </a:lnSpc>
              <a:buFont typeface="Wingdings" panose="05000000000000000000" pitchFamily="2" charset="2"/>
              <a:buNone/>
            </a:pPr>
            <a:endParaRPr lang="en-US" altLang="en-US" sz="2200" b="1" dirty="0" smtClean="0"/>
          </a:p>
          <a:p>
            <a:pPr marL="609600" indent="-609600">
              <a:lnSpc>
                <a:spcPct val="80000"/>
              </a:lnSpc>
              <a:buFont typeface="Monotype Sorts" charset="2"/>
              <a:buAutoNum type="arabicPeriod"/>
            </a:pPr>
            <a:r>
              <a:rPr lang="en-US" altLang="en-US" sz="2800" dirty="0" smtClean="0"/>
              <a:t>Ventilation – building design</a:t>
            </a:r>
          </a:p>
          <a:p>
            <a:pPr marL="990600" lvl="1" indent="-533400">
              <a:lnSpc>
                <a:spcPct val="80000"/>
              </a:lnSpc>
              <a:buFont typeface="Wingdings" panose="05000000000000000000" pitchFamily="2" charset="2"/>
              <a:buChar char="v"/>
            </a:pPr>
            <a:r>
              <a:rPr lang="en-US" altLang="en-US" sz="2200" dirty="0" smtClean="0"/>
              <a:t>Dilute and remove pollutants through ventilation with outdoor air</a:t>
            </a:r>
          </a:p>
          <a:p>
            <a:pPr marL="990600" lvl="1" indent="-533400">
              <a:lnSpc>
                <a:spcPct val="80000"/>
              </a:lnSpc>
              <a:buFont typeface="Wingdings" panose="05000000000000000000" pitchFamily="2" charset="2"/>
              <a:buChar char="v"/>
            </a:pPr>
            <a:endParaRPr lang="en-US" altLang="en-US" sz="2200" dirty="0" smtClean="0"/>
          </a:p>
          <a:p>
            <a:pPr marL="609600" indent="-609600">
              <a:lnSpc>
                <a:spcPct val="80000"/>
              </a:lnSpc>
              <a:buFont typeface="Monotype Sorts" charset="2"/>
              <a:buAutoNum type="arabicPeriod"/>
            </a:pPr>
            <a:r>
              <a:rPr lang="en-US" altLang="en-US" sz="2800" dirty="0" smtClean="0"/>
              <a:t>Air cleaning – NOT air fresheners!</a:t>
            </a:r>
          </a:p>
          <a:p>
            <a:pPr marL="990600" lvl="1" indent="-533400">
              <a:lnSpc>
                <a:spcPct val="80000"/>
              </a:lnSpc>
              <a:buFont typeface="Wingdings" panose="05000000000000000000" pitchFamily="2" charset="2"/>
              <a:buChar char="v"/>
            </a:pPr>
            <a:r>
              <a:rPr lang="en-US" altLang="en-US" sz="2200" dirty="0" smtClean="0"/>
              <a:t>Air filters and ionizers may remove some airborne particles</a:t>
            </a:r>
          </a:p>
          <a:p>
            <a:pPr marL="990600" lvl="1" indent="-533400">
              <a:lnSpc>
                <a:spcPct val="80000"/>
              </a:lnSpc>
              <a:buFont typeface="Wingdings" panose="05000000000000000000" pitchFamily="2" charset="2"/>
              <a:buChar char="v"/>
            </a:pPr>
            <a:r>
              <a:rPr lang="en-US" altLang="en-US" sz="2200" dirty="0" smtClean="0"/>
              <a:t>Gas adsorbing material is used to remove gaseous contaminants</a:t>
            </a:r>
          </a:p>
          <a:p>
            <a:pPr marL="990600" lvl="1" indent="-533400">
              <a:lnSpc>
                <a:spcPct val="80000"/>
              </a:lnSpc>
              <a:buFont typeface="Wingdings" panose="05000000000000000000" pitchFamily="2" charset="2"/>
              <a:buChar char="v"/>
            </a:pPr>
            <a:endParaRPr lang="en-US" altLang="en-US" sz="2200" dirty="0" smtClean="0"/>
          </a:p>
        </p:txBody>
      </p:sp>
      <p:pic>
        <p:nvPicPr>
          <p:cNvPr id="4" name="Immagine 4" descr="WH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191" y="6054327"/>
            <a:ext cx="1464215" cy="664787"/>
          </a:xfrm>
          <a:prstGeom prst="rect">
            <a:avLst/>
          </a:prstGeom>
        </p:spPr>
      </p:pic>
    </p:spTree>
    <p:extLst>
      <p:ext uri="{BB962C8B-B14F-4D97-AF65-F5344CB8AC3E}">
        <p14:creationId xmlns:p14="http://schemas.microsoft.com/office/powerpoint/2010/main" val="16968009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awa-Mahal-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061" y="128913"/>
            <a:ext cx="5724128" cy="338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The pearl-academy-fashion-Jaipur Rajashth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579342"/>
            <a:ext cx="5691187" cy="320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4"/>
          <p:cNvSpPr txBox="1">
            <a:spLocks noChangeArrowheads="1"/>
          </p:cNvSpPr>
          <p:nvPr/>
        </p:nvSpPr>
        <p:spPr bwMode="auto">
          <a:xfrm>
            <a:off x="224058" y="4766321"/>
            <a:ext cx="29797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400" b="1" dirty="0" smtClean="0">
                <a:solidFill>
                  <a:prstClr val="white"/>
                </a:solidFill>
                <a:latin typeface="Calibri"/>
                <a:cs typeface="Arial" panose="020B0604020202020204" pitchFamily="34" charset="0"/>
              </a:rPr>
              <a:t>Pearl Academy, Jaipur</a:t>
            </a:r>
          </a:p>
          <a:p>
            <a:pPr defTabSz="457200" eaLnBrk="1" fontAlgn="base" hangingPunct="1">
              <a:spcBef>
                <a:spcPct val="0"/>
              </a:spcBef>
              <a:spcAft>
                <a:spcPct val="0"/>
              </a:spcAft>
              <a:buFontTx/>
              <a:buNone/>
            </a:pPr>
            <a:r>
              <a:rPr lang="en-IN" altLang="en-US" sz="2400" b="1" dirty="0" smtClean="0">
                <a:solidFill>
                  <a:prstClr val="white"/>
                </a:solidFill>
                <a:latin typeface="Calibri"/>
                <a:cs typeface="Arial" panose="020B0604020202020204" pitchFamily="34" charset="0"/>
              </a:rPr>
              <a:t>Constructed 2008</a:t>
            </a:r>
          </a:p>
        </p:txBody>
      </p:sp>
      <p:sp>
        <p:nvSpPr>
          <p:cNvPr id="50181" name="TextBox 4"/>
          <p:cNvSpPr txBox="1">
            <a:spLocks noChangeArrowheads="1"/>
          </p:cNvSpPr>
          <p:nvPr/>
        </p:nvSpPr>
        <p:spPr bwMode="auto">
          <a:xfrm>
            <a:off x="6382616" y="980728"/>
            <a:ext cx="25124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eaLnBrk="1" fontAlgn="base" hangingPunct="1">
              <a:spcBef>
                <a:spcPct val="0"/>
              </a:spcBef>
              <a:spcAft>
                <a:spcPct val="0"/>
              </a:spcAft>
              <a:buFontTx/>
              <a:buNone/>
            </a:pPr>
            <a:r>
              <a:rPr lang="en-IN" altLang="en-US" sz="2400" b="1" dirty="0" smtClean="0">
                <a:solidFill>
                  <a:prstClr val="white"/>
                </a:solidFill>
                <a:latin typeface="Calibri"/>
                <a:cs typeface="Arial" panose="020B0604020202020204" pitchFamily="34" charset="0"/>
              </a:rPr>
              <a:t>HAWA </a:t>
            </a:r>
            <a:r>
              <a:rPr lang="en-IN" altLang="en-US" sz="2400" b="1" dirty="0" err="1" smtClean="0">
                <a:solidFill>
                  <a:prstClr val="white"/>
                </a:solidFill>
                <a:latin typeface="Calibri"/>
                <a:cs typeface="Arial" panose="020B0604020202020204" pitchFamily="34" charset="0"/>
              </a:rPr>
              <a:t>Mahal</a:t>
            </a:r>
            <a:r>
              <a:rPr lang="en-IN" altLang="en-US" sz="2400" b="1" dirty="0" smtClean="0">
                <a:solidFill>
                  <a:prstClr val="white"/>
                </a:solidFill>
                <a:latin typeface="Calibri"/>
                <a:cs typeface="Arial" panose="020B0604020202020204" pitchFamily="34" charset="0"/>
              </a:rPr>
              <a:t>,</a:t>
            </a:r>
          </a:p>
          <a:p>
            <a:pPr defTabSz="457200" eaLnBrk="1" fontAlgn="base" hangingPunct="1">
              <a:spcBef>
                <a:spcPct val="0"/>
              </a:spcBef>
              <a:spcAft>
                <a:spcPct val="0"/>
              </a:spcAft>
              <a:buFontTx/>
              <a:buNone/>
            </a:pPr>
            <a:r>
              <a:rPr lang="en-IN" altLang="en-US" sz="2400" b="1" dirty="0" smtClean="0">
                <a:solidFill>
                  <a:prstClr val="white"/>
                </a:solidFill>
                <a:latin typeface="Calibri"/>
                <a:cs typeface="Arial" panose="020B0604020202020204" pitchFamily="34" charset="0"/>
              </a:rPr>
              <a:t>Jaipur, </a:t>
            </a:r>
            <a:r>
              <a:rPr lang="en-IN" altLang="en-US" sz="2400" b="1" dirty="0" err="1" smtClean="0">
                <a:solidFill>
                  <a:prstClr val="white"/>
                </a:solidFill>
                <a:latin typeface="Calibri"/>
                <a:cs typeface="Arial" panose="020B0604020202020204" pitchFamily="34" charset="0"/>
              </a:rPr>
              <a:t>Rajashthan</a:t>
            </a:r>
            <a:endParaRPr lang="en-IN" altLang="en-US" sz="2400" b="1" dirty="0" smtClean="0">
              <a:solidFill>
                <a:prstClr val="white"/>
              </a:solidFill>
              <a:latin typeface="Calibri"/>
              <a:cs typeface="Arial" panose="020B0604020202020204" pitchFamily="34" charset="0"/>
            </a:endParaRPr>
          </a:p>
          <a:p>
            <a:pPr defTabSz="457200" eaLnBrk="1" fontAlgn="base" hangingPunct="1">
              <a:spcBef>
                <a:spcPct val="0"/>
              </a:spcBef>
              <a:spcAft>
                <a:spcPct val="0"/>
              </a:spcAft>
              <a:buFontTx/>
              <a:buNone/>
            </a:pPr>
            <a:r>
              <a:rPr lang="en-IN" altLang="en-US" sz="2400" b="1" dirty="0" smtClean="0">
                <a:solidFill>
                  <a:prstClr val="white"/>
                </a:solidFill>
                <a:latin typeface="Calibri"/>
                <a:cs typeface="Arial" panose="020B0604020202020204" pitchFamily="34" charset="0"/>
              </a:rPr>
              <a:t>Constructed 1799</a:t>
            </a:r>
          </a:p>
        </p:txBody>
      </p:sp>
    </p:spTree>
    <p:extLst>
      <p:ext uri="{BB962C8B-B14F-4D97-AF65-F5344CB8AC3E}">
        <p14:creationId xmlns:p14="http://schemas.microsoft.com/office/powerpoint/2010/main" val="32233166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0" y="0"/>
            <a:ext cx="9144000" cy="836712"/>
          </a:xfrm>
        </p:spPr>
        <p:txBody>
          <a:bodyPr>
            <a:normAutofit/>
          </a:bodyPr>
          <a:lstStyle/>
          <a:p>
            <a:r>
              <a:rPr lang="en-IN" altLang="en-US" sz="4800" b="1" dirty="0" smtClean="0"/>
              <a:t>GREEN BUILDINGS...LITERALLY</a:t>
            </a:r>
          </a:p>
        </p:txBody>
      </p:sp>
      <p:grpSp>
        <p:nvGrpSpPr>
          <p:cNvPr id="52227" name="Group 10"/>
          <p:cNvGrpSpPr>
            <a:grpSpLocks/>
          </p:cNvGrpSpPr>
          <p:nvPr/>
        </p:nvGrpSpPr>
        <p:grpSpPr bwMode="auto">
          <a:xfrm>
            <a:off x="251520" y="1124744"/>
            <a:ext cx="8604448" cy="4942880"/>
            <a:chOff x="0" y="1071546"/>
            <a:chExt cx="9144000" cy="5286387"/>
          </a:xfrm>
        </p:grpSpPr>
        <p:pic>
          <p:nvPicPr>
            <p:cNvPr id="52229" name="Picture 6" descr="Paharpur Center Delhi.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71546"/>
              <a:ext cx="2789218" cy="378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Paharpur Center 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132" y="1071546"/>
              <a:ext cx="3571868" cy="267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8" descr="Paharpur Center Delhi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050" y="1071546"/>
              <a:ext cx="2839643" cy="378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9" descr="Paharpur Center 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9760" y="3714752"/>
              <a:ext cx="3524240" cy="264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28" name="Picture 4" descr="C:\Dr Sitesh Roy\Sitesh HP laptop\AI India\Dr Roy Health Solutions Clinic\Dr Roy Clinic Logo sm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3600"/>
            <a:ext cx="1714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041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116632"/>
            <a:ext cx="9144000" cy="647700"/>
          </a:xfrm>
          <a:noFill/>
        </p:spPr>
        <p:txBody>
          <a:bodyPr anchor="t">
            <a:noAutofit/>
          </a:bodyPr>
          <a:lstStyle/>
          <a:p>
            <a:r>
              <a:rPr lang="en-GB" altLang="en-US" sz="4800" b="1" dirty="0" smtClean="0"/>
              <a:t>EDUCATION AND ADVOCACY</a:t>
            </a:r>
            <a:endParaRPr lang="en-US" altLang="en-US" sz="4800" b="1" dirty="0" smtClean="0"/>
          </a:p>
        </p:txBody>
      </p:sp>
      <p:sp>
        <p:nvSpPr>
          <p:cNvPr id="53251" name="Rectangle 4"/>
          <p:cNvSpPr>
            <a:spLocks noGrp="1" noChangeArrowheads="1"/>
          </p:cNvSpPr>
          <p:nvPr>
            <p:ph type="body" sz="half" idx="4294967295"/>
          </p:nvPr>
        </p:nvSpPr>
        <p:spPr>
          <a:xfrm>
            <a:off x="647564" y="1196752"/>
            <a:ext cx="7848872" cy="5328592"/>
          </a:xfrm>
        </p:spPr>
        <p:txBody>
          <a:bodyPr>
            <a:noAutofit/>
          </a:bodyPr>
          <a:lstStyle/>
          <a:p>
            <a:pPr>
              <a:buFont typeface="Wingdings" panose="05000000000000000000" pitchFamily="2" charset="2"/>
              <a:buChar char="v"/>
            </a:pPr>
            <a:r>
              <a:rPr lang="en-US" altLang="en-US" sz="2200" dirty="0" smtClean="0"/>
              <a:t>Education of:</a:t>
            </a:r>
          </a:p>
          <a:p>
            <a:pPr lvl="1">
              <a:buFont typeface="Wingdings" panose="05000000000000000000" pitchFamily="2" charset="2"/>
              <a:buChar char="§"/>
            </a:pPr>
            <a:r>
              <a:rPr lang="en-US" altLang="en-US" sz="2200" dirty="0" smtClean="0"/>
              <a:t>Children</a:t>
            </a:r>
          </a:p>
          <a:p>
            <a:pPr lvl="1">
              <a:buFont typeface="Wingdings" panose="05000000000000000000" pitchFamily="2" charset="2"/>
              <a:buChar char="§"/>
            </a:pPr>
            <a:r>
              <a:rPr lang="en-US" altLang="en-US" sz="2200" dirty="0" smtClean="0"/>
              <a:t>Family and community</a:t>
            </a:r>
          </a:p>
          <a:p>
            <a:pPr lvl="1">
              <a:buFont typeface="Wingdings" panose="05000000000000000000" pitchFamily="2" charset="2"/>
              <a:buChar char="§"/>
            </a:pPr>
            <a:r>
              <a:rPr lang="en-US" altLang="en-US" sz="2200" dirty="0" smtClean="0"/>
              <a:t>Health care providers</a:t>
            </a:r>
          </a:p>
          <a:p>
            <a:pPr lvl="1">
              <a:buFont typeface="Wingdings" panose="05000000000000000000" pitchFamily="2" charset="2"/>
              <a:buChar char="§"/>
            </a:pPr>
            <a:r>
              <a:rPr lang="en-US" altLang="en-US" sz="2200" dirty="0" smtClean="0"/>
              <a:t>Lawmakers</a:t>
            </a:r>
          </a:p>
          <a:p>
            <a:pPr lvl="1"/>
            <a:endParaRPr lang="en-US" altLang="en-US" sz="2200" dirty="0" smtClean="0"/>
          </a:p>
          <a:p>
            <a:pPr>
              <a:buFont typeface="Wingdings" panose="05000000000000000000" pitchFamily="2" charset="2"/>
              <a:buChar char="v"/>
            </a:pPr>
            <a:r>
              <a:rPr lang="en-US" altLang="en-US" sz="2200" dirty="0" smtClean="0"/>
              <a:t>Environment policy-making</a:t>
            </a:r>
          </a:p>
          <a:p>
            <a:pPr lvl="1">
              <a:buFont typeface="Wingdings" panose="05000000000000000000" pitchFamily="2" charset="2"/>
              <a:buChar char="§"/>
            </a:pPr>
            <a:r>
              <a:rPr lang="en-US" altLang="en-US" sz="2200" dirty="0" smtClean="0"/>
              <a:t>Framework Convention on Tobacco Control</a:t>
            </a:r>
          </a:p>
          <a:p>
            <a:pPr lvl="1">
              <a:buFont typeface="Wingdings" panose="05000000000000000000" pitchFamily="2" charset="2"/>
              <a:buChar char="§"/>
            </a:pPr>
            <a:r>
              <a:rPr lang="en-US" altLang="en-US" sz="2200" dirty="0" smtClean="0"/>
              <a:t>Clean indoor air regulations</a:t>
            </a:r>
          </a:p>
          <a:p>
            <a:pPr lvl="1">
              <a:buFont typeface="Wingdings" panose="05000000000000000000" pitchFamily="2" charset="2"/>
              <a:buChar char="§"/>
            </a:pPr>
            <a:r>
              <a:rPr lang="en-US" altLang="en-US" sz="2200" dirty="0" smtClean="0"/>
              <a:t>Community actions</a:t>
            </a:r>
          </a:p>
          <a:p>
            <a:pPr lvl="1">
              <a:buFont typeface="Wingdings" panose="05000000000000000000" pitchFamily="2" charset="2"/>
              <a:buChar char="§"/>
            </a:pPr>
            <a:r>
              <a:rPr lang="en-US" altLang="en-US" sz="2200" dirty="0" smtClean="0"/>
              <a:t>Governmental regulations and enforcement</a:t>
            </a:r>
          </a:p>
          <a:p>
            <a:pPr lvl="1">
              <a:buFont typeface="Wingdings" panose="05000000000000000000" pitchFamily="2" charset="2"/>
              <a:buNone/>
            </a:pPr>
            <a:endParaRPr lang="en-US" altLang="en-US" sz="2200" dirty="0" smtClean="0"/>
          </a:p>
          <a:p>
            <a:pPr>
              <a:buFont typeface="Wingdings" panose="05000000000000000000" pitchFamily="2" charset="2"/>
              <a:buChar char="v"/>
            </a:pPr>
            <a:r>
              <a:rPr lang="en-US" altLang="en-US" sz="2200" dirty="0" smtClean="0"/>
              <a:t>MORE Research…</a:t>
            </a:r>
          </a:p>
        </p:txBody>
      </p:sp>
      <p:pic>
        <p:nvPicPr>
          <p:cNvPr id="53252" name="Picture 4" descr="C:\Dr Sitesh Roy\Sitesh HP laptop\AI India\Dr Roy Health Solutions Clinic\Dr Roy Clinic Logo 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00" y="5943600"/>
            <a:ext cx="1714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4" descr="WH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190" y="5098364"/>
            <a:ext cx="1464215" cy="664787"/>
          </a:xfrm>
          <a:prstGeom prst="rect">
            <a:avLst/>
          </a:prstGeom>
        </p:spPr>
      </p:pic>
    </p:spTree>
    <p:extLst>
      <p:ext uri="{BB962C8B-B14F-4D97-AF65-F5344CB8AC3E}">
        <p14:creationId xmlns:p14="http://schemas.microsoft.com/office/powerpoint/2010/main" val="11350798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0"/>
            <a:ext cx="9144000" cy="764704"/>
          </a:xfrm>
        </p:spPr>
        <p:txBody>
          <a:bodyPr/>
          <a:lstStyle/>
          <a:p>
            <a:r>
              <a:rPr lang="en-IN" altLang="en-US" b="1" dirty="0" smtClean="0"/>
              <a:t>Conclusions</a:t>
            </a:r>
            <a:endParaRPr lang="en-IN" altLang="en-US" dirty="0" smtClean="0"/>
          </a:p>
        </p:txBody>
      </p:sp>
      <p:sp>
        <p:nvSpPr>
          <p:cNvPr id="54275" name="Content Placeholder 2"/>
          <p:cNvSpPr>
            <a:spLocks noGrp="1"/>
          </p:cNvSpPr>
          <p:nvPr>
            <p:ph idx="4294967295"/>
          </p:nvPr>
        </p:nvSpPr>
        <p:spPr>
          <a:xfrm>
            <a:off x="457200" y="1196752"/>
            <a:ext cx="8229600" cy="4525963"/>
          </a:xfrm>
        </p:spPr>
        <p:txBody>
          <a:bodyPr>
            <a:normAutofit lnSpcReduction="10000"/>
          </a:bodyPr>
          <a:lstStyle/>
          <a:p>
            <a:r>
              <a:rPr lang="en-IN" altLang="en-US" dirty="0" smtClean="0"/>
              <a:t>Allergic rhinitis is increasing rapidly in prevalence in India</a:t>
            </a:r>
          </a:p>
          <a:p>
            <a:r>
              <a:rPr lang="en-IN" altLang="en-US" dirty="0" smtClean="0"/>
              <a:t>Variety of indoor and outdoor pollutants some of known origins and some unique to the Indian scenario clearly contribute to the aggravation of allergic rhinitis</a:t>
            </a:r>
          </a:p>
          <a:p>
            <a:r>
              <a:rPr lang="en-IN" altLang="en-US" dirty="0" smtClean="0"/>
              <a:t>Greater awareness amongst physicians and public is necessary to reduce such exposures and impact</a:t>
            </a:r>
          </a:p>
        </p:txBody>
      </p:sp>
      <p:pic>
        <p:nvPicPr>
          <p:cNvPr id="54276" name="Picture 4" descr="C:\Dr Sitesh Roy\Sitesh HP laptop\AI India\Dr Roy Health Solutions Clinic\Dr Roy Clinic Logo 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00" y="5943600"/>
            <a:ext cx="1714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7010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664" y="1988840"/>
            <a:ext cx="6192688" cy="1938992"/>
          </a:xfrm>
          <a:prstGeom prst="rect">
            <a:avLst/>
          </a:prstGeom>
        </p:spPr>
        <p:txBody>
          <a:bodyPr wrap="square">
            <a:spAutoFit/>
          </a:bodyPr>
          <a:lstStyle/>
          <a:p>
            <a:pPr algn="ctr"/>
            <a:r>
              <a:rPr lang="en-US" sz="4000" b="1" dirty="0">
                <a:solidFill>
                  <a:prstClr val="white">
                    <a:lumMod val="50000"/>
                  </a:prstClr>
                </a:solidFill>
              </a:rPr>
              <a:t>New Insights On Air Pollution &amp; Allergy:</a:t>
            </a:r>
          </a:p>
          <a:p>
            <a:pPr algn="ctr"/>
            <a:r>
              <a:rPr lang="en-US" sz="4000" b="1" dirty="0">
                <a:solidFill>
                  <a:prstClr val="white">
                    <a:lumMod val="50000"/>
                  </a:prstClr>
                </a:solidFill>
              </a:rPr>
              <a:t>The Brazilian Reality</a:t>
            </a:r>
          </a:p>
        </p:txBody>
      </p:sp>
    </p:spTree>
    <p:extLst>
      <p:ext uri="{BB962C8B-B14F-4D97-AF65-F5344CB8AC3E}">
        <p14:creationId xmlns:p14="http://schemas.microsoft.com/office/powerpoint/2010/main" val="1239495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975"/>
            <a:ext cx="9144000" cy="782737"/>
          </a:xfrm>
        </p:spPr>
        <p:txBody>
          <a:bodyPr>
            <a:normAutofit/>
          </a:bodyPr>
          <a:lstStyle/>
          <a:p>
            <a:r>
              <a:rPr lang="pt-BR" sz="3400" b="1" dirty="0" smtClean="0"/>
              <a:t>SANTA CASA DE SÃO PAULO MEDICAL SCHOOL</a:t>
            </a:r>
            <a:endParaRPr lang="pt-BR" sz="3400" b="1" dirty="0"/>
          </a:p>
        </p:txBody>
      </p:sp>
      <p:pic>
        <p:nvPicPr>
          <p:cNvPr id="4" name="Espaço Reservado para Conteúdo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67544" y="980728"/>
            <a:ext cx="8145462" cy="4679950"/>
          </a:xfrm>
        </p:spPr>
      </p:pic>
      <p:pic>
        <p:nvPicPr>
          <p:cNvPr id="5" name="Imagem 4"/>
          <p:cNvPicPr>
            <a:picLocks noChangeAspect="1"/>
          </p:cNvPicPr>
          <p:nvPr/>
        </p:nvPicPr>
        <p:blipFill rotWithShape="1">
          <a:blip r:embed="rId4" cstate="print">
            <a:extLst>
              <a:ext uri="{28A0092B-C50C-407E-A947-70E740481C1C}">
                <a14:useLocalDpi xmlns:a14="http://schemas.microsoft.com/office/drawing/2010/main" val="0"/>
              </a:ext>
            </a:extLst>
          </a:blip>
          <a:srcRect l="15077" r="16011"/>
          <a:stretch/>
        </p:blipFill>
        <p:spPr>
          <a:xfrm>
            <a:off x="5868144" y="5733256"/>
            <a:ext cx="864096" cy="975249"/>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4210" t="24343" r="16570" b="22090"/>
          <a:stretch/>
        </p:blipFill>
        <p:spPr>
          <a:xfrm>
            <a:off x="467544" y="5733256"/>
            <a:ext cx="2164882" cy="936104"/>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5813" y="5733256"/>
            <a:ext cx="2673569" cy="936104"/>
          </a:xfrm>
          <a:prstGeom prst="rect">
            <a:avLst/>
          </a:prstGeom>
        </p:spPr>
      </p:pic>
      <p:graphicFrame>
        <p:nvGraphicFramePr>
          <p:cNvPr id="8" name="Objeto 7"/>
          <p:cNvGraphicFramePr>
            <a:graphicFrameLocks noChangeAspect="1"/>
          </p:cNvGraphicFramePr>
          <p:nvPr>
            <p:extLst/>
          </p:nvPr>
        </p:nvGraphicFramePr>
        <p:xfrm>
          <a:off x="7524328" y="5733256"/>
          <a:ext cx="1011684" cy="1011684"/>
        </p:xfrm>
        <a:graphic>
          <a:graphicData uri="http://schemas.openxmlformats.org/presentationml/2006/ole">
            <mc:AlternateContent xmlns:mc="http://schemas.openxmlformats.org/markup-compatibility/2006">
              <mc:Choice xmlns:v="urn:schemas-microsoft-com:vml" Requires="v">
                <p:oleObj spid="_x0000_s5123" r:id="rId7" imgW="2448267" imgH="2448267" progId="">
                  <p:embed/>
                </p:oleObj>
              </mc:Choice>
              <mc:Fallback>
                <p:oleObj r:id="rId7" imgW="2448267" imgH="2448267"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5733256"/>
                        <a:ext cx="1011684" cy="101168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207744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836712"/>
          </a:xfrm>
        </p:spPr>
        <p:txBody>
          <a:bodyPr>
            <a:noAutofit/>
          </a:bodyPr>
          <a:lstStyle/>
          <a:p>
            <a:r>
              <a:rPr lang="pt-BR" sz="3800" b="1" dirty="0" smtClean="0"/>
              <a:t>DEPARTMENT OF OTORHINOLARYNGOLOGY</a:t>
            </a:r>
            <a:endParaRPr lang="pt-BR" sz="3800" b="1" dirty="0"/>
          </a:p>
        </p:txBody>
      </p:sp>
      <p:pic>
        <p:nvPicPr>
          <p:cNvPr id="4" name="Espaço Reservado para Conteú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87624" y="1124744"/>
            <a:ext cx="6912768" cy="5184576"/>
          </a:xfrm>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4210" t="24343" r="16570" b="22090"/>
          <a:stretch/>
        </p:blipFill>
        <p:spPr>
          <a:xfrm>
            <a:off x="251520" y="1124744"/>
            <a:ext cx="2304256" cy="1121854"/>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val="0"/>
              </a:ext>
            </a:extLst>
          </a:blip>
          <a:srcRect l="15077" r="16011"/>
          <a:stretch/>
        </p:blipFill>
        <p:spPr>
          <a:xfrm>
            <a:off x="8100392" y="1124744"/>
            <a:ext cx="937326" cy="1373597"/>
          </a:xfrm>
          <a:prstGeom prst="rect">
            <a:avLst/>
          </a:prstGeom>
        </p:spPr>
      </p:pic>
    </p:spTree>
    <p:extLst>
      <p:ext uri="{BB962C8B-B14F-4D97-AF65-F5344CB8AC3E}">
        <p14:creationId xmlns:p14="http://schemas.microsoft.com/office/powerpoint/2010/main" val="2964783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smtClean="0"/>
              <a:t>BREATHING</a:t>
            </a:r>
            <a:endParaRPr lang="en-US" b="1" dirty="0"/>
          </a:p>
        </p:txBody>
      </p:sp>
      <p:sp>
        <p:nvSpPr>
          <p:cNvPr id="3" name="Espaço Reservado para Conteúdo 2"/>
          <p:cNvSpPr>
            <a:spLocks noGrp="1"/>
          </p:cNvSpPr>
          <p:nvPr>
            <p:ph idx="4294967295"/>
          </p:nvPr>
        </p:nvSpPr>
        <p:spPr>
          <a:xfrm>
            <a:off x="360040" y="1052736"/>
            <a:ext cx="8460432" cy="3744416"/>
          </a:xfrm>
        </p:spPr>
        <p:txBody>
          <a:bodyPr>
            <a:normAutofit fontScale="92500" lnSpcReduction="10000"/>
          </a:bodyPr>
          <a:lstStyle/>
          <a:p>
            <a:pPr>
              <a:lnSpc>
                <a:spcPct val="130000"/>
              </a:lnSpc>
            </a:pPr>
            <a:r>
              <a:rPr lang="en-US" dirty="0" smtClean="0"/>
              <a:t>10 to 15 thousand air liters per day</a:t>
            </a:r>
          </a:p>
          <a:p>
            <a:pPr lvl="1">
              <a:lnSpc>
                <a:spcPct val="130000"/>
              </a:lnSpc>
              <a:buFont typeface="Wingdings" charset="2"/>
              <a:buChar char="§"/>
            </a:pPr>
            <a:r>
              <a:rPr lang="en-US" dirty="0" smtClean="0"/>
              <a:t>Millions of suspended particles</a:t>
            </a:r>
          </a:p>
          <a:p>
            <a:pPr lvl="1">
              <a:lnSpc>
                <a:spcPct val="130000"/>
              </a:lnSpc>
              <a:buFont typeface="Wingdings" charset="2"/>
              <a:buChar char="§"/>
            </a:pPr>
            <a:r>
              <a:rPr lang="en-US" dirty="0" smtClean="0"/>
              <a:t>Organic and volatile compounds</a:t>
            </a:r>
          </a:p>
          <a:p>
            <a:pPr>
              <a:lnSpc>
                <a:spcPct val="130000"/>
              </a:lnSpc>
            </a:pPr>
            <a:r>
              <a:rPr lang="en-US" dirty="0" smtClean="0"/>
              <a:t>Airway -  Nose -  Lungs</a:t>
            </a:r>
          </a:p>
          <a:p>
            <a:pPr lvl="1">
              <a:lnSpc>
                <a:spcPct val="130000"/>
              </a:lnSpc>
              <a:buFont typeface="Wingdings" charset="2"/>
              <a:buChar char="§"/>
            </a:pPr>
            <a:r>
              <a:rPr lang="en-US" dirty="0" smtClean="0"/>
              <a:t>Particle retention</a:t>
            </a:r>
          </a:p>
          <a:p>
            <a:pPr lvl="1">
              <a:lnSpc>
                <a:spcPct val="130000"/>
              </a:lnSpc>
              <a:buFont typeface="Wingdings" charset="2"/>
              <a:buChar char="§"/>
            </a:pPr>
            <a:r>
              <a:rPr lang="en-US" dirty="0" smtClean="0"/>
              <a:t>Allergic reactivity</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2924944"/>
            <a:ext cx="3816085" cy="2862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ângulo 4"/>
          <p:cNvSpPr/>
          <p:nvPr/>
        </p:nvSpPr>
        <p:spPr>
          <a:xfrm>
            <a:off x="3347864" y="6550126"/>
            <a:ext cx="5688632" cy="276999"/>
          </a:xfrm>
          <a:prstGeom prst="rect">
            <a:avLst/>
          </a:prstGeom>
        </p:spPr>
        <p:txBody>
          <a:bodyPr wrap="square">
            <a:spAutoFit/>
          </a:bodyPr>
          <a:lstStyle/>
          <a:p>
            <a:r>
              <a:rPr lang="en-US" sz="1200" dirty="0" err="1">
                <a:solidFill>
                  <a:srgbClr val="FFFFFF"/>
                </a:solidFill>
              </a:rPr>
              <a:t>Ganong’s</a:t>
            </a:r>
            <a:r>
              <a:rPr lang="en-US" sz="1200" dirty="0">
                <a:solidFill>
                  <a:srgbClr val="FFFFFF"/>
                </a:solidFill>
              </a:rPr>
              <a:t> Review of  Medical Physiology -  24</a:t>
            </a:r>
            <a:r>
              <a:rPr lang="en-US" sz="1200" baseline="30000" dirty="0">
                <a:solidFill>
                  <a:srgbClr val="FFFFFF"/>
                </a:solidFill>
              </a:rPr>
              <a:t>th</a:t>
            </a:r>
            <a:r>
              <a:rPr lang="en-US" sz="1200" dirty="0">
                <a:solidFill>
                  <a:srgbClr val="FFFFFF"/>
                </a:solidFill>
              </a:rPr>
              <a:t> ed. – Section VI – Respiratory Physiology</a:t>
            </a:r>
          </a:p>
        </p:txBody>
      </p:sp>
      <p:sp>
        <p:nvSpPr>
          <p:cNvPr id="6" name="Seta para a direita 4"/>
          <p:cNvSpPr/>
          <p:nvPr/>
        </p:nvSpPr>
        <p:spPr>
          <a:xfrm>
            <a:off x="5580112" y="1959870"/>
            <a:ext cx="720080" cy="461018"/>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7" name="Rectangle 6"/>
          <p:cNvSpPr/>
          <p:nvPr/>
        </p:nvSpPr>
        <p:spPr>
          <a:xfrm>
            <a:off x="6372200" y="1892760"/>
            <a:ext cx="2664296" cy="523220"/>
          </a:xfrm>
          <a:prstGeom prst="rect">
            <a:avLst/>
          </a:prstGeom>
        </p:spPr>
        <p:txBody>
          <a:bodyPr wrap="square">
            <a:spAutoFit/>
          </a:bodyPr>
          <a:lstStyle/>
          <a:p>
            <a:pPr algn="ctr"/>
            <a:r>
              <a:rPr lang="en-US" sz="2800" b="1" dirty="0">
                <a:ln>
                  <a:solidFill>
                    <a:prstClr val="white"/>
                  </a:solidFill>
                </a:ln>
                <a:solidFill>
                  <a:srgbClr val="FF0000"/>
                </a:solidFill>
              </a:rPr>
              <a:t>AIR POLLUTION</a:t>
            </a:r>
          </a:p>
        </p:txBody>
      </p:sp>
    </p:spTree>
    <p:extLst>
      <p:ext uri="{BB962C8B-B14F-4D97-AF65-F5344CB8AC3E}">
        <p14:creationId xmlns:p14="http://schemas.microsoft.com/office/powerpoint/2010/main" val="2101497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764704"/>
          </a:xfrm>
        </p:spPr>
        <p:txBody>
          <a:bodyPr>
            <a:normAutofit fontScale="90000"/>
          </a:bodyPr>
          <a:lstStyle/>
          <a:p>
            <a:r>
              <a:rPr lang="en-US" b="1" dirty="0" smtClean="0"/>
              <a:t>INDUSTRIAL REVOLUTION</a:t>
            </a:r>
            <a:br>
              <a:rPr lang="en-US" b="1" dirty="0" smtClean="0"/>
            </a:br>
            <a:r>
              <a:rPr lang="en-US" sz="3200" b="1" dirty="0" smtClean="0"/>
              <a:t>18th CENTURY</a:t>
            </a:r>
            <a:endParaRPr lang="en-US" sz="3200" b="1" dirty="0"/>
          </a:p>
        </p:txBody>
      </p:sp>
      <p:sp>
        <p:nvSpPr>
          <p:cNvPr id="5" name="Seta para a direita 4"/>
          <p:cNvSpPr/>
          <p:nvPr/>
        </p:nvSpPr>
        <p:spPr>
          <a:xfrm>
            <a:off x="2267744" y="2631900"/>
            <a:ext cx="432048" cy="293043"/>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6" name="Espaço Reservado para Conteúdo 2"/>
          <p:cNvSpPr txBox="1">
            <a:spLocks/>
          </p:cNvSpPr>
          <p:nvPr/>
        </p:nvSpPr>
        <p:spPr>
          <a:xfrm>
            <a:off x="503040" y="1206916"/>
            <a:ext cx="8245424" cy="280831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white"/>
                </a:solidFill>
              </a:rPr>
              <a:t>Increase on air pollution</a:t>
            </a:r>
          </a:p>
          <a:p>
            <a:pPr lvl="1">
              <a:buFont typeface="Wingdings" panose="05000000000000000000" pitchFamily="2" charset="2"/>
              <a:buChar char="§"/>
            </a:pPr>
            <a:r>
              <a:rPr lang="en-US" sz="2400" dirty="0" smtClean="0">
                <a:solidFill>
                  <a:prstClr val="white"/>
                </a:solidFill>
              </a:rPr>
              <a:t>Mineral coal</a:t>
            </a:r>
          </a:p>
          <a:p>
            <a:pPr lvl="1">
              <a:buFont typeface="Wingdings" panose="05000000000000000000" pitchFamily="2" charset="2"/>
              <a:buChar char="§"/>
            </a:pPr>
            <a:r>
              <a:rPr lang="en-US" sz="2400" dirty="0" smtClean="0">
                <a:solidFill>
                  <a:prstClr val="white"/>
                </a:solidFill>
              </a:rPr>
              <a:t>Oil derivatives (gasoline and diesel)</a:t>
            </a:r>
          </a:p>
          <a:p>
            <a:r>
              <a:rPr lang="en-US" sz="2400" dirty="0" smtClean="0">
                <a:solidFill>
                  <a:prstClr val="white"/>
                </a:solidFill>
              </a:rPr>
              <a:t>“Progress”       living with air pollutants</a:t>
            </a:r>
          </a:p>
          <a:p>
            <a:endParaRPr lang="en-US" sz="2400" dirty="0" smtClean="0">
              <a:solidFill>
                <a:prstClr val="white"/>
              </a:solidFill>
            </a:endParaRPr>
          </a:p>
          <a:p>
            <a:r>
              <a:rPr lang="en-US" sz="2400" b="1" dirty="0" smtClean="0">
                <a:solidFill>
                  <a:srgbClr val="FF0000"/>
                </a:solidFill>
              </a:rPr>
              <a:t>Are we able to leave fossil fuels aside?</a:t>
            </a:r>
          </a:p>
          <a:p>
            <a:endParaRPr lang="en-US" sz="2400" dirty="0" smtClean="0">
              <a:solidFill>
                <a:prstClr val="white"/>
              </a:solidFill>
            </a:endParaRPr>
          </a:p>
        </p:txBody>
      </p:sp>
      <p:pic>
        <p:nvPicPr>
          <p:cNvPr id="7"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622" y="4093729"/>
            <a:ext cx="4310340" cy="2634670"/>
          </a:xfrm>
          <a:prstGeom prst="rect">
            <a:avLst/>
          </a:prstGeom>
          <a:ln>
            <a:noFill/>
          </a:ln>
          <a:effectLst>
            <a:softEdge rad="112500"/>
          </a:effectLst>
        </p:spPr>
      </p:pic>
      <p:pic>
        <p:nvPicPr>
          <p:cNvPr id="8"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4093729"/>
            <a:ext cx="3512893" cy="2634670"/>
          </a:xfrm>
          <a:prstGeom prst="rect">
            <a:avLst/>
          </a:prstGeom>
          <a:ln>
            <a:noFill/>
          </a:ln>
          <a:effectLst>
            <a:softEdge rad="112500"/>
          </a:effectLst>
        </p:spPr>
      </p:pic>
    </p:spTree>
    <p:extLst>
      <p:ext uri="{BB962C8B-B14F-4D97-AF65-F5344CB8AC3E}">
        <p14:creationId xmlns:p14="http://schemas.microsoft.com/office/powerpoint/2010/main" val="67851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19364" y="0"/>
            <a:ext cx="9144000" cy="836712"/>
          </a:xfrm>
        </p:spPr>
        <p:txBody>
          <a:bodyPr/>
          <a:lstStyle/>
          <a:p>
            <a:r>
              <a:rPr lang="en-US" altLang="en-US" b="1" dirty="0" smtClean="0"/>
              <a:t>Few Risk Factors for Allergic Disease</a:t>
            </a:r>
            <a:endParaRPr lang="en-IN" altLang="en-US" b="1" dirty="0" smtClean="0"/>
          </a:p>
        </p:txBody>
      </p:sp>
      <p:graphicFrame>
        <p:nvGraphicFramePr>
          <p:cNvPr id="4" name="Content Placeholder 3"/>
          <p:cNvGraphicFramePr>
            <a:graphicFrameLocks noGrp="1"/>
          </p:cNvGraphicFramePr>
          <p:nvPr>
            <p:ph sz="quarter" idx="4294967295"/>
          </p:nvPr>
        </p:nvGraphicFramePr>
        <p:xfrm>
          <a:off x="446856" y="90872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rot="16200000" flipV="1">
            <a:off x="1481708" y="5731768"/>
            <a:ext cx="57308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p:nvPr/>
        </p:nvCxnSpPr>
        <p:spPr>
          <a:xfrm rot="16200000" flipV="1">
            <a:off x="1767458" y="5731768"/>
            <a:ext cx="57308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rot="16200000" flipV="1">
            <a:off x="1124521" y="5731768"/>
            <a:ext cx="57308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Straight Arrow Connector 9"/>
          <p:cNvCxnSpPr/>
          <p:nvPr/>
        </p:nvCxnSpPr>
        <p:spPr>
          <a:xfrm rot="16200000" flipV="1">
            <a:off x="837977" y="5730974"/>
            <a:ext cx="573088"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rot="16200000" flipV="1">
            <a:off x="2053208" y="5731768"/>
            <a:ext cx="57308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pSp>
        <p:nvGrpSpPr>
          <p:cNvPr id="11273" name="Group 11"/>
          <p:cNvGrpSpPr>
            <a:grpSpLocks/>
          </p:cNvGrpSpPr>
          <p:nvPr/>
        </p:nvGrpSpPr>
        <p:grpSpPr bwMode="auto">
          <a:xfrm>
            <a:off x="3266761" y="5198318"/>
            <a:ext cx="2571750" cy="1543050"/>
            <a:chOff x="5657849" y="2597149"/>
            <a:chExt cx="2571749" cy="1543050"/>
          </a:xfrm>
        </p:grpSpPr>
        <p:sp>
          <p:nvSpPr>
            <p:cNvPr id="13" name="Rectangle 12"/>
            <p:cNvSpPr/>
            <p:nvPr/>
          </p:nvSpPr>
          <p:spPr>
            <a:xfrm>
              <a:off x="5657849" y="2597149"/>
              <a:ext cx="2571749" cy="1543050"/>
            </a:xfrm>
            <a:prstGeom prst="rect">
              <a:avLst/>
            </a:prstGeom>
            <a:solidFill>
              <a:srgbClr val="0033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5657849" y="2597149"/>
              <a:ext cx="2571749" cy="1543050"/>
            </a:xfrm>
            <a:prstGeom prst="rect">
              <a:avLst/>
            </a:prstGeom>
          </p:spPr>
          <p:style>
            <a:lnRef idx="0">
              <a:scrgbClr r="0" g="0" b="0"/>
            </a:lnRef>
            <a:fillRef idx="0">
              <a:scrgbClr r="0" g="0" b="0"/>
            </a:fillRef>
            <a:effectRef idx="0">
              <a:scrgbClr r="0" g="0" b="0"/>
            </a:effectRef>
            <a:fontRef idx="minor">
              <a:schemeClr val="lt1"/>
            </a:fontRef>
          </p:style>
          <p:txBody>
            <a:bodyPr lIns="118110" tIns="118110" rIns="118110" bIns="118110" spcCol="1270" anchor="ctr"/>
            <a:lstStyle/>
            <a:p>
              <a:pPr algn="ctr" defTabSz="1377950" fontAlgn="base">
                <a:lnSpc>
                  <a:spcPct val="90000"/>
                </a:lnSpc>
                <a:spcBef>
                  <a:spcPct val="0"/>
                </a:spcBef>
                <a:spcAft>
                  <a:spcPct val="35000"/>
                </a:spcAft>
                <a:defRPr/>
              </a:pPr>
              <a:r>
                <a:rPr lang="en-US" sz="3100" dirty="0">
                  <a:solidFill>
                    <a:prstClr val="white"/>
                  </a:solidFill>
                </a:rPr>
                <a:t>Viral Infections</a:t>
              </a:r>
              <a:endParaRPr lang="en-IN" sz="3100" dirty="0">
                <a:solidFill>
                  <a:prstClr val="white"/>
                </a:solidFill>
              </a:endParaRPr>
            </a:p>
          </p:txBody>
        </p:sp>
      </p:grpSp>
      <p:grpSp>
        <p:nvGrpSpPr>
          <p:cNvPr id="12" name="Group 15"/>
          <p:cNvGrpSpPr>
            <a:grpSpLocks/>
          </p:cNvGrpSpPr>
          <p:nvPr/>
        </p:nvGrpSpPr>
        <p:grpSpPr bwMode="auto">
          <a:xfrm>
            <a:off x="6143625" y="5186160"/>
            <a:ext cx="2571750" cy="1671840"/>
            <a:chOff x="5657849" y="2468359"/>
            <a:chExt cx="2571749" cy="1671840"/>
          </a:xfrm>
        </p:grpSpPr>
        <p:sp>
          <p:nvSpPr>
            <p:cNvPr id="15" name="Rectangle 14"/>
            <p:cNvSpPr/>
            <p:nvPr/>
          </p:nvSpPr>
          <p:spPr>
            <a:xfrm>
              <a:off x="5657849" y="2468359"/>
              <a:ext cx="2571749" cy="1543050"/>
            </a:xfrm>
            <a:prstGeom prst="rect">
              <a:avLst/>
            </a:prstGeom>
            <a:solidFill>
              <a:srgbClr val="0033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5657849" y="2597149"/>
              <a:ext cx="2571749" cy="1543050"/>
            </a:xfrm>
            <a:prstGeom prst="rect">
              <a:avLst/>
            </a:prstGeom>
          </p:spPr>
          <p:style>
            <a:lnRef idx="0">
              <a:scrgbClr r="0" g="0" b="0"/>
            </a:lnRef>
            <a:fillRef idx="0">
              <a:scrgbClr r="0" g="0" b="0"/>
            </a:fillRef>
            <a:effectRef idx="0">
              <a:scrgbClr r="0" g="0" b="0"/>
            </a:effectRef>
            <a:fontRef idx="minor">
              <a:schemeClr val="lt1"/>
            </a:fontRef>
          </p:style>
          <p:txBody>
            <a:bodyPr lIns="118110" tIns="118110" rIns="118110" bIns="118110" spcCol="1270" anchor="ctr"/>
            <a:lstStyle/>
            <a:p>
              <a:pPr algn="ctr" defTabSz="1377950">
                <a:lnSpc>
                  <a:spcPct val="90000"/>
                </a:lnSpc>
                <a:spcAft>
                  <a:spcPct val="35000"/>
                </a:spcAft>
                <a:defRPr/>
              </a:pPr>
              <a:r>
                <a:rPr lang="en-IN" sz="3100" b="1" i="1" dirty="0">
                  <a:solidFill>
                    <a:prstClr val="white"/>
                  </a:solidFill>
                </a:rPr>
                <a:t>STRESS</a:t>
              </a:r>
            </a:p>
          </p:txBody>
        </p:sp>
      </p:grpSp>
      <p:sp>
        <p:nvSpPr>
          <p:cNvPr id="2" name="ZoneTexte 1"/>
          <p:cNvSpPr txBox="1"/>
          <p:nvPr/>
        </p:nvSpPr>
        <p:spPr>
          <a:xfrm>
            <a:off x="5812" y="6086475"/>
            <a:ext cx="2927212" cy="1015663"/>
          </a:xfrm>
          <a:prstGeom prst="rect">
            <a:avLst/>
          </a:prstGeom>
          <a:noFill/>
        </p:spPr>
        <p:txBody>
          <a:bodyPr wrap="none" rtlCol="0">
            <a:spAutoFit/>
          </a:bodyPr>
          <a:lstStyle/>
          <a:p>
            <a:pPr defTabSz="457200"/>
            <a:r>
              <a:rPr lang="en-US" sz="1200" dirty="0">
                <a:solidFill>
                  <a:prstClr val="white"/>
                </a:solidFill>
                <a:cs typeface="Arial" panose="020B0604020202020204" pitchFamily="34" charset="0"/>
              </a:rPr>
              <a:t>WAO. White Book on Allergy: Update 2013. </a:t>
            </a:r>
          </a:p>
          <a:p>
            <a:pPr defTabSz="457200"/>
            <a:r>
              <a:rPr lang="en-US" sz="1200" dirty="0">
                <a:solidFill>
                  <a:prstClr val="white"/>
                </a:solidFill>
                <a:cs typeface="Arial" panose="020B0604020202020204" pitchFamily="34" charset="0"/>
              </a:rPr>
              <a:t>Accessed May 2016</a:t>
            </a:r>
          </a:p>
          <a:p>
            <a:pPr defTabSz="457200"/>
            <a:r>
              <a:rPr lang="fr-FR" sz="1200" dirty="0">
                <a:solidFill>
                  <a:prstClr val="white"/>
                </a:solidFill>
              </a:rPr>
              <a:t> </a:t>
            </a:r>
            <a:r>
              <a:rPr lang="fr-FR" sz="1200" dirty="0" err="1">
                <a:solidFill>
                  <a:prstClr val="white"/>
                </a:solidFill>
              </a:rPr>
              <a:t>Lockett</a:t>
            </a:r>
            <a:r>
              <a:rPr lang="fr-FR" sz="1200" dirty="0">
                <a:solidFill>
                  <a:prstClr val="white"/>
                </a:solidFill>
              </a:rPr>
              <a:t> GA et al.  </a:t>
            </a:r>
            <a:r>
              <a:rPr lang="fr-FR" sz="1200" dirty="0" err="1">
                <a:solidFill>
                  <a:prstClr val="white"/>
                </a:solidFill>
              </a:rPr>
              <a:t>Allergy</a:t>
            </a:r>
            <a:r>
              <a:rPr lang="fr-FR" sz="1200" dirty="0">
                <a:solidFill>
                  <a:prstClr val="white"/>
                </a:solidFill>
              </a:rPr>
              <a:t> 2016; DOI:</a:t>
            </a:r>
          </a:p>
          <a:p>
            <a:pPr defTabSz="457200"/>
            <a:r>
              <a:rPr lang="fr-FR" sz="1200" dirty="0">
                <a:solidFill>
                  <a:prstClr val="white"/>
                </a:solidFill>
              </a:rPr>
              <a:t>10.1111/all.12882.</a:t>
            </a:r>
          </a:p>
          <a:p>
            <a:pPr defTabSz="457200"/>
            <a:endParaRPr lang="fr-FR" sz="1200" dirty="0">
              <a:solidFill>
                <a:prstClr val="white"/>
              </a:solidFill>
              <a:cs typeface="Arial" panose="020B0604020202020204" pitchFamily="34" charset="0"/>
            </a:endParaRPr>
          </a:p>
        </p:txBody>
      </p:sp>
    </p:spTree>
    <p:extLst>
      <p:ext uri="{BB962C8B-B14F-4D97-AF65-F5344CB8AC3E}">
        <p14:creationId xmlns:p14="http://schemas.microsoft.com/office/powerpoint/2010/main" val="13915224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rmAutofit/>
          </a:bodyPr>
          <a:lstStyle/>
          <a:p>
            <a:r>
              <a:rPr lang="en-US" b="1" dirty="0" smtClean="0"/>
              <a:t>AIR POLLUTION</a:t>
            </a:r>
            <a:endParaRPr lang="en-US" b="1" dirty="0"/>
          </a:p>
        </p:txBody>
      </p:sp>
      <p:sp>
        <p:nvSpPr>
          <p:cNvPr id="3" name="Espaço Reservado para Conteúdo 2"/>
          <p:cNvSpPr>
            <a:spLocks noGrp="1"/>
          </p:cNvSpPr>
          <p:nvPr>
            <p:ph idx="4294967295"/>
          </p:nvPr>
        </p:nvSpPr>
        <p:spPr>
          <a:xfrm>
            <a:off x="0" y="1268760"/>
            <a:ext cx="9144000" cy="4774312"/>
          </a:xfrm>
        </p:spPr>
        <p:txBody>
          <a:bodyPr>
            <a:normAutofit/>
          </a:bodyPr>
          <a:lstStyle/>
          <a:p>
            <a:r>
              <a:rPr lang="en-US" dirty="0" smtClean="0"/>
              <a:t>World biggest cities</a:t>
            </a:r>
          </a:p>
          <a:p>
            <a:pPr lvl="1">
              <a:buFont typeface="Courier New"/>
              <a:buChar char="o"/>
            </a:pPr>
            <a:r>
              <a:rPr lang="en-US" dirty="0"/>
              <a:t>Among the most polluted in the </a:t>
            </a:r>
            <a:r>
              <a:rPr lang="en-US" dirty="0" smtClean="0"/>
              <a:t>world:</a:t>
            </a:r>
          </a:p>
          <a:p>
            <a:pPr lvl="1">
              <a:buFont typeface="Courier New"/>
              <a:buChar char="o"/>
            </a:pPr>
            <a:endParaRPr lang="en-US" dirty="0"/>
          </a:p>
          <a:p>
            <a:pPr lvl="1">
              <a:buFont typeface="Courier New"/>
              <a:buChar char="o"/>
            </a:pPr>
            <a:r>
              <a:rPr lang="en-US" dirty="0" smtClean="0"/>
              <a:t>São Paulo</a:t>
            </a:r>
          </a:p>
          <a:p>
            <a:pPr lvl="1">
              <a:buFont typeface="Courier New"/>
              <a:buChar char="o"/>
            </a:pPr>
            <a:endParaRPr lang="en-US" dirty="0" smtClean="0"/>
          </a:p>
          <a:p>
            <a:pPr lvl="1">
              <a:buFont typeface="Courier New"/>
              <a:buChar char="o"/>
            </a:pPr>
            <a:endParaRPr lang="en-US" dirty="0" smtClean="0"/>
          </a:p>
          <a:p>
            <a:pPr lvl="1">
              <a:buFont typeface="Courier New"/>
              <a:buChar char="o"/>
            </a:pPr>
            <a:r>
              <a:rPr lang="en-US" dirty="0" smtClean="0"/>
              <a:t>Tokyo</a:t>
            </a:r>
          </a:p>
          <a:p>
            <a:pPr lvl="1">
              <a:buFont typeface="Courier New"/>
              <a:buChar char="o"/>
            </a:pPr>
            <a:r>
              <a:rPr lang="en-US" dirty="0" smtClean="0"/>
              <a:t>New York</a:t>
            </a:r>
          </a:p>
          <a:p>
            <a:pPr lvl="1">
              <a:buFont typeface="Courier New"/>
              <a:buChar char="o"/>
            </a:pPr>
            <a:r>
              <a:rPr lang="en-US" dirty="0" smtClean="0"/>
              <a:t>Mexico City</a:t>
            </a:r>
          </a:p>
        </p:txBody>
      </p:sp>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b="6866"/>
          <a:stretch/>
        </p:blipFill>
        <p:spPr>
          <a:xfrm>
            <a:off x="3275856" y="2850149"/>
            <a:ext cx="5640288" cy="3531179"/>
          </a:xfrm>
          <a:prstGeom prst="rect">
            <a:avLst/>
          </a:prstGeom>
          <a:ln>
            <a:noFill/>
          </a:ln>
          <a:effectLst>
            <a:softEdge rad="112500"/>
          </a:effectLst>
        </p:spPr>
      </p:pic>
      <p:pic>
        <p:nvPicPr>
          <p:cNvPr id="4" name="Imagem 3"/>
          <p:cNvPicPr>
            <a:picLocks noChangeAspect="1"/>
          </p:cNvPicPr>
          <p:nvPr/>
        </p:nvPicPr>
        <p:blipFill>
          <a:blip r:embed="rId3" cstate="print">
            <a:extLst>
              <a:ext uri="{BEBA8EAE-BF5A-486C-A8C5-ECC9F3942E4B}">
                <a14:imgProps xmlns:a14="http://schemas.microsoft.com/office/drawing/2010/main">
                  <a14:imgLayer r:embed="rId4">
                    <a14:imgEffect>
                      <a14:backgroundRemoval t="0" b="97678" l="1092" r="98986"/>
                    </a14:imgEffect>
                  </a14:imgLayer>
                </a14:imgProps>
              </a:ext>
              <a:ext uri="{28A0092B-C50C-407E-A947-70E740481C1C}">
                <a14:useLocalDpi xmlns:a14="http://schemas.microsoft.com/office/drawing/2010/main" val="0"/>
              </a:ext>
            </a:extLst>
          </a:blip>
          <a:stretch>
            <a:fillRect/>
          </a:stretch>
        </p:blipFill>
        <p:spPr>
          <a:xfrm>
            <a:off x="6516216" y="1484784"/>
            <a:ext cx="2281962" cy="1149881"/>
          </a:xfrm>
          <a:prstGeom prst="rect">
            <a:avLst/>
          </a:prstGeom>
        </p:spPr>
      </p:pic>
      <p:pic>
        <p:nvPicPr>
          <p:cNvPr id="7" name="Imagem 5"/>
          <p:cNvPicPr>
            <a:picLocks noChangeAspect="1"/>
          </p:cNvPicPr>
          <p:nvPr/>
        </p:nvPicPr>
        <p:blipFill>
          <a:blip r:embed="rId5" cstate="print">
            <a:extLst>
              <a:ext uri="{BEBA8EAE-BF5A-486C-A8C5-ECC9F3942E4B}">
                <a14:imgProps xmlns:a14="http://schemas.microsoft.com/office/drawing/2010/main">
                  <a14:imgLayer r:embed="rId6">
                    <a14:imgEffect>
                      <a14:backgroundRemoval t="202" b="96976" l="126" r="98116">
                        <a14:foregroundMark x1="42588" y1="23790" x2="42588" y2="23790"/>
                        <a14:foregroundMark x1="79523" y1="28226" x2="79523" y2="28226"/>
                        <a14:foregroundMark x1="57035" y1="40524" x2="57035" y2="40524"/>
                        <a14:foregroundMark x1="82035" y1="27621" x2="82035" y2="27621"/>
                        <a14:foregroundMark x1="23618" y1="65524" x2="23618" y2="65524"/>
                        <a14:foregroundMark x1="19724" y1="38306" x2="19724" y2="38306"/>
                        <a14:foregroundMark x1="8040" y1="38508" x2="8040" y2="38508"/>
                        <a14:foregroundMark x1="9799" y1="52016" x2="9799" y2="52016"/>
                        <a14:foregroundMark x1="9799" y1="52016" x2="9799" y2="52016"/>
                        <a14:foregroundMark x1="35804" y1="89113" x2="35804" y2="89113"/>
                        <a14:foregroundMark x1="31281" y1="76613" x2="31281" y2="76613"/>
                        <a14:foregroundMark x1="32915" y1="71169" x2="32915" y2="71169"/>
                        <a14:foregroundMark x1="54397" y1="75605" x2="54397" y2="75605"/>
                        <a14:foregroundMark x1="63568" y1="78427" x2="63568" y2="78427"/>
                        <a14:foregroundMark x1="75377" y1="81048" x2="75377" y2="81048"/>
                        <a14:foregroundMark x1="84548" y1="68145" x2="84548" y2="68145"/>
                        <a14:foregroundMark x1="87563" y1="69758" x2="87563" y2="69758"/>
                        <a14:foregroundMark x1="73618" y1="68750" x2="73618" y2="68750"/>
                        <a14:foregroundMark x1="18090" y1="79234" x2="18090" y2="79234"/>
                        <a14:foregroundMark x1="13945" y1="53226" x2="13945" y2="53226"/>
                        <a14:foregroundMark x1="25251" y1="49395" x2="25251" y2="49395"/>
                        <a14:foregroundMark x1="41206" y1="50605" x2="41206" y2="50605"/>
                        <a14:foregroundMark x1="55653" y1="55645" x2="55653" y2="55645"/>
                        <a14:foregroundMark x1="92337" y1="54032" x2="92337" y2="54032"/>
                        <a14:foregroundMark x1="33417" y1="58871" x2="33417" y2="58871"/>
                        <a14:foregroundMark x1="87940" y1="81653" x2="87940" y2="81653"/>
                        <a14:foregroundMark x1="95729" y1="86694" x2="95729" y2="86694"/>
                        <a14:backgroundMark x1="9673" y1="2016" x2="82538" y2="19758"/>
                        <a14:backgroundMark x1="7915" y1="1815" x2="2136" y2="605"/>
                        <a14:backgroundMark x1="83291" y1="1815" x2="84171" y2="33065"/>
                        <a14:backgroundMark x1="92337" y1="49798" x2="97362" y2="62702"/>
                        <a14:backgroundMark x1="879" y1="6653" x2="11432" y2="83669"/>
                        <a14:backgroundMark x1="24874" y1="93952" x2="89698" y2="94758"/>
                        <a14:backgroundMark x1="96482" y1="63508" x2="97613" y2="98790"/>
                      </a14:backgroundRemoval>
                    </a14:imgEffect>
                  </a14:imgLayer>
                </a14:imgProps>
              </a:ext>
              <a:ext uri="{28A0092B-C50C-407E-A947-70E740481C1C}">
                <a14:useLocalDpi xmlns:a14="http://schemas.microsoft.com/office/drawing/2010/main" val="0"/>
              </a:ext>
            </a:extLst>
          </a:blip>
          <a:stretch>
            <a:fillRect/>
          </a:stretch>
        </p:blipFill>
        <p:spPr>
          <a:xfrm>
            <a:off x="755577" y="3429000"/>
            <a:ext cx="1887106" cy="1176905"/>
          </a:xfrm>
          <a:prstGeom prst="rect">
            <a:avLst/>
          </a:prstGeom>
        </p:spPr>
      </p:pic>
    </p:spTree>
    <p:extLst>
      <p:ext uri="{BB962C8B-B14F-4D97-AF65-F5344CB8AC3E}">
        <p14:creationId xmlns:p14="http://schemas.microsoft.com/office/powerpoint/2010/main" val="2242573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206064" y="1773238"/>
            <a:ext cx="8604250" cy="4751387"/>
          </a:xfrm>
        </p:spPr>
        <p:txBody>
          <a:bodyPr>
            <a:noAutofit/>
          </a:bodyPr>
          <a:lstStyle/>
          <a:p>
            <a:pPr algn="just"/>
            <a:r>
              <a:rPr lang="en-US" sz="1900" dirty="0" smtClean="0"/>
              <a:t>4.3 </a:t>
            </a:r>
            <a:r>
              <a:rPr lang="en-US" sz="1900" dirty="0"/>
              <a:t>million deaths occur each year from exposure to household (indoor) air pollution </a:t>
            </a:r>
            <a:endParaRPr lang="pt-BR" sz="1900" dirty="0"/>
          </a:p>
          <a:p>
            <a:pPr algn="just"/>
            <a:r>
              <a:rPr lang="en-US" sz="1900" dirty="0" smtClean="0"/>
              <a:t>3.7 </a:t>
            </a:r>
            <a:r>
              <a:rPr lang="en-US" sz="1900" dirty="0"/>
              <a:t>million deaths each year are attributable to ambient (outdoor) air pollution </a:t>
            </a:r>
          </a:p>
          <a:p>
            <a:pPr marL="0" indent="0" algn="just">
              <a:buNone/>
            </a:pPr>
            <a:endParaRPr lang="pt-BR" sz="1900" dirty="0"/>
          </a:p>
          <a:p>
            <a:pPr algn="just"/>
            <a:r>
              <a:rPr lang="en-US" sz="1900" dirty="0"/>
              <a:t>E</a:t>
            </a:r>
            <a:r>
              <a:rPr lang="en-US" sz="1900" dirty="0" smtClean="0"/>
              <a:t>xposure </a:t>
            </a:r>
            <a:r>
              <a:rPr lang="en-US" sz="1900" dirty="0"/>
              <a:t>to air </a:t>
            </a:r>
            <a:r>
              <a:rPr lang="en-US" sz="1900" dirty="0" smtClean="0"/>
              <a:t>pollutants (including </a:t>
            </a:r>
            <a:r>
              <a:rPr lang="en-US" sz="1900" dirty="0"/>
              <a:t>fine particulate </a:t>
            </a:r>
            <a:r>
              <a:rPr lang="en-US" sz="1900" dirty="0" smtClean="0"/>
              <a:t>matter) </a:t>
            </a:r>
            <a:r>
              <a:rPr lang="en-US" sz="1900" dirty="0"/>
              <a:t>is a leading risk factor for noncommunicable diseases in </a:t>
            </a:r>
            <a:r>
              <a:rPr lang="en-US" sz="1900" dirty="0" smtClean="0"/>
              <a:t>adults:</a:t>
            </a:r>
          </a:p>
          <a:p>
            <a:pPr lvl="1" algn="just"/>
            <a:r>
              <a:rPr lang="en-US" sz="1900" dirty="0" smtClean="0"/>
              <a:t>Ischemic </a:t>
            </a:r>
            <a:r>
              <a:rPr lang="en-US" sz="1900" dirty="0"/>
              <a:t>heart </a:t>
            </a:r>
            <a:r>
              <a:rPr lang="en-US" sz="1900" dirty="0" smtClean="0"/>
              <a:t>disease</a:t>
            </a:r>
          </a:p>
          <a:p>
            <a:pPr lvl="1" algn="just"/>
            <a:r>
              <a:rPr lang="en-US" sz="1900" dirty="0" smtClean="0"/>
              <a:t>Stroke</a:t>
            </a:r>
          </a:p>
          <a:p>
            <a:pPr lvl="1" algn="just"/>
            <a:r>
              <a:rPr lang="en-US" sz="1900" dirty="0"/>
              <a:t>C</a:t>
            </a:r>
            <a:r>
              <a:rPr lang="en-US" sz="1900" dirty="0" smtClean="0"/>
              <a:t>hronic </a:t>
            </a:r>
            <a:r>
              <a:rPr lang="en-US" sz="1900" dirty="0"/>
              <a:t>obstructive pulmonary </a:t>
            </a:r>
            <a:r>
              <a:rPr lang="en-US" sz="1900" dirty="0" smtClean="0"/>
              <a:t>disease</a:t>
            </a:r>
          </a:p>
          <a:p>
            <a:pPr lvl="1" algn="just"/>
            <a:r>
              <a:rPr lang="en-US" sz="1900" dirty="0" smtClean="0"/>
              <a:t>Asthma</a:t>
            </a:r>
          </a:p>
          <a:p>
            <a:pPr lvl="1" algn="just"/>
            <a:r>
              <a:rPr lang="en-US" sz="1900" dirty="0" smtClean="0"/>
              <a:t>Cancer</a:t>
            </a:r>
          </a:p>
          <a:p>
            <a:pPr marL="457200" lvl="1" indent="0" algn="just">
              <a:buNone/>
            </a:pPr>
            <a:endParaRPr lang="en-US" sz="1900" dirty="0" smtClean="0"/>
          </a:p>
          <a:p>
            <a:pPr algn="just"/>
            <a:r>
              <a:rPr lang="en-US" sz="2000" b="1" dirty="0" smtClean="0">
                <a:solidFill>
                  <a:srgbClr val="FF0000"/>
                </a:solidFill>
              </a:rPr>
              <a:t>Air pollution poses </a:t>
            </a:r>
            <a:r>
              <a:rPr lang="en-US" sz="2000" b="1" dirty="0">
                <a:solidFill>
                  <a:srgbClr val="FF0000"/>
                </a:solidFill>
              </a:rPr>
              <a:t>a considerable health threat to current and future generations </a:t>
            </a:r>
            <a:endParaRPr lang="pt-BR" sz="2000" b="1"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879" y="188640"/>
            <a:ext cx="4748241" cy="145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0" y="6608385"/>
            <a:ext cx="9144000" cy="276999"/>
          </a:xfrm>
          <a:prstGeom prst="rect">
            <a:avLst/>
          </a:prstGeom>
        </p:spPr>
        <p:txBody>
          <a:bodyPr wrap="square">
            <a:spAutoFit/>
          </a:bodyPr>
          <a:lstStyle/>
          <a:p>
            <a:pPr algn="ctr"/>
            <a:r>
              <a:rPr lang="en-US" sz="1200" dirty="0">
                <a:solidFill>
                  <a:srgbClr val="FFFFFF"/>
                </a:solidFill>
              </a:rPr>
              <a:t>World Health Organization - </a:t>
            </a:r>
            <a:r>
              <a:rPr lang="pt-BR" sz="1200" dirty="0" err="1">
                <a:solidFill>
                  <a:srgbClr val="FFFFFF"/>
                </a:solidFill>
              </a:rPr>
              <a:t>Sixty-eighth</a:t>
            </a:r>
            <a:r>
              <a:rPr lang="pt-BR" sz="1200" dirty="0">
                <a:solidFill>
                  <a:srgbClr val="FFFFFF"/>
                </a:solidFill>
              </a:rPr>
              <a:t> World Health Assembly – Agenda item 14.6 – 2015/05/26</a:t>
            </a:r>
          </a:p>
        </p:txBody>
      </p:sp>
    </p:spTree>
    <p:extLst>
      <p:ext uri="{BB962C8B-B14F-4D97-AF65-F5344CB8AC3E}">
        <p14:creationId xmlns:p14="http://schemas.microsoft.com/office/powerpoint/2010/main" val="189235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lstStyle/>
          <a:p>
            <a:r>
              <a:rPr lang="en-US" b="1" dirty="0" smtClean="0"/>
              <a:t>ALLERGY IN BRAZIL </a:t>
            </a:r>
            <a:endParaRPr lang="en-US" b="1" dirty="0"/>
          </a:p>
        </p:txBody>
      </p:sp>
      <p:sp>
        <p:nvSpPr>
          <p:cNvPr id="3" name="Espaço Reservado para Conteúdo 2"/>
          <p:cNvSpPr>
            <a:spLocks noGrp="1"/>
          </p:cNvSpPr>
          <p:nvPr>
            <p:ph idx="4294967295"/>
          </p:nvPr>
        </p:nvSpPr>
        <p:spPr>
          <a:xfrm>
            <a:off x="288032" y="1412776"/>
            <a:ext cx="8748464" cy="4032448"/>
          </a:xfrm>
        </p:spPr>
        <p:txBody>
          <a:bodyPr>
            <a:normAutofit fontScale="92500" lnSpcReduction="10000"/>
          </a:bodyPr>
          <a:lstStyle/>
          <a:p>
            <a:r>
              <a:rPr lang="en-US" dirty="0" smtClean="0"/>
              <a:t>1970 – 96.06 million inhabitants</a:t>
            </a:r>
          </a:p>
          <a:p>
            <a:pPr lvl="1">
              <a:buFont typeface="Wingdings" charset="2"/>
              <a:buChar char="§"/>
            </a:pPr>
            <a:r>
              <a:rPr lang="en-US" sz="2600" dirty="0" smtClean="0"/>
              <a:t>10% of allergic people = 9 million</a:t>
            </a:r>
          </a:p>
          <a:p>
            <a:pPr lvl="2">
              <a:buFont typeface="Courier New"/>
              <a:buChar char="o"/>
            </a:pPr>
            <a:r>
              <a:rPr lang="en-US" sz="2600" dirty="0" smtClean="0"/>
              <a:t>Economic miracle</a:t>
            </a:r>
          </a:p>
          <a:p>
            <a:pPr marL="530352" lvl="2" indent="0">
              <a:buNone/>
            </a:pPr>
            <a:endParaRPr lang="en-US" sz="2600" dirty="0" smtClean="0"/>
          </a:p>
          <a:p>
            <a:r>
              <a:rPr lang="en-US" dirty="0" smtClean="0"/>
              <a:t>1990= 149.6 million inhabitants</a:t>
            </a:r>
          </a:p>
          <a:p>
            <a:pPr lvl="1">
              <a:buFont typeface="Wingdings" charset="2"/>
              <a:buChar char="§"/>
            </a:pPr>
            <a:r>
              <a:rPr lang="en-US" sz="2600" dirty="0" smtClean="0"/>
              <a:t>20% of allergic people = 29 million</a:t>
            </a:r>
          </a:p>
          <a:p>
            <a:pPr marL="292608" lvl="1" indent="0">
              <a:buNone/>
            </a:pPr>
            <a:endParaRPr lang="en-US" sz="2600" dirty="0" smtClean="0"/>
          </a:p>
          <a:p>
            <a:r>
              <a:rPr lang="en-US" dirty="0" smtClean="0"/>
              <a:t>2016= 206 million inhabitants</a:t>
            </a:r>
          </a:p>
          <a:p>
            <a:pPr lvl="1">
              <a:buFont typeface="Wingdings" charset="2"/>
              <a:buChar char="§"/>
            </a:pPr>
            <a:r>
              <a:rPr lang="en-US" sz="2600" b="1" dirty="0" smtClean="0">
                <a:solidFill>
                  <a:srgbClr val="FF0000"/>
                </a:solidFill>
              </a:rPr>
              <a:t>30 to 35% of allergic people = 61.8 million</a:t>
            </a:r>
          </a:p>
        </p:txBody>
      </p:sp>
      <p:sp>
        <p:nvSpPr>
          <p:cNvPr id="5" name="Retângulo 4"/>
          <p:cNvSpPr/>
          <p:nvPr/>
        </p:nvSpPr>
        <p:spPr>
          <a:xfrm>
            <a:off x="0" y="6597352"/>
            <a:ext cx="9144000" cy="288032"/>
          </a:xfrm>
          <a:prstGeom prst="rect">
            <a:avLst/>
          </a:prstGeom>
        </p:spPr>
        <p:txBody>
          <a:bodyPr wrap="square">
            <a:spAutoFit/>
          </a:bodyPr>
          <a:lstStyle/>
          <a:p>
            <a:pPr algn="ctr"/>
            <a:r>
              <a:rPr lang="pt-BR" altLang="pt-BR" sz="1200" dirty="0" err="1">
                <a:solidFill>
                  <a:srgbClr val="FFFFFF"/>
                </a:solidFill>
              </a:rPr>
              <a:t>Brazil</a:t>
            </a:r>
            <a:r>
              <a:rPr lang="pt-BR" altLang="pt-BR" sz="1200" dirty="0">
                <a:solidFill>
                  <a:srgbClr val="FFFFFF"/>
                </a:solidFill>
              </a:rPr>
              <a:t>, </a:t>
            </a:r>
            <a:r>
              <a:rPr lang="en-US" altLang="pt-BR" sz="1200" dirty="0">
                <a:solidFill>
                  <a:srgbClr val="FFFFFF"/>
                </a:solidFill>
              </a:rPr>
              <a:t>Ministry of Health – Hospital Information System of the Unified Health System - </a:t>
            </a:r>
            <a:r>
              <a:rPr lang="en-US" altLang="pt-BR" sz="1200" dirty="0" err="1">
                <a:solidFill>
                  <a:srgbClr val="FFFFFF"/>
                </a:solidFill>
              </a:rPr>
              <a:t>DataSUS</a:t>
            </a:r>
            <a:endParaRPr lang="pt-BR" altLang="pt-BR" sz="1200" dirty="0">
              <a:solidFill>
                <a:srgbClr val="FFFFFF"/>
              </a:solidFill>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2276872"/>
            <a:ext cx="2513856" cy="1671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6347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lstStyle/>
          <a:p>
            <a:r>
              <a:rPr lang="en-US" b="1" dirty="0" smtClean="0"/>
              <a:t>AIR POLLUTION AND DEATH</a:t>
            </a:r>
            <a:endParaRPr lang="en-US" b="1" dirty="0"/>
          </a:p>
        </p:txBody>
      </p:sp>
      <p:sp>
        <p:nvSpPr>
          <p:cNvPr id="3" name="Espaço Reservado para Conteúdo 2"/>
          <p:cNvSpPr>
            <a:spLocks noGrp="1"/>
          </p:cNvSpPr>
          <p:nvPr>
            <p:ph idx="4294967295"/>
          </p:nvPr>
        </p:nvSpPr>
        <p:spPr>
          <a:xfrm>
            <a:off x="288032" y="1168153"/>
            <a:ext cx="8748464" cy="2188839"/>
          </a:xfrm>
        </p:spPr>
        <p:txBody>
          <a:bodyPr>
            <a:normAutofit lnSpcReduction="10000"/>
          </a:bodyPr>
          <a:lstStyle/>
          <a:p>
            <a:r>
              <a:rPr lang="en-US" dirty="0" smtClean="0"/>
              <a:t>Air pollution will cause 250,000 deaths in the next 15 years in the </a:t>
            </a:r>
            <a:r>
              <a:rPr lang="en-US" u="sng" dirty="0" smtClean="0"/>
              <a:t>State</a:t>
            </a:r>
            <a:r>
              <a:rPr lang="en-US" dirty="0" smtClean="0"/>
              <a:t> of São Paulo</a:t>
            </a:r>
          </a:p>
          <a:p>
            <a:endParaRPr lang="en-US" dirty="0" smtClean="0"/>
          </a:p>
          <a:p>
            <a:r>
              <a:rPr lang="en-US" dirty="0" smtClean="0"/>
              <a:t>25% of them only in the </a:t>
            </a:r>
            <a:r>
              <a:rPr lang="en-US" u="sng" dirty="0" smtClean="0"/>
              <a:t>city</a:t>
            </a:r>
            <a:r>
              <a:rPr lang="en-US" dirty="0" smtClean="0"/>
              <a:t> of São Paulo</a:t>
            </a:r>
          </a:p>
        </p:txBody>
      </p:sp>
      <p:sp>
        <p:nvSpPr>
          <p:cNvPr id="4" name="Retângulo 3"/>
          <p:cNvSpPr/>
          <p:nvPr/>
        </p:nvSpPr>
        <p:spPr>
          <a:xfrm>
            <a:off x="0" y="6423719"/>
            <a:ext cx="9144000" cy="461665"/>
          </a:xfrm>
          <a:prstGeom prst="rect">
            <a:avLst/>
          </a:prstGeom>
        </p:spPr>
        <p:txBody>
          <a:bodyPr wrap="square">
            <a:spAutoFit/>
          </a:bodyPr>
          <a:lstStyle/>
          <a:p>
            <a:r>
              <a:rPr lang="en-US" sz="1200" dirty="0">
                <a:solidFill>
                  <a:srgbClr val="FFFFFF"/>
                </a:solidFill>
              </a:rPr>
              <a:t>Health and sustainability Institute - 2014 - Projection of mortality, hospital admissions in public and public spending on health as result of air pollution, in the State of São Paulo from 2010 to 2030</a:t>
            </a:r>
            <a:endParaRPr lang="pt-BR" sz="1200"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199" y="3501008"/>
            <a:ext cx="3365001" cy="24547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884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idx="4294967295"/>
          </p:nvPr>
        </p:nvSpPr>
        <p:spPr>
          <a:xfrm>
            <a:off x="0" y="53752"/>
            <a:ext cx="9144000" cy="782960"/>
          </a:xfrm>
        </p:spPr>
        <p:txBody>
          <a:bodyPr/>
          <a:lstStyle/>
          <a:p>
            <a:r>
              <a:rPr lang="en-US" b="1" dirty="0" smtClean="0"/>
              <a:t>AIR POLLUTION AND DEATH</a:t>
            </a:r>
            <a:endParaRPr lang="en-US" b="1" dirty="0"/>
          </a:p>
        </p:txBody>
      </p:sp>
      <p:sp>
        <p:nvSpPr>
          <p:cNvPr id="3" name="Espaço Reservado para Conteúdo 2"/>
          <p:cNvSpPr>
            <a:spLocks noGrp="1"/>
          </p:cNvSpPr>
          <p:nvPr>
            <p:ph idx="4294967295"/>
          </p:nvPr>
        </p:nvSpPr>
        <p:spPr>
          <a:xfrm>
            <a:off x="323528" y="1340768"/>
            <a:ext cx="8568952" cy="4525963"/>
          </a:xfrm>
        </p:spPr>
        <p:txBody>
          <a:bodyPr>
            <a:normAutofit/>
          </a:bodyPr>
          <a:lstStyle/>
          <a:p>
            <a:r>
              <a:rPr lang="en-US" sz="2800" dirty="0" smtClean="0"/>
              <a:t>Particulate material in the air</a:t>
            </a:r>
          </a:p>
          <a:p>
            <a:endParaRPr lang="en-US" sz="2800" dirty="0" smtClean="0"/>
          </a:p>
          <a:p>
            <a:r>
              <a:rPr lang="en-US" sz="2800" dirty="0" smtClean="0"/>
              <a:t>90% from motor vehicles</a:t>
            </a:r>
          </a:p>
          <a:p>
            <a:endParaRPr lang="en-US" sz="2800" dirty="0" smtClean="0"/>
          </a:p>
          <a:p>
            <a:r>
              <a:rPr lang="en-US" sz="2800" dirty="0" smtClean="0"/>
              <a:t>It will bring 1 million people to hospitalizations</a:t>
            </a:r>
          </a:p>
          <a:p>
            <a:endParaRPr lang="en-US" sz="2800" dirty="0" smtClean="0"/>
          </a:p>
          <a:p>
            <a:r>
              <a:rPr lang="en-US" sz="2800" dirty="0" smtClean="0"/>
              <a:t>Will cause public spending over US$ 450 million</a:t>
            </a:r>
            <a:endParaRPr lang="en-US" sz="2800" dirty="0"/>
          </a:p>
        </p:txBody>
      </p:sp>
      <p:sp>
        <p:nvSpPr>
          <p:cNvPr id="6" name="Retângulo 5"/>
          <p:cNvSpPr/>
          <p:nvPr/>
        </p:nvSpPr>
        <p:spPr>
          <a:xfrm>
            <a:off x="0" y="6351711"/>
            <a:ext cx="9036496" cy="461665"/>
          </a:xfrm>
          <a:prstGeom prst="rect">
            <a:avLst/>
          </a:prstGeom>
        </p:spPr>
        <p:txBody>
          <a:bodyPr wrap="square">
            <a:spAutoFit/>
          </a:bodyPr>
          <a:lstStyle/>
          <a:p>
            <a:r>
              <a:rPr lang="pt-BR" sz="1200" dirty="0">
                <a:solidFill>
                  <a:srgbClr val="FFFFFF"/>
                </a:solidFill>
              </a:rPr>
              <a:t>Correia-</a:t>
            </a:r>
            <a:r>
              <a:rPr lang="pt-BR" sz="1200" dirty="0" err="1">
                <a:solidFill>
                  <a:srgbClr val="FFFFFF"/>
                </a:solidFill>
              </a:rPr>
              <a:t>Deur</a:t>
            </a:r>
            <a:r>
              <a:rPr lang="pt-BR" sz="1200" dirty="0">
                <a:solidFill>
                  <a:srgbClr val="FFFFFF"/>
                </a:solidFill>
              </a:rPr>
              <a:t> JE, Claudio L, </a:t>
            </a:r>
            <a:r>
              <a:rPr lang="pt-BR" sz="1200" dirty="0" err="1">
                <a:solidFill>
                  <a:srgbClr val="FFFFFF"/>
                </a:solidFill>
              </a:rPr>
              <a:t>Imazawa</a:t>
            </a:r>
            <a:r>
              <a:rPr lang="pt-BR" sz="1200" dirty="0">
                <a:solidFill>
                  <a:srgbClr val="FFFFFF"/>
                </a:solidFill>
              </a:rPr>
              <a:t> AT, </a:t>
            </a:r>
            <a:r>
              <a:rPr lang="pt-BR" sz="1200" dirty="0" err="1">
                <a:solidFill>
                  <a:srgbClr val="FFFFFF"/>
                </a:solidFill>
              </a:rPr>
              <a:t>Eluf</a:t>
            </a:r>
            <a:r>
              <a:rPr lang="pt-BR" sz="1200" dirty="0">
                <a:solidFill>
                  <a:srgbClr val="FFFFFF"/>
                </a:solidFill>
              </a:rPr>
              <a:t>-Neto J. </a:t>
            </a:r>
            <a:r>
              <a:rPr lang="en-US" sz="1200" dirty="0">
                <a:solidFill>
                  <a:srgbClr val="FFFFFF"/>
                </a:solidFill>
              </a:rPr>
              <a:t>Variations in peak expiratory flow measurements associated to air pollution and allergic sensitization in children in Sao Paulo, Brazil. Am J </a:t>
            </a:r>
            <a:r>
              <a:rPr lang="en-US" sz="1200" dirty="0" err="1">
                <a:solidFill>
                  <a:srgbClr val="FFFFFF"/>
                </a:solidFill>
              </a:rPr>
              <a:t>Ind</a:t>
            </a:r>
            <a:r>
              <a:rPr lang="en-US" sz="1200" dirty="0">
                <a:solidFill>
                  <a:srgbClr val="FFFFFF"/>
                </a:solidFill>
              </a:rPr>
              <a:t> Med</a:t>
            </a:r>
            <a:r>
              <a:rPr lang="en-US" sz="1200" dirty="0">
                <a:solidFill>
                  <a:srgbClr val="FFFFFF"/>
                </a:solidFill>
                <a:hlinkClick r:id="rId2" tooltip="American journal of industrial medicine."/>
              </a:rPr>
              <a:t>.</a:t>
            </a:r>
            <a:r>
              <a:rPr lang="en-US" sz="1200" dirty="0">
                <a:solidFill>
                  <a:srgbClr val="FFFFFF"/>
                </a:solidFill>
              </a:rPr>
              <a:t> 2012;55(12):1087-98</a:t>
            </a:r>
            <a:endParaRPr lang="pt-BR" sz="1200" dirty="0">
              <a:solidFill>
                <a:srgbClr val="FFFFFF"/>
              </a:solidFill>
            </a:endParaRPr>
          </a:p>
        </p:txBody>
      </p:sp>
    </p:spTree>
    <p:extLst>
      <p:ext uri="{BB962C8B-B14F-4D97-AF65-F5344CB8AC3E}">
        <p14:creationId xmlns:p14="http://schemas.microsoft.com/office/powerpoint/2010/main" val="416011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27384"/>
            <a:ext cx="9144000" cy="864096"/>
          </a:xfrm>
        </p:spPr>
        <p:txBody>
          <a:bodyPr/>
          <a:lstStyle/>
          <a:p>
            <a:r>
              <a:rPr lang="en-US" b="1" dirty="0" smtClean="0"/>
              <a:t>AIR POLLUTION AND DEATH</a:t>
            </a:r>
            <a:endParaRPr lang="en-US" b="1" dirty="0"/>
          </a:p>
        </p:txBody>
      </p:sp>
      <p:sp>
        <p:nvSpPr>
          <p:cNvPr id="3" name="Espaço Reservado para Conteúdo 2"/>
          <p:cNvSpPr>
            <a:spLocks noGrp="1"/>
          </p:cNvSpPr>
          <p:nvPr>
            <p:ph idx="4294967295"/>
          </p:nvPr>
        </p:nvSpPr>
        <p:spPr>
          <a:xfrm>
            <a:off x="360040" y="1412777"/>
            <a:ext cx="8388424" cy="3960440"/>
          </a:xfrm>
        </p:spPr>
        <p:txBody>
          <a:bodyPr>
            <a:noAutofit/>
          </a:bodyPr>
          <a:lstStyle/>
          <a:p>
            <a:pPr>
              <a:lnSpc>
                <a:spcPct val="200000"/>
              </a:lnSpc>
            </a:pPr>
            <a:r>
              <a:rPr lang="en-US" sz="2800" dirty="0" smtClean="0"/>
              <a:t>Rio de Janeiro</a:t>
            </a:r>
          </a:p>
          <a:p>
            <a:pPr>
              <a:lnSpc>
                <a:spcPct val="200000"/>
              </a:lnSpc>
            </a:pPr>
            <a:r>
              <a:rPr lang="en-US" sz="2800" dirty="0" smtClean="0"/>
              <a:t>2006 to 2012</a:t>
            </a:r>
          </a:p>
          <a:p>
            <a:pPr>
              <a:lnSpc>
                <a:spcPct val="200000"/>
              </a:lnSpc>
            </a:pPr>
            <a:r>
              <a:rPr lang="en-US" sz="2800" dirty="0" smtClean="0"/>
              <a:t>31,194 deaths</a:t>
            </a:r>
          </a:p>
          <a:p>
            <a:pPr>
              <a:lnSpc>
                <a:spcPct val="200000"/>
              </a:lnSpc>
            </a:pPr>
            <a:r>
              <a:rPr lang="en-US" sz="2800" dirty="0" smtClean="0"/>
              <a:t>65,102 hospitalizations on public health system</a:t>
            </a:r>
          </a:p>
        </p:txBody>
      </p:sp>
      <p:sp>
        <p:nvSpPr>
          <p:cNvPr id="4" name="Retângulo 3"/>
          <p:cNvSpPr/>
          <p:nvPr/>
        </p:nvSpPr>
        <p:spPr>
          <a:xfrm>
            <a:off x="0" y="6423719"/>
            <a:ext cx="9144000" cy="461665"/>
          </a:xfrm>
          <a:prstGeom prst="rect">
            <a:avLst/>
          </a:prstGeom>
        </p:spPr>
        <p:txBody>
          <a:bodyPr wrap="square">
            <a:spAutoFit/>
          </a:bodyPr>
          <a:lstStyle/>
          <a:p>
            <a:pPr algn="ctr"/>
            <a:r>
              <a:rPr lang="en-US" sz="1200" dirty="0">
                <a:solidFill>
                  <a:srgbClr val="FFFFFF"/>
                </a:solidFill>
              </a:rPr>
              <a:t>The Brazilian Institute of Geography and Statistics (IBGE), Board of Research, Coordination of Work and Income</a:t>
            </a:r>
          </a:p>
          <a:p>
            <a:pPr algn="ctr"/>
            <a:r>
              <a:rPr lang="en-US" sz="1200" dirty="0">
                <a:solidFill>
                  <a:srgbClr val="FFFFFF"/>
                </a:solidFill>
              </a:rPr>
              <a:t> National Health Research – 2013 </a:t>
            </a:r>
            <a:endParaRPr lang="pt-BR" sz="1200" dirty="0">
              <a:solidFill>
                <a:srgbClr val="FFFFFF"/>
              </a:solidFill>
            </a:endParaRP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844824"/>
            <a:ext cx="3521410" cy="2376264"/>
          </a:xfrm>
          <a:prstGeom prst="rect">
            <a:avLst/>
          </a:prstGeom>
        </p:spPr>
      </p:pic>
    </p:spTree>
    <p:extLst>
      <p:ext uri="{BB962C8B-B14F-4D97-AF65-F5344CB8AC3E}">
        <p14:creationId xmlns:p14="http://schemas.microsoft.com/office/powerpoint/2010/main" val="991786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6512" y="0"/>
            <a:ext cx="9144000" cy="836712"/>
          </a:xfrm>
        </p:spPr>
        <p:txBody>
          <a:bodyPr>
            <a:noAutofit/>
          </a:bodyPr>
          <a:lstStyle/>
          <a:p>
            <a:pPr algn="just"/>
            <a:r>
              <a:rPr lang="en-US" sz="3000" b="1" dirty="0" smtClean="0"/>
              <a:t>COMPARISON WITH AIR POLLUTION STANDARDS SET BY WHO AND BY THE UNITED STATES AND EUROPE</a:t>
            </a:r>
            <a:endParaRPr lang="pt-BR" sz="3000" b="1" dirty="0"/>
          </a:p>
        </p:txBody>
      </p:sp>
      <p:graphicFrame>
        <p:nvGraphicFramePr>
          <p:cNvPr id="7" name="Espaço Reservado para Conteúdo 6"/>
          <p:cNvGraphicFramePr>
            <a:graphicFrameLocks noGrp="1"/>
          </p:cNvGraphicFramePr>
          <p:nvPr>
            <p:ph idx="4294967295"/>
            <p:extLst/>
          </p:nvPr>
        </p:nvGraphicFramePr>
        <p:xfrm>
          <a:off x="539552" y="3501008"/>
          <a:ext cx="7992890" cy="1872209"/>
        </p:xfrm>
        <a:graphic>
          <a:graphicData uri="http://schemas.openxmlformats.org/drawingml/2006/table">
            <a:tbl>
              <a:tblPr firstRow="1" bandRow="1">
                <a:tableStyleId>{5C22544A-7EE6-4342-B048-85BDC9FD1C3A}</a:tableStyleId>
              </a:tblPr>
              <a:tblGrid>
                <a:gridCol w="1598578"/>
                <a:gridCol w="1598578"/>
                <a:gridCol w="1598578"/>
                <a:gridCol w="1598578"/>
                <a:gridCol w="1598578"/>
              </a:tblGrid>
              <a:tr h="420527">
                <a:tc gridSpan="5">
                  <a:txBody>
                    <a:bodyPr/>
                    <a:lstStyle/>
                    <a:p>
                      <a:pPr algn="ctr"/>
                      <a:r>
                        <a:rPr lang="en-US" noProof="0" dirty="0" smtClean="0"/>
                        <a:t>Comparison of the patterns of fine particulate material PM 2.5</a:t>
                      </a:r>
                      <a:endParaRPr lang="en-US" noProof="0" dirty="0"/>
                    </a:p>
                  </a:txBody>
                  <a:tcPr/>
                </a:tc>
                <a:tc hMerge="1">
                  <a:txBody>
                    <a:bodyPr/>
                    <a:lstStyle/>
                    <a:p>
                      <a:endParaRPr lang="pt-BR"/>
                    </a:p>
                  </a:txBody>
                  <a:tcPr/>
                </a:tc>
                <a:tc hMerge="1">
                  <a:txBody>
                    <a:bodyPr/>
                    <a:lstStyle/>
                    <a:p>
                      <a:endParaRPr lang="pt-BR"/>
                    </a:p>
                  </a:txBody>
                  <a:tcPr/>
                </a:tc>
                <a:tc hMerge="1">
                  <a:txBody>
                    <a:bodyPr/>
                    <a:lstStyle/>
                    <a:p>
                      <a:endParaRPr lang="pt-BR" dirty="0"/>
                    </a:p>
                  </a:txBody>
                  <a:tcPr/>
                </a:tc>
                <a:tc hMerge="1">
                  <a:txBody>
                    <a:bodyPr/>
                    <a:lstStyle/>
                    <a:p>
                      <a:pPr algn="ctr"/>
                      <a:endParaRPr lang="pt-BR" dirty="0"/>
                    </a:p>
                  </a:txBody>
                  <a:tcPr/>
                </a:tc>
              </a:tr>
              <a:tr h="725841">
                <a:tc>
                  <a:txBody>
                    <a:bodyPr/>
                    <a:lstStyle/>
                    <a:p>
                      <a:endParaRPr lang="en-US" noProof="0" dirty="0"/>
                    </a:p>
                  </a:txBody>
                  <a:tcPr/>
                </a:tc>
                <a:tc>
                  <a:txBody>
                    <a:bodyPr/>
                    <a:lstStyle/>
                    <a:p>
                      <a:pPr algn="ctr"/>
                      <a:r>
                        <a:rPr lang="en-US" noProof="0" dirty="0" smtClean="0"/>
                        <a:t>WHO 2005</a:t>
                      </a:r>
                      <a:endParaRPr lang="en-US" noProof="0" dirty="0"/>
                    </a:p>
                  </a:txBody>
                  <a:tcPr/>
                </a:tc>
                <a:tc>
                  <a:txBody>
                    <a:bodyPr/>
                    <a:lstStyle/>
                    <a:p>
                      <a:pPr algn="ctr"/>
                      <a:r>
                        <a:rPr lang="en-US" noProof="0" dirty="0" smtClean="0"/>
                        <a:t>São</a:t>
                      </a:r>
                      <a:r>
                        <a:rPr lang="en-US" baseline="0" noProof="0" dirty="0" smtClean="0"/>
                        <a:t> Paulo 2013</a:t>
                      </a:r>
                      <a:endParaRPr lang="en-US" noProof="0" dirty="0"/>
                    </a:p>
                  </a:txBody>
                  <a:tcPr/>
                </a:tc>
                <a:tc>
                  <a:txBody>
                    <a:bodyPr/>
                    <a:lstStyle/>
                    <a:p>
                      <a:pPr algn="ctr"/>
                      <a:r>
                        <a:rPr lang="en-US" noProof="0" dirty="0" smtClean="0"/>
                        <a:t>USA</a:t>
                      </a:r>
                      <a:endParaRPr lang="en-US" noProof="0" dirty="0"/>
                    </a:p>
                  </a:txBody>
                  <a:tcPr/>
                </a:tc>
                <a:tc>
                  <a:txBody>
                    <a:bodyPr/>
                    <a:lstStyle/>
                    <a:p>
                      <a:pPr algn="ctr"/>
                      <a:r>
                        <a:rPr lang="en-US" noProof="0" dirty="0" smtClean="0"/>
                        <a:t>Europe</a:t>
                      </a:r>
                      <a:endParaRPr lang="en-US" noProof="0" dirty="0"/>
                    </a:p>
                  </a:txBody>
                  <a:tcPr/>
                </a:tc>
              </a:tr>
              <a:tr h="7258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Annual Average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10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20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15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25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smtClean="0"/>
                    </a:p>
                  </a:txBody>
                  <a:tcPr/>
                </a:tc>
              </a:tr>
            </a:tbl>
          </a:graphicData>
        </a:graphic>
      </p:graphicFrame>
      <p:graphicFrame>
        <p:nvGraphicFramePr>
          <p:cNvPr id="3" name="Tabela 2"/>
          <p:cNvGraphicFramePr>
            <a:graphicFrameLocks noGrp="1"/>
          </p:cNvGraphicFramePr>
          <p:nvPr>
            <p:extLst/>
          </p:nvPr>
        </p:nvGraphicFramePr>
        <p:xfrm>
          <a:off x="539552" y="1196752"/>
          <a:ext cx="7992888" cy="1872208"/>
        </p:xfrm>
        <a:graphic>
          <a:graphicData uri="http://schemas.openxmlformats.org/drawingml/2006/table">
            <a:tbl>
              <a:tblPr firstRow="1" bandRow="1">
                <a:tableStyleId>{5C22544A-7EE6-4342-B048-85BDC9FD1C3A}</a:tableStyleId>
              </a:tblPr>
              <a:tblGrid>
                <a:gridCol w="2664296"/>
                <a:gridCol w="2664296"/>
                <a:gridCol w="2664296"/>
              </a:tblGrid>
              <a:tr h="468052">
                <a:tc gridSpan="3">
                  <a:txBody>
                    <a:bodyPr/>
                    <a:lstStyle/>
                    <a:p>
                      <a:pPr algn="ctr"/>
                      <a:r>
                        <a:rPr lang="en-US" noProof="0" dirty="0" smtClean="0"/>
                        <a:t>Comparison of the patterns of particulate matter PM10</a:t>
                      </a:r>
                      <a:endParaRPr lang="en-US" noProof="0" dirty="0"/>
                    </a:p>
                  </a:txBody>
                  <a:tcPr/>
                </a:tc>
                <a:tc hMerge="1">
                  <a:txBody>
                    <a:bodyPr/>
                    <a:lstStyle/>
                    <a:p>
                      <a:endParaRPr lang="pt-BR" dirty="0"/>
                    </a:p>
                  </a:txBody>
                  <a:tcPr/>
                </a:tc>
                <a:tc hMerge="1">
                  <a:txBody>
                    <a:bodyPr/>
                    <a:lstStyle/>
                    <a:p>
                      <a:endParaRPr lang="pt-BR" dirty="0"/>
                    </a:p>
                  </a:txBody>
                  <a:tcPr/>
                </a:tc>
              </a:tr>
              <a:tr h="468052">
                <a:tc>
                  <a:txBody>
                    <a:bodyPr/>
                    <a:lstStyle/>
                    <a:p>
                      <a:endParaRPr lang="en-US" noProof="0" dirty="0"/>
                    </a:p>
                  </a:txBody>
                  <a:tcPr/>
                </a:tc>
                <a:tc>
                  <a:txBody>
                    <a:bodyPr/>
                    <a:lstStyle/>
                    <a:p>
                      <a:pPr algn="ctr"/>
                      <a:r>
                        <a:rPr lang="en-US" noProof="0" dirty="0" smtClean="0"/>
                        <a:t>WHO 2005</a:t>
                      </a:r>
                      <a:endParaRPr lang="en-US" noProof="0" dirty="0"/>
                    </a:p>
                  </a:txBody>
                  <a:tcPr/>
                </a:tc>
                <a:tc>
                  <a:txBody>
                    <a:bodyPr/>
                    <a:lstStyle/>
                    <a:p>
                      <a:pPr algn="ctr"/>
                      <a:r>
                        <a:rPr lang="en-US" noProof="0" dirty="0" smtClean="0"/>
                        <a:t>São</a:t>
                      </a:r>
                      <a:r>
                        <a:rPr lang="en-US" baseline="0" noProof="0" dirty="0" smtClean="0"/>
                        <a:t> Paulo - 2013</a:t>
                      </a:r>
                      <a:endParaRPr lang="en-US" noProof="0" dirty="0"/>
                    </a:p>
                  </a:txBody>
                  <a:tcPr/>
                </a:tc>
              </a:tr>
              <a:tr h="468052">
                <a:tc>
                  <a:txBody>
                    <a:bodyPr/>
                    <a:lstStyle/>
                    <a:p>
                      <a:pPr algn="ctr"/>
                      <a:r>
                        <a:rPr lang="en-US" noProof="0" dirty="0" smtClean="0"/>
                        <a:t>Annual Average</a:t>
                      </a:r>
                      <a:endParaRPr lang="en-US" noProof="0" dirty="0"/>
                    </a:p>
                  </a:txBody>
                  <a:tcPr/>
                </a:tc>
                <a:tc>
                  <a:txBody>
                    <a:bodyPr/>
                    <a:lstStyle/>
                    <a:p>
                      <a:pPr algn="ctr"/>
                      <a:r>
                        <a:rPr lang="en-US" noProof="0" dirty="0" smtClean="0"/>
                        <a:t>20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a:p>
                  </a:txBody>
                  <a:tcPr/>
                </a:tc>
                <a:tc>
                  <a:txBody>
                    <a:bodyPr/>
                    <a:lstStyle/>
                    <a:p>
                      <a:pPr algn="ctr"/>
                      <a:r>
                        <a:rPr lang="en-US" noProof="0" dirty="0" smtClean="0"/>
                        <a:t>40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a:p>
                  </a:txBody>
                  <a:tcPr/>
                </a:tc>
              </a:tr>
              <a:tr h="468052">
                <a:tc>
                  <a:txBody>
                    <a:bodyPr/>
                    <a:lstStyle/>
                    <a:p>
                      <a:pPr algn="ctr"/>
                      <a:r>
                        <a:rPr lang="en-US" noProof="0" dirty="0" smtClean="0"/>
                        <a:t>24 hours</a:t>
                      </a:r>
                      <a:endParaRPr lang="en-US" noProof="0" dirty="0"/>
                    </a:p>
                  </a:txBody>
                  <a:tcPr/>
                </a:tc>
                <a:tc>
                  <a:txBody>
                    <a:bodyPr/>
                    <a:lstStyle/>
                    <a:p>
                      <a:pPr algn="ctr"/>
                      <a:r>
                        <a:rPr lang="en-US" noProof="0" dirty="0" smtClean="0"/>
                        <a:t>50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a:p>
                  </a:txBody>
                  <a:tcPr/>
                </a:tc>
                <a:tc>
                  <a:txBody>
                    <a:bodyPr/>
                    <a:lstStyle/>
                    <a:p>
                      <a:pPr algn="ctr"/>
                      <a:r>
                        <a:rPr lang="en-US" noProof="0" dirty="0" smtClean="0"/>
                        <a:t>120 </a:t>
                      </a:r>
                      <a:r>
                        <a:rPr lang="en-US" noProof="0" dirty="0" smtClean="0">
                          <a:latin typeface="Symbol" panose="05050102010706020507" pitchFamily="18" charset="2"/>
                        </a:rPr>
                        <a:t>m</a:t>
                      </a:r>
                      <a:r>
                        <a:rPr lang="en-US" noProof="0" dirty="0" smtClean="0">
                          <a:latin typeface="+mn-lt"/>
                        </a:rPr>
                        <a:t>g/m</a:t>
                      </a:r>
                      <a:r>
                        <a:rPr lang="en-US" baseline="30000" noProof="0" dirty="0" smtClean="0">
                          <a:latin typeface="+mn-lt"/>
                        </a:rPr>
                        <a:t>3</a:t>
                      </a:r>
                      <a:endParaRPr lang="en-US" noProof="0" dirty="0"/>
                    </a:p>
                  </a:txBody>
                  <a:tcPr/>
                </a:tc>
              </a:tr>
            </a:tbl>
          </a:graphicData>
        </a:graphic>
      </p:graphicFrame>
      <p:sp>
        <p:nvSpPr>
          <p:cNvPr id="5" name="Retângulo 4"/>
          <p:cNvSpPr/>
          <p:nvPr/>
        </p:nvSpPr>
        <p:spPr>
          <a:xfrm>
            <a:off x="0" y="6597353"/>
            <a:ext cx="9180512" cy="288032"/>
          </a:xfrm>
          <a:prstGeom prst="rect">
            <a:avLst/>
          </a:prstGeom>
        </p:spPr>
        <p:txBody>
          <a:bodyPr wrap="square">
            <a:spAutoFit/>
          </a:bodyPr>
          <a:lstStyle/>
          <a:p>
            <a:r>
              <a:rPr lang="en-US" sz="1200" dirty="0">
                <a:solidFill>
                  <a:srgbClr val="FFFFFF"/>
                </a:solidFill>
              </a:rPr>
              <a:t>Brazil, Institute of Energy and Environment - Air quality standards - Comparative experience of Brazil, USA  and European Union - 2012</a:t>
            </a:r>
            <a:endParaRPr lang="pt-BR" sz="1200" dirty="0">
              <a:solidFill>
                <a:srgbClr val="FFFFFF"/>
              </a:solidFill>
            </a:endParaRPr>
          </a:p>
        </p:txBody>
      </p:sp>
    </p:spTree>
    <p:extLst>
      <p:ext uri="{BB962C8B-B14F-4D97-AF65-F5344CB8AC3E}">
        <p14:creationId xmlns:p14="http://schemas.microsoft.com/office/powerpoint/2010/main" val="4023940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27384"/>
            <a:ext cx="9144000" cy="864096"/>
          </a:xfrm>
        </p:spPr>
        <p:txBody>
          <a:bodyPr/>
          <a:lstStyle/>
          <a:p>
            <a:r>
              <a:rPr lang="en-US" b="1" dirty="0" smtClean="0"/>
              <a:t>ALLERGY IN BRAZIL </a:t>
            </a:r>
            <a:endParaRPr lang="en-US" b="1" dirty="0"/>
          </a:p>
        </p:txBody>
      </p:sp>
      <p:sp>
        <p:nvSpPr>
          <p:cNvPr id="3" name="Espaço Reservado para Conteúdo 2"/>
          <p:cNvSpPr>
            <a:spLocks noGrp="1"/>
          </p:cNvSpPr>
          <p:nvPr>
            <p:ph idx="4294967295"/>
          </p:nvPr>
        </p:nvSpPr>
        <p:spPr>
          <a:xfrm>
            <a:off x="107504" y="1279301"/>
            <a:ext cx="8954616" cy="4309939"/>
          </a:xfrm>
        </p:spPr>
        <p:txBody>
          <a:bodyPr>
            <a:normAutofit fontScale="92500" lnSpcReduction="20000"/>
          </a:bodyPr>
          <a:lstStyle/>
          <a:p>
            <a:r>
              <a:rPr lang="en-US" dirty="0" smtClean="0"/>
              <a:t>25% of children between 6 and 14 years old have asthma</a:t>
            </a:r>
          </a:p>
          <a:p>
            <a:r>
              <a:rPr lang="en-US" b="1" dirty="0" smtClean="0">
                <a:solidFill>
                  <a:srgbClr val="FF0000"/>
                </a:solidFill>
              </a:rPr>
              <a:t>Brazil holds the 8th place in the world in Asthma</a:t>
            </a:r>
          </a:p>
          <a:p>
            <a:r>
              <a:rPr lang="en-US" dirty="0" smtClean="0"/>
              <a:t>376,672 hospitalizations caused by asthma in the public health system</a:t>
            </a:r>
          </a:p>
          <a:p>
            <a:pPr lvl="1">
              <a:buFont typeface="Wingdings" charset="2"/>
              <a:buChar char="§"/>
            </a:pPr>
            <a:r>
              <a:rPr lang="en-US" dirty="0" smtClean="0"/>
              <a:t>3rd cause of hospitalization </a:t>
            </a:r>
          </a:p>
          <a:p>
            <a:pPr lvl="2">
              <a:buFont typeface="Courier New"/>
              <a:buChar char="o"/>
            </a:pPr>
            <a:r>
              <a:rPr lang="en-US" dirty="0" smtClean="0"/>
              <a:t>Pneumonia</a:t>
            </a:r>
          </a:p>
          <a:p>
            <a:pPr lvl="2">
              <a:buFont typeface="Courier New"/>
              <a:buChar char="o"/>
            </a:pPr>
            <a:r>
              <a:rPr lang="en-US" dirty="0" smtClean="0"/>
              <a:t>Cancer</a:t>
            </a:r>
          </a:p>
          <a:p>
            <a:pPr lvl="2">
              <a:buFont typeface="Courier New"/>
              <a:buChar char="o"/>
            </a:pPr>
            <a:r>
              <a:rPr lang="en-US" dirty="0" smtClean="0"/>
              <a:t>Asthma</a:t>
            </a:r>
          </a:p>
          <a:p>
            <a:pPr lvl="1">
              <a:buFont typeface="Wingdings" charset="2"/>
              <a:buChar char="§"/>
            </a:pPr>
            <a:r>
              <a:rPr lang="en-US" dirty="0" smtClean="0"/>
              <a:t>Cost = US$ 64.5 million</a:t>
            </a:r>
          </a:p>
          <a:p>
            <a:pPr lvl="1">
              <a:buFont typeface="Wingdings" charset="2"/>
              <a:buChar char="§"/>
            </a:pPr>
            <a:r>
              <a:rPr lang="en-US" dirty="0" smtClean="0"/>
              <a:t>56,000 deaths / year due to respiratory diseases</a:t>
            </a:r>
          </a:p>
        </p:txBody>
      </p:sp>
      <p:sp>
        <p:nvSpPr>
          <p:cNvPr id="4" name="Retângulo 3"/>
          <p:cNvSpPr/>
          <p:nvPr/>
        </p:nvSpPr>
        <p:spPr>
          <a:xfrm>
            <a:off x="0" y="6525344"/>
            <a:ext cx="9144000" cy="288032"/>
          </a:xfrm>
          <a:prstGeom prst="rect">
            <a:avLst/>
          </a:prstGeom>
        </p:spPr>
        <p:txBody>
          <a:bodyPr wrap="square">
            <a:spAutoFit/>
          </a:bodyPr>
          <a:lstStyle/>
          <a:p>
            <a:pPr algn="ctr"/>
            <a:r>
              <a:rPr lang="en-US" sz="1200" dirty="0">
                <a:solidFill>
                  <a:srgbClr val="FFFFFF"/>
                </a:solidFill>
              </a:rPr>
              <a:t>International Study on Asthma and Allergies in Childhood (ISAAC)  - 1998 / 2003 / 2006</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3212976"/>
            <a:ext cx="2513856" cy="1671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5112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rmAutofit/>
          </a:bodyPr>
          <a:lstStyle/>
          <a:p>
            <a:r>
              <a:rPr lang="en-US" b="1" dirty="0" smtClean="0"/>
              <a:t>PREVALENCE OF DISEASES IN BRAZIL</a:t>
            </a:r>
            <a:endParaRPr lang="en-US" b="1" dirty="0"/>
          </a:p>
        </p:txBody>
      </p:sp>
      <p:sp>
        <p:nvSpPr>
          <p:cNvPr id="3" name="Espaço Reservado para Conteúdo 2"/>
          <p:cNvSpPr>
            <a:spLocks noGrp="1"/>
          </p:cNvSpPr>
          <p:nvPr>
            <p:ph idx="4294967295"/>
          </p:nvPr>
        </p:nvSpPr>
        <p:spPr>
          <a:xfrm>
            <a:off x="504056" y="1268760"/>
            <a:ext cx="8172400" cy="4536504"/>
          </a:xfrm>
        </p:spPr>
        <p:txBody>
          <a:bodyPr>
            <a:normAutofit fontScale="85000" lnSpcReduction="20000"/>
          </a:bodyPr>
          <a:lstStyle/>
          <a:p>
            <a:pPr>
              <a:lnSpc>
                <a:spcPct val="150000"/>
              </a:lnSpc>
            </a:pPr>
            <a:r>
              <a:rPr lang="en-US" dirty="0" smtClean="0"/>
              <a:t>ARTERIAL HYPERTENSION ….……. 21.4%</a:t>
            </a:r>
          </a:p>
          <a:p>
            <a:pPr>
              <a:lnSpc>
                <a:spcPct val="150000"/>
              </a:lnSpc>
            </a:pPr>
            <a:r>
              <a:rPr lang="en-US" dirty="0" smtClean="0"/>
              <a:t>HIGH CHOLESTEROL ……….………. 12.5%</a:t>
            </a:r>
          </a:p>
          <a:p>
            <a:pPr>
              <a:lnSpc>
                <a:spcPct val="150000"/>
              </a:lnSpc>
            </a:pPr>
            <a:r>
              <a:rPr lang="en-US" dirty="0" smtClean="0"/>
              <a:t>DIABETES MELLITUS …….…………... 6.2%</a:t>
            </a:r>
          </a:p>
          <a:p>
            <a:pPr>
              <a:lnSpc>
                <a:spcPct val="150000"/>
              </a:lnSpc>
            </a:pPr>
            <a:r>
              <a:rPr lang="en-US" b="1" dirty="0" smtClean="0">
                <a:solidFill>
                  <a:srgbClr val="FF0000"/>
                </a:solidFill>
              </a:rPr>
              <a:t>ASTHMA …………………….…………… 4.4%</a:t>
            </a:r>
          </a:p>
          <a:p>
            <a:pPr>
              <a:lnSpc>
                <a:spcPct val="150000"/>
              </a:lnSpc>
            </a:pPr>
            <a:r>
              <a:rPr lang="en-US" dirty="0" smtClean="0"/>
              <a:t>CARDIOVASCULAR DISEASES .…….. 4.2%</a:t>
            </a:r>
          </a:p>
          <a:p>
            <a:pPr>
              <a:lnSpc>
                <a:spcPct val="150000"/>
              </a:lnSpc>
            </a:pPr>
            <a:r>
              <a:rPr lang="en-US" dirty="0" smtClean="0"/>
              <a:t>CANCER ……………………….………… 1.8%</a:t>
            </a:r>
          </a:p>
          <a:p>
            <a:pPr>
              <a:lnSpc>
                <a:spcPct val="150000"/>
              </a:lnSpc>
            </a:pPr>
            <a:r>
              <a:rPr lang="en-US" dirty="0" smtClean="0"/>
              <a:t>STROKE …………………………………. 1.5%</a:t>
            </a:r>
          </a:p>
          <a:p>
            <a:pPr marL="0" indent="0">
              <a:lnSpc>
                <a:spcPct val="150000"/>
              </a:lnSpc>
              <a:buNone/>
            </a:pPr>
            <a:endParaRPr lang="pt-BR" dirty="0"/>
          </a:p>
        </p:txBody>
      </p:sp>
      <p:sp>
        <p:nvSpPr>
          <p:cNvPr id="4" name="Retângulo 3"/>
          <p:cNvSpPr/>
          <p:nvPr/>
        </p:nvSpPr>
        <p:spPr>
          <a:xfrm>
            <a:off x="0" y="6381328"/>
            <a:ext cx="9144000" cy="461665"/>
          </a:xfrm>
          <a:prstGeom prst="rect">
            <a:avLst/>
          </a:prstGeom>
        </p:spPr>
        <p:txBody>
          <a:bodyPr wrap="square">
            <a:spAutoFit/>
          </a:bodyPr>
          <a:lstStyle/>
          <a:p>
            <a:pPr algn="ctr"/>
            <a:r>
              <a:rPr lang="en-US" sz="1200" dirty="0">
                <a:solidFill>
                  <a:srgbClr val="FFFFFF"/>
                </a:solidFill>
              </a:rPr>
              <a:t>The Brazilian Institute of Geography and Statistics (IBGE), Board of Research, Coordination of Work and Income</a:t>
            </a:r>
          </a:p>
          <a:p>
            <a:pPr algn="ctr"/>
            <a:r>
              <a:rPr lang="en-US" sz="1200" dirty="0">
                <a:solidFill>
                  <a:srgbClr val="FFFFFF"/>
                </a:solidFill>
              </a:rPr>
              <a:t> National Health Research – 2013 </a:t>
            </a:r>
            <a:endParaRPr lang="pt-BR" sz="1200" dirty="0">
              <a:solidFill>
                <a:srgbClr val="FFFFFF"/>
              </a:solidFill>
            </a:endParaRPr>
          </a:p>
        </p:txBody>
      </p:sp>
    </p:spTree>
    <p:extLst>
      <p:ext uri="{BB962C8B-B14F-4D97-AF65-F5344CB8AC3E}">
        <p14:creationId xmlns:p14="http://schemas.microsoft.com/office/powerpoint/2010/main" val="1309106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idx="4294967295"/>
          </p:nvPr>
        </p:nvSpPr>
        <p:spPr>
          <a:xfrm>
            <a:off x="0" y="53752"/>
            <a:ext cx="9144000" cy="782960"/>
          </a:xfrm>
        </p:spPr>
        <p:txBody>
          <a:bodyPr>
            <a:noAutofit/>
          </a:bodyPr>
          <a:lstStyle/>
          <a:p>
            <a:r>
              <a:rPr lang="en-US" sz="3000" b="1" dirty="0" smtClean="0"/>
              <a:t>ASTHMA IN BRAZIL</a:t>
            </a:r>
            <a:br>
              <a:rPr lang="en-US" sz="3000" b="1" dirty="0" smtClean="0"/>
            </a:br>
            <a:r>
              <a:rPr lang="en-US" sz="3000" b="1" dirty="0" smtClean="0"/>
              <a:t>NATIONAL HEALTH RESEARCH - 2013</a:t>
            </a:r>
            <a:endParaRPr lang="en-US" sz="3000" b="1" dirty="0"/>
          </a:p>
        </p:txBody>
      </p:sp>
      <p:sp>
        <p:nvSpPr>
          <p:cNvPr id="3" name="Espaço Reservado para Conteúdo 2"/>
          <p:cNvSpPr>
            <a:spLocks noGrp="1"/>
          </p:cNvSpPr>
          <p:nvPr>
            <p:ph idx="4294967295"/>
          </p:nvPr>
        </p:nvSpPr>
        <p:spPr>
          <a:xfrm>
            <a:off x="36512" y="1124744"/>
            <a:ext cx="9071992" cy="1008112"/>
          </a:xfrm>
        </p:spPr>
        <p:txBody>
          <a:bodyPr>
            <a:normAutofit/>
          </a:bodyPr>
          <a:lstStyle/>
          <a:p>
            <a:pPr marL="0" indent="0" algn="just">
              <a:buNone/>
            </a:pPr>
            <a:r>
              <a:rPr lang="en-US" sz="2000" dirty="0"/>
              <a:t>P</a:t>
            </a:r>
            <a:r>
              <a:rPr lang="en-US" sz="2000" dirty="0" smtClean="0"/>
              <a:t>roportion of persons of 18 years of age or older who reported medical diagnosis of asthma, with indication of the confidence interval of 95%, according to the major regions-2013</a:t>
            </a:r>
            <a:endParaRPr lang="pt-BR" sz="20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276872"/>
            <a:ext cx="8964100" cy="3744416"/>
          </a:xfrm>
          <a:prstGeom prst="rect">
            <a:avLst/>
          </a:prstGeom>
          <a:ln>
            <a:noFill/>
          </a:ln>
          <a:effectLst>
            <a:softEdge rad="112500"/>
          </a:effectLst>
        </p:spPr>
      </p:pic>
      <p:sp>
        <p:nvSpPr>
          <p:cNvPr id="6" name="Retângulo 5"/>
          <p:cNvSpPr/>
          <p:nvPr/>
        </p:nvSpPr>
        <p:spPr>
          <a:xfrm>
            <a:off x="0" y="6423719"/>
            <a:ext cx="9144000" cy="461665"/>
          </a:xfrm>
          <a:prstGeom prst="rect">
            <a:avLst/>
          </a:prstGeom>
        </p:spPr>
        <p:txBody>
          <a:bodyPr wrap="square">
            <a:spAutoFit/>
          </a:bodyPr>
          <a:lstStyle/>
          <a:p>
            <a:pPr algn="ctr"/>
            <a:r>
              <a:rPr lang="en-US" sz="1200" dirty="0">
                <a:solidFill>
                  <a:srgbClr val="FFFFFF"/>
                </a:solidFill>
              </a:rPr>
              <a:t>The Brazilian Institute of Geography and Statistics (IBGE), Board of Research, Coordination of Work and Income</a:t>
            </a:r>
          </a:p>
          <a:p>
            <a:pPr algn="ctr"/>
            <a:r>
              <a:rPr lang="en-US" sz="1200" dirty="0">
                <a:solidFill>
                  <a:srgbClr val="FFFFFF"/>
                </a:solidFill>
              </a:rPr>
              <a:t> National Health Research – 2013 </a:t>
            </a:r>
            <a:endParaRPr lang="pt-BR" sz="1200" dirty="0">
              <a:solidFill>
                <a:srgbClr val="FFFFFF"/>
              </a:solidFill>
            </a:endParaRPr>
          </a:p>
        </p:txBody>
      </p:sp>
    </p:spTree>
    <p:extLst>
      <p:ext uri="{BB962C8B-B14F-4D97-AF65-F5344CB8AC3E}">
        <p14:creationId xmlns:p14="http://schemas.microsoft.com/office/powerpoint/2010/main" val="1582785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0" y="0"/>
            <a:ext cx="9144000" cy="836712"/>
          </a:xfrm>
        </p:spPr>
        <p:txBody>
          <a:bodyPr/>
          <a:lstStyle/>
          <a:p>
            <a:r>
              <a:rPr lang="en-IN" altLang="en-US" sz="4000" b="1" dirty="0" smtClean="0"/>
              <a:t>Pollution – Allergy Mechanistic Links</a:t>
            </a:r>
          </a:p>
        </p:txBody>
      </p:sp>
      <p:pic>
        <p:nvPicPr>
          <p:cNvPr id="12291" name="Picture 2" descr="Pollution mecahnism to Allerg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715250" y="5786438"/>
            <a:ext cx="1285875" cy="357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IN" sz="2000" dirty="0">
                <a:solidFill>
                  <a:prstClr val="white"/>
                </a:solidFill>
              </a:rPr>
              <a:t>Allergy</a:t>
            </a:r>
          </a:p>
        </p:txBody>
      </p:sp>
      <p:sp>
        <p:nvSpPr>
          <p:cNvPr id="2" name="ZoneTexte 1"/>
          <p:cNvSpPr txBox="1"/>
          <p:nvPr/>
        </p:nvSpPr>
        <p:spPr>
          <a:xfrm>
            <a:off x="0" y="6641157"/>
            <a:ext cx="4498347" cy="230832"/>
          </a:xfrm>
          <a:prstGeom prst="rect">
            <a:avLst/>
          </a:prstGeom>
          <a:noFill/>
        </p:spPr>
        <p:txBody>
          <a:bodyPr wrap="none" rtlCol="0">
            <a:spAutoFit/>
          </a:bodyPr>
          <a:lstStyle/>
          <a:p>
            <a:pPr defTabSz="457200"/>
            <a:r>
              <a:rPr lang="fr-FR" sz="900" dirty="0" err="1">
                <a:solidFill>
                  <a:prstClr val="black"/>
                </a:solidFill>
              </a:rPr>
              <a:t>From</a:t>
            </a:r>
            <a:r>
              <a:rPr lang="fr-FR" sz="900" dirty="0">
                <a:solidFill>
                  <a:prstClr val="black"/>
                </a:solidFill>
              </a:rPr>
              <a:t> Huang SK et al. J </a:t>
            </a:r>
            <a:r>
              <a:rPr lang="fr-FR" sz="900" dirty="0" err="1">
                <a:solidFill>
                  <a:prstClr val="black"/>
                </a:solidFill>
              </a:rPr>
              <a:t>Thorac</a:t>
            </a:r>
            <a:r>
              <a:rPr lang="fr-FR" sz="900" dirty="0">
                <a:solidFill>
                  <a:prstClr val="black"/>
                </a:solidFill>
              </a:rPr>
              <a:t> Dis; 2015, 7(1):22-33.doi:10.3978/j.issn.2072-1439.2014.12.13:</a:t>
            </a:r>
          </a:p>
        </p:txBody>
      </p:sp>
    </p:spTree>
    <p:extLst>
      <p:ext uri="{BB962C8B-B14F-4D97-AF65-F5344CB8AC3E}">
        <p14:creationId xmlns:p14="http://schemas.microsoft.com/office/powerpoint/2010/main" val="15217912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836712"/>
          </a:xfrm>
        </p:spPr>
        <p:txBody>
          <a:bodyPr>
            <a:normAutofit/>
          </a:bodyPr>
          <a:lstStyle/>
          <a:p>
            <a:r>
              <a:rPr lang="en-US" sz="3600" b="1" dirty="0" smtClean="0">
                <a:effectLst/>
              </a:rPr>
              <a:t>9 MILLION PEOPLE WITH ASTHMA IN BRAZIL</a:t>
            </a:r>
            <a:endParaRPr lang="en-US" sz="3600" b="1" dirty="0">
              <a:effectLst/>
            </a:endParaRPr>
          </a:p>
        </p:txBody>
      </p:sp>
      <p:sp>
        <p:nvSpPr>
          <p:cNvPr id="3" name="Espaço Reservado para Conteúdo 2"/>
          <p:cNvSpPr>
            <a:spLocks noGrp="1"/>
          </p:cNvSpPr>
          <p:nvPr>
            <p:ph idx="4294967295"/>
          </p:nvPr>
        </p:nvSpPr>
        <p:spPr>
          <a:xfrm>
            <a:off x="251520" y="1052736"/>
            <a:ext cx="8676456" cy="3484984"/>
          </a:xfrm>
        </p:spPr>
        <p:txBody>
          <a:bodyPr>
            <a:normAutofit fontScale="92500" lnSpcReduction="10000"/>
          </a:bodyPr>
          <a:lstStyle/>
          <a:p>
            <a:pPr>
              <a:lnSpc>
                <a:spcPct val="200000"/>
              </a:lnSpc>
            </a:pPr>
            <a:r>
              <a:rPr lang="en-US" dirty="0" smtClean="0"/>
              <a:t>Over 18 years old</a:t>
            </a:r>
          </a:p>
          <a:p>
            <a:pPr lvl="1">
              <a:lnSpc>
                <a:spcPct val="200000"/>
              </a:lnSpc>
              <a:buFont typeface="Wingdings" charset="2"/>
              <a:buChar char="§"/>
            </a:pPr>
            <a:r>
              <a:rPr lang="en-US" dirty="0" smtClean="0"/>
              <a:t>38.2% (34.7% to 41.6%) presented asthma symptoms in the last 12 months</a:t>
            </a:r>
          </a:p>
          <a:p>
            <a:pPr lvl="1">
              <a:lnSpc>
                <a:spcPct val="200000"/>
              </a:lnSpc>
              <a:buFont typeface="Wingdings" charset="2"/>
              <a:buChar char="§"/>
            </a:pPr>
            <a:r>
              <a:rPr lang="en-US" dirty="0" smtClean="0"/>
              <a:t>15.7% - asthma with activities limitation</a:t>
            </a:r>
          </a:p>
        </p:txBody>
      </p:sp>
      <p:sp>
        <p:nvSpPr>
          <p:cNvPr id="4" name="Retângulo 3"/>
          <p:cNvSpPr/>
          <p:nvPr/>
        </p:nvSpPr>
        <p:spPr>
          <a:xfrm>
            <a:off x="0" y="6381328"/>
            <a:ext cx="9144000" cy="461665"/>
          </a:xfrm>
          <a:prstGeom prst="rect">
            <a:avLst/>
          </a:prstGeom>
        </p:spPr>
        <p:txBody>
          <a:bodyPr wrap="square">
            <a:spAutoFit/>
          </a:bodyPr>
          <a:lstStyle/>
          <a:p>
            <a:pPr algn="ctr"/>
            <a:r>
              <a:rPr lang="en-US" sz="1200" dirty="0">
                <a:solidFill>
                  <a:srgbClr val="FFFFFF"/>
                </a:solidFill>
              </a:rPr>
              <a:t>The Brazilian Institute of Geography and Statistics (IBGE), Board of Research, Coordination of Work and Income</a:t>
            </a:r>
          </a:p>
          <a:p>
            <a:pPr algn="ctr"/>
            <a:r>
              <a:rPr lang="en-US" sz="1200" dirty="0">
                <a:solidFill>
                  <a:srgbClr val="FFFFFF"/>
                </a:solidFill>
              </a:rPr>
              <a:t> National Health Research – 2013 </a:t>
            </a:r>
            <a:endParaRPr lang="pt-BR" sz="1200" dirty="0">
              <a:solidFill>
                <a:srgbClr val="FFFFFF"/>
              </a:solidFill>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9119" y="4293096"/>
            <a:ext cx="2578932" cy="1934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244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lstStyle/>
          <a:p>
            <a:r>
              <a:rPr lang="en-US" b="1" dirty="0" smtClean="0"/>
              <a:t>ASTHMA</a:t>
            </a:r>
            <a:endParaRPr lang="en-US" b="1" dirty="0"/>
          </a:p>
        </p:txBody>
      </p:sp>
      <p:sp>
        <p:nvSpPr>
          <p:cNvPr id="3" name="Espaço Reservado para Conteúdo 2"/>
          <p:cNvSpPr>
            <a:spLocks noGrp="1"/>
          </p:cNvSpPr>
          <p:nvPr>
            <p:ph idx="4294967295"/>
          </p:nvPr>
        </p:nvSpPr>
        <p:spPr>
          <a:xfrm>
            <a:off x="899592" y="1124744"/>
            <a:ext cx="7632848" cy="4824536"/>
          </a:xfrm>
        </p:spPr>
        <p:txBody>
          <a:bodyPr>
            <a:normAutofit/>
          </a:bodyPr>
          <a:lstStyle/>
          <a:p>
            <a:pPr marL="0" indent="0">
              <a:lnSpc>
                <a:spcPct val="150000"/>
              </a:lnSpc>
              <a:buNone/>
            </a:pPr>
            <a:r>
              <a:rPr lang="en-US" sz="2800" dirty="0" smtClean="0"/>
              <a:t> </a:t>
            </a:r>
          </a:p>
          <a:p>
            <a:pPr lvl="1">
              <a:lnSpc>
                <a:spcPct val="200000"/>
              </a:lnSpc>
              <a:buFont typeface="Wingdings" charset="2"/>
              <a:buChar char="§"/>
            </a:pPr>
            <a:r>
              <a:rPr lang="en-US" dirty="0"/>
              <a:t>S</a:t>
            </a:r>
            <a:r>
              <a:rPr lang="en-US" dirty="0" smtClean="0"/>
              <a:t>ymptoms related to active asthma</a:t>
            </a:r>
          </a:p>
          <a:p>
            <a:pPr lvl="1">
              <a:lnSpc>
                <a:spcPct val="200000"/>
              </a:lnSpc>
              <a:buFont typeface="Wingdings" charset="2"/>
              <a:buChar char="§"/>
            </a:pPr>
            <a:r>
              <a:rPr lang="en-US" dirty="0" smtClean="0"/>
              <a:t>Average prevalence</a:t>
            </a:r>
          </a:p>
          <a:p>
            <a:pPr lvl="2">
              <a:lnSpc>
                <a:spcPct val="200000"/>
              </a:lnSpc>
              <a:buFont typeface="Courier New"/>
              <a:buChar char="o"/>
            </a:pPr>
            <a:r>
              <a:rPr lang="en-US" sz="2800" dirty="0" smtClean="0"/>
              <a:t>19.0 % adolescents</a:t>
            </a:r>
          </a:p>
          <a:p>
            <a:pPr lvl="2">
              <a:lnSpc>
                <a:spcPct val="200000"/>
              </a:lnSpc>
              <a:buFont typeface="Courier New"/>
              <a:buChar char="o"/>
            </a:pPr>
            <a:r>
              <a:rPr lang="en-US" sz="2800" dirty="0" smtClean="0"/>
              <a:t>24.3% school children</a:t>
            </a:r>
            <a:endParaRPr lang="en-US" sz="2800" dirty="0"/>
          </a:p>
        </p:txBody>
      </p:sp>
      <p:sp>
        <p:nvSpPr>
          <p:cNvPr id="4" name="Retângulo 3"/>
          <p:cNvSpPr/>
          <p:nvPr/>
        </p:nvSpPr>
        <p:spPr>
          <a:xfrm>
            <a:off x="0" y="6608385"/>
            <a:ext cx="9144000" cy="276999"/>
          </a:xfrm>
          <a:prstGeom prst="rect">
            <a:avLst/>
          </a:prstGeom>
        </p:spPr>
        <p:txBody>
          <a:bodyPr wrap="square">
            <a:spAutoFit/>
          </a:bodyPr>
          <a:lstStyle/>
          <a:p>
            <a:pPr algn="ctr"/>
            <a:r>
              <a:rPr lang="en-US" sz="1200" dirty="0">
                <a:solidFill>
                  <a:srgbClr val="FFFFFF"/>
                </a:solidFill>
              </a:rPr>
              <a:t>International Study on Asthma and Allergies in Childhood (ISAAC)  - 1998 / 2003 / 2006</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516216" y="2996952"/>
            <a:ext cx="1554533" cy="2531312"/>
          </a:xfrm>
          <a:prstGeom prst="rect">
            <a:avLst/>
          </a:prstGeom>
          <a:ln>
            <a:noFill/>
          </a:ln>
          <a:effectLst>
            <a:softEdge rad="112500"/>
          </a:effectLst>
        </p:spPr>
      </p:pic>
    </p:spTree>
    <p:extLst>
      <p:ext uri="{BB962C8B-B14F-4D97-AF65-F5344CB8AC3E}">
        <p14:creationId xmlns:p14="http://schemas.microsoft.com/office/powerpoint/2010/main" val="1888619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31629"/>
            <a:ext cx="9144000" cy="805083"/>
          </a:xfrm>
        </p:spPr>
        <p:txBody>
          <a:bodyPr>
            <a:normAutofit/>
          </a:bodyPr>
          <a:lstStyle/>
          <a:p>
            <a:r>
              <a:rPr lang="en-US" b="1" dirty="0" smtClean="0"/>
              <a:t>RISK FACTORS FOR WHEEZING</a:t>
            </a:r>
            <a:endParaRPr lang="en-US" b="1" dirty="0"/>
          </a:p>
        </p:txBody>
      </p:sp>
      <p:sp>
        <p:nvSpPr>
          <p:cNvPr id="3" name="Espaço Reservado para Conteúdo 2"/>
          <p:cNvSpPr>
            <a:spLocks noGrp="1"/>
          </p:cNvSpPr>
          <p:nvPr>
            <p:ph idx="4294967295"/>
          </p:nvPr>
        </p:nvSpPr>
        <p:spPr>
          <a:xfrm>
            <a:off x="395536" y="1628800"/>
            <a:ext cx="8496944" cy="4608512"/>
          </a:xfrm>
        </p:spPr>
        <p:txBody>
          <a:bodyPr>
            <a:normAutofit/>
          </a:bodyPr>
          <a:lstStyle/>
          <a:p>
            <a:pPr>
              <a:spcAft>
                <a:spcPts val="600"/>
              </a:spcAft>
            </a:pPr>
            <a:r>
              <a:rPr lang="en-US" sz="2400" dirty="0" smtClean="0"/>
              <a:t>City of Salvador -  BA</a:t>
            </a:r>
          </a:p>
          <a:p>
            <a:pPr>
              <a:spcAft>
                <a:spcPts val="600"/>
              </a:spcAft>
            </a:pPr>
            <a:r>
              <a:rPr lang="en-US" sz="2400" dirty="0" smtClean="0"/>
              <a:t>Tropical South American Region</a:t>
            </a:r>
          </a:p>
          <a:p>
            <a:pPr>
              <a:spcAft>
                <a:spcPts val="600"/>
              </a:spcAft>
            </a:pPr>
            <a:r>
              <a:rPr lang="en-US" sz="2400" dirty="0" smtClean="0"/>
              <a:t>Wheezing</a:t>
            </a:r>
            <a:r>
              <a:rPr lang="en-US" sz="2400" dirty="0"/>
              <a:t> </a:t>
            </a:r>
            <a:r>
              <a:rPr lang="en-US" sz="2400" dirty="0" smtClean="0"/>
              <a:t>         	important cause of visits to emergency 			in childhood</a:t>
            </a:r>
          </a:p>
          <a:p>
            <a:pPr>
              <a:spcAft>
                <a:spcPts val="600"/>
              </a:spcAft>
            </a:pPr>
            <a:r>
              <a:rPr lang="en-US" sz="2400" dirty="0" smtClean="0"/>
              <a:t>1,534 children &lt;4 years old</a:t>
            </a:r>
          </a:p>
          <a:p>
            <a:pPr lvl="1">
              <a:spcAft>
                <a:spcPts val="600"/>
              </a:spcAft>
              <a:buFont typeface="Wingdings" charset="2"/>
              <a:buChar char="§"/>
            </a:pPr>
            <a:r>
              <a:rPr lang="en-US" sz="2400" dirty="0" smtClean="0"/>
              <a:t>501 with wheezing episodes in the last 12 months </a:t>
            </a:r>
          </a:p>
          <a:p>
            <a:pPr lvl="1">
              <a:spcAft>
                <a:spcPts val="600"/>
              </a:spcAft>
              <a:buFont typeface="Wingdings" charset="2"/>
              <a:buChar char="§"/>
            </a:pPr>
            <a:r>
              <a:rPr lang="en-US" sz="2400" dirty="0" smtClean="0"/>
              <a:t>Average of 3 episodes</a:t>
            </a:r>
          </a:p>
          <a:p>
            <a:pPr>
              <a:spcAft>
                <a:spcPts val="600"/>
              </a:spcAft>
            </a:pPr>
            <a:r>
              <a:rPr lang="en-US" sz="2400" dirty="0"/>
              <a:t>M</a:t>
            </a:r>
            <a:r>
              <a:rPr lang="en-US" sz="2400" dirty="0" smtClean="0"/>
              <a:t>aternal atopy </a:t>
            </a:r>
            <a:r>
              <a:rPr lang="en-US" sz="2400" dirty="0"/>
              <a:t> </a:t>
            </a:r>
            <a:r>
              <a:rPr lang="en-US" sz="2400" dirty="0" smtClean="0"/>
              <a:t>        more recurrent wheeze and asthma</a:t>
            </a:r>
          </a:p>
          <a:p>
            <a:pPr>
              <a:spcAft>
                <a:spcPts val="600"/>
              </a:spcAft>
            </a:pPr>
            <a:r>
              <a:rPr lang="en-US" sz="2400" dirty="0" smtClean="0"/>
              <a:t>Smoking at home        more occasional wheezing</a:t>
            </a:r>
            <a:endParaRPr lang="en-US" sz="2400" dirty="0"/>
          </a:p>
        </p:txBody>
      </p:sp>
      <p:sp>
        <p:nvSpPr>
          <p:cNvPr id="4" name="Retângulo 3"/>
          <p:cNvSpPr/>
          <p:nvPr/>
        </p:nvSpPr>
        <p:spPr>
          <a:xfrm>
            <a:off x="0" y="6320353"/>
            <a:ext cx="9144000" cy="461665"/>
          </a:xfrm>
          <a:prstGeom prst="rect">
            <a:avLst/>
          </a:prstGeom>
        </p:spPr>
        <p:txBody>
          <a:bodyPr wrap="square">
            <a:spAutoFit/>
          </a:bodyPr>
          <a:lstStyle/>
          <a:p>
            <a:pPr algn="ctr"/>
            <a:r>
              <a:rPr lang="en-US" sz="1200" dirty="0">
                <a:solidFill>
                  <a:prstClr val="white"/>
                </a:solidFill>
              </a:rPr>
              <a:t>Reis GG, Miranda VM, Cardoso MR, </a:t>
            </a:r>
            <a:r>
              <a:rPr lang="en-US" sz="1200" dirty="0" err="1">
                <a:solidFill>
                  <a:prstClr val="white"/>
                </a:solidFill>
              </a:rPr>
              <a:t>Solé</a:t>
            </a:r>
            <a:r>
              <a:rPr lang="en-US" sz="1200" dirty="0">
                <a:solidFill>
                  <a:prstClr val="white"/>
                </a:solidFill>
              </a:rPr>
              <a:t> D, </a:t>
            </a:r>
            <a:r>
              <a:rPr lang="en-US" sz="1200" dirty="0" err="1">
                <a:solidFill>
                  <a:prstClr val="white"/>
                </a:solidFill>
              </a:rPr>
              <a:t>Barral</a:t>
            </a:r>
            <a:r>
              <a:rPr lang="en-US" sz="1200" dirty="0">
                <a:solidFill>
                  <a:prstClr val="white"/>
                </a:solidFill>
              </a:rPr>
              <a:t> A, </a:t>
            </a:r>
            <a:r>
              <a:rPr lang="en-US" sz="1200" dirty="0" err="1">
                <a:solidFill>
                  <a:prstClr val="white"/>
                </a:solidFill>
              </a:rPr>
              <a:t>Nascimento-Carvalho</a:t>
            </a:r>
            <a:r>
              <a:rPr lang="en-US" sz="1200" dirty="0">
                <a:solidFill>
                  <a:prstClr val="white"/>
                </a:solidFill>
              </a:rPr>
              <a:t> CM. Prevalence and risk factors for wheezing in Salvador, Brazil: a population-based study. QJM. </a:t>
            </a:r>
            <a:r>
              <a:rPr lang="pt-BR" sz="1200" dirty="0">
                <a:solidFill>
                  <a:prstClr val="white"/>
                </a:solidFill>
              </a:rPr>
              <a:t>2015 Mar;108(3):213-8</a:t>
            </a:r>
          </a:p>
        </p:txBody>
      </p:sp>
      <p:sp>
        <p:nvSpPr>
          <p:cNvPr id="5" name="Seta para a direita 4"/>
          <p:cNvSpPr/>
          <p:nvPr/>
        </p:nvSpPr>
        <p:spPr>
          <a:xfrm>
            <a:off x="2195736" y="2852936"/>
            <a:ext cx="432048" cy="216024"/>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6" name="Seta para a direita 5"/>
          <p:cNvSpPr/>
          <p:nvPr/>
        </p:nvSpPr>
        <p:spPr>
          <a:xfrm>
            <a:off x="2915816" y="5229200"/>
            <a:ext cx="432048" cy="216024"/>
          </a:xfrm>
          <a:prstGeom prst="rightArrow">
            <a:avLst/>
          </a:prstGeom>
          <a:solidFill>
            <a:srgbClr val="00206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7" name="Seta para a direita 6"/>
          <p:cNvSpPr/>
          <p:nvPr/>
        </p:nvSpPr>
        <p:spPr>
          <a:xfrm>
            <a:off x="3059832" y="5733256"/>
            <a:ext cx="432048" cy="216024"/>
          </a:xfrm>
          <a:prstGeom prst="rightArrow">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879495"/>
            <a:ext cx="3220956" cy="1789421"/>
          </a:xfrm>
          <a:prstGeom prst="rect">
            <a:avLst/>
          </a:prstGeom>
          <a:ln>
            <a:noFill/>
          </a:ln>
          <a:effectLst>
            <a:softEdge rad="112500"/>
          </a:effectLst>
        </p:spPr>
      </p:pic>
    </p:spTree>
    <p:extLst>
      <p:ext uri="{BB962C8B-B14F-4D97-AF65-F5344CB8AC3E}">
        <p14:creationId xmlns:p14="http://schemas.microsoft.com/office/powerpoint/2010/main" val="2694258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normAutofit/>
          </a:bodyPr>
          <a:lstStyle/>
          <a:p>
            <a:r>
              <a:rPr lang="en-US" b="1" dirty="0" smtClean="0"/>
              <a:t> ASTHMA AND AIR POLLUTANTS </a:t>
            </a:r>
            <a:endParaRPr lang="en-US" b="1" dirty="0"/>
          </a:p>
        </p:txBody>
      </p:sp>
      <p:sp>
        <p:nvSpPr>
          <p:cNvPr id="3" name="Espaço Reservado para Conteúdo 2"/>
          <p:cNvSpPr>
            <a:spLocks noGrp="1"/>
          </p:cNvSpPr>
          <p:nvPr>
            <p:ph idx="4294967295"/>
          </p:nvPr>
        </p:nvSpPr>
        <p:spPr>
          <a:xfrm>
            <a:off x="179512" y="1268760"/>
            <a:ext cx="8831512" cy="4720153"/>
          </a:xfrm>
        </p:spPr>
        <p:txBody>
          <a:bodyPr>
            <a:normAutofit fontScale="92500" lnSpcReduction="20000"/>
          </a:bodyPr>
          <a:lstStyle/>
          <a:p>
            <a:pPr algn="just">
              <a:lnSpc>
                <a:spcPct val="150000"/>
              </a:lnSpc>
            </a:pPr>
            <a:r>
              <a:rPr lang="en-US" dirty="0" smtClean="0"/>
              <a:t>São José dos Campos – SP</a:t>
            </a:r>
          </a:p>
          <a:p>
            <a:pPr algn="just">
              <a:lnSpc>
                <a:spcPct val="150000"/>
              </a:lnSpc>
            </a:pPr>
            <a:r>
              <a:rPr lang="en-US" dirty="0" smtClean="0"/>
              <a:t>600,000 inhabitants  (between SP and RJ cities)</a:t>
            </a:r>
          </a:p>
          <a:p>
            <a:pPr algn="just">
              <a:lnSpc>
                <a:spcPct val="150000"/>
              </a:lnSpc>
            </a:pPr>
            <a:r>
              <a:rPr lang="en-US" dirty="0" smtClean="0"/>
              <a:t>Strong correlation between hospitalizations and the pollutants particulate matter and sulfur dioxide</a:t>
            </a:r>
          </a:p>
          <a:p>
            <a:pPr algn="just">
              <a:lnSpc>
                <a:spcPct val="150000"/>
              </a:lnSpc>
            </a:pPr>
            <a:r>
              <a:rPr lang="en-US" dirty="0" smtClean="0"/>
              <a:t>Increases in the concentrations of these pollutants elevate the risk of hospitalization between 8% and 19%. </a:t>
            </a:r>
          </a:p>
        </p:txBody>
      </p:sp>
      <p:sp>
        <p:nvSpPr>
          <p:cNvPr id="4" name="Retângulo 3"/>
          <p:cNvSpPr/>
          <p:nvPr/>
        </p:nvSpPr>
        <p:spPr>
          <a:xfrm>
            <a:off x="0" y="6608385"/>
            <a:ext cx="9144000" cy="276999"/>
          </a:xfrm>
          <a:prstGeom prst="rect">
            <a:avLst/>
          </a:prstGeom>
        </p:spPr>
        <p:txBody>
          <a:bodyPr wrap="square">
            <a:spAutoFit/>
          </a:bodyPr>
          <a:lstStyle/>
          <a:p>
            <a:pPr algn="ctr"/>
            <a:r>
              <a:rPr lang="en-US" sz="1200" dirty="0" err="1">
                <a:solidFill>
                  <a:srgbClr val="FFFFFF"/>
                </a:solidFill>
              </a:rPr>
              <a:t>Amâncio</a:t>
            </a:r>
            <a:r>
              <a:rPr lang="en-US" sz="1200" dirty="0">
                <a:solidFill>
                  <a:srgbClr val="FFFFFF"/>
                </a:solidFill>
              </a:rPr>
              <a:t> CT, </a:t>
            </a:r>
            <a:r>
              <a:rPr lang="en-US" sz="1200" dirty="0" err="1">
                <a:solidFill>
                  <a:srgbClr val="FFFFFF"/>
                </a:solidFill>
              </a:rPr>
              <a:t>Nascimento</a:t>
            </a:r>
            <a:r>
              <a:rPr lang="en-US" sz="1200" dirty="0">
                <a:solidFill>
                  <a:srgbClr val="FFFFFF"/>
                </a:solidFill>
              </a:rPr>
              <a:t> LF. Asthma and ambient pollutants: a time series study. Rev </a:t>
            </a:r>
            <a:r>
              <a:rPr lang="en-US" sz="1200" dirty="0" err="1">
                <a:solidFill>
                  <a:srgbClr val="FFFFFF"/>
                </a:solidFill>
              </a:rPr>
              <a:t>Assoc</a:t>
            </a:r>
            <a:r>
              <a:rPr lang="en-US" sz="1200" dirty="0">
                <a:solidFill>
                  <a:srgbClr val="FFFFFF"/>
                </a:solidFill>
              </a:rPr>
              <a:t> Med Bras. 2012; 58(3):302-7</a:t>
            </a:r>
            <a:endParaRPr lang="pt-BR" sz="1200" dirty="0">
              <a:solidFill>
                <a:srgbClr val="FFFFFF"/>
              </a:solidFill>
            </a:endParaRPr>
          </a:p>
        </p:txBody>
      </p:sp>
    </p:spTree>
    <p:extLst>
      <p:ext uri="{BB962C8B-B14F-4D97-AF65-F5344CB8AC3E}">
        <p14:creationId xmlns:p14="http://schemas.microsoft.com/office/powerpoint/2010/main" val="3647876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noAutofit/>
          </a:bodyPr>
          <a:lstStyle/>
          <a:p>
            <a:r>
              <a:rPr lang="en-US" sz="3200" dirty="0" smtClean="0"/>
              <a:t>POLLUTANT VALUES (</a:t>
            </a:r>
            <a:r>
              <a:rPr lang="en-US" sz="3200" dirty="0" smtClean="0">
                <a:latin typeface="Symbol" panose="05050102010706020507" pitchFamily="18" charset="2"/>
              </a:rPr>
              <a:t>m</a:t>
            </a:r>
            <a:r>
              <a:rPr lang="en-US" sz="3200" dirty="0" smtClean="0"/>
              <a:t>g/m</a:t>
            </a:r>
            <a:r>
              <a:rPr lang="en-US" sz="3200" baseline="30000" dirty="0" smtClean="0"/>
              <a:t>3</a:t>
            </a:r>
            <a:r>
              <a:rPr lang="en-US" sz="3200" dirty="0" smtClean="0"/>
              <a:t>)</a:t>
            </a:r>
            <a:br>
              <a:rPr lang="en-US" sz="3200" dirty="0" smtClean="0"/>
            </a:br>
            <a:r>
              <a:rPr lang="en-US" sz="3200" dirty="0" smtClean="0"/>
              <a:t>SÃO JOSÉ DOS CAMPOS – SP </a:t>
            </a:r>
            <a:endParaRPr lang="en-US" sz="3200" dirty="0"/>
          </a:p>
        </p:txBody>
      </p:sp>
      <p:pic>
        <p:nvPicPr>
          <p:cNvPr id="11" name="Espaço Reservado para Conteúdo 10"/>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67544" y="1206044"/>
            <a:ext cx="3855701" cy="2232248"/>
          </a:xfrm>
        </p:spPr>
      </p:pic>
      <p:sp>
        <p:nvSpPr>
          <p:cNvPr id="5" name="Retângulo 4"/>
          <p:cNvSpPr/>
          <p:nvPr/>
        </p:nvSpPr>
        <p:spPr>
          <a:xfrm>
            <a:off x="5092536" y="4797151"/>
            <a:ext cx="3749169" cy="954107"/>
          </a:xfrm>
          <a:prstGeom prst="rect">
            <a:avLst/>
          </a:prstGeom>
        </p:spPr>
        <p:txBody>
          <a:bodyPr wrap="square">
            <a:spAutoFit/>
          </a:bodyPr>
          <a:lstStyle/>
          <a:p>
            <a:r>
              <a:rPr lang="en-US" sz="2800" b="1" dirty="0">
                <a:solidFill>
                  <a:srgbClr val="FFFFFF"/>
                </a:solidFill>
              </a:rPr>
              <a:t>2004 to 2005</a:t>
            </a:r>
          </a:p>
          <a:p>
            <a:r>
              <a:rPr lang="en-US" sz="2800" b="1" dirty="0">
                <a:solidFill>
                  <a:srgbClr val="FFFFFF"/>
                </a:solidFill>
              </a:rPr>
              <a:t>841 hospitalizations</a:t>
            </a:r>
          </a:p>
        </p:txBody>
      </p:sp>
      <p:pic>
        <p:nvPicPr>
          <p:cNvPr id="13" name="Image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4089878"/>
            <a:ext cx="3849783" cy="2291450"/>
          </a:xfrm>
          <a:prstGeom prst="rect">
            <a:avLst/>
          </a:prstGeom>
        </p:spPr>
      </p:pic>
      <p:sp>
        <p:nvSpPr>
          <p:cNvPr id="14" name="Retângulo 13"/>
          <p:cNvSpPr/>
          <p:nvPr/>
        </p:nvSpPr>
        <p:spPr>
          <a:xfrm>
            <a:off x="1541255" y="1124744"/>
            <a:ext cx="2133918" cy="369332"/>
          </a:xfrm>
          <a:prstGeom prst="rect">
            <a:avLst/>
          </a:prstGeom>
        </p:spPr>
        <p:txBody>
          <a:bodyPr wrap="none">
            <a:spAutoFit/>
          </a:bodyPr>
          <a:lstStyle/>
          <a:p>
            <a:r>
              <a:rPr lang="en-US" b="1" dirty="0">
                <a:solidFill>
                  <a:srgbClr val="2F5897">
                    <a:lumMod val="75000"/>
                  </a:srgbClr>
                </a:solidFill>
              </a:rPr>
              <a:t>Particulate matter</a:t>
            </a:r>
          </a:p>
        </p:txBody>
      </p:sp>
      <p:grpSp>
        <p:nvGrpSpPr>
          <p:cNvPr id="3" name="Grupo 2"/>
          <p:cNvGrpSpPr/>
          <p:nvPr/>
        </p:nvGrpSpPr>
        <p:grpSpPr>
          <a:xfrm>
            <a:off x="4860032" y="1124744"/>
            <a:ext cx="3749170" cy="2313548"/>
            <a:chOff x="5092536" y="1475492"/>
            <a:chExt cx="3749170" cy="2313548"/>
          </a:xfrm>
        </p:grpSpPr>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2536" y="1556792"/>
              <a:ext cx="3749170" cy="2232248"/>
            </a:xfrm>
            <a:prstGeom prst="rect">
              <a:avLst/>
            </a:prstGeom>
          </p:spPr>
        </p:pic>
        <p:sp>
          <p:nvSpPr>
            <p:cNvPr id="15" name="Retângulo 14"/>
            <p:cNvSpPr/>
            <p:nvPr/>
          </p:nvSpPr>
          <p:spPr>
            <a:xfrm>
              <a:off x="6232827" y="1475492"/>
              <a:ext cx="1723549" cy="369332"/>
            </a:xfrm>
            <a:prstGeom prst="rect">
              <a:avLst/>
            </a:prstGeom>
          </p:spPr>
          <p:txBody>
            <a:bodyPr wrap="none">
              <a:spAutoFit/>
            </a:bodyPr>
            <a:lstStyle/>
            <a:p>
              <a:r>
                <a:rPr lang="en-US" b="1" dirty="0">
                  <a:solidFill>
                    <a:srgbClr val="2F5897">
                      <a:lumMod val="75000"/>
                    </a:srgbClr>
                  </a:solidFill>
                </a:rPr>
                <a:t>Sulfur dioxide</a:t>
              </a:r>
            </a:p>
          </p:txBody>
        </p:sp>
      </p:grpSp>
      <p:sp>
        <p:nvSpPr>
          <p:cNvPr id="16" name="Retângulo 15"/>
          <p:cNvSpPr/>
          <p:nvPr/>
        </p:nvSpPr>
        <p:spPr>
          <a:xfrm>
            <a:off x="2097837" y="4005063"/>
            <a:ext cx="907102" cy="379725"/>
          </a:xfrm>
          <a:prstGeom prst="rect">
            <a:avLst/>
          </a:prstGeom>
        </p:spPr>
        <p:txBody>
          <a:bodyPr wrap="square">
            <a:spAutoFit/>
          </a:bodyPr>
          <a:lstStyle/>
          <a:p>
            <a:r>
              <a:rPr lang="en-US" b="1" dirty="0">
                <a:solidFill>
                  <a:srgbClr val="2F5897">
                    <a:lumMod val="75000"/>
                  </a:srgbClr>
                </a:solidFill>
              </a:rPr>
              <a:t>Ozone</a:t>
            </a:r>
          </a:p>
        </p:txBody>
      </p:sp>
      <p:sp>
        <p:nvSpPr>
          <p:cNvPr id="4" name="Seta para cima 3"/>
          <p:cNvSpPr/>
          <p:nvPr/>
        </p:nvSpPr>
        <p:spPr>
          <a:xfrm>
            <a:off x="1874973" y="3375576"/>
            <a:ext cx="190133" cy="341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7" name="Seta para cima 16"/>
          <p:cNvSpPr/>
          <p:nvPr/>
        </p:nvSpPr>
        <p:spPr>
          <a:xfrm>
            <a:off x="3485040" y="3357248"/>
            <a:ext cx="190133" cy="341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Seta para cima 17"/>
          <p:cNvSpPr/>
          <p:nvPr/>
        </p:nvSpPr>
        <p:spPr>
          <a:xfrm>
            <a:off x="6211704" y="3401636"/>
            <a:ext cx="190133" cy="341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Seta para cima 18"/>
          <p:cNvSpPr/>
          <p:nvPr/>
        </p:nvSpPr>
        <p:spPr>
          <a:xfrm>
            <a:off x="7795880" y="3349302"/>
            <a:ext cx="190133" cy="341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Seta para cima 19"/>
          <p:cNvSpPr/>
          <p:nvPr/>
        </p:nvSpPr>
        <p:spPr>
          <a:xfrm>
            <a:off x="1907704" y="6147884"/>
            <a:ext cx="193789" cy="35106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Tree>
    <p:extLst>
      <p:ext uri="{BB962C8B-B14F-4D97-AF65-F5344CB8AC3E}">
        <p14:creationId xmlns:p14="http://schemas.microsoft.com/office/powerpoint/2010/main" val="123450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08504" cy="792088"/>
          </a:xfrm>
        </p:spPr>
        <p:txBody>
          <a:bodyPr>
            <a:normAutofit/>
          </a:bodyPr>
          <a:lstStyle/>
          <a:p>
            <a:r>
              <a:rPr lang="en-US" sz="3200" b="1" dirty="0" smtClean="0">
                <a:effectLst/>
              </a:rPr>
              <a:t>III BRAZILIAN CONSENSUS ON RHINITIS</a:t>
            </a:r>
            <a:endParaRPr lang="en-US" sz="3200" b="1" dirty="0">
              <a:effectLst/>
            </a:endParaRPr>
          </a:p>
        </p:txBody>
      </p:sp>
      <p:graphicFrame>
        <p:nvGraphicFramePr>
          <p:cNvPr id="3" name="Tabela 2"/>
          <p:cNvGraphicFramePr>
            <a:graphicFrameLocks noGrp="1"/>
          </p:cNvGraphicFramePr>
          <p:nvPr>
            <p:extLst/>
          </p:nvPr>
        </p:nvGraphicFramePr>
        <p:xfrm>
          <a:off x="72009" y="1052738"/>
          <a:ext cx="9036495" cy="5256581"/>
        </p:xfrm>
        <a:graphic>
          <a:graphicData uri="http://schemas.openxmlformats.org/drawingml/2006/table">
            <a:tbl>
              <a:tblPr>
                <a:tableStyleId>{5C22544A-7EE6-4342-B048-85BDC9FD1C3A}</a:tableStyleId>
              </a:tblPr>
              <a:tblGrid>
                <a:gridCol w="3037307"/>
                <a:gridCol w="1561623"/>
                <a:gridCol w="1395226"/>
                <a:gridCol w="1553855"/>
                <a:gridCol w="1488484"/>
              </a:tblGrid>
              <a:tr h="792260">
                <a:tc gridSpan="5">
                  <a:txBody>
                    <a:bodyPr/>
                    <a:lstStyle/>
                    <a:p>
                      <a:pPr algn="ctr" fontAlgn="ctr"/>
                      <a:r>
                        <a:rPr lang="en-GB" sz="1600" b="1" u="none" strike="noStrike" noProof="0" dirty="0" smtClean="0">
                          <a:effectLst/>
                        </a:rPr>
                        <a:t>Prevalence (%) of rhinitis and related symptoms among Brazilian school children, according to age group, participants in the International Study of Asthma and Allergies in Childhood (ISAAC)</a:t>
                      </a:r>
                      <a:endParaRPr lang="en-GB" sz="1600" b="1" i="0" u="none" strike="noStrike" noProof="0" dirty="0">
                        <a:solidFill>
                          <a:srgbClr val="000000"/>
                        </a:solidFill>
                        <a:effectLst/>
                        <a:latin typeface="Calibri"/>
                      </a:endParaRPr>
                    </a:p>
                  </a:txBody>
                  <a:tcPr marL="9525" marR="9525" marT="9525" marB="0" anchor="ct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251511">
                <a:tc rowSpan="2">
                  <a:txBody>
                    <a:bodyPr/>
                    <a:lstStyle/>
                    <a:p>
                      <a:pPr algn="ctr" fontAlgn="ctr"/>
                      <a:r>
                        <a:rPr lang="en-GB" sz="1600" b="1" u="none" strike="noStrike" noProof="0" smtClean="0">
                          <a:effectLst/>
                        </a:rPr>
                        <a:t>Question</a:t>
                      </a:r>
                      <a:endParaRPr lang="en-GB" sz="16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gridSpan="2">
                  <a:txBody>
                    <a:bodyPr/>
                    <a:lstStyle/>
                    <a:p>
                      <a:pPr algn="ctr" fontAlgn="b"/>
                      <a:r>
                        <a:rPr lang="en-GB" sz="1400" b="1" u="none" strike="noStrike" noProof="0" smtClean="0">
                          <a:effectLst/>
                        </a:rPr>
                        <a:t>6 to 7 y.o.</a:t>
                      </a:r>
                      <a:endParaRPr lang="en-GB" sz="1400" b="1" i="0" u="none" strike="noStrike" noProof="0">
                        <a:solidFill>
                          <a:srgbClr val="000000"/>
                        </a:solidFill>
                        <a:effectLst/>
                        <a:latin typeface="Calibri"/>
                      </a:endParaRPr>
                    </a:p>
                  </a:txBody>
                  <a:tcPr marL="9525" marR="9525" marT="9525" marB="0" anchor="b">
                    <a:solidFill>
                      <a:schemeClr val="accent1">
                        <a:lumMod val="60000"/>
                        <a:lumOff val="40000"/>
                      </a:schemeClr>
                    </a:solidFill>
                  </a:tcPr>
                </a:tc>
                <a:tc hMerge="1">
                  <a:txBody>
                    <a:bodyPr/>
                    <a:lstStyle/>
                    <a:p>
                      <a:endParaRPr lang="pt-BR"/>
                    </a:p>
                  </a:txBody>
                  <a:tcPr/>
                </a:tc>
                <a:tc gridSpan="2">
                  <a:txBody>
                    <a:bodyPr/>
                    <a:lstStyle/>
                    <a:p>
                      <a:pPr algn="ctr" fontAlgn="b"/>
                      <a:r>
                        <a:rPr lang="en-GB" sz="1400" b="1" u="none" strike="noStrike" noProof="0" smtClean="0">
                          <a:effectLst/>
                        </a:rPr>
                        <a:t>13 to 14 y.o.</a:t>
                      </a:r>
                      <a:endParaRPr lang="en-GB" sz="1400" b="1" i="0" u="none" strike="noStrike" noProof="0">
                        <a:solidFill>
                          <a:srgbClr val="000000"/>
                        </a:solidFill>
                        <a:effectLst/>
                        <a:latin typeface="Calibri"/>
                      </a:endParaRPr>
                    </a:p>
                  </a:txBody>
                  <a:tcPr marL="9525" marR="9525" marT="9525" marB="0" anchor="b">
                    <a:solidFill>
                      <a:schemeClr val="accent1">
                        <a:lumMod val="60000"/>
                        <a:lumOff val="40000"/>
                      </a:schemeClr>
                    </a:solidFill>
                  </a:tcPr>
                </a:tc>
                <a:tc hMerge="1">
                  <a:txBody>
                    <a:bodyPr/>
                    <a:lstStyle/>
                    <a:p>
                      <a:endParaRPr lang="pt-BR"/>
                    </a:p>
                  </a:txBody>
                  <a:tcPr/>
                </a:tc>
              </a:tr>
              <a:tr h="503022">
                <a:tc vMerge="1">
                  <a:txBody>
                    <a:bodyPr/>
                    <a:lstStyle/>
                    <a:p>
                      <a:endParaRPr lang="pt-BR"/>
                    </a:p>
                  </a:txBody>
                  <a:tcPr/>
                </a:tc>
                <a:tc>
                  <a:txBody>
                    <a:bodyPr/>
                    <a:lstStyle/>
                    <a:p>
                      <a:pPr algn="ctr" fontAlgn="ctr"/>
                      <a:r>
                        <a:rPr lang="en-GB" sz="1400" b="1" u="none" strike="noStrike" noProof="0" dirty="0" smtClean="0">
                          <a:effectLst/>
                        </a:rPr>
                        <a:t>Phase 1 </a:t>
                      </a:r>
                    </a:p>
                    <a:p>
                      <a:pPr algn="ctr" fontAlgn="ctr"/>
                      <a:r>
                        <a:rPr lang="en-GB" sz="1400" b="1" u="none" strike="noStrike" noProof="0" dirty="0" smtClean="0">
                          <a:effectLst/>
                        </a:rPr>
                        <a:t>(1996)</a:t>
                      </a:r>
                      <a:endParaRPr lang="en-GB" sz="14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dirty="0" smtClean="0">
                          <a:effectLst/>
                        </a:rPr>
                        <a:t>Phase 3</a:t>
                      </a:r>
                    </a:p>
                    <a:p>
                      <a:pPr algn="ctr" fontAlgn="ctr"/>
                      <a:r>
                        <a:rPr lang="en-GB" sz="1400" b="1" u="none" strike="noStrike" noProof="0" dirty="0" smtClean="0">
                          <a:effectLst/>
                        </a:rPr>
                        <a:t>(2012)</a:t>
                      </a:r>
                      <a:endParaRPr lang="en-GB" sz="14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dirty="0" smtClean="0">
                          <a:effectLst/>
                        </a:rPr>
                        <a:t>Phase 1</a:t>
                      </a:r>
                    </a:p>
                    <a:p>
                      <a:pPr algn="ctr" fontAlgn="ctr"/>
                      <a:r>
                        <a:rPr lang="en-GB" sz="1400" b="1" u="none" strike="noStrike" noProof="0" dirty="0" smtClean="0">
                          <a:effectLst/>
                        </a:rPr>
                        <a:t>(1996)</a:t>
                      </a:r>
                      <a:endParaRPr lang="en-GB" sz="14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dirty="0" smtClean="0">
                          <a:effectLst/>
                        </a:rPr>
                        <a:t>Phase 3</a:t>
                      </a:r>
                    </a:p>
                    <a:p>
                      <a:pPr algn="ctr" fontAlgn="ctr"/>
                      <a:r>
                        <a:rPr lang="en-GB" sz="1400" b="1" u="none" strike="noStrike" noProof="0" dirty="0" smtClean="0">
                          <a:effectLst/>
                        </a:rPr>
                        <a:t>(2012)</a:t>
                      </a:r>
                      <a:endParaRPr lang="en-GB" sz="14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r>
              <a:tr h="503022">
                <a:tc rowSpan="2">
                  <a:txBody>
                    <a:bodyPr/>
                    <a:lstStyle/>
                    <a:p>
                      <a:pPr algn="ctr" fontAlgn="ctr"/>
                      <a:r>
                        <a:rPr lang="en-GB" sz="1600" b="1" u="none" strike="noStrike" noProof="0" smtClean="0">
                          <a:effectLst/>
                        </a:rPr>
                        <a:t>Nasal Symptoms in the last year without cold (rhinitis)</a:t>
                      </a:r>
                      <a:endParaRPr lang="en-GB" sz="16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26.6</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25.7</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34.2</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29.6</a:t>
                      </a:r>
                      <a:endParaRPr lang="en-GB" sz="1400" b="1" i="0" u="none" strike="noStrike" noProof="0">
                        <a:solidFill>
                          <a:srgbClr val="000000"/>
                        </a:solidFill>
                        <a:effectLst/>
                        <a:latin typeface="Calibri"/>
                      </a:endParaRPr>
                    </a:p>
                  </a:txBody>
                  <a:tcPr marL="9525" marR="9525" marT="9525" marB="0" anchor="ctr"/>
                </a:tc>
              </a:tr>
              <a:tr h="251511">
                <a:tc vMerge="1">
                  <a:txBody>
                    <a:bodyPr/>
                    <a:lstStyle/>
                    <a:p>
                      <a:endParaRPr lang="pt-BR"/>
                    </a:p>
                  </a:txBody>
                  <a:tcPr/>
                </a:tc>
                <a:tc>
                  <a:txBody>
                    <a:bodyPr/>
                    <a:lstStyle/>
                    <a:p>
                      <a:pPr algn="ctr" fontAlgn="ctr"/>
                      <a:r>
                        <a:rPr lang="en-GB" sz="1400" b="1" u="none" strike="noStrike" noProof="0" smtClean="0">
                          <a:effectLst/>
                        </a:rPr>
                        <a:t>(20.2 to 33.8)</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(19.3 to 39.8)</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(24.1 to 46.0)</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(17.4 to 47.4)</a:t>
                      </a:r>
                      <a:endParaRPr lang="en-GB" sz="1400" b="1" i="0" u="none" strike="noStrike" noProof="0">
                        <a:solidFill>
                          <a:srgbClr val="000000"/>
                        </a:solidFill>
                        <a:effectLst/>
                        <a:latin typeface="Calibri"/>
                      </a:endParaRPr>
                    </a:p>
                  </a:txBody>
                  <a:tcPr marL="9525" marR="9525" marT="9525" marB="0" anchor="ctr"/>
                </a:tc>
              </a:tr>
              <a:tr h="691656">
                <a:tc rowSpan="2">
                  <a:txBody>
                    <a:bodyPr/>
                    <a:lstStyle/>
                    <a:p>
                      <a:pPr algn="ctr" fontAlgn="ctr"/>
                      <a:r>
                        <a:rPr lang="en-GB" sz="1600" b="1" u="none" strike="noStrike" noProof="0" dirty="0" smtClean="0">
                          <a:effectLst/>
                        </a:rPr>
                        <a:t>Nasal symptoms associated with red eyes and tearing (allergic rhino conjunctivitis)</a:t>
                      </a:r>
                      <a:endParaRPr lang="en-GB" sz="16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12.8</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12.6</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18</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15.6</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r>
              <a:tr h="503022">
                <a:tc vMerge="1">
                  <a:txBody>
                    <a:bodyPr/>
                    <a:lstStyle/>
                    <a:p>
                      <a:endParaRPr lang="pt-BR"/>
                    </a:p>
                  </a:txBody>
                  <a:tcPr/>
                </a:tc>
                <a:tc>
                  <a:txBody>
                    <a:bodyPr/>
                    <a:lstStyle/>
                    <a:p>
                      <a:pPr algn="ctr" fontAlgn="ctr"/>
                      <a:r>
                        <a:rPr lang="en-GB" sz="1400" b="1" u="none" strike="noStrike" noProof="0" smtClean="0">
                          <a:effectLst/>
                        </a:rPr>
                        <a:t>(9.8 to 28.9)</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(10.3 to 17.4)</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(11.1 to 25.5)</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(8.9 to 24.4)</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r>
              <a:tr h="251511">
                <a:tc rowSpan="2">
                  <a:txBody>
                    <a:bodyPr/>
                    <a:lstStyle/>
                    <a:p>
                      <a:pPr algn="ctr" fontAlgn="ctr"/>
                      <a:r>
                        <a:rPr lang="en-GB" sz="1600" b="1" u="none" strike="noStrike" noProof="0" smtClean="0">
                          <a:effectLst/>
                        </a:rPr>
                        <a:t>Medical diagnosis of rhinitis</a:t>
                      </a:r>
                      <a:endParaRPr lang="en-GB" sz="16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19.9</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19.3</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25.7</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21.4</a:t>
                      </a:r>
                      <a:endParaRPr lang="en-GB" sz="1400" b="1" i="0" u="none" strike="noStrike" noProof="0">
                        <a:solidFill>
                          <a:srgbClr val="000000"/>
                        </a:solidFill>
                        <a:effectLst/>
                        <a:latin typeface="Calibri"/>
                      </a:endParaRPr>
                    </a:p>
                  </a:txBody>
                  <a:tcPr marL="9525" marR="9525" marT="9525" marB="0" anchor="ctr"/>
                </a:tc>
              </a:tr>
              <a:tr h="503022">
                <a:tc vMerge="1">
                  <a:txBody>
                    <a:bodyPr/>
                    <a:lstStyle/>
                    <a:p>
                      <a:endParaRPr lang="pt-BR"/>
                    </a:p>
                  </a:txBody>
                  <a:tcPr/>
                </a:tc>
                <a:tc>
                  <a:txBody>
                    <a:bodyPr/>
                    <a:lstStyle/>
                    <a:p>
                      <a:pPr algn="ctr" fontAlgn="ctr"/>
                      <a:r>
                        <a:rPr lang="en-GB" sz="1400" b="1" u="none" strike="noStrike" noProof="0" smtClean="0">
                          <a:effectLst/>
                        </a:rPr>
                        <a:t>(9.3 to 28.8)</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(12.3 to 32.3)</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(7.9 to 31.7)</a:t>
                      </a:r>
                      <a:endParaRPr lang="en-GB" sz="1400" b="1" i="0" u="none" strike="noStrike" noProof="0">
                        <a:solidFill>
                          <a:srgbClr val="000000"/>
                        </a:solidFill>
                        <a:effectLst/>
                        <a:latin typeface="Calibri"/>
                      </a:endParaRPr>
                    </a:p>
                  </a:txBody>
                  <a:tcPr marL="9525" marR="9525" marT="9525" marB="0" anchor="ctr"/>
                </a:tc>
                <a:tc>
                  <a:txBody>
                    <a:bodyPr/>
                    <a:lstStyle/>
                    <a:p>
                      <a:pPr algn="ctr" fontAlgn="ctr"/>
                      <a:r>
                        <a:rPr lang="en-GB" sz="1400" b="1" u="none" strike="noStrike" noProof="0" smtClean="0">
                          <a:effectLst/>
                        </a:rPr>
                        <a:t>(2.8 to 42.1)</a:t>
                      </a:r>
                      <a:endParaRPr lang="en-GB" sz="1400" b="1" i="0" u="none" strike="noStrike" noProof="0">
                        <a:solidFill>
                          <a:srgbClr val="000000"/>
                        </a:solidFill>
                        <a:effectLst/>
                        <a:latin typeface="Calibri"/>
                      </a:endParaRPr>
                    </a:p>
                  </a:txBody>
                  <a:tcPr marL="9525" marR="9525" marT="9525" marB="0" anchor="ctr"/>
                </a:tc>
              </a:tr>
              <a:tr h="503022">
                <a:tc rowSpan="2">
                  <a:txBody>
                    <a:bodyPr/>
                    <a:lstStyle/>
                    <a:p>
                      <a:pPr algn="ctr" fontAlgn="ctr"/>
                      <a:r>
                        <a:rPr lang="en-GB" sz="1600" b="1" u="none" strike="noStrike" noProof="0" smtClean="0">
                          <a:effectLst/>
                        </a:rPr>
                        <a:t>Nasal problem interferes in daily activities</a:t>
                      </a:r>
                      <a:endParaRPr lang="en-GB" sz="16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17.3</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17.1</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19.3</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18.5</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r>
              <a:tr h="503022">
                <a:tc vMerge="1">
                  <a:txBody>
                    <a:bodyPr/>
                    <a:lstStyle/>
                    <a:p>
                      <a:endParaRPr lang="pt-BR"/>
                    </a:p>
                  </a:txBody>
                  <a:tcPr/>
                </a:tc>
                <a:tc>
                  <a:txBody>
                    <a:bodyPr/>
                    <a:lstStyle/>
                    <a:p>
                      <a:pPr algn="ctr" fontAlgn="ctr"/>
                      <a:r>
                        <a:rPr lang="en-GB" sz="1400" b="1" u="none" strike="noStrike" noProof="0" smtClean="0">
                          <a:effectLst/>
                        </a:rPr>
                        <a:t>(13.2 to 20.2)</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(13.2 to 26.0)</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smtClean="0">
                          <a:effectLst/>
                        </a:rPr>
                        <a:t>(15.1 to 24.2)</a:t>
                      </a:r>
                      <a:endParaRPr lang="en-GB" sz="1400" b="1" i="0" u="none" strike="noStrike" noProof="0">
                        <a:solidFill>
                          <a:srgbClr val="000000"/>
                        </a:solidFill>
                        <a:effectLst/>
                        <a:latin typeface="Calibri"/>
                      </a:endParaRPr>
                    </a:p>
                  </a:txBody>
                  <a:tcPr marL="9525" marR="9525" marT="9525" marB="0" anchor="ctr">
                    <a:solidFill>
                      <a:schemeClr val="accent1">
                        <a:lumMod val="60000"/>
                        <a:lumOff val="40000"/>
                      </a:schemeClr>
                    </a:solidFill>
                  </a:tcPr>
                </a:tc>
                <a:tc>
                  <a:txBody>
                    <a:bodyPr/>
                    <a:lstStyle/>
                    <a:p>
                      <a:pPr algn="ctr" fontAlgn="ctr"/>
                      <a:r>
                        <a:rPr lang="en-GB" sz="1400" b="1" u="none" strike="noStrike" noProof="0" dirty="0" smtClean="0">
                          <a:effectLst/>
                        </a:rPr>
                        <a:t>(10.1 to 31.1)</a:t>
                      </a:r>
                      <a:endParaRPr lang="en-GB" sz="1400" b="1" i="0" u="none" strike="noStrike" noProof="0" dirty="0">
                        <a:solidFill>
                          <a:srgbClr val="000000"/>
                        </a:solidFill>
                        <a:effectLst/>
                        <a:latin typeface="Calibri"/>
                      </a:endParaRPr>
                    </a:p>
                  </a:txBody>
                  <a:tcPr marL="9525" marR="9525" marT="9525" marB="0" anchor="ctr">
                    <a:solidFill>
                      <a:schemeClr val="accent1">
                        <a:lumMod val="60000"/>
                        <a:lumOff val="40000"/>
                      </a:schemeClr>
                    </a:solidFill>
                  </a:tcPr>
                </a:tc>
              </a:tr>
            </a:tbl>
          </a:graphicData>
        </a:graphic>
      </p:graphicFrame>
      <p:sp>
        <p:nvSpPr>
          <p:cNvPr id="4" name="Retângulo 3"/>
          <p:cNvSpPr/>
          <p:nvPr/>
        </p:nvSpPr>
        <p:spPr>
          <a:xfrm>
            <a:off x="0" y="6597352"/>
            <a:ext cx="9144000" cy="288032"/>
          </a:xfrm>
          <a:prstGeom prst="rect">
            <a:avLst/>
          </a:prstGeom>
        </p:spPr>
        <p:txBody>
          <a:bodyPr wrap="square">
            <a:spAutoFit/>
          </a:bodyPr>
          <a:lstStyle/>
          <a:p>
            <a:pPr algn="ctr"/>
            <a:r>
              <a:rPr lang="en-US" sz="1200" dirty="0">
                <a:solidFill>
                  <a:srgbClr val="FFFFFF"/>
                </a:solidFill>
              </a:rPr>
              <a:t>Brazilian Association of E. N. T. and </a:t>
            </a:r>
            <a:r>
              <a:rPr lang="en-US" sz="1200" dirty="0" err="1">
                <a:solidFill>
                  <a:srgbClr val="FFFFFF"/>
                </a:solidFill>
              </a:rPr>
              <a:t>Cervicofacial</a:t>
            </a:r>
            <a:r>
              <a:rPr lang="en-US" sz="1200" dirty="0">
                <a:solidFill>
                  <a:srgbClr val="FFFFFF"/>
                </a:solidFill>
              </a:rPr>
              <a:t> Surgery - </a:t>
            </a:r>
            <a:r>
              <a:rPr lang="pt-BR" sz="1200" dirty="0">
                <a:solidFill>
                  <a:srgbClr val="FFFFFF"/>
                </a:solidFill>
              </a:rPr>
              <a:t>III Consenso Brasileiro sobre Rinites – Braz J </a:t>
            </a:r>
            <a:r>
              <a:rPr lang="pt-BR" sz="1200" dirty="0" err="1">
                <a:solidFill>
                  <a:srgbClr val="FFFFFF"/>
                </a:solidFill>
              </a:rPr>
              <a:t>Otorhinolaryngol</a:t>
            </a:r>
            <a:r>
              <a:rPr lang="pt-BR" sz="1200" dirty="0">
                <a:solidFill>
                  <a:srgbClr val="FFFFFF"/>
                </a:solidFill>
              </a:rPr>
              <a:t>. 2012, 75(6)</a:t>
            </a:r>
            <a:endParaRPr lang="en-US" sz="1200" dirty="0">
              <a:solidFill>
                <a:srgbClr val="FFFFFF"/>
              </a:solidFill>
            </a:endParaRPr>
          </a:p>
        </p:txBody>
      </p:sp>
    </p:spTree>
    <p:extLst>
      <p:ext uri="{BB962C8B-B14F-4D97-AF65-F5344CB8AC3E}">
        <p14:creationId xmlns:p14="http://schemas.microsoft.com/office/powerpoint/2010/main" val="1334234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rmAutofit/>
          </a:bodyPr>
          <a:lstStyle/>
          <a:p>
            <a:r>
              <a:rPr lang="en-US" b="1" dirty="0" smtClean="0"/>
              <a:t>OTORHINOLARYNGOLOGY OFFICES</a:t>
            </a:r>
            <a:endParaRPr lang="en-US" b="1" dirty="0"/>
          </a:p>
        </p:txBody>
      </p:sp>
      <p:sp>
        <p:nvSpPr>
          <p:cNvPr id="3" name="Espaço Reservado para Conteúdo 2"/>
          <p:cNvSpPr>
            <a:spLocks noGrp="1"/>
          </p:cNvSpPr>
          <p:nvPr>
            <p:ph idx="4294967295"/>
          </p:nvPr>
        </p:nvSpPr>
        <p:spPr>
          <a:xfrm>
            <a:off x="395536" y="1124744"/>
            <a:ext cx="8352928" cy="5472608"/>
          </a:xfrm>
        </p:spPr>
        <p:txBody>
          <a:bodyPr>
            <a:normAutofit fontScale="92500" lnSpcReduction="20000"/>
          </a:bodyPr>
          <a:lstStyle/>
          <a:p>
            <a:pPr algn="just">
              <a:lnSpc>
                <a:spcPct val="150000"/>
              </a:lnSpc>
            </a:pPr>
            <a:r>
              <a:rPr lang="en-US" dirty="0" smtClean="0"/>
              <a:t>Over 50% of the patients complain of allergic rhinitis symptoms</a:t>
            </a:r>
          </a:p>
          <a:p>
            <a:pPr algn="just">
              <a:lnSpc>
                <a:spcPct val="150000"/>
              </a:lnSpc>
            </a:pPr>
            <a:endParaRPr lang="en-US" dirty="0" smtClean="0"/>
          </a:p>
          <a:p>
            <a:pPr algn="just">
              <a:lnSpc>
                <a:spcPct val="150000"/>
              </a:lnSpc>
            </a:pPr>
            <a:endParaRPr lang="en-US" dirty="0"/>
          </a:p>
          <a:p>
            <a:pPr algn="just">
              <a:lnSpc>
                <a:spcPct val="150000"/>
              </a:lnSpc>
            </a:pPr>
            <a:endParaRPr lang="en-US" dirty="0" smtClean="0"/>
          </a:p>
          <a:p>
            <a:pPr algn="just">
              <a:lnSpc>
                <a:spcPct val="150000"/>
              </a:lnSpc>
            </a:pPr>
            <a:endParaRPr lang="en-US" dirty="0" smtClean="0"/>
          </a:p>
          <a:p>
            <a:pPr algn="just">
              <a:lnSpc>
                <a:spcPct val="150000"/>
              </a:lnSpc>
            </a:pPr>
            <a:r>
              <a:rPr lang="en-US" dirty="0" smtClean="0"/>
              <a:t>20% of the patients with medical diagnosis of allergic rhinitis have asthma symptoms associated</a:t>
            </a:r>
            <a:endParaRPr lang="en-US" dirty="0"/>
          </a:p>
        </p:txBody>
      </p:sp>
      <p:pic>
        <p:nvPicPr>
          <p:cNvPr id="5" name="Imagem 4"/>
          <p:cNvPicPr>
            <a:picLocks noChangeAspect="1"/>
          </p:cNvPicPr>
          <p:nvPr/>
        </p:nvPicPr>
        <p:blipFill>
          <a:blip r:embed="rId2">
            <a:extLst>
              <a:ext uri="{BEBA8EAE-BF5A-486C-A8C5-ECC9F3942E4B}">
                <a14:imgProps xmlns:a14="http://schemas.microsoft.com/office/drawing/2010/main">
                  <a14:imgLayer r:embed="rId3">
                    <a14:imgEffect>
                      <a14:backgroundRemoval t="0" b="99833" l="10000" r="90000">
                        <a14:foregroundMark x1="64000" y1="56167" x2="64000" y2="56167"/>
                        <a14:foregroundMark x1="50333" y1="26667" x2="50333" y2="26667"/>
                      </a14:backgroundRemoval>
                    </a14:imgEffect>
                  </a14:imgLayer>
                </a14:imgProps>
              </a:ext>
              <a:ext uri="{28A0092B-C50C-407E-A947-70E740481C1C}">
                <a14:useLocalDpi xmlns:a14="http://schemas.microsoft.com/office/drawing/2010/main" val="0"/>
              </a:ext>
            </a:extLst>
          </a:blip>
          <a:stretch>
            <a:fillRect/>
          </a:stretch>
        </p:blipFill>
        <p:spPr>
          <a:xfrm>
            <a:off x="2915816" y="1988840"/>
            <a:ext cx="3384376" cy="3384376"/>
          </a:xfrm>
          <a:prstGeom prst="rect">
            <a:avLst/>
          </a:prstGeom>
        </p:spPr>
      </p:pic>
    </p:spTree>
    <p:extLst>
      <p:ext uri="{BB962C8B-B14F-4D97-AF65-F5344CB8AC3E}">
        <p14:creationId xmlns:p14="http://schemas.microsoft.com/office/powerpoint/2010/main" val="266374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Autofit/>
          </a:bodyPr>
          <a:lstStyle/>
          <a:p>
            <a:r>
              <a:rPr lang="en-US" sz="3200" b="1" dirty="0" smtClean="0"/>
              <a:t>PREVALENCE OF PERENNIAL AND SEASONAL ALLERGIC RHINITIS</a:t>
            </a:r>
            <a:endParaRPr lang="pt-BR" sz="3200" b="1" dirty="0"/>
          </a:p>
        </p:txBody>
      </p:sp>
      <p:sp>
        <p:nvSpPr>
          <p:cNvPr id="3" name="Espaço Reservado para Conteúdo 2"/>
          <p:cNvSpPr>
            <a:spLocks noGrp="1"/>
          </p:cNvSpPr>
          <p:nvPr>
            <p:ph idx="4294967295"/>
          </p:nvPr>
        </p:nvSpPr>
        <p:spPr>
          <a:xfrm>
            <a:off x="360040" y="1196752"/>
            <a:ext cx="8388424" cy="4824536"/>
          </a:xfrm>
        </p:spPr>
        <p:txBody>
          <a:bodyPr>
            <a:normAutofit fontScale="77500" lnSpcReduction="20000"/>
          </a:bodyPr>
          <a:lstStyle/>
          <a:p>
            <a:pPr>
              <a:lnSpc>
                <a:spcPct val="110000"/>
              </a:lnSpc>
            </a:pPr>
            <a:r>
              <a:rPr lang="en-US" dirty="0" smtClean="0"/>
              <a:t>Nasal symptoms without flu (once in lifetime)</a:t>
            </a:r>
          </a:p>
          <a:p>
            <a:pPr lvl="1">
              <a:lnSpc>
                <a:spcPct val="110000"/>
              </a:lnSpc>
              <a:buFont typeface="Wingdings" charset="2"/>
              <a:buChar char="§"/>
            </a:pPr>
            <a:r>
              <a:rPr lang="en-US" dirty="0" smtClean="0"/>
              <a:t>56% in children</a:t>
            </a:r>
          </a:p>
          <a:p>
            <a:pPr lvl="1">
              <a:lnSpc>
                <a:spcPct val="110000"/>
              </a:lnSpc>
              <a:buFont typeface="Wingdings" charset="2"/>
              <a:buChar char="§"/>
            </a:pPr>
            <a:r>
              <a:rPr lang="en-US" dirty="0" smtClean="0"/>
              <a:t>66% in adults</a:t>
            </a:r>
          </a:p>
          <a:p>
            <a:pPr>
              <a:lnSpc>
                <a:spcPct val="110000"/>
              </a:lnSpc>
            </a:pPr>
            <a:r>
              <a:rPr lang="en-US" dirty="0" smtClean="0"/>
              <a:t>Last 12 months</a:t>
            </a:r>
          </a:p>
          <a:p>
            <a:pPr lvl="1">
              <a:lnSpc>
                <a:spcPct val="110000"/>
              </a:lnSpc>
              <a:buFont typeface="Wingdings" charset="2"/>
              <a:buChar char="§"/>
            </a:pPr>
            <a:r>
              <a:rPr lang="en-US" dirty="0" smtClean="0"/>
              <a:t>47% in children</a:t>
            </a:r>
          </a:p>
          <a:p>
            <a:pPr lvl="1">
              <a:lnSpc>
                <a:spcPct val="110000"/>
              </a:lnSpc>
              <a:buFont typeface="Wingdings" charset="2"/>
              <a:buChar char="§"/>
            </a:pPr>
            <a:r>
              <a:rPr lang="en-US" dirty="0" smtClean="0"/>
              <a:t>65% in adults</a:t>
            </a:r>
          </a:p>
          <a:p>
            <a:pPr>
              <a:lnSpc>
                <a:spcPct val="110000"/>
              </a:lnSpc>
            </a:pPr>
            <a:r>
              <a:rPr lang="en-US" dirty="0" smtClean="0"/>
              <a:t>Medical diagnosis of allergic rhinitis</a:t>
            </a:r>
          </a:p>
          <a:p>
            <a:pPr lvl="1">
              <a:lnSpc>
                <a:spcPct val="110000"/>
              </a:lnSpc>
              <a:buFont typeface="Wingdings" charset="2"/>
              <a:buChar char="§"/>
            </a:pPr>
            <a:r>
              <a:rPr lang="en-US" dirty="0" smtClean="0"/>
              <a:t>19% in children</a:t>
            </a:r>
          </a:p>
          <a:p>
            <a:pPr lvl="1">
              <a:lnSpc>
                <a:spcPct val="110000"/>
              </a:lnSpc>
              <a:buFont typeface="Wingdings" charset="2"/>
              <a:buChar char="§"/>
            </a:pPr>
            <a:r>
              <a:rPr lang="en-US" dirty="0" smtClean="0"/>
              <a:t>42% in adults</a:t>
            </a:r>
          </a:p>
          <a:p>
            <a:pPr>
              <a:lnSpc>
                <a:spcPct val="110000"/>
              </a:lnSpc>
            </a:pPr>
            <a:r>
              <a:rPr lang="en-US" dirty="0" smtClean="0"/>
              <a:t>Nasal and ocular symptoms in the last 12 months</a:t>
            </a:r>
          </a:p>
          <a:p>
            <a:pPr lvl="1">
              <a:lnSpc>
                <a:spcPct val="110000"/>
              </a:lnSpc>
              <a:buFont typeface="Wingdings" charset="2"/>
              <a:buChar char="§"/>
            </a:pPr>
            <a:r>
              <a:rPr lang="en-US" dirty="0" smtClean="0"/>
              <a:t>28% in children</a:t>
            </a:r>
          </a:p>
          <a:p>
            <a:pPr lvl="1">
              <a:lnSpc>
                <a:spcPct val="110000"/>
              </a:lnSpc>
              <a:buFont typeface="Wingdings" charset="2"/>
              <a:buChar char="§"/>
            </a:pPr>
            <a:r>
              <a:rPr lang="en-US" dirty="0" smtClean="0"/>
              <a:t>47% in adults</a:t>
            </a:r>
          </a:p>
        </p:txBody>
      </p:sp>
      <p:sp>
        <p:nvSpPr>
          <p:cNvPr id="4" name="Retângulo 3"/>
          <p:cNvSpPr/>
          <p:nvPr/>
        </p:nvSpPr>
        <p:spPr>
          <a:xfrm>
            <a:off x="0" y="6239053"/>
            <a:ext cx="9108504" cy="646331"/>
          </a:xfrm>
          <a:prstGeom prst="rect">
            <a:avLst/>
          </a:prstGeom>
        </p:spPr>
        <p:txBody>
          <a:bodyPr wrap="square">
            <a:spAutoFit/>
          </a:bodyPr>
          <a:lstStyle/>
          <a:p>
            <a:pPr algn="ctr"/>
            <a:r>
              <a:rPr lang="en-US" sz="1200" dirty="0" err="1">
                <a:solidFill>
                  <a:srgbClr val="FFFFFF"/>
                </a:solidFill>
              </a:rPr>
              <a:t>Esteves</a:t>
            </a:r>
            <a:r>
              <a:rPr lang="en-US" sz="1200" dirty="0">
                <a:solidFill>
                  <a:srgbClr val="FFFFFF"/>
                </a:solidFill>
              </a:rPr>
              <a:t> PC, Rosario </a:t>
            </a:r>
            <a:r>
              <a:rPr lang="en-US" sz="1200" dirty="0" err="1">
                <a:solidFill>
                  <a:srgbClr val="FFFFFF"/>
                </a:solidFill>
              </a:rPr>
              <a:t>Filho</a:t>
            </a:r>
            <a:r>
              <a:rPr lang="en-US" sz="1200" dirty="0">
                <a:solidFill>
                  <a:srgbClr val="FFFFFF"/>
                </a:solidFill>
              </a:rPr>
              <a:t> NA, </a:t>
            </a:r>
            <a:r>
              <a:rPr lang="en-US" sz="1200" dirty="0" err="1">
                <a:solidFill>
                  <a:srgbClr val="FFFFFF"/>
                </a:solidFill>
              </a:rPr>
              <a:t>Trippia</a:t>
            </a:r>
            <a:r>
              <a:rPr lang="en-US" sz="1200" dirty="0">
                <a:solidFill>
                  <a:srgbClr val="FFFFFF"/>
                </a:solidFill>
              </a:rPr>
              <a:t> SG, </a:t>
            </a:r>
            <a:r>
              <a:rPr lang="en-US" sz="1200" dirty="0" err="1">
                <a:solidFill>
                  <a:srgbClr val="FFFFFF"/>
                </a:solidFill>
              </a:rPr>
              <a:t>Caleffe</a:t>
            </a:r>
            <a:r>
              <a:rPr lang="en-US" sz="1200" dirty="0">
                <a:solidFill>
                  <a:srgbClr val="FFFFFF"/>
                </a:solidFill>
              </a:rPr>
              <a:t> </a:t>
            </a:r>
            <a:r>
              <a:rPr lang="en-US" sz="1200" dirty="0" err="1">
                <a:solidFill>
                  <a:srgbClr val="FFFFFF"/>
                </a:solidFill>
              </a:rPr>
              <a:t>LG.Prevalence</a:t>
            </a:r>
            <a:r>
              <a:rPr lang="en-US" sz="1200" dirty="0">
                <a:solidFill>
                  <a:srgbClr val="FFFFFF"/>
                </a:solidFill>
              </a:rPr>
              <a:t> of perennial and seasonal allergic rhinitis with atopic sensitization to </a:t>
            </a:r>
            <a:r>
              <a:rPr lang="en-US" sz="1200" dirty="0" err="1">
                <a:solidFill>
                  <a:srgbClr val="FFFFFF"/>
                </a:solidFill>
              </a:rPr>
              <a:t>Dermatophagoides</a:t>
            </a:r>
            <a:r>
              <a:rPr lang="en-US" sz="1200" dirty="0">
                <a:solidFill>
                  <a:srgbClr val="FFFFFF"/>
                </a:solidFill>
              </a:rPr>
              <a:t> pteronyssinus (</a:t>
            </a:r>
            <a:r>
              <a:rPr lang="en-US" sz="1200" dirty="0" err="1">
                <a:solidFill>
                  <a:srgbClr val="FFFFFF"/>
                </a:solidFill>
              </a:rPr>
              <a:t>Dp</a:t>
            </a:r>
            <a:r>
              <a:rPr lang="en-US" sz="1200" dirty="0">
                <a:solidFill>
                  <a:srgbClr val="FFFFFF"/>
                </a:solidFill>
              </a:rPr>
              <a:t>) and </a:t>
            </a:r>
            <a:r>
              <a:rPr lang="en-US" sz="1200" dirty="0" err="1">
                <a:solidFill>
                  <a:srgbClr val="FFFFFF"/>
                </a:solidFill>
              </a:rPr>
              <a:t>Lolium</a:t>
            </a:r>
            <a:r>
              <a:rPr lang="en-US" sz="1200" dirty="0">
                <a:solidFill>
                  <a:srgbClr val="FFFFFF"/>
                </a:solidFill>
              </a:rPr>
              <a:t> </a:t>
            </a:r>
            <a:r>
              <a:rPr lang="en-US" sz="1200" dirty="0" err="1">
                <a:solidFill>
                  <a:srgbClr val="FFFFFF"/>
                </a:solidFill>
              </a:rPr>
              <a:t>multiflorum</a:t>
            </a:r>
            <a:r>
              <a:rPr lang="en-US" sz="1200" dirty="0">
                <a:solidFill>
                  <a:srgbClr val="FFFFFF"/>
                </a:solidFill>
              </a:rPr>
              <a:t> (LOLIUM) in schoolchildren and adults in Curitiba. Rev Bras </a:t>
            </a:r>
            <a:r>
              <a:rPr lang="en-US" sz="1200" dirty="0" err="1">
                <a:solidFill>
                  <a:srgbClr val="FFFFFF"/>
                </a:solidFill>
              </a:rPr>
              <a:t>Alerg</a:t>
            </a:r>
            <a:r>
              <a:rPr lang="en-US" sz="1200" dirty="0">
                <a:solidFill>
                  <a:srgbClr val="FFFFFF"/>
                </a:solidFill>
              </a:rPr>
              <a:t> Imunopatol.2000, 23(6)</a:t>
            </a:r>
            <a:r>
              <a:rPr lang="pt-BR" sz="1200" dirty="0">
                <a:solidFill>
                  <a:srgbClr val="FFFFFF"/>
                </a:solidFill>
              </a:rPr>
              <a:t>.</a:t>
            </a:r>
          </a:p>
        </p:txBody>
      </p:sp>
    </p:spTree>
    <p:extLst>
      <p:ext uri="{BB962C8B-B14F-4D97-AF65-F5344CB8AC3E}">
        <p14:creationId xmlns:p14="http://schemas.microsoft.com/office/powerpoint/2010/main" val="3424445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08504" cy="782960"/>
          </a:xfrm>
        </p:spPr>
        <p:txBody>
          <a:bodyPr>
            <a:noAutofit/>
          </a:bodyPr>
          <a:lstStyle/>
          <a:p>
            <a:r>
              <a:rPr lang="en-US" sz="3200" b="1" dirty="0" smtClean="0"/>
              <a:t>PREVALENCE OF ASTHMA AND ALLERGIC DISEASES IN ADOLESCENTS</a:t>
            </a:r>
            <a:endParaRPr lang="pt-BR" sz="3200" b="1" dirty="0"/>
          </a:p>
        </p:txBody>
      </p:sp>
      <p:sp>
        <p:nvSpPr>
          <p:cNvPr id="3" name="Espaço Reservado para Conteúdo 2"/>
          <p:cNvSpPr>
            <a:spLocks noGrp="1"/>
          </p:cNvSpPr>
          <p:nvPr>
            <p:ph idx="4294967295"/>
          </p:nvPr>
        </p:nvSpPr>
        <p:spPr>
          <a:xfrm>
            <a:off x="216024" y="1052736"/>
            <a:ext cx="8676456" cy="4846320"/>
          </a:xfrm>
        </p:spPr>
        <p:txBody>
          <a:bodyPr>
            <a:normAutofit fontScale="92500" lnSpcReduction="20000"/>
          </a:bodyPr>
          <a:lstStyle/>
          <a:p>
            <a:pPr>
              <a:lnSpc>
                <a:spcPct val="150000"/>
              </a:lnSpc>
            </a:pPr>
            <a:r>
              <a:rPr lang="en-US" dirty="0" smtClean="0"/>
              <a:t>20,099 adolescents (13 to 14 years old) </a:t>
            </a:r>
          </a:p>
          <a:p>
            <a:pPr lvl="1">
              <a:lnSpc>
                <a:spcPct val="150000"/>
              </a:lnSpc>
              <a:buFont typeface="Wingdings" charset="2"/>
              <a:buChar char="§"/>
            </a:pPr>
            <a:r>
              <a:rPr lang="en-US" dirty="0" smtClean="0"/>
              <a:t>ISAAC Written Questionnaire</a:t>
            </a:r>
          </a:p>
          <a:p>
            <a:pPr>
              <a:lnSpc>
                <a:spcPct val="150000"/>
              </a:lnSpc>
            </a:pPr>
            <a:r>
              <a:rPr lang="en-US" dirty="0" smtClean="0"/>
              <a:t>N / NE / S / SE of Brazil</a:t>
            </a:r>
          </a:p>
          <a:p>
            <a:pPr>
              <a:lnSpc>
                <a:spcPct val="150000"/>
              </a:lnSpc>
            </a:pPr>
            <a:r>
              <a:rPr lang="en-US" dirty="0" smtClean="0"/>
              <a:t>Asthma= 17.5%  (4.7% severe asthma)</a:t>
            </a:r>
          </a:p>
          <a:p>
            <a:pPr>
              <a:lnSpc>
                <a:spcPct val="150000"/>
              </a:lnSpc>
            </a:pPr>
            <a:r>
              <a:rPr lang="en-US" dirty="0" smtClean="0"/>
              <a:t>Nasal symptoms of rhinitis / rhino conjunctivitis</a:t>
            </a:r>
          </a:p>
          <a:p>
            <a:pPr>
              <a:lnSpc>
                <a:spcPct val="150000"/>
              </a:lnSpc>
            </a:pPr>
            <a:r>
              <a:rPr lang="en-US" dirty="0" smtClean="0"/>
              <a:t>Atopic eczema</a:t>
            </a:r>
          </a:p>
          <a:p>
            <a:pPr>
              <a:lnSpc>
                <a:spcPct val="150000"/>
              </a:lnSpc>
            </a:pPr>
            <a:r>
              <a:rPr lang="en-US" dirty="0" smtClean="0"/>
              <a:t>Higher prevalence in regions closer to the Equator</a:t>
            </a:r>
          </a:p>
        </p:txBody>
      </p:sp>
      <p:sp>
        <p:nvSpPr>
          <p:cNvPr id="4" name="Retângulo 3"/>
          <p:cNvSpPr/>
          <p:nvPr/>
        </p:nvSpPr>
        <p:spPr>
          <a:xfrm>
            <a:off x="0" y="6423719"/>
            <a:ext cx="9144000" cy="461665"/>
          </a:xfrm>
          <a:prstGeom prst="rect">
            <a:avLst/>
          </a:prstGeom>
        </p:spPr>
        <p:txBody>
          <a:bodyPr wrap="square">
            <a:spAutoFit/>
          </a:bodyPr>
          <a:lstStyle/>
          <a:p>
            <a:pPr algn="ctr"/>
            <a:r>
              <a:rPr lang="pt-BR" sz="1200" dirty="0" err="1">
                <a:solidFill>
                  <a:srgbClr val="FFFFFF"/>
                </a:solidFill>
              </a:rPr>
              <a:t>Solé</a:t>
            </a:r>
            <a:r>
              <a:rPr lang="pt-BR" sz="1200" dirty="0">
                <a:solidFill>
                  <a:srgbClr val="FFFFFF"/>
                </a:solidFill>
              </a:rPr>
              <a:t> D, Rosário Filho NA, Sarinho ES, Camelo-Nunes IC, Barreto BA, Medeiros ML, et al. </a:t>
            </a:r>
            <a:r>
              <a:rPr lang="pt-BR" sz="1200" dirty="0" err="1">
                <a:solidFill>
                  <a:srgbClr val="FFFFFF"/>
                </a:solidFill>
              </a:rPr>
              <a:t>Prevalence</a:t>
            </a:r>
            <a:r>
              <a:rPr lang="pt-BR" sz="1200" dirty="0">
                <a:solidFill>
                  <a:srgbClr val="FFFFFF"/>
                </a:solidFill>
              </a:rPr>
              <a:t> of </a:t>
            </a:r>
            <a:r>
              <a:rPr lang="pt-BR" sz="1200" dirty="0" err="1">
                <a:solidFill>
                  <a:srgbClr val="FFFFFF"/>
                </a:solidFill>
              </a:rPr>
              <a:t>asthma</a:t>
            </a:r>
            <a:r>
              <a:rPr lang="pt-BR" sz="1200" dirty="0">
                <a:solidFill>
                  <a:srgbClr val="FFFFFF"/>
                </a:solidFill>
              </a:rPr>
              <a:t> </a:t>
            </a:r>
            <a:r>
              <a:rPr lang="en-US" sz="1200" dirty="0">
                <a:solidFill>
                  <a:srgbClr val="FFFFFF"/>
                </a:solidFill>
              </a:rPr>
              <a:t>and allergic diseases in adolescents: nine-year follow-up study (2003-2012). J </a:t>
            </a:r>
            <a:r>
              <a:rPr lang="en-US" sz="1200" dirty="0" err="1">
                <a:solidFill>
                  <a:srgbClr val="FFFFFF"/>
                </a:solidFill>
              </a:rPr>
              <a:t>Pediatr</a:t>
            </a:r>
            <a:r>
              <a:rPr lang="en-US" sz="1200" dirty="0">
                <a:solidFill>
                  <a:srgbClr val="FFFFFF"/>
                </a:solidFill>
              </a:rPr>
              <a:t> (Rio J). 2015;91:30---5.</a:t>
            </a:r>
            <a:endParaRPr lang="pt-BR" sz="1200" dirty="0">
              <a:solidFill>
                <a:srgbClr val="FFFFFF"/>
              </a:solidFill>
            </a:endParaRPr>
          </a:p>
        </p:txBody>
      </p:sp>
    </p:spTree>
    <p:extLst>
      <p:ext uri="{BB962C8B-B14F-4D97-AF65-F5344CB8AC3E}">
        <p14:creationId xmlns:p14="http://schemas.microsoft.com/office/powerpoint/2010/main" val="2782093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noAutofit/>
          </a:bodyPr>
          <a:lstStyle/>
          <a:p>
            <a:r>
              <a:rPr lang="en-US" sz="3200" b="1" dirty="0"/>
              <a:t>PREVALENCE OF ASTHMA AND ALLERGIC DISEASES IN ADOLESCENTS</a:t>
            </a:r>
            <a:endParaRPr lang="pt-BR" sz="3200" b="1" dirty="0"/>
          </a:p>
        </p:txBody>
      </p:sp>
      <p:pic>
        <p:nvPicPr>
          <p:cNvPr id="4" name="Espaço Reservado para Conteúdo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932"/>
          <a:stretch/>
        </p:blipFill>
        <p:spPr>
          <a:xfrm>
            <a:off x="107504" y="1052736"/>
            <a:ext cx="8892480" cy="5476476"/>
          </a:xfrm>
        </p:spPr>
      </p:pic>
    </p:spTree>
    <p:extLst>
      <p:ext uri="{BB962C8B-B14F-4D97-AF65-F5344CB8AC3E}">
        <p14:creationId xmlns:p14="http://schemas.microsoft.com/office/powerpoint/2010/main" val="2279339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384"/>
            <a:ext cx="9144000" cy="895747"/>
          </a:xfrm>
        </p:spPr>
        <p:txBody>
          <a:bodyPr>
            <a:normAutofit/>
          </a:bodyPr>
          <a:lstStyle/>
          <a:p>
            <a:r>
              <a:rPr lang="en-IN" altLang="en-US" sz="3600" b="1" dirty="0" smtClean="0"/>
              <a:t>India – Scope of the Problem of Air Pollution</a:t>
            </a:r>
          </a:p>
        </p:txBody>
      </p:sp>
      <p:sp>
        <p:nvSpPr>
          <p:cNvPr id="13315" name="Content Placeholder 2"/>
          <p:cNvSpPr>
            <a:spLocks noGrp="1"/>
          </p:cNvSpPr>
          <p:nvPr>
            <p:ph idx="4294967295"/>
          </p:nvPr>
        </p:nvSpPr>
        <p:spPr>
          <a:xfrm>
            <a:off x="457200" y="1124589"/>
            <a:ext cx="8229600" cy="4525963"/>
          </a:xfrm>
        </p:spPr>
        <p:txBody>
          <a:bodyPr/>
          <a:lstStyle/>
          <a:p>
            <a:endParaRPr lang="en-IN" altLang="en-US" dirty="0" smtClean="0"/>
          </a:p>
          <a:p>
            <a:r>
              <a:rPr lang="en-IN" altLang="en-US" dirty="0" smtClean="0"/>
              <a:t>The World Health Organization (WHO) estimates that of the 67 risk factors studied in their Global Burden of Disease project, outdoor air pollution was ranked fifth in mortality and seventh in health burden in India, contributing to over 627,000 deaths and 17.7 million healthy years of life lost in 2010. </a:t>
            </a:r>
          </a:p>
        </p:txBody>
      </p:sp>
      <p:pic>
        <p:nvPicPr>
          <p:cNvPr id="13316" name="Picture 4" descr="WH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163827"/>
            <a:ext cx="4248472" cy="123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0" y="6396132"/>
            <a:ext cx="3529556" cy="584775"/>
          </a:xfrm>
          <a:prstGeom prst="rect">
            <a:avLst/>
          </a:prstGeom>
          <a:noFill/>
        </p:spPr>
        <p:txBody>
          <a:bodyPr wrap="none" rtlCol="0">
            <a:spAutoFit/>
          </a:bodyPr>
          <a:lstStyle/>
          <a:p>
            <a:pPr defTabSz="457200"/>
            <a:r>
              <a:rPr lang="fr-FR" sz="1600" dirty="0">
                <a:solidFill>
                  <a:prstClr val="white"/>
                </a:solidFill>
              </a:rPr>
              <a:t>Lim SS et al. 2012.. Lancet 380:2224–60.</a:t>
            </a:r>
            <a:br>
              <a:rPr lang="fr-FR" sz="1600" dirty="0">
                <a:solidFill>
                  <a:prstClr val="white"/>
                </a:solidFill>
              </a:rPr>
            </a:br>
            <a:endParaRPr lang="fr-FR" sz="1600" dirty="0">
              <a:solidFill>
                <a:prstClr val="white"/>
              </a:solidFill>
            </a:endParaRPr>
          </a:p>
        </p:txBody>
      </p:sp>
    </p:spTree>
    <p:extLst>
      <p:ext uri="{BB962C8B-B14F-4D97-AF65-F5344CB8AC3E}">
        <p14:creationId xmlns:p14="http://schemas.microsoft.com/office/powerpoint/2010/main" val="12503116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9144000" cy="836712"/>
          </a:xfrm>
        </p:spPr>
        <p:txBody>
          <a:bodyPr>
            <a:noAutofit/>
          </a:bodyPr>
          <a:lstStyle/>
          <a:p>
            <a:r>
              <a:rPr lang="en-US" sz="3200" b="1" dirty="0" smtClean="0"/>
              <a:t>PREVALENCE OF RESPIRATORY DISEASES ASSOCIATED WITH AIR POLLUTION</a:t>
            </a:r>
            <a:endParaRPr lang="pt-BR" sz="3200" b="1" dirty="0"/>
          </a:p>
        </p:txBody>
      </p:sp>
      <p:sp>
        <p:nvSpPr>
          <p:cNvPr id="3" name="Espaço Reservado para Conteúdo 2"/>
          <p:cNvSpPr>
            <a:spLocks noGrp="1"/>
          </p:cNvSpPr>
          <p:nvPr>
            <p:ph idx="4294967295"/>
          </p:nvPr>
        </p:nvSpPr>
        <p:spPr>
          <a:xfrm>
            <a:off x="395536" y="1340768"/>
            <a:ext cx="8352928" cy="4637112"/>
          </a:xfrm>
        </p:spPr>
        <p:txBody>
          <a:bodyPr>
            <a:normAutofit fontScale="85000" lnSpcReduction="10000"/>
          </a:bodyPr>
          <a:lstStyle/>
          <a:p>
            <a:pPr>
              <a:lnSpc>
                <a:spcPct val="150000"/>
              </a:lnSpc>
            </a:pPr>
            <a:r>
              <a:rPr lang="en-US" dirty="0" smtClean="0"/>
              <a:t>Ribeirão Preto (NE of SP) -  650,000 inhabitants</a:t>
            </a:r>
          </a:p>
          <a:p>
            <a:pPr>
              <a:lnSpc>
                <a:spcPct val="150000"/>
              </a:lnSpc>
            </a:pPr>
            <a:r>
              <a:rPr lang="en-US" dirty="0" smtClean="0"/>
              <a:t>Tropical wet climate / dry winter</a:t>
            </a:r>
          </a:p>
          <a:p>
            <a:pPr>
              <a:lnSpc>
                <a:spcPct val="150000"/>
              </a:lnSpc>
            </a:pPr>
            <a:r>
              <a:rPr lang="en-US" dirty="0" smtClean="0"/>
              <a:t>Questionnaire based on ISAAC</a:t>
            </a:r>
          </a:p>
          <a:p>
            <a:pPr>
              <a:lnSpc>
                <a:spcPct val="150000"/>
              </a:lnSpc>
            </a:pPr>
            <a:r>
              <a:rPr lang="en-US" dirty="0" smtClean="0"/>
              <a:t>Comparison of 2 schools (children 6 to 7 </a:t>
            </a:r>
            <a:r>
              <a:rPr lang="en-US" dirty="0" err="1" smtClean="0"/>
              <a:t>y.o</a:t>
            </a:r>
            <a:r>
              <a:rPr lang="en-US" dirty="0" smtClean="0"/>
              <a:t>.)</a:t>
            </a:r>
          </a:p>
          <a:p>
            <a:pPr>
              <a:lnSpc>
                <a:spcPct val="150000"/>
              </a:lnSpc>
            </a:pPr>
            <a:r>
              <a:rPr lang="en-US" dirty="0" smtClean="0"/>
              <a:t>Asthma = 14.4%</a:t>
            </a:r>
          </a:p>
          <a:p>
            <a:pPr>
              <a:lnSpc>
                <a:spcPct val="150000"/>
              </a:lnSpc>
            </a:pPr>
            <a:r>
              <a:rPr lang="en-US" dirty="0" smtClean="0"/>
              <a:t>Allergic Rhinitis = 43.2%</a:t>
            </a:r>
          </a:p>
          <a:p>
            <a:pPr>
              <a:lnSpc>
                <a:spcPct val="150000"/>
              </a:lnSpc>
            </a:pPr>
            <a:r>
              <a:rPr lang="en-US" dirty="0" smtClean="0"/>
              <a:t>Allergic Eczema = 26.6%</a:t>
            </a:r>
          </a:p>
        </p:txBody>
      </p:sp>
      <p:sp>
        <p:nvSpPr>
          <p:cNvPr id="4" name="Retângulo 3"/>
          <p:cNvSpPr/>
          <p:nvPr/>
        </p:nvSpPr>
        <p:spPr>
          <a:xfrm>
            <a:off x="0" y="6423719"/>
            <a:ext cx="9144000" cy="461665"/>
          </a:xfrm>
          <a:prstGeom prst="rect">
            <a:avLst/>
          </a:prstGeom>
        </p:spPr>
        <p:txBody>
          <a:bodyPr wrap="square">
            <a:spAutoFit/>
          </a:bodyPr>
          <a:lstStyle/>
          <a:p>
            <a:pPr algn="ctr"/>
            <a:r>
              <a:rPr lang="en-US" sz="1200" dirty="0" err="1">
                <a:solidFill>
                  <a:srgbClr val="FFFFFF"/>
                </a:solidFill>
              </a:rPr>
              <a:t>Nicolussi</a:t>
            </a:r>
            <a:r>
              <a:rPr lang="en-US" sz="1200" dirty="0">
                <a:solidFill>
                  <a:srgbClr val="FFFFFF"/>
                </a:solidFill>
              </a:rPr>
              <a:t> FH, Santos AP, André SC, </a:t>
            </a:r>
            <a:r>
              <a:rPr lang="en-US" sz="1200" dirty="0" err="1">
                <a:solidFill>
                  <a:srgbClr val="FFFFFF"/>
                </a:solidFill>
              </a:rPr>
              <a:t>Veiga</a:t>
            </a:r>
            <a:r>
              <a:rPr lang="en-US" sz="1200" dirty="0">
                <a:solidFill>
                  <a:srgbClr val="FFFFFF"/>
                </a:solidFill>
              </a:rPr>
              <a:t> TB, </a:t>
            </a:r>
            <a:r>
              <a:rPr lang="en-US" sz="1200" dirty="0" err="1">
                <a:solidFill>
                  <a:srgbClr val="FFFFFF"/>
                </a:solidFill>
              </a:rPr>
              <a:t>Takayanagui</a:t>
            </a:r>
            <a:r>
              <a:rPr lang="en-US" sz="1200" dirty="0">
                <a:solidFill>
                  <a:srgbClr val="FFFFFF"/>
                </a:solidFill>
              </a:rPr>
              <a:t> AM, Air pollution and respiratory allergic diseases in schoolchildren. Rev </a:t>
            </a:r>
            <a:r>
              <a:rPr lang="en-US" sz="1200" dirty="0" err="1">
                <a:solidFill>
                  <a:srgbClr val="FFFFFF"/>
                </a:solidFill>
              </a:rPr>
              <a:t>Saúde</a:t>
            </a:r>
            <a:r>
              <a:rPr lang="en-US" sz="1200" dirty="0">
                <a:solidFill>
                  <a:srgbClr val="FFFFFF"/>
                </a:solidFill>
              </a:rPr>
              <a:t> </a:t>
            </a:r>
            <a:r>
              <a:rPr lang="en-US" sz="1200" dirty="0" err="1">
                <a:solidFill>
                  <a:srgbClr val="FFFFFF"/>
                </a:solidFill>
              </a:rPr>
              <a:t>Pública</a:t>
            </a:r>
            <a:r>
              <a:rPr lang="en-US" sz="1200" dirty="0">
                <a:solidFill>
                  <a:srgbClr val="FFFFFF"/>
                </a:solidFill>
              </a:rPr>
              <a:t>. 2014 Apr;48(2):326-30.</a:t>
            </a:r>
            <a:endParaRPr lang="pt-BR" sz="1200" dirty="0">
              <a:solidFill>
                <a:srgbClr val="FFFFFF"/>
              </a:solidFill>
            </a:endParaRPr>
          </a:p>
        </p:txBody>
      </p:sp>
    </p:spTree>
    <p:extLst>
      <p:ext uri="{BB962C8B-B14F-4D97-AF65-F5344CB8AC3E}">
        <p14:creationId xmlns:p14="http://schemas.microsoft.com/office/powerpoint/2010/main" val="263218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0"/>
            <a:ext cx="9144000" cy="836712"/>
          </a:xfrm>
        </p:spPr>
        <p:txBody>
          <a:bodyPr>
            <a:noAutofit/>
          </a:bodyPr>
          <a:lstStyle/>
          <a:p>
            <a:r>
              <a:rPr lang="en-US" sz="3200" b="1" dirty="0" smtClean="0"/>
              <a:t>PREVALENCE OF RESPIRATORY DISEASES ASSOCIATED WITH AIR POLLUTION</a:t>
            </a:r>
            <a:endParaRPr lang="pt-BR" sz="3200" b="1" dirty="0"/>
          </a:p>
        </p:txBody>
      </p:sp>
      <p:graphicFrame>
        <p:nvGraphicFramePr>
          <p:cNvPr id="5" name="Espaço Reservado para Conteúdo 4"/>
          <p:cNvGraphicFramePr>
            <a:graphicFrameLocks noGrp="1"/>
          </p:cNvGraphicFramePr>
          <p:nvPr>
            <p:ph idx="4294967295"/>
            <p:extLst/>
          </p:nvPr>
        </p:nvGraphicFramePr>
        <p:xfrm>
          <a:off x="158825" y="1196752"/>
          <a:ext cx="8805663" cy="4739373"/>
        </p:xfrm>
        <a:graphic>
          <a:graphicData uri="http://schemas.openxmlformats.org/drawingml/2006/table">
            <a:tbl>
              <a:tblPr firstRow="1" bandRow="1">
                <a:tableStyleId>{5C22544A-7EE6-4342-B048-85BDC9FD1C3A}</a:tableStyleId>
              </a:tblPr>
              <a:tblGrid>
                <a:gridCol w="2935221"/>
                <a:gridCol w="2935221"/>
                <a:gridCol w="2935221"/>
              </a:tblGrid>
              <a:tr h="1009293">
                <a:tc>
                  <a:txBody>
                    <a:bodyPr/>
                    <a:lstStyle/>
                    <a:p>
                      <a:endParaRPr lang="en-US" sz="2000" noProof="0" dirty="0"/>
                    </a:p>
                  </a:txBody>
                  <a:tcPr/>
                </a:tc>
                <a:tc>
                  <a:txBody>
                    <a:bodyPr/>
                    <a:lstStyle/>
                    <a:p>
                      <a:pPr algn="ctr"/>
                      <a:r>
                        <a:rPr lang="en-US" sz="2000" noProof="0" dirty="0" smtClean="0"/>
                        <a:t>Downtown school</a:t>
                      </a:r>
                      <a:endParaRPr lang="en-US" sz="2000" noProof="0" dirty="0"/>
                    </a:p>
                  </a:txBody>
                  <a:tcPr/>
                </a:tc>
                <a:tc>
                  <a:txBody>
                    <a:bodyPr/>
                    <a:lstStyle/>
                    <a:p>
                      <a:pPr algn="ctr"/>
                      <a:r>
                        <a:rPr lang="en-US" sz="2000" noProof="0" dirty="0" smtClean="0"/>
                        <a:t>Residential neighborhood school</a:t>
                      </a:r>
                      <a:endParaRPr lang="en-US" sz="2000" noProof="0" dirty="0"/>
                    </a:p>
                  </a:txBody>
                  <a:tcPr/>
                </a:tc>
              </a:tr>
              <a:tr h="732701">
                <a:tc>
                  <a:txBody>
                    <a:bodyPr/>
                    <a:lstStyle/>
                    <a:p>
                      <a:r>
                        <a:rPr lang="en-US" sz="2000" noProof="0" dirty="0" smtClean="0"/>
                        <a:t>Asthma</a:t>
                      </a:r>
                      <a:endParaRPr lang="en-US" sz="2000" noProof="0" dirty="0"/>
                    </a:p>
                  </a:txBody>
                  <a:tcPr/>
                </a:tc>
                <a:tc>
                  <a:txBody>
                    <a:bodyPr/>
                    <a:lstStyle/>
                    <a:p>
                      <a:pPr algn="ctr"/>
                      <a:r>
                        <a:rPr lang="en-US" sz="2000" noProof="0" dirty="0" smtClean="0"/>
                        <a:t>17.9%</a:t>
                      </a:r>
                      <a:endParaRPr lang="en-US" sz="2000" noProof="0" dirty="0"/>
                    </a:p>
                  </a:txBody>
                  <a:tcPr/>
                </a:tc>
                <a:tc>
                  <a:txBody>
                    <a:bodyPr/>
                    <a:lstStyle/>
                    <a:p>
                      <a:pPr algn="ctr"/>
                      <a:r>
                        <a:rPr lang="en-US" sz="2000" noProof="0" dirty="0" smtClean="0"/>
                        <a:t>9.8%</a:t>
                      </a:r>
                      <a:endParaRPr lang="en-US" sz="2000" noProof="0" dirty="0"/>
                    </a:p>
                  </a:txBody>
                  <a:tcPr/>
                </a:tc>
              </a:tr>
              <a:tr h="768586">
                <a:tc>
                  <a:txBody>
                    <a:bodyPr/>
                    <a:lstStyle/>
                    <a:p>
                      <a:r>
                        <a:rPr lang="en-US" sz="2000" noProof="0" dirty="0" smtClean="0"/>
                        <a:t>Wheezing</a:t>
                      </a:r>
                    </a:p>
                    <a:p>
                      <a:r>
                        <a:rPr lang="en-US" sz="2000" noProof="0" dirty="0" smtClean="0"/>
                        <a:t>12 months</a:t>
                      </a:r>
                      <a:endParaRPr lang="en-US" sz="2000" noProof="0" dirty="0"/>
                    </a:p>
                  </a:txBody>
                  <a:tcPr/>
                </a:tc>
                <a:tc>
                  <a:txBody>
                    <a:bodyPr/>
                    <a:lstStyle/>
                    <a:p>
                      <a:pPr algn="ctr"/>
                      <a:r>
                        <a:rPr lang="en-US" sz="2000" noProof="0" dirty="0" smtClean="0"/>
                        <a:t>33.3%</a:t>
                      </a:r>
                      <a:endParaRPr lang="en-US" sz="2000" noProof="0" dirty="0"/>
                    </a:p>
                  </a:txBody>
                  <a:tcPr/>
                </a:tc>
                <a:tc>
                  <a:txBody>
                    <a:bodyPr/>
                    <a:lstStyle/>
                    <a:p>
                      <a:pPr algn="ctr"/>
                      <a:r>
                        <a:rPr lang="en-US" sz="2000" noProof="0" dirty="0" smtClean="0"/>
                        <a:t>29.5%</a:t>
                      </a:r>
                      <a:endParaRPr lang="en-US" sz="2000" noProof="0" dirty="0"/>
                    </a:p>
                  </a:txBody>
                  <a:tcPr/>
                </a:tc>
              </a:tr>
              <a:tr h="768586">
                <a:tc>
                  <a:txBody>
                    <a:bodyPr/>
                    <a:lstStyle/>
                    <a:p>
                      <a:r>
                        <a:rPr lang="en-US" sz="2000" noProof="0" dirty="0" smtClean="0"/>
                        <a:t>Allergic Rhinitis diagnosis</a:t>
                      </a:r>
                      <a:endParaRPr lang="en-US" sz="2000" noProof="0" dirty="0"/>
                    </a:p>
                  </a:txBody>
                  <a:tcPr/>
                </a:tc>
                <a:tc>
                  <a:txBody>
                    <a:bodyPr/>
                    <a:lstStyle/>
                    <a:p>
                      <a:pPr algn="ctr"/>
                      <a:r>
                        <a:rPr lang="en-US" sz="2000" noProof="0" dirty="0" smtClean="0"/>
                        <a:t>48.7%</a:t>
                      </a:r>
                      <a:endParaRPr lang="en-US" sz="2000" noProof="0" dirty="0"/>
                    </a:p>
                  </a:txBody>
                  <a:tcPr/>
                </a:tc>
                <a:tc>
                  <a:txBody>
                    <a:bodyPr/>
                    <a:lstStyle/>
                    <a:p>
                      <a:pPr algn="ctr"/>
                      <a:r>
                        <a:rPr lang="en-US" sz="2000" noProof="0" dirty="0" smtClean="0"/>
                        <a:t>36.1%</a:t>
                      </a:r>
                      <a:endParaRPr lang="en-US" sz="2000" noProof="0" dirty="0"/>
                    </a:p>
                  </a:txBody>
                  <a:tcPr/>
                </a:tc>
              </a:tr>
              <a:tr h="794044">
                <a:tc>
                  <a:txBody>
                    <a:bodyPr/>
                    <a:lstStyle/>
                    <a:p>
                      <a:r>
                        <a:rPr lang="en-US" sz="2000" noProof="0" dirty="0" smtClean="0"/>
                        <a:t>Sneezing</a:t>
                      </a:r>
                      <a:r>
                        <a:rPr lang="en-US" sz="2000" baseline="0" noProof="0" dirty="0" smtClean="0"/>
                        <a:t> and itching</a:t>
                      </a:r>
                    </a:p>
                    <a:p>
                      <a:r>
                        <a:rPr lang="en-US" sz="2000" baseline="0" noProof="0" dirty="0" smtClean="0"/>
                        <a:t>12 months</a:t>
                      </a:r>
                    </a:p>
                  </a:txBody>
                  <a:tcPr/>
                </a:tc>
                <a:tc>
                  <a:txBody>
                    <a:bodyPr/>
                    <a:lstStyle/>
                    <a:p>
                      <a:pPr algn="ctr"/>
                      <a:r>
                        <a:rPr lang="en-US" sz="2000" noProof="0" dirty="0" smtClean="0"/>
                        <a:t>53.8%</a:t>
                      </a:r>
                      <a:endParaRPr lang="en-US" sz="2000" noProof="0" dirty="0"/>
                    </a:p>
                  </a:txBody>
                  <a:tcPr/>
                </a:tc>
                <a:tc>
                  <a:txBody>
                    <a:bodyPr/>
                    <a:lstStyle/>
                    <a:p>
                      <a:pPr algn="ctr"/>
                      <a:r>
                        <a:rPr lang="en-US" sz="2000" noProof="0" dirty="0" smtClean="0"/>
                        <a:t>44.3%</a:t>
                      </a:r>
                      <a:endParaRPr lang="en-US" sz="2000" noProof="0" dirty="0"/>
                    </a:p>
                  </a:txBody>
                  <a:tcPr/>
                </a:tc>
              </a:tr>
              <a:tr h="666163">
                <a:tc>
                  <a:txBody>
                    <a:bodyPr/>
                    <a:lstStyle/>
                    <a:p>
                      <a:r>
                        <a:rPr lang="en-US" sz="2000" noProof="0" dirty="0" smtClean="0"/>
                        <a:t>Ocular symptoms</a:t>
                      </a:r>
                      <a:endParaRPr lang="en-US" sz="2000" noProof="0" dirty="0"/>
                    </a:p>
                  </a:txBody>
                  <a:tcPr/>
                </a:tc>
                <a:tc>
                  <a:txBody>
                    <a:bodyPr/>
                    <a:lstStyle/>
                    <a:p>
                      <a:pPr algn="ctr"/>
                      <a:r>
                        <a:rPr lang="en-US" sz="2000" noProof="0" dirty="0" smtClean="0"/>
                        <a:t>39.7%</a:t>
                      </a:r>
                      <a:endParaRPr lang="en-US" sz="2000" noProof="0" dirty="0"/>
                    </a:p>
                  </a:txBody>
                  <a:tcPr/>
                </a:tc>
                <a:tc>
                  <a:txBody>
                    <a:bodyPr/>
                    <a:lstStyle/>
                    <a:p>
                      <a:pPr algn="ctr"/>
                      <a:r>
                        <a:rPr lang="en-US" sz="2000" noProof="0" dirty="0" smtClean="0"/>
                        <a:t>23.0%</a:t>
                      </a:r>
                      <a:endParaRPr lang="en-US" sz="2000" noProof="0" dirty="0"/>
                    </a:p>
                  </a:txBody>
                  <a:tcPr/>
                </a:tc>
              </a:tr>
            </a:tbl>
          </a:graphicData>
        </a:graphic>
      </p:graphicFrame>
    </p:spTree>
    <p:extLst>
      <p:ext uri="{BB962C8B-B14F-4D97-AF65-F5344CB8AC3E}">
        <p14:creationId xmlns:p14="http://schemas.microsoft.com/office/powerpoint/2010/main" val="2949026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normAutofit/>
          </a:bodyPr>
          <a:lstStyle/>
          <a:p>
            <a:r>
              <a:rPr lang="en-US" b="1" dirty="0" smtClean="0"/>
              <a:t>RESPIRATORY ALLERGY IN BRAZIL</a:t>
            </a:r>
            <a:endParaRPr lang="en-US" b="1" dirty="0"/>
          </a:p>
        </p:txBody>
      </p:sp>
      <p:sp>
        <p:nvSpPr>
          <p:cNvPr id="3" name="Espaço Reservado para Conteúdo 2"/>
          <p:cNvSpPr>
            <a:spLocks noGrp="1"/>
          </p:cNvSpPr>
          <p:nvPr>
            <p:ph idx="4294967295"/>
          </p:nvPr>
        </p:nvSpPr>
        <p:spPr>
          <a:xfrm>
            <a:off x="467544" y="1124744"/>
            <a:ext cx="8136904" cy="4846320"/>
          </a:xfrm>
        </p:spPr>
        <p:txBody>
          <a:bodyPr>
            <a:normAutofit/>
          </a:bodyPr>
          <a:lstStyle/>
          <a:p>
            <a:r>
              <a:rPr lang="en-US" sz="2800" dirty="0" smtClean="0"/>
              <a:t>Non-allergic parents </a:t>
            </a:r>
            <a:r>
              <a:rPr lang="en-US" sz="2800" dirty="0"/>
              <a:t>= </a:t>
            </a:r>
            <a:r>
              <a:rPr lang="en-US" sz="2800" dirty="0" smtClean="0"/>
              <a:t>15% risk for allergy</a:t>
            </a:r>
          </a:p>
          <a:p>
            <a:endParaRPr lang="en-US" sz="2800" dirty="0" smtClean="0"/>
          </a:p>
          <a:p>
            <a:r>
              <a:rPr lang="en-US" sz="2800" dirty="0" smtClean="0"/>
              <a:t>Allergic parents </a:t>
            </a:r>
            <a:r>
              <a:rPr lang="en-US" sz="2800" dirty="0"/>
              <a:t>= </a:t>
            </a:r>
            <a:r>
              <a:rPr lang="en-US" sz="2800" dirty="0" smtClean="0"/>
              <a:t>70% risk for allergy</a:t>
            </a:r>
          </a:p>
          <a:p>
            <a:endParaRPr lang="en-US" sz="2800" dirty="0" smtClean="0"/>
          </a:p>
          <a:p>
            <a:r>
              <a:rPr lang="en-US" sz="2800" dirty="0" smtClean="0"/>
              <a:t>Substitution of breast milk for cow's milk</a:t>
            </a:r>
          </a:p>
          <a:p>
            <a:pPr lvl="1">
              <a:buFont typeface="Wingdings" charset="2"/>
              <a:buChar char="§"/>
            </a:pPr>
            <a:r>
              <a:rPr lang="en-US" sz="2400" dirty="0" smtClean="0"/>
              <a:t>higher production of </a:t>
            </a:r>
            <a:r>
              <a:rPr lang="en-US" sz="2400" dirty="0" err="1" smtClean="0"/>
              <a:t>IgE</a:t>
            </a:r>
            <a:endParaRPr lang="en-US" sz="2400" dirty="0" smtClean="0"/>
          </a:p>
          <a:p>
            <a:pPr lvl="1">
              <a:buFont typeface="Wingdings" charset="2"/>
              <a:buChar char="§"/>
            </a:pPr>
            <a:r>
              <a:rPr lang="en-US" sz="2400" dirty="0" smtClean="0"/>
              <a:t>greater risk of respiratory allergy</a:t>
            </a:r>
            <a:endParaRPr lang="en-US"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4653136"/>
            <a:ext cx="3528392" cy="1891219"/>
          </a:xfrm>
          <a:prstGeom prst="rect">
            <a:avLst/>
          </a:prstGeom>
          <a:ln>
            <a:noFill/>
          </a:ln>
          <a:effectLst>
            <a:softEdge rad="112500"/>
          </a:effectLst>
        </p:spPr>
      </p:pic>
    </p:spTree>
    <p:extLst>
      <p:ext uri="{BB962C8B-B14F-4D97-AF65-F5344CB8AC3E}">
        <p14:creationId xmlns:p14="http://schemas.microsoft.com/office/powerpoint/2010/main" val="2771095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normAutofit/>
          </a:bodyPr>
          <a:lstStyle/>
          <a:p>
            <a:r>
              <a:rPr lang="en-US" b="1" dirty="0" smtClean="0"/>
              <a:t>TRIGGERING FACTORS IN BRAZIL</a:t>
            </a:r>
            <a:endParaRPr lang="en-US" b="1" dirty="0"/>
          </a:p>
        </p:txBody>
      </p:sp>
      <p:sp>
        <p:nvSpPr>
          <p:cNvPr id="3" name="Espaço Reservado para Conteúdo 2"/>
          <p:cNvSpPr>
            <a:spLocks noGrp="1"/>
          </p:cNvSpPr>
          <p:nvPr>
            <p:ph idx="4294967295"/>
          </p:nvPr>
        </p:nvSpPr>
        <p:spPr>
          <a:xfrm>
            <a:off x="467544" y="908720"/>
            <a:ext cx="8208912" cy="5131952"/>
          </a:xfrm>
        </p:spPr>
        <p:txBody>
          <a:bodyPr>
            <a:normAutofit fontScale="85000" lnSpcReduction="20000"/>
          </a:bodyPr>
          <a:lstStyle/>
          <a:p>
            <a:pPr>
              <a:lnSpc>
                <a:spcPct val="110000"/>
              </a:lnSpc>
            </a:pPr>
            <a:r>
              <a:rPr lang="en-US" dirty="0" smtClean="0"/>
              <a:t>Mites</a:t>
            </a:r>
          </a:p>
          <a:p>
            <a:pPr>
              <a:lnSpc>
                <a:spcPct val="110000"/>
              </a:lnSpc>
            </a:pPr>
            <a:r>
              <a:rPr lang="en-US" dirty="0" smtClean="0"/>
              <a:t>Fungi</a:t>
            </a:r>
          </a:p>
          <a:p>
            <a:pPr>
              <a:lnSpc>
                <a:spcPct val="110000"/>
              </a:lnSpc>
            </a:pPr>
            <a:r>
              <a:rPr lang="en-US" dirty="0" smtClean="0"/>
              <a:t>Cockroaches</a:t>
            </a:r>
          </a:p>
          <a:p>
            <a:pPr>
              <a:lnSpc>
                <a:spcPct val="110000"/>
              </a:lnSpc>
            </a:pPr>
            <a:r>
              <a:rPr lang="en-US" dirty="0" smtClean="0"/>
              <a:t>Domestic animals (hair, saliva and urine)</a:t>
            </a:r>
          </a:p>
          <a:p>
            <a:pPr>
              <a:lnSpc>
                <a:spcPct val="110000"/>
              </a:lnSpc>
            </a:pPr>
            <a:r>
              <a:rPr lang="en-US" dirty="0" smtClean="0"/>
              <a:t>Pollen</a:t>
            </a:r>
          </a:p>
          <a:p>
            <a:pPr>
              <a:lnSpc>
                <a:spcPct val="110000"/>
              </a:lnSpc>
            </a:pPr>
            <a:r>
              <a:rPr lang="en-US" dirty="0" smtClean="0"/>
              <a:t>Cigarette smoke</a:t>
            </a:r>
          </a:p>
          <a:p>
            <a:pPr>
              <a:lnSpc>
                <a:spcPct val="110000"/>
              </a:lnSpc>
            </a:pPr>
            <a:r>
              <a:rPr lang="en-US" dirty="0" smtClean="0"/>
              <a:t>Cooking gas</a:t>
            </a:r>
          </a:p>
          <a:p>
            <a:pPr>
              <a:lnSpc>
                <a:spcPct val="110000"/>
              </a:lnSpc>
            </a:pPr>
            <a:r>
              <a:rPr lang="en-US" dirty="0" smtClean="0"/>
              <a:t>Organic solvents</a:t>
            </a:r>
          </a:p>
          <a:p>
            <a:pPr>
              <a:lnSpc>
                <a:spcPct val="110000"/>
              </a:lnSpc>
            </a:pPr>
            <a:r>
              <a:rPr lang="en-US" dirty="0" smtClean="0"/>
              <a:t>Detergents</a:t>
            </a:r>
          </a:p>
          <a:p>
            <a:pPr>
              <a:lnSpc>
                <a:spcPct val="110000"/>
              </a:lnSpc>
            </a:pPr>
            <a:r>
              <a:rPr lang="en-US" dirty="0" smtClean="0"/>
              <a:t>Perfumes</a:t>
            </a:r>
          </a:p>
          <a:p>
            <a:pPr>
              <a:lnSpc>
                <a:spcPct val="110000"/>
              </a:lnSpc>
            </a:pPr>
            <a:r>
              <a:rPr lang="en-US" dirty="0" smtClean="0"/>
              <a:t>Food Dyes</a:t>
            </a:r>
          </a:p>
          <a:p>
            <a:pPr>
              <a:lnSpc>
                <a:spcPct val="110000"/>
              </a:lnSpc>
            </a:pPr>
            <a:endParaRPr lang="en-US" dirty="0"/>
          </a:p>
        </p:txBody>
      </p:sp>
      <p:sp>
        <p:nvSpPr>
          <p:cNvPr id="4" name="Retângulo 3"/>
          <p:cNvSpPr/>
          <p:nvPr/>
        </p:nvSpPr>
        <p:spPr>
          <a:xfrm>
            <a:off x="0" y="6536377"/>
            <a:ext cx="9036496" cy="276999"/>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167640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16632"/>
            <a:ext cx="9144000" cy="720080"/>
          </a:xfrm>
        </p:spPr>
        <p:txBody>
          <a:bodyPr>
            <a:noAutofit/>
          </a:bodyPr>
          <a:lstStyle/>
          <a:p>
            <a:r>
              <a:rPr lang="en-US" b="1" dirty="0" smtClean="0"/>
              <a:t>HOUSEHOLD DUST MITES</a:t>
            </a:r>
            <a:endParaRPr lang="en-US" b="1" dirty="0"/>
          </a:p>
        </p:txBody>
      </p:sp>
      <p:sp>
        <p:nvSpPr>
          <p:cNvPr id="3" name="Espaço Reservado para Conteúdo 2"/>
          <p:cNvSpPr>
            <a:spLocks noGrp="1"/>
          </p:cNvSpPr>
          <p:nvPr>
            <p:ph idx="4294967295"/>
          </p:nvPr>
        </p:nvSpPr>
        <p:spPr>
          <a:xfrm>
            <a:off x="827584" y="908720"/>
            <a:ext cx="7239000" cy="2592288"/>
          </a:xfrm>
        </p:spPr>
        <p:txBody>
          <a:bodyPr>
            <a:normAutofit fontScale="85000" lnSpcReduction="20000"/>
          </a:bodyPr>
          <a:lstStyle/>
          <a:p>
            <a:pPr>
              <a:lnSpc>
                <a:spcPct val="200000"/>
              </a:lnSpc>
            </a:pPr>
            <a:r>
              <a:rPr lang="en-US" i="1" dirty="0" err="1" smtClean="0"/>
              <a:t>Dermatophagoides</a:t>
            </a:r>
            <a:r>
              <a:rPr lang="en-US" i="1" dirty="0" smtClean="0"/>
              <a:t> pteronyssinus</a:t>
            </a:r>
          </a:p>
          <a:p>
            <a:pPr>
              <a:lnSpc>
                <a:spcPct val="200000"/>
              </a:lnSpc>
            </a:pPr>
            <a:r>
              <a:rPr lang="en-US" i="1" dirty="0" err="1" smtClean="0"/>
              <a:t>Dermatophagoides</a:t>
            </a:r>
            <a:r>
              <a:rPr lang="en-US" i="1" dirty="0" smtClean="0"/>
              <a:t> </a:t>
            </a:r>
            <a:r>
              <a:rPr lang="en-US" i="1" dirty="0" err="1" smtClean="0"/>
              <a:t>farinae</a:t>
            </a:r>
            <a:endParaRPr lang="en-US" i="1" dirty="0" smtClean="0"/>
          </a:p>
          <a:p>
            <a:pPr>
              <a:lnSpc>
                <a:spcPct val="200000"/>
              </a:lnSpc>
            </a:pPr>
            <a:r>
              <a:rPr lang="en-US" i="1" dirty="0" err="1" smtClean="0"/>
              <a:t>Blomia</a:t>
            </a:r>
            <a:r>
              <a:rPr lang="en-US" i="1" dirty="0" smtClean="0"/>
              <a:t> </a:t>
            </a:r>
            <a:r>
              <a:rPr lang="en-US" i="1" dirty="0" err="1" smtClean="0"/>
              <a:t>tropicalis</a:t>
            </a:r>
            <a:endParaRPr lang="en-US" i="1" dirty="0" smtClean="0"/>
          </a:p>
          <a:p>
            <a:pPr marL="0" indent="0">
              <a:lnSpc>
                <a:spcPct val="200000"/>
              </a:lnSpc>
              <a:buNone/>
            </a:pPr>
            <a:endParaRPr lang="en-US" i="1"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573016"/>
            <a:ext cx="2524125" cy="2524125"/>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573016"/>
            <a:ext cx="3714431" cy="2524125"/>
          </a:xfrm>
          <a:prstGeom prst="rect">
            <a:avLst/>
          </a:prstGeom>
          <a:ln>
            <a:noFill/>
          </a:ln>
          <a:effectLst>
            <a:outerShdw blurRad="292100" dist="139700" dir="2700000" algn="tl" rotWithShape="0">
              <a:srgbClr val="333333">
                <a:alpha val="65000"/>
              </a:srgbClr>
            </a:outerShdw>
          </a:effectLst>
        </p:spPr>
      </p:pic>
      <p:sp>
        <p:nvSpPr>
          <p:cNvPr id="6" name="Retângulo 5"/>
          <p:cNvSpPr/>
          <p:nvPr/>
        </p:nvSpPr>
        <p:spPr>
          <a:xfrm>
            <a:off x="0" y="6597352"/>
            <a:ext cx="9144000" cy="276999"/>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398470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idx="4294967295"/>
          </p:nvPr>
        </p:nvSpPr>
        <p:spPr>
          <a:xfrm>
            <a:off x="0" y="116632"/>
            <a:ext cx="9144000" cy="792088"/>
          </a:xfrm>
        </p:spPr>
        <p:txBody>
          <a:bodyPr/>
          <a:lstStyle/>
          <a:p>
            <a:r>
              <a:rPr lang="en-US" b="1" dirty="0" smtClean="0"/>
              <a:t>HOUSEHOLD DUST MITES</a:t>
            </a:r>
            <a:endParaRPr lang="en-US" b="1" dirty="0"/>
          </a:p>
        </p:txBody>
      </p:sp>
      <p:sp>
        <p:nvSpPr>
          <p:cNvPr id="3" name="Espaço Reservado para Conteúdo 2"/>
          <p:cNvSpPr>
            <a:spLocks noGrp="1"/>
          </p:cNvSpPr>
          <p:nvPr>
            <p:ph idx="4294967295"/>
          </p:nvPr>
        </p:nvSpPr>
        <p:spPr>
          <a:xfrm>
            <a:off x="395536" y="1052736"/>
            <a:ext cx="8280920" cy="4846320"/>
          </a:xfrm>
        </p:spPr>
        <p:txBody>
          <a:bodyPr>
            <a:normAutofit/>
          </a:bodyPr>
          <a:lstStyle/>
          <a:p>
            <a:pPr>
              <a:lnSpc>
                <a:spcPct val="200000"/>
              </a:lnSpc>
            </a:pPr>
            <a:r>
              <a:rPr lang="en-US" sz="2800" dirty="0" smtClean="0"/>
              <a:t>Dark environments</a:t>
            </a:r>
          </a:p>
          <a:p>
            <a:pPr>
              <a:lnSpc>
                <a:spcPct val="200000"/>
              </a:lnSpc>
            </a:pPr>
            <a:r>
              <a:rPr lang="en-US" sz="2800" dirty="0" smtClean="0"/>
              <a:t>Temperature between 21 and 28 ºC</a:t>
            </a:r>
          </a:p>
          <a:p>
            <a:pPr>
              <a:lnSpc>
                <a:spcPct val="200000"/>
              </a:lnSpc>
            </a:pPr>
            <a:r>
              <a:rPr lang="en-US" sz="2800" dirty="0" smtClean="0"/>
              <a:t>Relative humidity around 70%</a:t>
            </a:r>
          </a:p>
          <a:p>
            <a:pPr>
              <a:lnSpc>
                <a:spcPct val="200000"/>
              </a:lnSpc>
            </a:pPr>
            <a:r>
              <a:rPr lang="en-US" sz="2800" dirty="0" smtClean="0"/>
              <a:t>They feed on human skin flaking and domestic animals – fungi - food scraps</a:t>
            </a:r>
            <a:endParaRPr lang="en-US" altLang="pt-BR" sz="2800" b="1" dirty="0" smtClean="0">
              <a:solidFill>
                <a:schemeClr val="bg1"/>
              </a:solidFill>
            </a:endParaRPr>
          </a:p>
        </p:txBody>
      </p:sp>
      <p:sp>
        <p:nvSpPr>
          <p:cNvPr id="5" name="Retângulo 4"/>
          <p:cNvSpPr/>
          <p:nvPr/>
        </p:nvSpPr>
        <p:spPr>
          <a:xfrm>
            <a:off x="0" y="6525344"/>
            <a:ext cx="9144000" cy="288032"/>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2524144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idx="4294967295"/>
          </p:nvPr>
        </p:nvSpPr>
        <p:spPr>
          <a:xfrm>
            <a:off x="0" y="44624"/>
            <a:ext cx="9144000" cy="782960"/>
          </a:xfrm>
        </p:spPr>
        <p:txBody>
          <a:bodyPr/>
          <a:lstStyle/>
          <a:p>
            <a:r>
              <a:rPr lang="en-US" b="1" dirty="0" smtClean="0"/>
              <a:t>HOUSEHOLD DUST MITES</a:t>
            </a:r>
            <a:endParaRPr lang="en-US" b="1" dirty="0"/>
          </a:p>
        </p:txBody>
      </p:sp>
      <p:sp>
        <p:nvSpPr>
          <p:cNvPr id="3" name="Espaço Reservado para Conteúdo 2"/>
          <p:cNvSpPr>
            <a:spLocks noGrp="1"/>
          </p:cNvSpPr>
          <p:nvPr>
            <p:ph idx="4294967295"/>
          </p:nvPr>
        </p:nvSpPr>
        <p:spPr>
          <a:xfrm>
            <a:off x="323528" y="836712"/>
            <a:ext cx="8640960" cy="3773016"/>
          </a:xfrm>
        </p:spPr>
        <p:txBody>
          <a:bodyPr>
            <a:normAutofit fontScale="92500"/>
          </a:bodyPr>
          <a:lstStyle/>
          <a:p>
            <a:pPr>
              <a:lnSpc>
                <a:spcPct val="150000"/>
              </a:lnSpc>
            </a:pPr>
            <a:r>
              <a:rPr lang="en-US" dirty="0" smtClean="0"/>
              <a:t>Mattresses and pillows</a:t>
            </a:r>
          </a:p>
          <a:p>
            <a:pPr>
              <a:lnSpc>
                <a:spcPct val="150000"/>
              </a:lnSpc>
            </a:pPr>
            <a:r>
              <a:rPr lang="en-US" altLang="pt-BR" dirty="0" smtClean="0"/>
              <a:t>1 double bed has about 5,000 mites / dust gram or about 2,000,000 mites and 60,000,000 fecal acorns</a:t>
            </a:r>
          </a:p>
          <a:p>
            <a:pPr>
              <a:lnSpc>
                <a:spcPct val="150000"/>
              </a:lnSpc>
            </a:pPr>
            <a:r>
              <a:rPr lang="en-US" dirty="0" smtClean="0"/>
              <a:t>Movement leads to dispersion in the indoor air</a:t>
            </a:r>
          </a:p>
          <a:p>
            <a:pPr lvl="1">
              <a:lnSpc>
                <a:spcPct val="150000"/>
              </a:lnSpc>
              <a:buFont typeface="Wingdings" charset="2"/>
              <a:buChar char="§"/>
            </a:pPr>
            <a:r>
              <a:rPr lang="en-US" dirty="0" smtClean="0"/>
              <a:t>Inhalation</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3933056"/>
            <a:ext cx="3709697" cy="2482975"/>
          </a:xfrm>
          <a:prstGeom prst="rect">
            <a:avLst/>
          </a:prstGeom>
          <a:ln>
            <a:noFill/>
          </a:ln>
          <a:effectLst>
            <a:outerShdw blurRad="292100" dist="139700" dir="2700000" algn="tl" rotWithShape="0">
              <a:srgbClr val="333333">
                <a:alpha val="65000"/>
              </a:srgbClr>
            </a:outerShdw>
          </a:effectLst>
        </p:spPr>
      </p:pic>
      <p:sp>
        <p:nvSpPr>
          <p:cNvPr id="5" name="Retângulo 4"/>
          <p:cNvSpPr/>
          <p:nvPr/>
        </p:nvSpPr>
        <p:spPr>
          <a:xfrm>
            <a:off x="0" y="6525345"/>
            <a:ext cx="9144000" cy="288032"/>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4018085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lstStyle/>
          <a:p>
            <a:r>
              <a:rPr lang="en-US" b="1" dirty="0"/>
              <a:t>HOUSEHOLD FUNGI</a:t>
            </a:r>
          </a:p>
        </p:txBody>
      </p:sp>
      <p:sp>
        <p:nvSpPr>
          <p:cNvPr id="3" name="Espaço Reservado para Conteúdo 2"/>
          <p:cNvSpPr>
            <a:spLocks noGrp="1"/>
          </p:cNvSpPr>
          <p:nvPr>
            <p:ph idx="4294967295"/>
          </p:nvPr>
        </p:nvSpPr>
        <p:spPr>
          <a:xfrm>
            <a:off x="395536" y="908720"/>
            <a:ext cx="8352928" cy="5400600"/>
          </a:xfrm>
        </p:spPr>
        <p:txBody>
          <a:bodyPr>
            <a:normAutofit fontScale="85000" lnSpcReduction="10000"/>
          </a:bodyPr>
          <a:lstStyle/>
          <a:p>
            <a:pPr>
              <a:lnSpc>
                <a:spcPct val="300000"/>
              </a:lnSpc>
            </a:pPr>
            <a:r>
              <a:rPr lang="en-US" dirty="0" err="1" smtClean="0"/>
              <a:t>Cladosporium</a:t>
            </a:r>
            <a:r>
              <a:rPr lang="en-US" dirty="0" smtClean="0"/>
              <a:t> </a:t>
            </a:r>
            <a:r>
              <a:rPr lang="en-US" dirty="0" err="1" smtClean="0"/>
              <a:t>sp</a:t>
            </a:r>
            <a:endParaRPr lang="en-US" dirty="0" smtClean="0"/>
          </a:p>
          <a:p>
            <a:pPr>
              <a:lnSpc>
                <a:spcPct val="300000"/>
              </a:lnSpc>
            </a:pPr>
            <a:r>
              <a:rPr lang="en-US" dirty="0" smtClean="0"/>
              <a:t>Aspergillus </a:t>
            </a:r>
            <a:r>
              <a:rPr lang="en-US" dirty="0" err="1" smtClean="0"/>
              <a:t>sp</a:t>
            </a:r>
            <a:endParaRPr lang="en-US" dirty="0" smtClean="0"/>
          </a:p>
          <a:p>
            <a:pPr>
              <a:lnSpc>
                <a:spcPct val="300000"/>
              </a:lnSpc>
            </a:pPr>
            <a:r>
              <a:rPr lang="en-US" dirty="0" err="1" smtClean="0"/>
              <a:t>Alternaria</a:t>
            </a:r>
            <a:r>
              <a:rPr lang="en-US" dirty="0" smtClean="0"/>
              <a:t> </a:t>
            </a:r>
            <a:r>
              <a:rPr lang="en-US" dirty="0" err="1" smtClean="0"/>
              <a:t>sp</a:t>
            </a:r>
            <a:endParaRPr lang="en-US" dirty="0" smtClean="0"/>
          </a:p>
          <a:p>
            <a:pPr>
              <a:lnSpc>
                <a:spcPct val="300000"/>
              </a:lnSpc>
            </a:pPr>
            <a:r>
              <a:rPr lang="en-US" dirty="0" err="1" smtClean="0"/>
              <a:t>Penicillium</a:t>
            </a:r>
            <a:r>
              <a:rPr lang="en-US" dirty="0" smtClean="0"/>
              <a:t> </a:t>
            </a:r>
            <a:r>
              <a:rPr lang="en-US" dirty="0" err="1" smtClean="0"/>
              <a:t>notatum</a:t>
            </a:r>
            <a:endParaRPr lang="en-US" dirty="0"/>
          </a:p>
        </p:txBody>
      </p:sp>
      <p:sp>
        <p:nvSpPr>
          <p:cNvPr id="4" name="Retângulo 3"/>
          <p:cNvSpPr/>
          <p:nvPr/>
        </p:nvSpPr>
        <p:spPr>
          <a:xfrm>
            <a:off x="0" y="6525345"/>
            <a:ext cx="9144000" cy="288032"/>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71135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82960"/>
          </a:xfrm>
        </p:spPr>
        <p:txBody>
          <a:bodyPr/>
          <a:lstStyle/>
          <a:p>
            <a:r>
              <a:rPr lang="en-US" b="1" dirty="0" smtClean="0"/>
              <a:t>MOLD</a:t>
            </a:r>
            <a:endParaRPr lang="en-US" b="1" dirty="0"/>
          </a:p>
        </p:txBody>
      </p:sp>
      <p:sp>
        <p:nvSpPr>
          <p:cNvPr id="3" name="Espaço Reservado para Conteúdo 2"/>
          <p:cNvSpPr>
            <a:spLocks noGrp="1"/>
          </p:cNvSpPr>
          <p:nvPr>
            <p:ph idx="4294967295"/>
          </p:nvPr>
        </p:nvSpPr>
        <p:spPr>
          <a:xfrm>
            <a:off x="323528" y="1030952"/>
            <a:ext cx="8496944" cy="4846320"/>
          </a:xfrm>
        </p:spPr>
        <p:txBody>
          <a:bodyPr>
            <a:normAutofit/>
          </a:bodyPr>
          <a:lstStyle/>
          <a:p>
            <a:r>
              <a:rPr lang="en-US" dirty="0"/>
              <a:t>Excessive </a:t>
            </a:r>
            <a:r>
              <a:rPr lang="en-US" dirty="0" smtClean="0"/>
              <a:t>moisture (walls / floors / ceilings)</a:t>
            </a:r>
            <a:endParaRPr lang="en-US" dirty="0"/>
          </a:p>
          <a:p>
            <a:r>
              <a:rPr lang="en-US" dirty="0" smtClean="0"/>
              <a:t>Hydraulic </a:t>
            </a:r>
            <a:r>
              <a:rPr lang="en-US" dirty="0"/>
              <a:t>leaks</a:t>
            </a:r>
          </a:p>
          <a:p>
            <a:r>
              <a:rPr lang="en-US" dirty="0" smtClean="0"/>
              <a:t>Indoor plants</a:t>
            </a:r>
          </a:p>
          <a:p>
            <a:r>
              <a:rPr lang="en-US" dirty="0"/>
              <a:t>Low Socio-Economic Level</a:t>
            </a:r>
          </a:p>
          <a:p>
            <a:r>
              <a:rPr lang="en-US" dirty="0" smtClean="0"/>
              <a:t>Poor quality of some </a:t>
            </a:r>
            <a:endParaRPr lang="en-US" dirty="0"/>
          </a:p>
          <a:p>
            <a:pPr marL="0" indent="0">
              <a:buNone/>
            </a:pPr>
            <a:r>
              <a:rPr lang="en-US" dirty="0" smtClean="0"/>
              <a:t>residences</a:t>
            </a:r>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429000"/>
            <a:ext cx="3589040" cy="2718970"/>
          </a:xfrm>
          <a:prstGeom prst="rect">
            <a:avLst/>
          </a:prstGeom>
          <a:ln>
            <a:noFill/>
          </a:ln>
          <a:effectLst>
            <a:outerShdw blurRad="292100" dist="139700" dir="2700000" algn="tl" rotWithShape="0">
              <a:srgbClr val="333333">
                <a:alpha val="65000"/>
              </a:srgbClr>
            </a:outerShdw>
          </a:effectLst>
        </p:spPr>
      </p:pic>
      <p:sp>
        <p:nvSpPr>
          <p:cNvPr id="5" name="Retângulo 4"/>
          <p:cNvSpPr/>
          <p:nvPr/>
        </p:nvSpPr>
        <p:spPr>
          <a:xfrm>
            <a:off x="0" y="6597352"/>
            <a:ext cx="9144000" cy="288032"/>
          </a:xfrm>
          <a:prstGeom prst="rect">
            <a:avLst/>
          </a:prstGeom>
        </p:spPr>
        <p:txBody>
          <a:bodyPr wrap="square">
            <a:spAutoFit/>
          </a:bodyPr>
          <a:lstStyle/>
          <a:p>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3146932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4221088"/>
            <a:ext cx="3744416" cy="1917755"/>
          </a:xfrm>
          <a:prstGeom prst="rect">
            <a:avLst/>
          </a:prstGeom>
          <a:ln>
            <a:noFill/>
          </a:ln>
          <a:effectLst>
            <a:softEdge rad="112500"/>
          </a:effectLst>
        </p:spPr>
      </p:pic>
      <p:sp>
        <p:nvSpPr>
          <p:cNvPr id="5" name="Título 1"/>
          <p:cNvSpPr>
            <a:spLocks noGrp="1"/>
          </p:cNvSpPr>
          <p:nvPr>
            <p:ph type="title" idx="4294967295"/>
          </p:nvPr>
        </p:nvSpPr>
        <p:spPr>
          <a:xfrm>
            <a:off x="0" y="44624"/>
            <a:ext cx="9144000" cy="720080"/>
          </a:xfrm>
        </p:spPr>
        <p:txBody>
          <a:bodyPr>
            <a:noAutofit/>
          </a:bodyPr>
          <a:lstStyle/>
          <a:p>
            <a:r>
              <a:rPr lang="en-US" b="1" dirty="0" smtClean="0"/>
              <a:t>COCKROACHES</a:t>
            </a:r>
            <a:endParaRPr lang="en-US" b="1" dirty="0"/>
          </a:p>
        </p:txBody>
      </p:sp>
      <p:sp>
        <p:nvSpPr>
          <p:cNvPr id="3" name="Espaço Reservado para Conteúdo 2"/>
          <p:cNvSpPr>
            <a:spLocks noGrp="1"/>
          </p:cNvSpPr>
          <p:nvPr>
            <p:ph idx="4294967295"/>
          </p:nvPr>
        </p:nvSpPr>
        <p:spPr>
          <a:xfrm>
            <a:off x="395536" y="908720"/>
            <a:ext cx="8391128" cy="4846320"/>
          </a:xfrm>
        </p:spPr>
        <p:txBody>
          <a:bodyPr>
            <a:normAutofit lnSpcReduction="10000"/>
          </a:bodyPr>
          <a:lstStyle/>
          <a:p>
            <a:pPr>
              <a:lnSpc>
                <a:spcPct val="150000"/>
              </a:lnSpc>
            </a:pPr>
            <a:r>
              <a:rPr lang="en-US" dirty="0" smtClean="0"/>
              <a:t>Less-favored </a:t>
            </a:r>
            <a:r>
              <a:rPr lang="en-US" dirty="0"/>
              <a:t>social classes</a:t>
            </a:r>
          </a:p>
          <a:p>
            <a:pPr>
              <a:lnSpc>
                <a:spcPct val="150000"/>
              </a:lnSpc>
            </a:pPr>
            <a:r>
              <a:rPr lang="en-US" dirty="0"/>
              <a:t>Proteins of flaking and body decomposition</a:t>
            </a:r>
          </a:p>
          <a:p>
            <a:pPr>
              <a:lnSpc>
                <a:spcPct val="150000"/>
              </a:lnSpc>
            </a:pPr>
            <a:r>
              <a:rPr lang="en-US" dirty="0"/>
              <a:t>Fecal </a:t>
            </a:r>
            <a:r>
              <a:rPr lang="en-US" dirty="0" smtClean="0"/>
              <a:t>material</a:t>
            </a:r>
            <a:endParaRPr lang="pt-BR" dirty="0"/>
          </a:p>
          <a:p>
            <a:pPr>
              <a:lnSpc>
                <a:spcPct val="150000"/>
              </a:lnSpc>
            </a:pPr>
            <a:r>
              <a:rPr lang="en-US" dirty="0" smtClean="0"/>
              <a:t>Accumulation </a:t>
            </a:r>
            <a:r>
              <a:rPr lang="en-US" dirty="0"/>
              <a:t>of garbage -  large cities</a:t>
            </a:r>
          </a:p>
          <a:p>
            <a:pPr>
              <a:lnSpc>
                <a:spcPct val="150000"/>
              </a:lnSpc>
            </a:pPr>
            <a:r>
              <a:rPr lang="en-US" dirty="0" smtClean="0"/>
              <a:t>Areas </a:t>
            </a:r>
            <a:r>
              <a:rPr lang="en-US" dirty="0"/>
              <a:t>without sanitation</a:t>
            </a:r>
          </a:p>
          <a:p>
            <a:pPr>
              <a:lnSpc>
                <a:spcPct val="150000"/>
              </a:lnSpc>
            </a:pPr>
            <a:r>
              <a:rPr lang="en-US" dirty="0" smtClean="0"/>
              <a:t>Packaging</a:t>
            </a:r>
            <a:endParaRPr lang="pt-BR" dirty="0"/>
          </a:p>
        </p:txBody>
      </p:sp>
      <p:sp>
        <p:nvSpPr>
          <p:cNvPr id="6" name="Retângulo 5"/>
          <p:cNvSpPr/>
          <p:nvPr/>
        </p:nvSpPr>
        <p:spPr>
          <a:xfrm>
            <a:off x="0" y="6597352"/>
            <a:ext cx="9144000" cy="276999"/>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320429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Indian Pollution We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462"/>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579120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457200" eaLnBrk="1" hangingPunct="1"/>
            <a:r>
              <a:rPr lang="en-IN" altLang="en-US" sz="2000" b="1" dirty="0">
                <a:solidFill>
                  <a:prstClr val="white"/>
                </a:solidFill>
                <a:latin typeface="Calibri"/>
              </a:rPr>
              <a:t>13 out of 20 most polluted cities in world are from India </a:t>
            </a:r>
          </a:p>
          <a:p>
            <a:pPr algn="ctr" defTabSz="457200" eaLnBrk="1" hangingPunct="1"/>
            <a:r>
              <a:rPr lang="en-IN" altLang="en-US" sz="2000" b="1" dirty="0">
                <a:solidFill>
                  <a:prstClr val="white"/>
                </a:solidFill>
                <a:latin typeface="Calibri"/>
              </a:rPr>
              <a:t>- WHO Report December 2014</a:t>
            </a:r>
          </a:p>
          <a:p>
            <a:pPr algn="ctr" defTabSz="457200" eaLnBrk="1" hangingPunct="1"/>
            <a:endParaRPr lang="en-IN" altLang="en-US" sz="2000" dirty="0">
              <a:solidFill>
                <a:prstClr val="white"/>
              </a:solidFill>
              <a:latin typeface="Calibri"/>
            </a:endParaRPr>
          </a:p>
        </p:txBody>
      </p:sp>
    </p:spTree>
    <p:extLst>
      <p:ext uri="{BB962C8B-B14F-4D97-AF65-F5344CB8AC3E}">
        <p14:creationId xmlns:p14="http://schemas.microsoft.com/office/powerpoint/2010/main" val="3907941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88640"/>
            <a:ext cx="9108504" cy="648072"/>
          </a:xfrm>
        </p:spPr>
        <p:txBody>
          <a:bodyPr>
            <a:normAutofit/>
          </a:bodyPr>
          <a:lstStyle/>
          <a:p>
            <a:r>
              <a:rPr lang="en-US" sz="3600" b="1" dirty="0" smtClean="0"/>
              <a:t>MITES -  MOLD - COCKROACHES</a:t>
            </a:r>
            <a:endParaRPr lang="en-US" sz="3600" b="1" dirty="0"/>
          </a:p>
        </p:txBody>
      </p:sp>
      <p:sp>
        <p:nvSpPr>
          <p:cNvPr id="3" name="Espaço Reservado para Conteúdo 2"/>
          <p:cNvSpPr>
            <a:spLocks noGrp="1"/>
          </p:cNvSpPr>
          <p:nvPr>
            <p:ph idx="4294967295"/>
          </p:nvPr>
        </p:nvSpPr>
        <p:spPr>
          <a:xfrm>
            <a:off x="395536" y="1124744"/>
            <a:ext cx="8352928" cy="4846320"/>
          </a:xfrm>
        </p:spPr>
        <p:txBody>
          <a:bodyPr>
            <a:normAutofit fontScale="85000" lnSpcReduction="10000"/>
          </a:bodyPr>
          <a:lstStyle/>
          <a:p>
            <a:pPr>
              <a:lnSpc>
                <a:spcPct val="200000"/>
              </a:lnSpc>
            </a:pPr>
            <a:r>
              <a:rPr lang="en-US" dirty="0"/>
              <a:t>Allergen material dispersion in the air</a:t>
            </a:r>
          </a:p>
          <a:p>
            <a:pPr lvl="1">
              <a:lnSpc>
                <a:spcPct val="200000"/>
              </a:lnSpc>
              <a:buFont typeface="Wingdings" charset="2"/>
              <a:buChar char="§"/>
            </a:pPr>
            <a:r>
              <a:rPr lang="en-US" dirty="0"/>
              <a:t>Moving objects</a:t>
            </a:r>
          </a:p>
          <a:p>
            <a:pPr lvl="1">
              <a:lnSpc>
                <a:spcPct val="200000"/>
              </a:lnSpc>
              <a:buFont typeface="Wingdings" charset="2"/>
              <a:buChar char="§"/>
            </a:pPr>
            <a:r>
              <a:rPr lang="en-US" dirty="0"/>
              <a:t>Curtains</a:t>
            </a:r>
          </a:p>
          <a:p>
            <a:pPr lvl="1">
              <a:lnSpc>
                <a:spcPct val="200000"/>
              </a:lnSpc>
              <a:buFont typeface="Wingdings" charset="2"/>
              <a:buChar char="§"/>
            </a:pPr>
            <a:r>
              <a:rPr lang="en-US" dirty="0" smtClean="0"/>
              <a:t>Carpets / Rugs</a:t>
            </a:r>
            <a:endParaRPr lang="en-US" dirty="0"/>
          </a:p>
          <a:p>
            <a:pPr lvl="1">
              <a:lnSpc>
                <a:spcPct val="200000"/>
              </a:lnSpc>
              <a:buFont typeface="Wingdings" charset="2"/>
              <a:buChar char="§"/>
            </a:pPr>
            <a:r>
              <a:rPr lang="en-US" dirty="0"/>
              <a:t>Clothes </a:t>
            </a:r>
            <a:r>
              <a:rPr lang="en-US" dirty="0" smtClean="0"/>
              <a:t>stored for long times</a:t>
            </a:r>
          </a:p>
          <a:p>
            <a:pPr lvl="1">
              <a:lnSpc>
                <a:spcPct val="200000"/>
              </a:lnSpc>
              <a:buFont typeface="Wingdings" charset="2"/>
              <a:buChar char="§"/>
            </a:pPr>
            <a:r>
              <a:rPr lang="en-US" dirty="0" smtClean="0"/>
              <a:t>Cleaning </a:t>
            </a:r>
            <a:r>
              <a:rPr lang="en-US" dirty="0"/>
              <a:t>with </a:t>
            </a:r>
            <a:r>
              <a:rPr lang="en-US" dirty="0" smtClean="0"/>
              <a:t>feather duster</a:t>
            </a:r>
            <a:endParaRPr lang="en-US" dirty="0"/>
          </a:p>
        </p:txBody>
      </p:sp>
      <p:sp>
        <p:nvSpPr>
          <p:cNvPr id="4" name="Retângulo 3"/>
          <p:cNvSpPr/>
          <p:nvPr/>
        </p:nvSpPr>
        <p:spPr>
          <a:xfrm>
            <a:off x="0" y="6536377"/>
            <a:ext cx="9144000" cy="276999"/>
          </a:xfrm>
          <a:prstGeom prst="rect">
            <a:avLst/>
          </a:prstGeom>
        </p:spPr>
        <p:txBody>
          <a:bodyPr wrap="square">
            <a:spAutoFit/>
          </a:bodyPr>
          <a:lstStyle/>
          <a:p>
            <a:pPr algn="ctr"/>
            <a:r>
              <a:rPr lang="en-US" sz="1200" dirty="0" err="1">
                <a:solidFill>
                  <a:srgbClr val="FFFFFF"/>
                </a:solidFill>
              </a:rPr>
              <a:t>Reis,A.P</a:t>
            </a:r>
            <a:r>
              <a:rPr lang="en-US" sz="1200" dirty="0">
                <a:solidFill>
                  <a:srgbClr val="FFFFFF"/>
                </a:solidFill>
              </a:rPr>
              <a:t>. Environmental control in allergic diseases what is yes and what is not . Rev. bras.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1998; 21(4):112-21. </a:t>
            </a:r>
          </a:p>
        </p:txBody>
      </p:sp>
    </p:spTree>
    <p:extLst>
      <p:ext uri="{BB962C8B-B14F-4D97-AF65-F5344CB8AC3E}">
        <p14:creationId xmlns:p14="http://schemas.microsoft.com/office/powerpoint/2010/main" val="296119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16632"/>
            <a:ext cx="9144000" cy="720080"/>
          </a:xfrm>
        </p:spPr>
        <p:txBody>
          <a:bodyPr>
            <a:noAutofit/>
          </a:bodyPr>
          <a:lstStyle/>
          <a:p>
            <a:r>
              <a:rPr lang="en-US" b="1" dirty="0" smtClean="0">
                <a:solidFill>
                  <a:srgbClr val="FFFFFF"/>
                </a:solidFill>
              </a:rPr>
              <a:t>POLLEN</a:t>
            </a:r>
            <a:endParaRPr lang="en-US" b="1" dirty="0">
              <a:solidFill>
                <a:srgbClr val="FFFFFF"/>
              </a:solidFill>
            </a:endParaRPr>
          </a:p>
        </p:txBody>
      </p:sp>
      <p:sp>
        <p:nvSpPr>
          <p:cNvPr id="3" name="Espaço Reservado para Conteúdo 2"/>
          <p:cNvSpPr>
            <a:spLocks noGrp="1"/>
          </p:cNvSpPr>
          <p:nvPr>
            <p:ph idx="4294967295"/>
          </p:nvPr>
        </p:nvSpPr>
        <p:spPr>
          <a:xfrm>
            <a:off x="395536" y="764704"/>
            <a:ext cx="8280920" cy="4846320"/>
          </a:xfrm>
        </p:spPr>
        <p:txBody>
          <a:bodyPr>
            <a:normAutofit fontScale="92500"/>
          </a:bodyPr>
          <a:lstStyle/>
          <a:p>
            <a:pPr>
              <a:lnSpc>
                <a:spcPct val="150000"/>
              </a:lnSpc>
            </a:pPr>
            <a:r>
              <a:rPr lang="en-US" dirty="0">
                <a:solidFill>
                  <a:srgbClr val="FFFFFF"/>
                </a:solidFill>
              </a:rPr>
              <a:t>The southern region of Brazil</a:t>
            </a:r>
          </a:p>
          <a:p>
            <a:pPr lvl="1">
              <a:lnSpc>
                <a:spcPct val="150000"/>
              </a:lnSpc>
              <a:buFont typeface="Wingdings" charset="2"/>
              <a:buChar char="§"/>
            </a:pPr>
            <a:r>
              <a:rPr lang="en-US" dirty="0" smtClean="0">
                <a:solidFill>
                  <a:srgbClr val="FFFFFF"/>
                </a:solidFill>
              </a:rPr>
              <a:t>Well defined </a:t>
            </a:r>
            <a:r>
              <a:rPr lang="en-US" dirty="0">
                <a:solidFill>
                  <a:srgbClr val="FFFFFF"/>
                </a:solidFill>
              </a:rPr>
              <a:t>weather </a:t>
            </a:r>
            <a:r>
              <a:rPr lang="en-US" dirty="0" smtClean="0">
                <a:solidFill>
                  <a:srgbClr val="FFFFFF"/>
                </a:solidFill>
              </a:rPr>
              <a:t>stations</a:t>
            </a:r>
          </a:p>
          <a:p>
            <a:pPr lvl="1">
              <a:lnSpc>
                <a:spcPct val="150000"/>
              </a:lnSpc>
              <a:buFont typeface="Wingdings" charset="2"/>
              <a:buChar char="§"/>
            </a:pPr>
            <a:r>
              <a:rPr lang="en-US" dirty="0" smtClean="0">
                <a:solidFill>
                  <a:srgbClr val="FFFFFF"/>
                </a:solidFill>
              </a:rPr>
              <a:t>October </a:t>
            </a:r>
            <a:r>
              <a:rPr lang="en-US" dirty="0">
                <a:solidFill>
                  <a:srgbClr val="FFFFFF"/>
                </a:solidFill>
              </a:rPr>
              <a:t>to December</a:t>
            </a:r>
          </a:p>
          <a:p>
            <a:pPr lvl="1">
              <a:lnSpc>
                <a:spcPct val="150000"/>
              </a:lnSpc>
              <a:buFont typeface="Wingdings" charset="2"/>
              <a:buChar char="§"/>
            </a:pPr>
            <a:r>
              <a:rPr lang="en-US" dirty="0">
                <a:solidFill>
                  <a:srgbClr val="FFFFFF"/>
                </a:solidFill>
              </a:rPr>
              <a:t>Allergenic plants cultivation</a:t>
            </a:r>
          </a:p>
          <a:p>
            <a:pPr lvl="2">
              <a:lnSpc>
                <a:spcPct val="150000"/>
              </a:lnSpc>
              <a:buFont typeface="Courier New"/>
              <a:buChar char="o"/>
            </a:pPr>
            <a:r>
              <a:rPr lang="en-US" i="1" dirty="0" err="1" smtClean="0">
                <a:solidFill>
                  <a:srgbClr val="FFFFFF"/>
                </a:solidFill>
              </a:rPr>
              <a:t>Lolium</a:t>
            </a:r>
            <a:r>
              <a:rPr lang="en-US" i="1" dirty="0" smtClean="0">
                <a:solidFill>
                  <a:srgbClr val="FFFFFF"/>
                </a:solidFill>
              </a:rPr>
              <a:t> </a:t>
            </a:r>
            <a:r>
              <a:rPr lang="en-US" i="1" dirty="0" err="1" smtClean="0">
                <a:solidFill>
                  <a:srgbClr val="FFFFFF"/>
                </a:solidFill>
              </a:rPr>
              <a:t>multiflorum</a:t>
            </a:r>
            <a:endParaRPr lang="en-US" i="1" dirty="0" smtClean="0">
              <a:solidFill>
                <a:srgbClr val="FFFFFF"/>
              </a:solidFill>
            </a:endParaRPr>
          </a:p>
          <a:p>
            <a:pPr>
              <a:lnSpc>
                <a:spcPct val="150000"/>
              </a:lnSpc>
            </a:pPr>
            <a:r>
              <a:rPr lang="en-US" dirty="0" smtClean="0">
                <a:solidFill>
                  <a:srgbClr val="FFFFFF"/>
                </a:solidFill>
              </a:rPr>
              <a:t>Common association of allergic rhinitis and allergic conjunctivitis</a:t>
            </a:r>
            <a:endParaRPr lang="en-US" dirty="0">
              <a:solidFill>
                <a:srgbClr val="FFFFFF"/>
              </a:solidFill>
            </a:endParaRP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1196752"/>
            <a:ext cx="1656184" cy="2431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4869160"/>
            <a:ext cx="1722100" cy="1119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ângulo 5"/>
          <p:cNvSpPr/>
          <p:nvPr/>
        </p:nvSpPr>
        <p:spPr>
          <a:xfrm>
            <a:off x="0" y="6237312"/>
            <a:ext cx="9108504" cy="646331"/>
          </a:xfrm>
          <a:prstGeom prst="rect">
            <a:avLst/>
          </a:prstGeom>
        </p:spPr>
        <p:txBody>
          <a:bodyPr wrap="square">
            <a:spAutoFit/>
          </a:bodyPr>
          <a:lstStyle/>
          <a:p>
            <a:pPr algn="just"/>
            <a:r>
              <a:rPr lang="en-US" sz="1200" dirty="0" err="1">
                <a:solidFill>
                  <a:srgbClr val="FFFFFF"/>
                </a:solidFill>
              </a:rPr>
              <a:t>Esteves</a:t>
            </a:r>
            <a:r>
              <a:rPr lang="en-US" sz="1200" dirty="0">
                <a:solidFill>
                  <a:srgbClr val="FFFFFF"/>
                </a:solidFill>
              </a:rPr>
              <a:t> PC, Rosario </a:t>
            </a:r>
            <a:r>
              <a:rPr lang="en-US" sz="1200" dirty="0" err="1">
                <a:solidFill>
                  <a:srgbClr val="FFFFFF"/>
                </a:solidFill>
              </a:rPr>
              <a:t>Filho</a:t>
            </a:r>
            <a:r>
              <a:rPr lang="en-US" sz="1200" dirty="0">
                <a:solidFill>
                  <a:srgbClr val="FFFFFF"/>
                </a:solidFill>
              </a:rPr>
              <a:t> NA, </a:t>
            </a:r>
            <a:r>
              <a:rPr lang="en-US" sz="1200" dirty="0" err="1">
                <a:solidFill>
                  <a:srgbClr val="FFFFFF"/>
                </a:solidFill>
              </a:rPr>
              <a:t>Trippia</a:t>
            </a:r>
            <a:r>
              <a:rPr lang="en-US" sz="1200" dirty="0">
                <a:solidFill>
                  <a:srgbClr val="FFFFFF"/>
                </a:solidFill>
              </a:rPr>
              <a:t> SG, </a:t>
            </a:r>
            <a:r>
              <a:rPr lang="en-US" sz="1200" dirty="0" err="1">
                <a:solidFill>
                  <a:srgbClr val="FFFFFF"/>
                </a:solidFill>
              </a:rPr>
              <a:t>Caleffe</a:t>
            </a:r>
            <a:r>
              <a:rPr lang="en-US" sz="1200" dirty="0">
                <a:solidFill>
                  <a:srgbClr val="FFFFFF"/>
                </a:solidFill>
              </a:rPr>
              <a:t> </a:t>
            </a:r>
            <a:r>
              <a:rPr lang="en-US" sz="1200" dirty="0" err="1">
                <a:solidFill>
                  <a:srgbClr val="FFFFFF"/>
                </a:solidFill>
              </a:rPr>
              <a:t>LG.Prevalence</a:t>
            </a:r>
            <a:r>
              <a:rPr lang="en-US" sz="1200" dirty="0">
                <a:solidFill>
                  <a:srgbClr val="FFFFFF"/>
                </a:solidFill>
              </a:rPr>
              <a:t> of perennial and seasonal allergic rhinitis with atopic sensitization to </a:t>
            </a:r>
            <a:r>
              <a:rPr lang="en-US" sz="1200" dirty="0" err="1">
                <a:solidFill>
                  <a:srgbClr val="FFFFFF"/>
                </a:solidFill>
              </a:rPr>
              <a:t>Dermatophagoides</a:t>
            </a:r>
            <a:r>
              <a:rPr lang="en-US" sz="1200" dirty="0">
                <a:solidFill>
                  <a:srgbClr val="FFFFFF"/>
                </a:solidFill>
              </a:rPr>
              <a:t> pteronyssinus (</a:t>
            </a:r>
            <a:r>
              <a:rPr lang="en-US" sz="1200" dirty="0" err="1">
                <a:solidFill>
                  <a:srgbClr val="FFFFFF"/>
                </a:solidFill>
              </a:rPr>
              <a:t>Dp</a:t>
            </a:r>
            <a:r>
              <a:rPr lang="en-US" sz="1200" dirty="0">
                <a:solidFill>
                  <a:srgbClr val="FFFFFF"/>
                </a:solidFill>
              </a:rPr>
              <a:t>) and </a:t>
            </a:r>
            <a:r>
              <a:rPr lang="en-US" sz="1200" dirty="0" err="1">
                <a:solidFill>
                  <a:srgbClr val="FFFFFF"/>
                </a:solidFill>
              </a:rPr>
              <a:t>Lolium</a:t>
            </a:r>
            <a:r>
              <a:rPr lang="en-US" sz="1200" dirty="0">
                <a:solidFill>
                  <a:srgbClr val="FFFFFF"/>
                </a:solidFill>
              </a:rPr>
              <a:t> </a:t>
            </a:r>
            <a:r>
              <a:rPr lang="en-US" sz="1200" dirty="0" err="1">
                <a:solidFill>
                  <a:srgbClr val="FFFFFF"/>
                </a:solidFill>
              </a:rPr>
              <a:t>multiflorum</a:t>
            </a:r>
            <a:r>
              <a:rPr lang="en-US" sz="1200" dirty="0">
                <a:solidFill>
                  <a:srgbClr val="FFFFFF"/>
                </a:solidFill>
              </a:rPr>
              <a:t> (LOLIUM) in schoolchildren and adults in Curitiba. Rev Bras </a:t>
            </a:r>
            <a:r>
              <a:rPr lang="en-US" sz="1200" dirty="0" err="1">
                <a:solidFill>
                  <a:srgbClr val="FFFFFF"/>
                </a:solidFill>
              </a:rPr>
              <a:t>Alerg</a:t>
            </a:r>
            <a:r>
              <a:rPr lang="en-US" sz="1200" dirty="0">
                <a:solidFill>
                  <a:srgbClr val="FFFFFF"/>
                </a:solidFill>
              </a:rPr>
              <a:t> Imunopatol.2000, 23(6)</a:t>
            </a:r>
            <a:r>
              <a:rPr lang="pt-BR" sz="1200" dirty="0">
                <a:solidFill>
                  <a:srgbClr val="FFFFFF"/>
                </a:solidFill>
              </a:rPr>
              <a:t>.</a:t>
            </a:r>
          </a:p>
        </p:txBody>
      </p:sp>
    </p:spTree>
    <p:extLst>
      <p:ext uri="{BB962C8B-B14F-4D97-AF65-F5344CB8AC3E}">
        <p14:creationId xmlns:p14="http://schemas.microsoft.com/office/powerpoint/2010/main" val="4145763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7384"/>
            <a:ext cx="9144000" cy="864096"/>
          </a:xfrm>
        </p:spPr>
        <p:txBody>
          <a:bodyPr/>
          <a:lstStyle/>
          <a:p>
            <a:r>
              <a:rPr lang="en-US" b="1" dirty="0" smtClean="0">
                <a:solidFill>
                  <a:srgbClr val="FFFFFF"/>
                </a:solidFill>
              </a:rPr>
              <a:t>SICK BUILDING SYNDROME</a:t>
            </a:r>
            <a:endParaRPr lang="en-US" b="1" dirty="0">
              <a:solidFill>
                <a:srgbClr val="FFFFFF"/>
              </a:solidFill>
            </a:endParaRPr>
          </a:p>
        </p:txBody>
      </p:sp>
      <p:sp>
        <p:nvSpPr>
          <p:cNvPr id="3" name="Espaço Reservado para Conteúdo 2"/>
          <p:cNvSpPr>
            <a:spLocks noGrp="1"/>
          </p:cNvSpPr>
          <p:nvPr>
            <p:ph idx="4294967295"/>
          </p:nvPr>
        </p:nvSpPr>
        <p:spPr>
          <a:xfrm>
            <a:off x="395536" y="1124744"/>
            <a:ext cx="5976664" cy="4846320"/>
          </a:xfrm>
        </p:spPr>
        <p:txBody>
          <a:bodyPr>
            <a:normAutofit fontScale="85000" lnSpcReduction="20000"/>
          </a:bodyPr>
          <a:lstStyle/>
          <a:p>
            <a:pPr>
              <a:lnSpc>
                <a:spcPct val="150000"/>
              </a:lnSpc>
            </a:pPr>
            <a:r>
              <a:rPr lang="en-US" dirty="0" smtClean="0">
                <a:solidFill>
                  <a:srgbClr val="FFFFFF"/>
                </a:solidFill>
              </a:rPr>
              <a:t>Estimated 20 to 30% of workers in office buildings to have symptoms attributable to bad indoor air quality</a:t>
            </a:r>
          </a:p>
          <a:p>
            <a:pPr>
              <a:lnSpc>
                <a:spcPct val="150000"/>
              </a:lnSpc>
            </a:pPr>
            <a:r>
              <a:rPr lang="en-US" dirty="0" smtClean="0">
                <a:solidFill>
                  <a:srgbClr val="FFFFFF"/>
                </a:solidFill>
              </a:rPr>
              <a:t>Estimated cost of 22 billion dollars annually</a:t>
            </a:r>
          </a:p>
          <a:p>
            <a:pPr>
              <a:lnSpc>
                <a:spcPct val="150000"/>
              </a:lnSpc>
            </a:pPr>
            <a:r>
              <a:rPr lang="en-US" dirty="0" smtClean="0">
                <a:solidFill>
                  <a:srgbClr val="FFFFFF"/>
                </a:solidFill>
              </a:rPr>
              <a:t>In the city of São Paulo, 34.7% of symptoms related to Sick Building Syndrome </a:t>
            </a:r>
            <a:endParaRPr lang="en-US" dirty="0">
              <a:solidFill>
                <a:srgbClr val="FFFFFF"/>
              </a:solidFill>
            </a:endParaRPr>
          </a:p>
        </p:txBody>
      </p:sp>
      <p:sp>
        <p:nvSpPr>
          <p:cNvPr id="4" name="Retângulo 3"/>
          <p:cNvSpPr/>
          <p:nvPr/>
        </p:nvSpPr>
        <p:spPr>
          <a:xfrm>
            <a:off x="0" y="6608385"/>
            <a:ext cx="9144000" cy="276999"/>
          </a:xfrm>
          <a:prstGeom prst="rect">
            <a:avLst/>
          </a:prstGeom>
        </p:spPr>
        <p:txBody>
          <a:bodyPr wrap="square">
            <a:spAutoFit/>
          </a:bodyPr>
          <a:lstStyle/>
          <a:p>
            <a:pPr algn="ctr"/>
            <a:r>
              <a:rPr lang="en-US" sz="1200" dirty="0" err="1">
                <a:solidFill>
                  <a:srgbClr val="FFFFFF"/>
                </a:solidFill>
              </a:rPr>
              <a:t>Boechat</a:t>
            </a:r>
            <a:r>
              <a:rPr lang="en-US" sz="1200" dirty="0">
                <a:solidFill>
                  <a:srgbClr val="FFFFFF"/>
                </a:solidFill>
              </a:rPr>
              <a:t> JL, Rios JL. Indoor pollution. </a:t>
            </a:r>
            <a:r>
              <a:rPr lang="en-US" sz="1200" dirty="0" err="1">
                <a:solidFill>
                  <a:srgbClr val="FFFFFF"/>
                </a:solidFill>
              </a:rPr>
              <a:t>Rev.Bras</a:t>
            </a:r>
            <a:r>
              <a:rPr lang="en-US" sz="1200" dirty="0">
                <a:solidFill>
                  <a:srgbClr val="FFFFFF"/>
                </a:solidFill>
              </a:rPr>
              <a:t> </a:t>
            </a:r>
            <a:r>
              <a:rPr lang="en-US" sz="1200" dirty="0" err="1">
                <a:solidFill>
                  <a:srgbClr val="FFFFFF"/>
                </a:solidFill>
              </a:rPr>
              <a:t>Alerg</a:t>
            </a:r>
            <a:r>
              <a:rPr lang="en-US" sz="1200" dirty="0">
                <a:solidFill>
                  <a:srgbClr val="FFFFFF"/>
                </a:solidFill>
              </a:rPr>
              <a:t> </a:t>
            </a:r>
            <a:r>
              <a:rPr lang="en-US" sz="1200" dirty="0" err="1">
                <a:solidFill>
                  <a:srgbClr val="FFFFFF"/>
                </a:solidFill>
              </a:rPr>
              <a:t>Imunopatol</a:t>
            </a:r>
            <a:r>
              <a:rPr lang="en-US" sz="1200" dirty="0">
                <a:solidFill>
                  <a:srgbClr val="FFFFFF"/>
                </a:solidFill>
              </a:rPr>
              <a:t>. 2011, 34(3): 83-9</a:t>
            </a:r>
          </a:p>
        </p:txBody>
      </p:sp>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l="9061" r="9169"/>
          <a:stretch/>
        </p:blipFill>
        <p:spPr>
          <a:xfrm>
            <a:off x="6671795" y="1824203"/>
            <a:ext cx="2220685" cy="3621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13228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53752"/>
            <a:ext cx="9144000" cy="782960"/>
          </a:xfrm>
        </p:spPr>
        <p:txBody>
          <a:bodyPr/>
          <a:lstStyle/>
          <a:p>
            <a:r>
              <a:rPr lang="en-US" b="1" dirty="0" smtClean="0"/>
              <a:t>TOBACCO SMOKE</a:t>
            </a:r>
            <a:endParaRPr lang="en-US" b="1" dirty="0"/>
          </a:p>
        </p:txBody>
      </p:sp>
      <p:sp>
        <p:nvSpPr>
          <p:cNvPr id="3" name="Espaço Reservado para Conteúdo 2"/>
          <p:cNvSpPr>
            <a:spLocks noGrp="1"/>
          </p:cNvSpPr>
          <p:nvPr>
            <p:ph idx="4294967295"/>
          </p:nvPr>
        </p:nvSpPr>
        <p:spPr>
          <a:xfrm>
            <a:off x="395536" y="908720"/>
            <a:ext cx="8352928" cy="5114968"/>
          </a:xfrm>
        </p:spPr>
        <p:txBody>
          <a:bodyPr>
            <a:normAutofit fontScale="85000" lnSpcReduction="10000"/>
          </a:bodyPr>
          <a:lstStyle/>
          <a:p>
            <a:pPr>
              <a:lnSpc>
                <a:spcPct val="250000"/>
              </a:lnSpc>
            </a:pPr>
            <a:r>
              <a:rPr lang="en-US" dirty="0"/>
              <a:t>SMOKING IN </a:t>
            </a:r>
            <a:r>
              <a:rPr lang="en-US" dirty="0" smtClean="0"/>
              <a:t>BRAZIL</a:t>
            </a:r>
          </a:p>
          <a:p>
            <a:pPr>
              <a:lnSpc>
                <a:spcPct val="250000"/>
              </a:lnSpc>
            </a:pPr>
            <a:r>
              <a:rPr lang="en-US" dirty="0" smtClean="0"/>
              <a:t>15% (31.9 million people)</a:t>
            </a:r>
          </a:p>
          <a:p>
            <a:pPr lvl="1">
              <a:lnSpc>
                <a:spcPct val="250000"/>
              </a:lnSpc>
              <a:buFont typeface="Wingdings" charset="2"/>
              <a:buChar char="§"/>
            </a:pPr>
            <a:r>
              <a:rPr lang="en-US" dirty="0" smtClean="0"/>
              <a:t>19.2% men</a:t>
            </a:r>
          </a:p>
          <a:p>
            <a:pPr lvl="1">
              <a:lnSpc>
                <a:spcPct val="250000"/>
              </a:lnSpc>
              <a:buFont typeface="Wingdings" charset="2"/>
              <a:buChar char="§"/>
            </a:pPr>
            <a:r>
              <a:rPr lang="en-US" dirty="0" smtClean="0"/>
              <a:t>11.2% women</a:t>
            </a:r>
          </a:p>
          <a:p>
            <a:pPr lvl="1">
              <a:lnSpc>
                <a:spcPct val="250000"/>
              </a:lnSpc>
              <a:buFont typeface="Wingdings" charset="2"/>
              <a:buChar char="§"/>
            </a:pPr>
            <a:r>
              <a:rPr lang="en-US" dirty="0" smtClean="0"/>
              <a:t>40 to 59 years old</a:t>
            </a:r>
          </a:p>
        </p:txBody>
      </p:sp>
      <p:sp>
        <p:nvSpPr>
          <p:cNvPr id="4" name="Retângulo 3"/>
          <p:cNvSpPr/>
          <p:nvPr/>
        </p:nvSpPr>
        <p:spPr>
          <a:xfrm>
            <a:off x="0" y="6381328"/>
            <a:ext cx="9144000" cy="461665"/>
          </a:xfrm>
          <a:prstGeom prst="rect">
            <a:avLst/>
          </a:prstGeom>
        </p:spPr>
        <p:txBody>
          <a:bodyPr wrap="square">
            <a:spAutoFit/>
          </a:bodyPr>
          <a:lstStyle/>
          <a:p>
            <a:pPr algn="ctr"/>
            <a:r>
              <a:rPr lang="en-US" sz="1200" dirty="0">
                <a:solidFill>
                  <a:srgbClr val="FFFFFF"/>
                </a:solidFill>
              </a:rPr>
              <a:t>The Brazilian Institute of Geography and Statistics (IBGE), Board of Research, Coordination of Work and Income</a:t>
            </a:r>
          </a:p>
          <a:p>
            <a:pPr algn="ctr"/>
            <a:r>
              <a:rPr lang="en-US" sz="1200" dirty="0">
                <a:solidFill>
                  <a:srgbClr val="FFFFFF"/>
                </a:solidFill>
              </a:rPr>
              <a:t> National Health Research – 2013 </a:t>
            </a:r>
            <a:endParaRPr lang="pt-BR" sz="1200" dirty="0">
              <a:solidFill>
                <a:srgbClr val="FFFFFF"/>
              </a:solidFill>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9" y="3068960"/>
            <a:ext cx="4320480" cy="2835316"/>
          </a:xfrm>
          <a:prstGeom prst="rect">
            <a:avLst/>
          </a:prstGeom>
          <a:ln>
            <a:noFill/>
          </a:ln>
          <a:effectLst>
            <a:softEdge rad="112500"/>
          </a:effectLst>
        </p:spPr>
      </p:pic>
    </p:spTree>
    <p:extLst>
      <p:ext uri="{BB962C8B-B14F-4D97-AF65-F5344CB8AC3E}">
        <p14:creationId xmlns:p14="http://schemas.microsoft.com/office/powerpoint/2010/main" val="3630646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rmAutofit/>
          </a:bodyPr>
          <a:lstStyle/>
          <a:p>
            <a:r>
              <a:rPr lang="en-US" b="1" dirty="0" smtClean="0"/>
              <a:t>EXPOSURE TO TOBACCO SMOKE</a:t>
            </a:r>
            <a:endParaRPr lang="en-US" b="1" dirty="0"/>
          </a:p>
        </p:txBody>
      </p:sp>
      <p:sp>
        <p:nvSpPr>
          <p:cNvPr id="3" name="Espaço Reservado para Conteúdo 2"/>
          <p:cNvSpPr>
            <a:spLocks noGrp="1"/>
          </p:cNvSpPr>
          <p:nvPr>
            <p:ph idx="4294967295"/>
          </p:nvPr>
        </p:nvSpPr>
        <p:spPr>
          <a:xfrm>
            <a:off x="323528" y="1196752"/>
            <a:ext cx="8496944" cy="4525963"/>
          </a:xfrm>
        </p:spPr>
        <p:txBody>
          <a:bodyPr>
            <a:normAutofit fontScale="92500" lnSpcReduction="20000"/>
          </a:bodyPr>
          <a:lstStyle/>
          <a:p>
            <a:pPr>
              <a:lnSpc>
                <a:spcPct val="150000"/>
              </a:lnSpc>
            </a:pPr>
            <a:r>
              <a:rPr lang="en-US" dirty="0" smtClean="0"/>
              <a:t>At home = 10.7%</a:t>
            </a:r>
          </a:p>
          <a:p>
            <a:pPr lvl="1">
              <a:lnSpc>
                <a:spcPct val="150000"/>
              </a:lnSpc>
              <a:buFont typeface="Wingdings" charset="2"/>
              <a:buChar char="§"/>
            </a:pPr>
            <a:r>
              <a:rPr lang="en-US" dirty="0" smtClean="0"/>
              <a:t>Men -  9.5%</a:t>
            </a:r>
          </a:p>
          <a:p>
            <a:pPr lvl="1">
              <a:lnSpc>
                <a:spcPct val="150000"/>
              </a:lnSpc>
              <a:buFont typeface="Wingdings" charset="2"/>
              <a:buChar char="§"/>
            </a:pPr>
            <a:r>
              <a:rPr lang="en-US" dirty="0" smtClean="0"/>
              <a:t>Women -  11.7%</a:t>
            </a:r>
          </a:p>
          <a:p>
            <a:pPr lvl="1">
              <a:lnSpc>
                <a:spcPct val="150000"/>
              </a:lnSpc>
              <a:buFont typeface="Wingdings" charset="2"/>
              <a:buChar char="§"/>
            </a:pPr>
            <a:r>
              <a:rPr lang="en-US" dirty="0" smtClean="0"/>
              <a:t>18 to 24 years old</a:t>
            </a:r>
          </a:p>
          <a:p>
            <a:pPr>
              <a:lnSpc>
                <a:spcPct val="150000"/>
              </a:lnSpc>
            </a:pPr>
            <a:r>
              <a:rPr lang="en-US" dirty="0" smtClean="0"/>
              <a:t>At work = 13.5%</a:t>
            </a:r>
          </a:p>
          <a:p>
            <a:pPr lvl="1">
              <a:lnSpc>
                <a:spcPct val="150000"/>
              </a:lnSpc>
              <a:buFont typeface="Wingdings" charset="2"/>
              <a:buChar char="§"/>
            </a:pPr>
            <a:r>
              <a:rPr lang="en-US" dirty="0" smtClean="0"/>
              <a:t>Men - 16.9%</a:t>
            </a:r>
          </a:p>
          <a:p>
            <a:pPr lvl="1">
              <a:lnSpc>
                <a:spcPct val="150000"/>
              </a:lnSpc>
              <a:buFont typeface="Wingdings" charset="2"/>
              <a:buChar char="§"/>
            </a:pPr>
            <a:r>
              <a:rPr lang="en-US" dirty="0" smtClean="0"/>
              <a:t>Women - 10.4%</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93765" y="2492896"/>
            <a:ext cx="4054699"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952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44000" cy="792088"/>
          </a:xfrm>
        </p:spPr>
        <p:txBody>
          <a:bodyPr>
            <a:noAutofit/>
          </a:bodyPr>
          <a:lstStyle/>
          <a:p>
            <a:r>
              <a:rPr lang="en-US" sz="2800" b="1" dirty="0" smtClean="0"/>
              <a:t>PARENTAL SMOKING PATTERNS AND THEIR ASSOCIATION WITH WHEEZING IN CHILDREN</a:t>
            </a:r>
            <a:endParaRPr lang="en-US" sz="2800" b="1" dirty="0"/>
          </a:p>
        </p:txBody>
      </p:sp>
      <p:sp>
        <p:nvSpPr>
          <p:cNvPr id="3" name="Espaço Reservado para Conteúdo 2"/>
          <p:cNvSpPr>
            <a:spLocks noGrp="1"/>
          </p:cNvSpPr>
          <p:nvPr>
            <p:ph idx="4294967295"/>
          </p:nvPr>
        </p:nvSpPr>
        <p:spPr>
          <a:xfrm>
            <a:off x="251520" y="1196752"/>
            <a:ext cx="8568952" cy="4536504"/>
          </a:xfrm>
        </p:spPr>
        <p:txBody>
          <a:bodyPr>
            <a:normAutofit lnSpcReduction="10000"/>
          </a:bodyPr>
          <a:lstStyle/>
          <a:p>
            <a:pPr>
              <a:lnSpc>
                <a:spcPct val="150000"/>
              </a:lnSpc>
            </a:pPr>
            <a:r>
              <a:rPr lang="en-US" dirty="0" smtClean="0"/>
              <a:t>Children  - 6 to 23 months of age</a:t>
            </a:r>
          </a:p>
          <a:p>
            <a:pPr>
              <a:lnSpc>
                <a:spcPct val="150000"/>
              </a:lnSpc>
            </a:pPr>
            <a:r>
              <a:rPr lang="en-US" dirty="0" smtClean="0"/>
              <a:t>Exposure to tobacco smoke leads to increased risk of wheezing syndrome</a:t>
            </a:r>
          </a:p>
          <a:p>
            <a:pPr>
              <a:lnSpc>
                <a:spcPct val="150000"/>
              </a:lnSpc>
            </a:pPr>
            <a:r>
              <a:rPr lang="en-US" dirty="0" smtClean="0"/>
              <a:t>The greater the number of cigarettes smoked at home, the greater the risk of respiratory allergy symptoms</a:t>
            </a:r>
            <a:endParaRPr lang="en-US" dirty="0"/>
          </a:p>
        </p:txBody>
      </p:sp>
      <p:sp>
        <p:nvSpPr>
          <p:cNvPr id="4" name="Retângulo 3"/>
          <p:cNvSpPr/>
          <p:nvPr/>
        </p:nvSpPr>
        <p:spPr>
          <a:xfrm>
            <a:off x="0" y="6423719"/>
            <a:ext cx="9144000" cy="461665"/>
          </a:xfrm>
          <a:prstGeom prst="rect">
            <a:avLst/>
          </a:prstGeom>
        </p:spPr>
        <p:txBody>
          <a:bodyPr wrap="square">
            <a:spAutoFit/>
          </a:bodyPr>
          <a:lstStyle/>
          <a:p>
            <a:pPr algn="ctr"/>
            <a:r>
              <a:rPr lang="en-US" sz="1200" dirty="0" err="1">
                <a:solidFill>
                  <a:srgbClr val="FFFFFF"/>
                </a:solidFill>
              </a:rPr>
              <a:t>Schvartsman</a:t>
            </a:r>
            <a:r>
              <a:rPr lang="en-US" sz="1200" dirty="0">
                <a:solidFill>
                  <a:srgbClr val="FFFFFF"/>
                </a:solidFill>
              </a:rPr>
              <a:t> C, </a:t>
            </a:r>
            <a:r>
              <a:rPr lang="en-US" sz="1200" dirty="0" err="1">
                <a:solidFill>
                  <a:srgbClr val="FFFFFF"/>
                </a:solidFill>
              </a:rPr>
              <a:t>Farhat</a:t>
            </a:r>
            <a:r>
              <a:rPr lang="en-US" sz="1200" dirty="0">
                <a:solidFill>
                  <a:srgbClr val="FFFFFF"/>
                </a:solidFill>
              </a:rPr>
              <a:t> SC, </a:t>
            </a:r>
            <a:r>
              <a:rPr lang="en-US" sz="1200" dirty="0" err="1">
                <a:solidFill>
                  <a:srgbClr val="FFFFFF"/>
                </a:solidFill>
              </a:rPr>
              <a:t>Schvartsman</a:t>
            </a:r>
            <a:r>
              <a:rPr lang="en-US" sz="1200" dirty="0">
                <a:solidFill>
                  <a:srgbClr val="FFFFFF"/>
                </a:solidFill>
              </a:rPr>
              <a:t> S, </a:t>
            </a:r>
            <a:r>
              <a:rPr lang="en-US" sz="1200" dirty="0" err="1">
                <a:solidFill>
                  <a:srgbClr val="FFFFFF"/>
                </a:solidFill>
              </a:rPr>
              <a:t>Saldiva</a:t>
            </a:r>
            <a:r>
              <a:rPr lang="en-US" sz="1200" dirty="0">
                <a:solidFill>
                  <a:srgbClr val="FFFFFF"/>
                </a:solidFill>
              </a:rPr>
              <a:t> PH. Parental smoking patterns and their association with wheezing in children. Clinic (São Paulo). </a:t>
            </a:r>
            <a:r>
              <a:rPr lang="pt-BR" sz="1200" dirty="0">
                <a:solidFill>
                  <a:srgbClr val="FFFFFF"/>
                </a:solidFill>
              </a:rPr>
              <a:t>2013 Jul;68(7):934-9</a:t>
            </a:r>
            <a:endParaRPr lang="pt-BR" sz="1200" b="1" dirty="0">
              <a:solidFill>
                <a:srgbClr val="FFFFFF"/>
              </a:solidFill>
            </a:endParaRPr>
          </a:p>
        </p:txBody>
      </p:sp>
    </p:spTree>
    <p:extLst>
      <p:ext uri="{BB962C8B-B14F-4D97-AF65-F5344CB8AC3E}">
        <p14:creationId xmlns:p14="http://schemas.microsoft.com/office/powerpoint/2010/main" val="1677727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44624"/>
            <a:ext cx="9108504" cy="792088"/>
          </a:xfrm>
        </p:spPr>
        <p:txBody>
          <a:bodyPr>
            <a:normAutofit/>
          </a:bodyPr>
          <a:lstStyle/>
          <a:p>
            <a:r>
              <a:rPr lang="en-US" b="1" dirty="0" smtClean="0"/>
              <a:t>POLLUTION FROM MOTOR VEHICLES</a:t>
            </a:r>
            <a:endParaRPr lang="en-US" b="1" dirty="0"/>
          </a:p>
        </p:txBody>
      </p:sp>
      <p:graphicFrame>
        <p:nvGraphicFramePr>
          <p:cNvPr id="4" name="Espaço Reservado para Conteúdo 3"/>
          <p:cNvGraphicFramePr>
            <a:graphicFrameLocks noGrp="1"/>
          </p:cNvGraphicFramePr>
          <p:nvPr>
            <p:ph idx="4294967295"/>
            <p:extLst/>
          </p:nvPr>
        </p:nvGraphicFramePr>
        <p:xfrm>
          <a:off x="179512" y="1556792"/>
          <a:ext cx="8712968" cy="3312368"/>
        </p:xfrm>
        <a:graphic>
          <a:graphicData uri="http://schemas.openxmlformats.org/drawingml/2006/table">
            <a:tbl>
              <a:tblPr firstRow="1" bandRow="1">
                <a:tableStyleId>{5C22544A-7EE6-4342-B048-85BDC9FD1C3A}</a:tableStyleId>
              </a:tblPr>
              <a:tblGrid>
                <a:gridCol w="4356484"/>
                <a:gridCol w="4356484"/>
              </a:tblGrid>
              <a:tr h="828092">
                <a:tc>
                  <a:txBody>
                    <a:bodyPr/>
                    <a:lstStyle/>
                    <a:p>
                      <a:pPr algn="ctr"/>
                      <a:r>
                        <a:rPr lang="en-US" sz="2400" noProof="0" dirty="0" smtClean="0"/>
                        <a:t>Brazil (march-2016)</a:t>
                      </a:r>
                      <a:endParaRPr lang="en-US" sz="2400" noProof="0" dirty="0"/>
                    </a:p>
                  </a:txBody>
                  <a:tcPr/>
                </a:tc>
                <a:tc>
                  <a:txBody>
                    <a:bodyPr/>
                    <a:lstStyle/>
                    <a:p>
                      <a:pPr algn="ctr"/>
                      <a:r>
                        <a:rPr lang="en-US" sz="2400" b="1" noProof="0" dirty="0" smtClean="0"/>
                        <a:t> 91,485,547 </a:t>
                      </a:r>
                      <a:endParaRPr lang="en-US" sz="2400" noProof="0" dirty="0"/>
                    </a:p>
                  </a:txBody>
                  <a:tcPr/>
                </a:tc>
              </a:tr>
              <a:tr h="828092">
                <a:tc>
                  <a:txBody>
                    <a:bodyPr/>
                    <a:lstStyle/>
                    <a:p>
                      <a:pPr algn="ctr"/>
                      <a:r>
                        <a:rPr lang="en-US" sz="2400" noProof="0" dirty="0" smtClean="0"/>
                        <a:t>Cars</a:t>
                      </a:r>
                    </a:p>
                  </a:txBody>
                  <a:tcPr/>
                </a:tc>
                <a:tc>
                  <a:txBody>
                    <a:bodyPr/>
                    <a:lstStyle/>
                    <a:p>
                      <a:pPr algn="ctr"/>
                      <a:r>
                        <a:rPr lang="en-US" sz="2400" noProof="0" dirty="0" smtClean="0"/>
                        <a:t>50,175,060</a:t>
                      </a:r>
                      <a:endParaRPr lang="en-US" sz="2400" noProof="0" dirty="0"/>
                    </a:p>
                  </a:txBody>
                  <a:tcPr/>
                </a:tc>
              </a:tr>
              <a:tr h="828092">
                <a:tc>
                  <a:txBody>
                    <a:bodyPr/>
                    <a:lstStyle/>
                    <a:p>
                      <a:pPr algn="ctr"/>
                      <a:r>
                        <a:rPr lang="en-US" sz="2400" noProof="0" dirty="0" smtClean="0"/>
                        <a:t>Trucks</a:t>
                      </a:r>
                      <a:endParaRPr lang="en-US" sz="2400" noProof="0" dirty="0"/>
                    </a:p>
                  </a:txBody>
                  <a:tcPr/>
                </a:tc>
                <a:tc>
                  <a:txBody>
                    <a:bodyPr/>
                    <a:lstStyle/>
                    <a:p>
                      <a:pPr algn="ctr"/>
                      <a:r>
                        <a:rPr lang="en-US" sz="2400" noProof="0" dirty="0" smtClean="0"/>
                        <a:t>2,655,707</a:t>
                      </a:r>
                      <a:endParaRPr lang="en-US" sz="2400" noProof="0" dirty="0"/>
                    </a:p>
                  </a:txBody>
                  <a:tcPr/>
                </a:tc>
              </a:tr>
              <a:tr h="828092">
                <a:tc>
                  <a:txBody>
                    <a:bodyPr/>
                    <a:lstStyle/>
                    <a:p>
                      <a:pPr algn="ctr"/>
                      <a:r>
                        <a:rPr lang="en-US" sz="2400" noProof="0" dirty="0" smtClean="0"/>
                        <a:t>Motorcycles</a:t>
                      </a:r>
                      <a:endParaRPr lang="en-US" sz="2400" noProof="0" dirty="0"/>
                    </a:p>
                  </a:txBody>
                  <a:tcPr/>
                </a:tc>
                <a:tc>
                  <a:txBody>
                    <a:bodyPr/>
                    <a:lstStyle/>
                    <a:p>
                      <a:pPr algn="ctr"/>
                      <a:r>
                        <a:rPr lang="en-US" sz="2400" noProof="0" dirty="0" smtClean="0"/>
                        <a:t>20,406,898</a:t>
                      </a:r>
                      <a:endParaRPr lang="en-US" sz="2400" noProof="0" dirty="0"/>
                    </a:p>
                  </a:txBody>
                  <a:tcPr/>
                </a:tc>
              </a:tr>
            </a:tbl>
          </a:graphicData>
        </a:graphic>
      </p:graphicFrame>
      <p:sp>
        <p:nvSpPr>
          <p:cNvPr id="3" name="Retângulo 2"/>
          <p:cNvSpPr/>
          <p:nvPr/>
        </p:nvSpPr>
        <p:spPr>
          <a:xfrm>
            <a:off x="0" y="6550223"/>
            <a:ext cx="9144000" cy="276999"/>
          </a:xfrm>
          <a:prstGeom prst="rect">
            <a:avLst/>
          </a:prstGeom>
        </p:spPr>
        <p:txBody>
          <a:bodyPr wrap="square">
            <a:spAutoFit/>
          </a:bodyPr>
          <a:lstStyle/>
          <a:p>
            <a:pPr marL="0" lvl="1" algn="ctr">
              <a:defRPr/>
            </a:pPr>
            <a:r>
              <a:rPr lang="en-US" sz="1200" dirty="0">
                <a:solidFill>
                  <a:srgbClr val="FFFFFF"/>
                </a:solidFill>
              </a:rPr>
              <a:t>Brazil - National Department of Transit - DENATRAN</a:t>
            </a:r>
          </a:p>
        </p:txBody>
      </p:sp>
    </p:spTree>
    <p:extLst>
      <p:ext uri="{BB962C8B-B14F-4D97-AF65-F5344CB8AC3E}">
        <p14:creationId xmlns:p14="http://schemas.microsoft.com/office/powerpoint/2010/main" val="1457971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idx="4294967295"/>
          </p:nvPr>
        </p:nvSpPr>
        <p:spPr>
          <a:xfrm>
            <a:off x="0" y="44624"/>
            <a:ext cx="9108504" cy="792088"/>
          </a:xfrm>
        </p:spPr>
        <p:txBody>
          <a:bodyPr>
            <a:normAutofit/>
          </a:bodyPr>
          <a:lstStyle/>
          <a:p>
            <a:r>
              <a:rPr lang="en-US" b="1" dirty="0" smtClean="0"/>
              <a:t>POLLUTION FROM MOTOR VEHICLES</a:t>
            </a:r>
            <a:endParaRPr lang="en-US" b="1" dirty="0"/>
          </a:p>
        </p:txBody>
      </p:sp>
      <p:graphicFrame>
        <p:nvGraphicFramePr>
          <p:cNvPr id="4" name="Espaço Reservado para Conteúdo 3"/>
          <p:cNvGraphicFramePr>
            <a:graphicFrameLocks noGrp="1"/>
          </p:cNvGraphicFramePr>
          <p:nvPr>
            <p:ph idx="4294967295"/>
            <p:extLst/>
          </p:nvPr>
        </p:nvGraphicFramePr>
        <p:xfrm>
          <a:off x="395536" y="1340765"/>
          <a:ext cx="8496944" cy="4690048"/>
        </p:xfrm>
        <a:graphic>
          <a:graphicData uri="http://schemas.openxmlformats.org/drawingml/2006/table">
            <a:tbl>
              <a:tblPr firstRow="1" bandRow="1">
                <a:tableStyleId>{5C22544A-7EE6-4342-B048-85BDC9FD1C3A}</a:tableStyleId>
              </a:tblPr>
              <a:tblGrid>
                <a:gridCol w="4248472"/>
                <a:gridCol w="4248472"/>
              </a:tblGrid>
              <a:tr h="586256">
                <a:tc>
                  <a:txBody>
                    <a:bodyPr/>
                    <a:lstStyle/>
                    <a:p>
                      <a:pPr algn="ctr" fontAlgn="ctr"/>
                      <a:r>
                        <a:rPr lang="en-US" sz="2600" b="1" i="0" u="none" strike="noStrike" noProof="0" dirty="0" smtClean="0">
                          <a:solidFill>
                            <a:srgbClr val="FFFFFF"/>
                          </a:solidFill>
                          <a:effectLst/>
                          <a:latin typeface="+mn-lt"/>
                        </a:rPr>
                        <a:t>State</a:t>
                      </a:r>
                      <a:endParaRPr lang="en-US" sz="2600" b="1" i="0" u="none" strike="noStrike" noProof="0" dirty="0">
                        <a:solidFill>
                          <a:srgbClr val="FFFFFF"/>
                        </a:solidFill>
                        <a:effectLst/>
                        <a:latin typeface="+mn-lt"/>
                      </a:endParaRPr>
                    </a:p>
                  </a:txBody>
                  <a:tcPr marL="8378" marR="8378" marT="9525" marB="0" anchor="ctr"/>
                </a:tc>
                <a:tc>
                  <a:txBody>
                    <a:bodyPr/>
                    <a:lstStyle/>
                    <a:p>
                      <a:pPr algn="ctr" fontAlgn="ctr"/>
                      <a:r>
                        <a:rPr lang="en-US" sz="2600" b="1" i="0" u="none" strike="noStrike" noProof="0" dirty="0" smtClean="0">
                          <a:solidFill>
                            <a:srgbClr val="FFFFFF"/>
                          </a:solidFill>
                          <a:effectLst/>
                          <a:latin typeface="+mn-lt"/>
                        </a:rPr>
                        <a:t>Number of motor vehicles</a:t>
                      </a:r>
                      <a:endParaRPr lang="en-US" sz="2600" b="1" i="0" u="none" strike="noStrike" noProof="0" dirty="0">
                        <a:solidFill>
                          <a:srgbClr val="FFFFFF"/>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São Paulo</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26,789,393</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Minas </a:t>
                      </a:r>
                      <a:r>
                        <a:rPr lang="en-US" sz="2600" b="0" i="0" u="none" strike="noStrike" noProof="0" dirty="0" err="1" smtClean="0">
                          <a:solidFill>
                            <a:srgbClr val="000000"/>
                          </a:solidFill>
                          <a:effectLst/>
                          <a:latin typeface="+mn-lt"/>
                        </a:rPr>
                        <a:t>Gerais</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9,963,552</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Paraná</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7,004,769</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Rio Grande do </a:t>
                      </a:r>
                      <a:r>
                        <a:rPr lang="en-US" sz="2600" b="0" i="0" u="none" strike="noStrike" noProof="0" dirty="0" err="1" smtClean="0">
                          <a:solidFill>
                            <a:srgbClr val="000000"/>
                          </a:solidFill>
                          <a:effectLst/>
                          <a:latin typeface="+mn-lt"/>
                        </a:rPr>
                        <a:t>Sul</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6,504,174</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Rio de Janeiro</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6,235,976</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smtClean="0">
                          <a:solidFill>
                            <a:srgbClr val="000000"/>
                          </a:solidFill>
                          <a:effectLst/>
                          <a:latin typeface="+mn-lt"/>
                        </a:rPr>
                        <a:t>Bahia</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3,681,292</a:t>
                      </a:r>
                      <a:endParaRPr lang="en-US" sz="2600" b="0" i="0" u="none" strike="noStrike" noProof="0" dirty="0">
                        <a:solidFill>
                          <a:srgbClr val="000000"/>
                        </a:solidFill>
                        <a:effectLst/>
                        <a:latin typeface="+mn-lt"/>
                      </a:endParaRPr>
                    </a:p>
                  </a:txBody>
                  <a:tcPr marL="8378" marR="8378" marT="9525" marB="0" anchor="ctr"/>
                </a:tc>
              </a:tr>
              <a:tr h="586256">
                <a:tc>
                  <a:txBody>
                    <a:bodyPr/>
                    <a:lstStyle/>
                    <a:p>
                      <a:pPr algn="ctr" fontAlgn="ctr">
                        <a:buClr>
                          <a:srgbClr val="000000"/>
                        </a:buClr>
                        <a:buSzPts val="2600"/>
                        <a:buFont typeface="Calibri"/>
                        <a:buNone/>
                      </a:pPr>
                      <a:r>
                        <a:rPr lang="en-US" sz="2600" b="0" i="0" u="none" strike="noStrike" noProof="0" dirty="0" err="1" smtClean="0">
                          <a:solidFill>
                            <a:srgbClr val="000000"/>
                          </a:solidFill>
                          <a:effectLst/>
                          <a:latin typeface="+mn-lt"/>
                        </a:rPr>
                        <a:t>Goiás</a:t>
                      </a:r>
                      <a:endParaRPr lang="en-US" sz="2600" b="0" i="0" u="none" strike="noStrike" noProof="0" dirty="0">
                        <a:solidFill>
                          <a:srgbClr val="000000"/>
                        </a:solidFill>
                        <a:effectLst/>
                        <a:latin typeface="+mn-lt"/>
                      </a:endParaRPr>
                    </a:p>
                  </a:txBody>
                  <a:tcPr marL="8378" marR="8378" marT="9525" marB="0" anchor="ctr"/>
                </a:tc>
                <a:tc>
                  <a:txBody>
                    <a:bodyPr/>
                    <a:lstStyle/>
                    <a:p>
                      <a:pPr algn="ctr" fontAlgn="ctr"/>
                      <a:r>
                        <a:rPr lang="en-US" sz="2600" b="0" i="0" u="none" strike="noStrike" noProof="0" dirty="0" smtClean="0">
                          <a:solidFill>
                            <a:srgbClr val="000000"/>
                          </a:solidFill>
                          <a:effectLst/>
                          <a:latin typeface="+mn-lt"/>
                        </a:rPr>
                        <a:t>3,575,464</a:t>
                      </a:r>
                      <a:endParaRPr lang="en-US" sz="2600" b="0" i="0" u="none" strike="noStrike" noProof="0" dirty="0">
                        <a:solidFill>
                          <a:srgbClr val="000000"/>
                        </a:solidFill>
                        <a:effectLst/>
                        <a:latin typeface="+mn-lt"/>
                      </a:endParaRPr>
                    </a:p>
                  </a:txBody>
                  <a:tcPr marL="8378" marR="8378" marT="9525" marB="0" anchor="ctr"/>
                </a:tc>
              </a:tr>
            </a:tbl>
          </a:graphicData>
        </a:graphic>
      </p:graphicFrame>
      <p:sp>
        <p:nvSpPr>
          <p:cNvPr id="8" name="Retângulo 7"/>
          <p:cNvSpPr/>
          <p:nvPr/>
        </p:nvSpPr>
        <p:spPr>
          <a:xfrm>
            <a:off x="0" y="6577607"/>
            <a:ext cx="9143999" cy="276999"/>
          </a:xfrm>
          <a:prstGeom prst="rect">
            <a:avLst/>
          </a:prstGeom>
        </p:spPr>
        <p:txBody>
          <a:bodyPr wrap="square">
            <a:spAutoFit/>
          </a:bodyPr>
          <a:lstStyle/>
          <a:p>
            <a:pPr marL="0" lvl="1" algn="ctr">
              <a:defRPr/>
            </a:pPr>
            <a:r>
              <a:rPr lang="en-US" sz="1200" dirty="0">
                <a:solidFill>
                  <a:srgbClr val="FFFFFF"/>
                </a:solidFill>
              </a:rPr>
              <a:t>Brazil - National Department of Transit - DENATRAN</a:t>
            </a:r>
          </a:p>
        </p:txBody>
      </p:sp>
    </p:spTree>
    <p:extLst>
      <p:ext uri="{BB962C8B-B14F-4D97-AF65-F5344CB8AC3E}">
        <p14:creationId xmlns:p14="http://schemas.microsoft.com/office/powerpoint/2010/main" val="3001664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44624"/>
            <a:ext cx="9108504" cy="792088"/>
          </a:xfrm>
        </p:spPr>
        <p:txBody>
          <a:bodyPr>
            <a:normAutofit/>
          </a:bodyPr>
          <a:lstStyle/>
          <a:p>
            <a:r>
              <a:rPr lang="en-US" b="1" dirty="0" smtClean="0"/>
              <a:t>POLLUTION FROM MOTOR VEHICLES</a:t>
            </a:r>
            <a:endParaRPr lang="en-US" b="1" dirty="0"/>
          </a:p>
        </p:txBody>
      </p:sp>
      <p:sp>
        <p:nvSpPr>
          <p:cNvPr id="3" name="Espaço Reservado para Conteúdo 2"/>
          <p:cNvSpPr>
            <a:spLocks noGrp="1"/>
          </p:cNvSpPr>
          <p:nvPr>
            <p:ph idx="4294967295"/>
          </p:nvPr>
        </p:nvSpPr>
        <p:spPr>
          <a:xfrm>
            <a:off x="395536" y="1052736"/>
            <a:ext cx="8280920" cy="3312368"/>
          </a:xfrm>
        </p:spPr>
        <p:txBody>
          <a:bodyPr>
            <a:normAutofit/>
          </a:bodyPr>
          <a:lstStyle/>
          <a:p>
            <a:pPr>
              <a:lnSpc>
                <a:spcPct val="150000"/>
              </a:lnSpc>
            </a:pPr>
            <a:r>
              <a:rPr lang="en-US" sz="2800" dirty="0" smtClean="0"/>
              <a:t>Smoke </a:t>
            </a:r>
            <a:r>
              <a:rPr lang="en-US" sz="2800" dirty="0"/>
              <a:t>from exhausts:</a:t>
            </a:r>
          </a:p>
          <a:p>
            <a:pPr lvl="1">
              <a:lnSpc>
                <a:spcPct val="150000"/>
              </a:lnSpc>
              <a:buFont typeface="Wingdings" charset="2"/>
              <a:buChar char="§"/>
            </a:pPr>
            <a:r>
              <a:rPr lang="en-US" sz="2400" dirty="0"/>
              <a:t>Ozone, </a:t>
            </a:r>
            <a:r>
              <a:rPr lang="en-US" sz="2400" dirty="0" smtClean="0"/>
              <a:t>Nitrogen </a:t>
            </a:r>
            <a:r>
              <a:rPr lang="en-US" sz="2400" dirty="0"/>
              <a:t>oxides and </a:t>
            </a:r>
            <a:r>
              <a:rPr lang="en-US" sz="2400" dirty="0" smtClean="0"/>
              <a:t>Sulphur </a:t>
            </a:r>
            <a:r>
              <a:rPr lang="en-US" sz="2400" dirty="0"/>
              <a:t>dioxide</a:t>
            </a:r>
          </a:p>
          <a:p>
            <a:pPr lvl="1">
              <a:lnSpc>
                <a:spcPct val="150000"/>
              </a:lnSpc>
              <a:buFont typeface="Wingdings" charset="2"/>
              <a:buChar char="§"/>
            </a:pPr>
            <a:r>
              <a:rPr lang="en-US" sz="2400" dirty="0"/>
              <a:t>Induces </a:t>
            </a:r>
            <a:r>
              <a:rPr lang="en-US" sz="2400" dirty="0" smtClean="0"/>
              <a:t>higher </a:t>
            </a:r>
            <a:r>
              <a:rPr lang="en-US" sz="2400" dirty="0"/>
              <a:t>formation of </a:t>
            </a:r>
            <a:r>
              <a:rPr lang="en-US" sz="2400" dirty="0" err="1"/>
              <a:t>IgE</a:t>
            </a:r>
            <a:endParaRPr lang="en-US" sz="2400" dirty="0"/>
          </a:p>
          <a:p>
            <a:pPr lvl="1">
              <a:lnSpc>
                <a:spcPct val="150000"/>
              </a:lnSpc>
              <a:buFont typeface="Wingdings" charset="2"/>
              <a:buChar char="§"/>
            </a:pPr>
            <a:r>
              <a:rPr lang="en-US" sz="2400" dirty="0"/>
              <a:t>Greater adherence of allergens to the respiratory epithelium</a:t>
            </a:r>
            <a:endParaRPr lang="en-US" sz="2400" dirty="0" smtClean="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3861048"/>
            <a:ext cx="5291427" cy="2448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707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idx="4294967295"/>
          </p:nvPr>
        </p:nvSpPr>
        <p:spPr>
          <a:xfrm>
            <a:off x="0" y="44624"/>
            <a:ext cx="9108504" cy="792088"/>
          </a:xfrm>
        </p:spPr>
        <p:txBody>
          <a:bodyPr>
            <a:normAutofit/>
          </a:bodyPr>
          <a:lstStyle/>
          <a:p>
            <a:r>
              <a:rPr lang="en-US" b="1" dirty="0" smtClean="0"/>
              <a:t>POLLUTION FROM MOTOR VEHICLES</a:t>
            </a:r>
            <a:endParaRPr lang="en-US" b="1" dirty="0"/>
          </a:p>
        </p:txBody>
      </p:sp>
      <p:sp>
        <p:nvSpPr>
          <p:cNvPr id="3" name="Espaço Reservado para Conteúdo 2"/>
          <p:cNvSpPr>
            <a:spLocks noGrp="1"/>
          </p:cNvSpPr>
          <p:nvPr>
            <p:ph idx="4294967295"/>
          </p:nvPr>
        </p:nvSpPr>
        <p:spPr>
          <a:xfrm>
            <a:off x="251520" y="1174968"/>
            <a:ext cx="8568952" cy="4846320"/>
          </a:xfrm>
        </p:spPr>
        <p:txBody>
          <a:bodyPr>
            <a:normAutofit/>
          </a:bodyPr>
          <a:lstStyle/>
          <a:p>
            <a:pPr>
              <a:lnSpc>
                <a:spcPct val="150000"/>
              </a:lnSpc>
            </a:pPr>
            <a:r>
              <a:rPr lang="en-US" sz="2800" dirty="0"/>
              <a:t>As an attempt to reduce air pollution by motor vehicles, the city of São Paulo adopted the </a:t>
            </a:r>
            <a:r>
              <a:rPr lang="en-US" sz="2800" dirty="0" smtClean="0"/>
              <a:t>road space rationing</a:t>
            </a:r>
            <a:endParaRPr lang="en-US" sz="2800" dirty="0"/>
          </a:p>
          <a:p>
            <a:pPr>
              <a:lnSpc>
                <a:spcPct val="150000"/>
              </a:lnSpc>
            </a:pPr>
            <a:r>
              <a:rPr lang="en-US" sz="2800" dirty="0"/>
              <a:t>Every week day, a different group of vehicles may not circulate in the expanded </a:t>
            </a:r>
            <a:r>
              <a:rPr lang="en-US" sz="2800" dirty="0" smtClean="0"/>
              <a:t>city center between 7:00 AM  </a:t>
            </a:r>
            <a:r>
              <a:rPr lang="en-US" sz="2800" dirty="0"/>
              <a:t>and </a:t>
            </a:r>
            <a:r>
              <a:rPr lang="en-US" sz="2800" dirty="0" smtClean="0"/>
              <a:t> 10:00 AM  </a:t>
            </a:r>
            <a:r>
              <a:rPr lang="en-US" sz="2800" dirty="0"/>
              <a:t>and </a:t>
            </a:r>
            <a:r>
              <a:rPr lang="en-US" sz="2800" dirty="0" smtClean="0"/>
              <a:t>between 5:00 PM and 8:00 PM</a:t>
            </a:r>
          </a:p>
        </p:txBody>
      </p:sp>
    </p:spTree>
    <p:extLst>
      <p:ext uri="{BB962C8B-B14F-4D97-AF65-F5344CB8AC3E}">
        <p14:creationId xmlns:p14="http://schemas.microsoft.com/office/powerpoint/2010/main" val="2891344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7093</Words>
  <Application>Microsoft Office PowerPoint</Application>
  <PresentationFormat>On-screen Show (4:3)</PresentationFormat>
  <Paragraphs>1149</Paragraphs>
  <Slides>123</Slides>
  <Notes>12</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123</vt:i4>
      </vt:variant>
    </vt:vector>
  </HeadingPairs>
  <TitlesOfParts>
    <vt:vector size="129" baseType="lpstr">
      <vt:lpstr>1_Office Theme</vt:lpstr>
      <vt:lpstr>Office Theme</vt:lpstr>
      <vt:lpstr>Custom Design</vt:lpstr>
      <vt:lpstr>Tema di Office</vt:lpstr>
      <vt:lpstr>Chart</vt:lpstr>
      <vt:lpstr>Photo Editor Photo</vt:lpstr>
      <vt:lpstr>PowerPoint Presentation</vt:lpstr>
      <vt:lpstr>PowerPoint Presentation</vt:lpstr>
      <vt:lpstr>PowerPoint Presentation</vt:lpstr>
      <vt:lpstr>PowerPoint Presentation</vt:lpstr>
      <vt:lpstr>RESPIRATORY DEVELOPMENT: CONTINUES THROUGH LINEAR GROWTH</vt:lpstr>
      <vt:lpstr>Few Risk Factors for Allergic Disease</vt:lpstr>
      <vt:lpstr>Pollution – Allergy Mechanistic Links</vt:lpstr>
      <vt:lpstr>India – Scope of the Problem of Air Pollution</vt:lpstr>
      <vt:lpstr>PowerPoint Presentation</vt:lpstr>
      <vt:lpstr>PowerPoint Presentation</vt:lpstr>
      <vt:lpstr>Burden from Ambient Air Pollution</vt:lpstr>
      <vt:lpstr>PowerPoint Presentation</vt:lpstr>
      <vt:lpstr>PowerPoint Presentation</vt:lpstr>
      <vt:lpstr>PowerPoint Presentation</vt:lpstr>
      <vt:lpstr>PowerPoint Presentation</vt:lpstr>
      <vt:lpstr>Tropical Country with Lots of Flora...</vt:lpstr>
      <vt:lpstr>PowerPoint Presentation</vt:lpstr>
      <vt:lpstr>Outdoor Air Pollution Worsening Allergies</vt:lpstr>
      <vt:lpstr>India – A Rich Agricultural Land</vt:lpstr>
      <vt:lpstr>Land of Festivals and Celebrations...</vt:lpstr>
      <vt:lpstr>Holi – Festival of Colours – Celebrating Spring and A Good Harvest - March</vt:lpstr>
      <vt:lpstr>AND then there were Pests...</vt:lpstr>
      <vt:lpstr>Pigeons – Triggers for Allergic sensitization and reactions</vt:lpstr>
      <vt:lpstr>Rats and Mice...</vt:lpstr>
      <vt:lpstr>A Re-Newed India – Economic and Infrastructure Boom</vt:lpstr>
      <vt:lpstr>Construction...Dust...Pollution</vt:lpstr>
      <vt:lpstr>Shifting gears… Now Lets go inside… INDOOR AIR POLLUTION (IAP) </vt:lpstr>
      <vt:lpstr>PowerPoint Presentation</vt:lpstr>
      <vt:lpstr>Outdoor - Indoor equalization</vt:lpstr>
      <vt:lpstr>Burden of Indoor Air Pollution</vt:lpstr>
      <vt:lpstr>PowerPoint Presentation</vt:lpstr>
      <vt:lpstr>PowerPoint Presentation</vt:lpstr>
      <vt:lpstr>PowerPoint Presentation</vt:lpstr>
      <vt:lpstr>COMBUSTION PRODUCTS USED IN INDIA</vt:lpstr>
      <vt:lpstr>PowerPoint Presentation</vt:lpstr>
      <vt:lpstr>PowerPoint Presentation</vt:lpstr>
      <vt:lpstr>Few more Sources of Indoor Air Pollution</vt:lpstr>
      <vt:lpstr>Additional Sources of Indoor Air Pollution</vt:lpstr>
      <vt:lpstr>Cultural practices in India that add to Indoor Air Pollution</vt:lpstr>
      <vt:lpstr>Avoidable Evils causing IAP</vt:lpstr>
      <vt:lpstr>Heavy Monsoon’s in India –  High Humidity and its related effects</vt:lpstr>
      <vt:lpstr>BIOLOGICAL POLLUTANTS</vt:lpstr>
      <vt:lpstr>Rural - Urban Migration and Farm Life</vt:lpstr>
      <vt:lpstr>FROM AIR POLLUTION  TO  MIND POLLUTION  (STRESS)</vt:lpstr>
      <vt:lpstr>STRESS And ALLERGIC DISEASE</vt:lpstr>
      <vt:lpstr>PowerPoint Presentation</vt:lpstr>
      <vt:lpstr>INDIA at COP 21 Paris...reducing our Carbon Footprint</vt:lpstr>
      <vt:lpstr> Odd - Even Principle</vt:lpstr>
      <vt:lpstr>PowerPoint Presentation</vt:lpstr>
      <vt:lpstr>APPROACHES TO REDUCE INDOOR AIR POLLUTION</vt:lpstr>
      <vt:lpstr>PowerPoint Presentation</vt:lpstr>
      <vt:lpstr>GREEN BUILDINGS...LITERALLY</vt:lpstr>
      <vt:lpstr>EDUCATION AND ADVOCACY</vt:lpstr>
      <vt:lpstr>Conclusions</vt:lpstr>
      <vt:lpstr>PowerPoint Presentation</vt:lpstr>
      <vt:lpstr>SANTA CASA DE SÃO PAULO MEDICAL SCHOOL</vt:lpstr>
      <vt:lpstr>DEPARTMENT OF OTORHINOLARYNGOLOGY</vt:lpstr>
      <vt:lpstr>BREATHING</vt:lpstr>
      <vt:lpstr>INDUSTRIAL REVOLUTION 18th CENTURY</vt:lpstr>
      <vt:lpstr>AIR POLLUTION</vt:lpstr>
      <vt:lpstr>PowerPoint Presentation</vt:lpstr>
      <vt:lpstr>ALLERGY IN BRAZIL </vt:lpstr>
      <vt:lpstr>AIR POLLUTION AND DEATH</vt:lpstr>
      <vt:lpstr>AIR POLLUTION AND DEATH</vt:lpstr>
      <vt:lpstr>AIR POLLUTION AND DEATH</vt:lpstr>
      <vt:lpstr>COMPARISON WITH AIR POLLUTION STANDARDS SET BY WHO AND BY THE UNITED STATES AND EUROPE</vt:lpstr>
      <vt:lpstr>ALLERGY IN BRAZIL </vt:lpstr>
      <vt:lpstr>PREVALENCE OF DISEASES IN BRAZIL</vt:lpstr>
      <vt:lpstr>ASTHMA IN BRAZIL NATIONAL HEALTH RESEARCH - 2013</vt:lpstr>
      <vt:lpstr>9 MILLION PEOPLE WITH ASTHMA IN BRAZIL</vt:lpstr>
      <vt:lpstr>ASTHMA</vt:lpstr>
      <vt:lpstr>RISK FACTORS FOR WHEEZING</vt:lpstr>
      <vt:lpstr> ASTHMA AND AIR POLLUTANTS </vt:lpstr>
      <vt:lpstr>POLLUTANT VALUES (mg/m3) SÃO JOSÉ DOS CAMPOS – SP </vt:lpstr>
      <vt:lpstr>III BRAZILIAN CONSENSUS ON RHINITIS</vt:lpstr>
      <vt:lpstr>OTORHINOLARYNGOLOGY OFFICES</vt:lpstr>
      <vt:lpstr>PREVALENCE OF PERENNIAL AND SEASONAL ALLERGIC RHINITIS</vt:lpstr>
      <vt:lpstr>PREVALENCE OF ASTHMA AND ALLERGIC DISEASES IN ADOLESCENTS</vt:lpstr>
      <vt:lpstr>PREVALENCE OF ASTHMA AND ALLERGIC DISEASES IN ADOLESCENTS</vt:lpstr>
      <vt:lpstr>PREVALENCE OF RESPIRATORY DISEASES ASSOCIATED WITH AIR POLLUTION</vt:lpstr>
      <vt:lpstr>PREVALENCE OF RESPIRATORY DISEASES ASSOCIATED WITH AIR POLLUTION</vt:lpstr>
      <vt:lpstr>RESPIRATORY ALLERGY IN BRAZIL</vt:lpstr>
      <vt:lpstr>TRIGGERING FACTORS IN BRAZIL</vt:lpstr>
      <vt:lpstr>HOUSEHOLD DUST MITES</vt:lpstr>
      <vt:lpstr>HOUSEHOLD DUST MITES</vt:lpstr>
      <vt:lpstr>HOUSEHOLD DUST MITES</vt:lpstr>
      <vt:lpstr>HOUSEHOLD FUNGI</vt:lpstr>
      <vt:lpstr>MOLD</vt:lpstr>
      <vt:lpstr>COCKROACHES</vt:lpstr>
      <vt:lpstr>MITES -  MOLD - COCKROACHES</vt:lpstr>
      <vt:lpstr>POLLEN</vt:lpstr>
      <vt:lpstr>SICK BUILDING SYNDROME</vt:lpstr>
      <vt:lpstr>TOBACCO SMOKE</vt:lpstr>
      <vt:lpstr>EXPOSURE TO TOBACCO SMOKE</vt:lpstr>
      <vt:lpstr>PARENTAL SMOKING PATTERNS AND THEIR ASSOCIATION WITH WHEEZING IN CHILDREN</vt:lpstr>
      <vt:lpstr>POLLUTION FROM MOTOR VEHICLES</vt:lpstr>
      <vt:lpstr>POLLUTION FROM MOTOR VEHICLES</vt:lpstr>
      <vt:lpstr>POLLUTION FROM MOTOR VEHICLES</vt:lpstr>
      <vt:lpstr>POLLUTION FROM MOTOR VEHICLES</vt:lpstr>
      <vt:lpstr>AIR QUALITY</vt:lpstr>
      <vt:lpstr>NATIONAL AIR QUALITY STANDARDS</vt:lpstr>
      <vt:lpstr>Air Quality Standards  – State of São Paulo</vt:lpstr>
      <vt:lpstr>POLLUTION CAUSES STATE OF SÃO PAULO</vt:lpstr>
      <vt:lpstr>GREENHOUSE GASES</vt:lpstr>
      <vt:lpstr>GREENHOUSE GASES IN BRAZIL</vt:lpstr>
      <vt:lpstr>GREENHOUSE GASES IN BRAZIL</vt:lpstr>
      <vt:lpstr>SUGAR CANE BURNING POLLUTION AND RESPIRATORY SYMPTOMS IN SCHOOLCHILDREN IN MONTE APRAZÍVEL, SOUTHEASTERN BRAZIL</vt:lpstr>
      <vt:lpstr>PEAK EXPIRATORY FLOW MEASUREMENTS AND AIR POLLUTION AND ALLERGIC SENSITIZATION IN  CHILDREN IN SAO PAULO, BRAZIL</vt:lpstr>
      <vt:lpstr>FACTORS INFLUENCING ATMOSPHERIC POLLUTION</vt:lpstr>
      <vt:lpstr>TEMPERATURE</vt:lpstr>
      <vt:lpstr>THERMAL INVERSION</vt:lpstr>
      <vt:lpstr>RAIN</vt:lpstr>
      <vt:lpstr>WINDS AND TOPOGRAPHY</vt:lpstr>
      <vt:lpstr>BRAZIL COAST</vt:lpstr>
      <vt:lpstr>HOWEVER…</vt:lpstr>
      <vt:lpstr>HOWEVER…</vt:lpstr>
      <vt:lpstr>INFLUENCE OF ENVIRONMENT ON RHINITIS AND ASTHMA</vt:lpstr>
      <vt:lpstr>INDOOR ENVIRONMENTS - BRAZIL</vt:lpstr>
      <vt:lpstr>AIR POLLUTION AND ALLERGY</vt:lpstr>
      <vt:lpstr>PowerPoint Presentation</vt:lpstr>
      <vt:lpstr>PowerPoint Presentation</vt:lpstr>
      <vt:lpstr>PowerPoint Presentation</vt:lpstr>
      <vt:lpstr>PowerPoint Presentation</vt:lpstr>
    </vt:vector>
  </TitlesOfParts>
  <Company>sanofi-aventis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AbouZeid, Lina PH/LB</dc:creator>
  <cp:lastModifiedBy>Banat, Murad PH/JO</cp:lastModifiedBy>
  <cp:revision>1</cp:revision>
  <dcterms:created xsi:type="dcterms:W3CDTF">2017-04-18T10:58:09Z</dcterms:created>
  <dcterms:modified xsi:type="dcterms:W3CDTF">2017-04-19T11:33:59Z</dcterms:modified>
</cp:coreProperties>
</file>