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rrieta-Aguttes, Margarita PH/FR" initials="MM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440" y="-102"/>
      </p:cViewPr>
      <p:guideLst>
        <p:guide orient="horz" pos="2160"/>
        <p:guide pos="2880"/>
      </p:guideLst>
    </p:cSldViewPr>
  </p:slideViewPr>
  <p:notesTextViewPr>
    <p:cViewPr>
      <p:scale>
        <a:sx n="1" d="1"/>
        <a:sy n="1" d="1"/>
      </p:scale>
      <p:origin x="0" y="0"/>
    </p:cViewPr>
  </p:notesTextViewPr>
  <p:sorterViewPr>
    <p:cViewPr>
      <p:scale>
        <a:sx n="100" d="100"/>
        <a:sy n="100" d="100"/>
      </p:scale>
      <p:origin x="0" y="143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5-02T21:31:25.640" idx="1">
    <p:pos x="358" y="1564"/>
    <p:text>Could you mention what pharmacological treatment</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B2909-7633-4F77-982A-93AD6985B298}" type="datetimeFigureOut">
              <a:rPr lang="en-US" smtClean="0"/>
              <a:t>19/4/2017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65EE47-168A-4EF3-AFD8-0EC545A6E2F4}" type="slidenum">
              <a:rPr lang="en-US" smtClean="0"/>
              <a:t>‹#›</a:t>
            </a:fld>
            <a:endParaRPr lang="en-US"/>
          </a:p>
        </p:txBody>
      </p:sp>
    </p:spTree>
    <p:extLst>
      <p:ext uri="{BB962C8B-B14F-4D97-AF65-F5344CB8AC3E}">
        <p14:creationId xmlns:p14="http://schemas.microsoft.com/office/powerpoint/2010/main" val="2904260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E4201E8-A497-4816-8EAC-D8C77ADEBCE3}"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895360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0" y="4343077"/>
            <a:ext cx="5485975" cy="4114393"/>
          </a:xfrm>
        </p:spPr>
        <p:txBody>
          <a:bodyPr/>
          <a:lstStyle/>
          <a:p>
            <a:endParaRPr lang="it-IT"/>
          </a:p>
        </p:txBody>
      </p:sp>
    </p:spTree>
    <p:extLst>
      <p:ext uri="{BB962C8B-B14F-4D97-AF65-F5344CB8AC3E}">
        <p14:creationId xmlns:p14="http://schemas.microsoft.com/office/powerpoint/2010/main" val="1948762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262063" y="725488"/>
            <a:ext cx="4776787" cy="35814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2223732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A16369F0-D2A9-4A79-B1A9-6BD1D3708442}" type="slidenum">
              <a:rPr>
                <a:solidFill>
                  <a:prstClr val="black"/>
                </a:solidFill>
              </a:rPr>
              <a:pPr algn="l"/>
              <a:t>12</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756"/>
            <a:ext cx="5485975" cy="4115679"/>
          </a:xfrm>
        </p:spPr>
        <p:txBody>
          <a:bodyPr wrap="square" lIns="83079" tIns="41540" rIns="83079" bIns="41540" anchor="t"/>
          <a:lstStyle/>
          <a:p>
            <a:pPr lvl="0"/>
            <a:endParaRPr lang="it-IT"/>
          </a:p>
        </p:txBody>
      </p:sp>
    </p:spTree>
    <p:extLst>
      <p:ext uri="{BB962C8B-B14F-4D97-AF65-F5344CB8AC3E}">
        <p14:creationId xmlns:p14="http://schemas.microsoft.com/office/powerpoint/2010/main" val="730136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AF17104F-58E2-4A9E-979B-3F6D5C2C85B8}" type="slidenum">
              <a:rPr>
                <a:solidFill>
                  <a:prstClr val="black"/>
                </a:solidFill>
              </a:rPr>
              <a:pPr algn="l"/>
              <a:t>13</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112"/>
            <a:ext cx="5485975" cy="4116966"/>
          </a:xfrm>
        </p:spPr>
        <p:txBody>
          <a:bodyPr wrap="square" lIns="83079" tIns="41540" rIns="83079" bIns="41540" anchor="t"/>
          <a:lstStyle/>
          <a:p>
            <a:pPr lvl="0"/>
            <a:endParaRPr lang="it-IT"/>
          </a:p>
        </p:txBody>
      </p:sp>
    </p:spTree>
    <p:extLst>
      <p:ext uri="{BB962C8B-B14F-4D97-AF65-F5344CB8AC3E}">
        <p14:creationId xmlns:p14="http://schemas.microsoft.com/office/powerpoint/2010/main" val="4139679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3884613" y="8685681"/>
            <a:ext cx="2971800" cy="456827"/>
          </a:xfrm>
          <a:prstGeom prst="rect">
            <a:avLst/>
          </a:prstGeom>
          <a:noFill/>
          <a:ln w="9525">
            <a:noFill/>
            <a:miter lim="800000"/>
            <a:headEnd/>
            <a:tailEnd/>
          </a:ln>
        </p:spPr>
        <p:txBody>
          <a:bodyPr lIns="88735" tIns="44368" rIns="88735" bIns="44368" anchor="b"/>
          <a:lstStyle/>
          <a:p>
            <a:pPr algn="r" defTabSz="886915"/>
            <a:fld id="{F69231F8-74C8-410C-A6E1-78647D3A95BE}" type="slidenum">
              <a:rPr lang="it-IT" sz="1200">
                <a:solidFill>
                  <a:prstClr val="black"/>
                </a:solidFill>
              </a:rPr>
              <a:pPr algn="r" defTabSz="886915"/>
              <a:t>14</a:t>
            </a:fld>
            <a:endParaRPr lang="it-IT" sz="1200" dirty="0">
              <a:solidFill>
                <a:prstClr val="black"/>
              </a:solidFill>
            </a:endParaRPr>
          </a:p>
        </p:txBody>
      </p:sp>
      <p:sp>
        <p:nvSpPr>
          <p:cNvPr id="89090" name="Rectangle 7"/>
          <p:cNvSpPr txBox="1">
            <a:spLocks noGrp="1" noChangeArrowheads="1"/>
          </p:cNvSpPr>
          <p:nvPr/>
        </p:nvSpPr>
        <p:spPr bwMode="auto">
          <a:xfrm>
            <a:off x="3884613" y="8685681"/>
            <a:ext cx="2971800" cy="456827"/>
          </a:xfrm>
          <a:prstGeom prst="rect">
            <a:avLst/>
          </a:prstGeom>
          <a:noFill/>
          <a:ln w="9525">
            <a:noFill/>
            <a:miter lim="800000"/>
            <a:headEnd/>
            <a:tailEnd/>
          </a:ln>
        </p:spPr>
        <p:txBody>
          <a:bodyPr lIns="88735" tIns="44368" rIns="88735" bIns="44368" anchor="b"/>
          <a:lstStyle/>
          <a:p>
            <a:pPr algn="r" defTabSz="886915"/>
            <a:fld id="{DE3ADA98-6E7C-45A1-9BC9-D2A142E1A014}" type="slidenum">
              <a:rPr lang="it-IT" sz="1200">
                <a:solidFill>
                  <a:prstClr val="black"/>
                </a:solidFill>
              </a:rPr>
              <a:pPr algn="r" defTabSz="886915"/>
              <a:t>14</a:t>
            </a:fld>
            <a:endParaRPr lang="it-IT" sz="1200" dirty="0">
              <a:solidFill>
                <a:prstClr val="black"/>
              </a:solidFill>
            </a:endParaRPr>
          </a:p>
        </p:txBody>
      </p:sp>
      <p:sp>
        <p:nvSpPr>
          <p:cNvPr id="89091" name="Rectangle 2"/>
          <p:cNvSpPr>
            <a:spLocks noGrp="1" noRot="1" noChangeAspect="1" noChangeArrowheads="1" noTextEdit="1"/>
          </p:cNvSpPr>
          <p:nvPr>
            <p:ph type="sldImg"/>
          </p:nvPr>
        </p:nvSpPr>
        <p:spPr>
          <a:xfrm>
            <a:off x="1143000" y="685800"/>
            <a:ext cx="4572000" cy="3429000"/>
          </a:xfrm>
          <a:ln/>
        </p:spPr>
      </p:sp>
      <p:sp>
        <p:nvSpPr>
          <p:cNvPr id="89092" name="Rectangle 3"/>
          <p:cNvSpPr>
            <a:spLocks noGrp="1" noChangeArrowheads="1"/>
          </p:cNvSpPr>
          <p:nvPr>
            <p:ph type="body" idx="1"/>
          </p:nvPr>
        </p:nvSpPr>
        <p:spPr>
          <a:noFill/>
          <a:ln/>
        </p:spPr>
        <p:txBody>
          <a:bodyPr lIns="88735" tIns="44368" rIns="88735" bIns="44368"/>
          <a:lstStyle/>
          <a:p>
            <a:pPr eaLnBrk="1" hangingPunct="1"/>
            <a:endParaRPr lang="en-US" dirty="0" smtClean="0">
              <a:latin typeface="Arial" charset="0"/>
            </a:endParaRPr>
          </a:p>
        </p:txBody>
      </p:sp>
    </p:spTree>
    <p:extLst>
      <p:ext uri="{BB962C8B-B14F-4D97-AF65-F5344CB8AC3E}">
        <p14:creationId xmlns:p14="http://schemas.microsoft.com/office/powerpoint/2010/main" val="2506927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132DF94E-34CB-448A-BA65-669EA2B8876F}" type="slidenum">
              <a:rPr>
                <a:solidFill>
                  <a:prstClr val="black"/>
                </a:solidFill>
              </a:rPr>
              <a:pPr algn="l"/>
              <a:t>15</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756"/>
            <a:ext cx="5485975" cy="4115679"/>
          </a:xfrm>
        </p:spPr>
        <p:txBody>
          <a:bodyPr wrap="square" lIns="83079" tIns="41540" rIns="83079" bIns="41540" anchor="t"/>
          <a:lstStyle/>
          <a:p>
            <a:pPr lvl="0" hangingPunct="1"/>
            <a:r>
              <a:rPr lang="it-IT" dirty="0">
                <a:solidFill>
                  <a:srgbClr val="231F20"/>
                </a:solidFill>
                <a:latin typeface="Times-Roman" pitchFamily="18"/>
              </a:rPr>
              <a:t>High</a:t>
            </a:r>
          </a:p>
          <a:p>
            <a:pPr lvl="0" hangingPunct="1"/>
            <a:r>
              <a:rPr lang="it-IT" dirty="0" err="1">
                <a:solidFill>
                  <a:srgbClr val="231F20"/>
                </a:solidFill>
                <a:latin typeface="Times-Roman" pitchFamily="18"/>
              </a:rPr>
              <a:t>environmental</a:t>
            </a:r>
            <a:r>
              <a:rPr lang="it-IT" dirty="0">
                <a:solidFill>
                  <a:srgbClr val="231F20"/>
                </a:solidFill>
                <a:latin typeface="Times-Roman" pitchFamily="18"/>
              </a:rPr>
              <a:t> </a:t>
            </a:r>
            <a:r>
              <a:rPr lang="it-IT" dirty="0" err="1">
                <a:solidFill>
                  <a:srgbClr val="231F20"/>
                </a:solidFill>
                <a:latin typeface="Times-Roman" pitchFamily="18"/>
              </a:rPr>
              <a:t>humidity</a:t>
            </a:r>
            <a:r>
              <a:rPr lang="it-IT" dirty="0">
                <a:solidFill>
                  <a:srgbClr val="231F20"/>
                </a:solidFill>
                <a:latin typeface="Times-Roman" pitchFamily="18"/>
              </a:rPr>
              <a:t> </a:t>
            </a:r>
            <a:r>
              <a:rPr lang="it-IT" dirty="0" err="1">
                <a:solidFill>
                  <a:srgbClr val="231F20"/>
                </a:solidFill>
                <a:latin typeface="Times-Roman" pitchFamily="18"/>
              </a:rPr>
              <a:t>conditions</a:t>
            </a:r>
            <a:r>
              <a:rPr lang="it-IT" dirty="0">
                <a:solidFill>
                  <a:srgbClr val="231F20"/>
                </a:solidFill>
                <a:latin typeface="Times-Roman" pitchFamily="18"/>
              </a:rPr>
              <a:t> can </a:t>
            </a:r>
            <a:r>
              <a:rPr lang="it-IT" dirty="0" err="1">
                <a:solidFill>
                  <a:srgbClr val="231F20"/>
                </a:solidFill>
                <a:latin typeface="Times-Roman" pitchFamily="18"/>
              </a:rPr>
              <a:t>subject</a:t>
            </a:r>
            <a:r>
              <a:rPr lang="it-IT" dirty="0">
                <a:solidFill>
                  <a:srgbClr val="231F20"/>
                </a:solidFill>
                <a:latin typeface="Times-Roman" pitchFamily="18"/>
              </a:rPr>
              <a:t> the </a:t>
            </a:r>
            <a:r>
              <a:rPr lang="it-IT" dirty="0" err="1">
                <a:solidFill>
                  <a:srgbClr val="231F20"/>
                </a:solidFill>
                <a:latin typeface="Times-Roman" pitchFamily="18"/>
              </a:rPr>
              <a:t>pollen</a:t>
            </a:r>
            <a:endParaRPr lang="it-IT" dirty="0">
              <a:solidFill>
                <a:srgbClr val="231F20"/>
              </a:solidFill>
              <a:latin typeface="Times-Roman" pitchFamily="18"/>
            </a:endParaRPr>
          </a:p>
          <a:p>
            <a:pPr lvl="0" hangingPunct="1"/>
            <a:r>
              <a:rPr lang="it-IT" dirty="0" err="1">
                <a:solidFill>
                  <a:srgbClr val="231F20"/>
                </a:solidFill>
                <a:latin typeface="Times-Roman" pitchFamily="18"/>
              </a:rPr>
              <a:t>particles</a:t>
            </a:r>
            <a:r>
              <a:rPr lang="it-IT" dirty="0">
                <a:solidFill>
                  <a:srgbClr val="231F20"/>
                </a:solidFill>
                <a:latin typeface="Times-Roman" pitchFamily="18"/>
              </a:rPr>
              <a:t> </a:t>
            </a:r>
            <a:r>
              <a:rPr lang="it-IT" dirty="0" err="1">
                <a:solidFill>
                  <a:srgbClr val="231F20"/>
                </a:solidFill>
                <a:latin typeface="Times-Roman" pitchFamily="18"/>
              </a:rPr>
              <a:t>to</a:t>
            </a:r>
            <a:r>
              <a:rPr lang="it-IT" dirty="0">
                <a:solidFill>
                  <a:srgbClr val="231F20"/>
                </a:solidFill>
                <a:latin typeface="Times-Roman" pitchFamily="18"/>
              </a:rPr>
              <a:t> </a:t>
            </a:r>
            <a:r>
              <a:rPr lang="it-IT" dirty="0" err="1">
                <a:solidFill>
                  <a:srgbClr val="231F20"/>
                </a:solidFill>
                <a:latin typeface="Times-Roman" pitchFamily="18"/>
              </a:rPr>
              <a:t>osmotic</a:t>
            </a:r>
            <a:r>
              <a:rPr lang="it-IT" dirty="0">
                <a:solidFill>
                  <a:srgbClr val="231F20"/>
                </a:solidFill>
                <a:latin typeface="Times-Roman" pitchFamily="18"/>
              </a:rPr>
              <a:t> shock, </a:t>
            </a:r>
            <a:r>
              <a:rPr lang="it-IT" dirty="0" err="1">
                <a:solidFill>
                  <a:srgbClr val="231F20"/>
                </a:solidFill>
                <a:latin typeface="Times-Roman" pitchFamily="18"/>
              </a:rPr>
              <a:t>resulting</a:t>
            </a:r>
            <a:r>
              <a:rPr lang="it-IT" dirty="0">
                <a:solidFill>
                  <a:srgbClr val="231F20"/>
                </a:solidFill>
                <a:latin typeface="Times-Roman" pitchFamily="18"/>
              </a:rPr>
              <a:t> in the </a:t>
            </a:r>
            <a:r>
              <a:rPr lang="it-IT" dirty="0" err="1">
                <a:solidFill>
                  <a:srgbClr val="231F20"/>
                </a:solidFill>
                <a:latin typeface="Times-Roman" pitchFamily="18"/>
              </a:rPr>
              <a:t>release</a:t>
            </a:r>
            <a:r>
              <a:rPr lang="it-IT" dirty="0">
                <a:solidFill>
                  <a:srgbClr val="231F20"/>
                </a:solidFill>
                <a:latin typeface="Times-Roman" pitchFamily="18"/>
              </a:rPr>
              <a:t> of</a:t>
            </a:r>
          </a:p>
          <a:p>
            <a:pPr lvl="0" hangingPunct="1"/>
            <a:r>
              <a:rPr lang="it-IT" dirty="0" err="1">
                <a:solidFill>
                  <a:srgbClr val="231F20"/>
                </a:solidFill>
                <a:latin typeface="Times-Roman" pitchFamily="18"/>
              </a:rPr>
              <a:t>microparticles</a:t>
            </a:r>
            <a:r>
              <a:rPr lang="it-IT" dirty="0">
                <a:solidFill>
                  <a:srgbClr val="231F20"/>
                </a:solidFill>
                <a:latin typeface="Times-Roman" pitchFamily="18"/>
              </a:rPr>
              <a:t> or </a:t>
            </a:r>
            <a:r>
              <a:rPr lang="it-IT" dirty="0" err="1">
                <a:solidFill>
                  <a:srgbClr val="231F20"/>
                </a:solidFill>
                <a:latin typeface="Times-Roman" pitchFamily="18"/>
              </a:rPr>
              <a:t>paucimicronic</a:t>
            </a:r>
            <a:r>
              <a:rPr lang="it-IT" dirty="0">
                <a:solidFill>
                  <a:srgbClr val="231F20"/>
                </a:solidFill>
                <a:latin typeface="Times-Roman" pitchFamily="18"/>
              </a:rPr>
              <a:t> </a:t>
            </a:r>
            <a:r>
              <a:rPr lang="it-IT" dirty="0" err="1">
                <a:solidFill>
                  <a:srgbClr val="231F20"/>
                </a:solidFill>
                <a:latin typeface="Times-Roman" pitchFamily="18"/>
              </a:rPr>
              <a:t>particles</a:t>
            </a:r>
            <a:r>
              <a:rPr lang="it-IT" dirty="0">
                <a:solidFill>
                  <a:srgbClr val="231F20"/>
                </a:solidFill>
                <a:latin typeface="Times-Roman" pitchFamily="18"/>
              </a:rPr>
              <a:t> </a:t>
            </a:r>
            <a:r>
              <a:rPr lang="it-IT" dirty="0" err="1">
                <a:solidFill>
                  <a:srgbClr val="231F20"/>
                </a:solidFill>
                <a:latin typeface="Times-Roman" pitchFamily="18"/>
              </a:rPr>
              <a:t>that</a:t>
            </a:r>
            <a:r>
              <a:rPr lang="it-IT" dirty="0">
                <a:solidFill>
                  <a:srgbClr val="231F20"/>
                </a:solidFill>
                <a:latin typeface="Times-Roman" pitchFamily="18"/>
              </a:rPr>
              <a:t> </a:t>
            </a:r>
            <a:r>
              <a:rPr lang="it-IT" dirty="0" err="1">
                <a:solidFill>
                  <a:srgbClr val="231F20"/>
                </a:solidFill>
                <a:latin typeface="Times-Roman" pitchFamily="18"/>
              </a:rPr>
              <a:t>may</a:t>
            </a:r>
            <a:r>
              <a:rPr lang="it-IT" dirty="0">
                <a:solidFill>
                  <a:srgbClr val="231F20"/>
                </a:solidFill>
                <a:latin typeface="Times-Roman" pitchFamily="18"/>
              </a:rPr>
              <a:t> </a:t>
            </a:r>
            <a:r>
              <a:rPr lang="it-IT" dirty="0" err="1">
                <a:solidFill>
                  <a:srgbClr val="231F20"/>
                </a:solidFill>
                <a:latin typeface="Times-Roman" pitchFamily="18"/>
              </a:rPr>
              <a:t>contain</a:t>
            </a:r>
            <a:endParaRPr lang="it-IT" dirty="0">
              <a:solidFill>
                <a:srgbClr val="231F20"/>
              </a:solidFill>
              <a:latin typeface="Times-Roman" pitchFamily="18"/>
            </a:endParaRPr>
          </a:p>
          <a:p>
            <a:pPr lvl="0" hangingPunct="1"/>
            <a:r>
              <a:rPr lang="it-IT" dirty="0" err="1">
                <a:solidFill>
                  <a:srgbClr val="231F20"/>
                </a:solidFill>
                <a:latin typeface="Times-Roman" pitchFamily="18"/>
              </a:rPr>
              <a:t>allergenic</a:t>
            </a:r>
            <a:r>
              <a:rPr lang="it-IT" dirty="0">
                <a:solidFill>
                  <a:srgbClr val="231F20"/>
                </a:solidFill>
                <a:latin typeface="Times-Roman" pitchFamily="18"/>
              </a:rPr>
              <a:t> </a:t>
            </a:r>
            <a:r>
              <a:rPr lang="it-IT" dirty="0" err="1">
                <a:solidFill>
                  <a:srgbClr val="231F20"/>
                </a:solidFill>
                <a:latin typeface="Times-Roman" pitchFamily="18"/>
              </a:rPr>
              <a:t>proteins</a:t>
            </a:r>
            <a:r>
              <a:rPr lang="it-IT" dirty="0">
                <a:solidFill>
                  <a:srgbClr val="231F20"/>
                </a:solidFill>
                <a:latin typeface="Times-Roman" pitchFamily="18"/>
              </a:rPr>
              <a:t> [28]. The </a:t>
            </a:r>
            <a:r>
              <a:rPr lang="it-IT" dirty="0" err="1">
                <a:solidFill>
                  <a:srgbClr val="231F20"/>
                </a:solidFill>
                <a:latin typeface="Times-Roman" pitchFamily="18"/>
              </a:rPr>
              <a:t>presence</a:t>
            </a:r>
            <a:r>
              <a:rPr lang="it-IT" dirty="0">
                <a:solidFill>
                  <a:srgbClr val="231F20"/>
                </a:solidFill>
                <a:latin typeface="Times-Roman" pitchFamily="18"/>
              </a:rPr>
              <a:t> of </a:t>
            </a:r>
            <a:r>
              <a:rPr lang="it-IT" dirty="0" err="1">
                <a:solidFill>
                  <a:srgbClr val="231F20"/>
                </a:solidFill>
                <a:latin typeface="Times-Roman" pitchFamily="18"/>
              </a:rPr>
              <a:t>these</a:t>
            </a:r>
            <a:r>
              <a:rPr lang="it-IT" dirty="0">
                <a:solidFill>
                  <a:srgbClr val="231F20"/>
                </a:solidFill>
                <a:latin typeface="Times-Roman" pitchFamily="18"/>
              </a:rPr>
              <a:t> </a:t>
            </a:r>
            <a:r>
              <a:rPr lang="it-IT" dirty="0" err="1">
                <a:solidFill>
                  <a:srgbClr val="231F20"/>
                </a:solidFill>
                <a:latin typeface="Times-Roman" pitchFamily="18"/>
              </a:rPr>
              <a:t>paucimicronic</a:t>
            </a:r>
            <a:endParaRPr lang="it-IT" dirty="0">
              <a:solidFill>
                <a:srgbClr val="231F20"/>
              </a:solidFill>
              <a:latin typeface="Times-Roman" pitchFamily="18"/>
            </a:endParaRPr>
          </a:p>
          <a:p>
            <a:pPr lvl="0" hangingPunct="1"/>
            <a:r>
              <a:rPr lang="it-IT" dirty="0" err="1">
                <a:solidFill>
                  <a:srgbClr val="231F20"/>
                </a:solidFill>
                <a:latin typeface="Times-Roman" pitchFamily="18"/>
              </a:rPr>
              <a:t>particles</a:t>
            </a:r>
            <a:r>
              <a:rPr lang="it-IT" dirty="0">
                <a:solidFill>
                  <a:srgbClr val="231F20"/>
                </a:solidFill>
                <a:latin typeface="Times-Roman" pitchFamily="18"/>
              </a:rPr>
              <a:t> </a:t>
            </a:r>
            <a:r>
              <a:rPr lang="it-IT" dirty="0" err="1">
                <a:solidFill>
                  <a:srgbClr val="231F20"/>
                </a:solidFill>
                <a:latin typeface="Times-Roman" pitchFamily="18"/>
              </a:rPr>
              <a:t>would</a:t>
            </a:r>
            <a:r>
              <a:rPr lang="it-IT" dirty="0">
                <a:solidFill>
                  <a:srgbClr val="231F20"/>
                </a:solidFill>
                <a:latin typeface="Times-Roman" pitchFamily="18"/>
              </a:rPr>
              <a:t> </a:t>
            </a:r>
            <a:r>
              <a:rPr lang="it-IT" dirty="0" err="1">
                <a:solidFill>
                  <a:srgbClr val="231F20"/>
                </a:solidFill>
                <a:latin typeface="Times-Roman" pitchFamily="18"/>
              </a:rPr>
              <a:t>explain</a:t>
            </a:r>
            <a:r>
              <a:rPr lang="it-IT" dirty="0">
                <a:solidFill>
                  <a:srgbClr val="231F20"/>
                </a:solidFill>
                <a:latin typeface="Times-Roman" pitchFamily="18"/>
              </a:rPr>
              <a:t> the </a:t>
            </a:r>
            <a:r>
              <a:rPr lang="it-IT" dirty="0" err="1">
                <a:solidFill>
                  <a:srgbClr val="231F20"/>
                </a:solidFill>
                <a:latin typeface="Times-Roman" pitchFamily="18"/>
              </a:rPr>
              <a:t>discordance</a:t>
            </a:r>
            <a:r>
              <a:rPr lang="it-IT" dirty="0">
                <a:solidFill>
                  <a:srgbClr val="231F20"/>
                </a:solidFill>
                <a:latin typeface="Times-Roman" pitchFamily="18"/>
              </a:rPr>
              <a:t> </a:t>
            </a:r>
            <a:r>
              <a:rPr lang="it-IT" dirty="0" err="1">
                <a:solidFill>
                  <a:srgbClr val="231F20"/>
                </a:solidFill>
                <a:latin typeface="Times-Roman" pitchFamily="18"/>
              </a:rPr>
              <a:t>occasionally</a:t>
            </a:r>
            <a:r>
              <a:rPr lang="it-IT" dirty="0">
                <a:solidFill>
                  <a:srgbClr val="231F20"/>
                </a:solidFill>
                <a:latin typeface="Times-Roman" pitchFamily="18"/>
              </a:rPr>
              <a:t> </a:t>
            </a:r>
            <a:r>
              <a:rPr lang="it-IT" dirty="0" err="1">
                <a:solidFill>
                  <a:srgbClr val="231F20"/>
                </a:solidFill>
                <a:latin typeface="Times-Roman" pitchFamily="18"/>
              </a:rPr>
              <a:t>observed</a:t>
            </a:r>
            <a:endParaRPr lang="it-IT" dirty="0">
              <a:solidFill>
                <a:srgbClr val="231F20"/>
              </a:solidFill>
              <a:latin typeface="Times-Roman" pitchFamily="18"/>
            </a:endParaRPr>
          </a:p>
          <a:p>
            <a:pPr lvl="0" hangingPunct="1"/>
            <a:r>
              <a:rPr lang="it-IT" dirty="0" err="1">
                <a:solidFill>
                  <a:srgbClr val="231F20"/>
                </a:solidFill>
                <a:latin typeface="Times-Roman" pitchFamily="18"/>
              </a:rPr>
              <a:t>between</a:t>
            </a:r>
            <a:r>
              <a:rPr lang="it-IT" dirty="0">
                <a:solidFill>
                  <a:srgbClr val="231F20"/>
                </a:solidFill>
                <a:latin typeface="Times-Roman" pitchFamily="18"/>
              </a:rPr>
              <a:t> the </a:t>
            </a:r>
            <a:r>
              <a:rPr lang="it-IT" dirty="0" err="1">
                <a:solidFill>
                  <a:srgbClr val="231F20"/>
                </a:solidFill>
                <a:latin typeface="Times-Roman" pitchFamily="18"/>
              </a:rPr>
              <a:t>appearance</a:t>
            </a:r>
            <a:r>
              <a:rPr lang="it-IT" dirty="0">
                <a:solidFill>
                  <a:srgbClr val="231F20"/>
                </a:solidFill>
                <a:latin typeface="Times-Roman" pitchFamily="18"/>
              </a:rPr>
              <a:t> of </a:t>
            </a:r>
            <a:r>
              <a:rPr lang="it-IT" dirty="0" err="1">
                <a:solidFill>
                  <a:srgbClr val="231F20"/>
                </a:solidFill>
                <a:latin typeface="Times-Roman" pitchFamily="18"/>
              </a:rPr>
              <a:t>respiratory</a:t>
            </a:r>
            <a:r>
              <a:rPr lang="it-IT" dirty="0">
                <a:solidFill>
                  <a:srgbClr val="231F20"/>
                </a:solidFill>
                <a:latin typeface="Times-Roman" pitchFamily="18"/>
              </a:rPr>
              <a:t> </a:t>
            </a:r>
            <a:r>
              <a:rPr lang="it-IT" dirty="0" err="1">
                <a:solidFill>
                  <a:srgbClr val="231F20"/>
                </a:solidFill>
                <a:latin typeface="Times-Roman" pitchFamily="18"/>
              </a:rPr>
              <a:t>allergic</a:t>
            </a:r>
            <a:r>
              <a:rPr lang="it-IT" dirty="0">
                <a:solidFill>
                  <a:srgbClr val="231F20"/>
                </a:solidFill>
                <a:latin typeface="Times-Roman" pitchFamily="18"/>
              </a:rPr>
              <a:t> </a:t>
            </a:r>
            <a:r>
              <a:rPr lang="it-IT" dirty="0" err="1">
                <a:solidFill>
                  <a:srgbClr val="231F20"/>
                </a:solidFill>
                <a:latin typeface="Times-Roman" pitchFamily="18"/>
              </a:rPr>
              <a:t>symptoms</a:t>
            </a:r>
            <a:r>
              <a:rPr lang="it-IT" dirty="0">
                <a:solidFill>
                  <a:srgbClr val="231F20"/>
                </a:solidFill>
                <a:latin typeface="Times-Roman" pitchFamily="18"/>
              </a:rPr>
              <a:t> in a</a:t>
            </a:r>
          </a:p>
          <a:p>
            <a:pPr lvl="0" hangingPunct="1"/>
            <a:r>
              <a:rPr lang="it-IT" dirty="0" err="1">
                <a:solidFill>
                  <a:srgbClr val="231F20"/>
                </a:solidFill>
                <a:latin typeface="Times-Roman" pitchFamily="18"/>
              </a:rPr>
              <a:t>pollinic</a:t>
            </a:r>
            <a:r>
              <a:rPr lang="it-IT" dirty="0">
                <a:solidFill>
                  <a:srgbClr val="231F20"/>
                </a:solidFill>
                <a:latin typeface="Times-Roman" pitchFamily="18"/>
              </a:rPr>
              <a:t> </a:t>
            </a:r>
            <a:r>
              <a:rPr lang="it-IT" dirty="0" err="1">
                <a:solidFill>
                  <a:srgbClr val="231F20"/>
                </a:solidFill>
                <a:latin typeface="Times-Roman" pitchFamily="18"/>
              </a:rPr>
              <a:t>patient</a:t>
            </a:r>
            <a:r>
              <a:rPr lang="it-IT" dirty="0">
                <a:solidFill>
                  <a:srgbClr val="231F20"/>
                </a:solidFill>
                <a:latin typeface="Times-Roman" pitchFamily="18"/>
              </a:rPr>
              <a:t> and the </a:t>
            </a:r>
            <a:r>
              <a:rPr lang="it-IT" dirty="0" err="1">
                <a:solidFill>
                  <a:srgbClr val="231F20"/>
                </a:solidFill>
                <a:latin typeface="Times-Roman" pitchFamily="18"/>
              </a:rPr>
              <a:t>absence</a:t>
            </a:r>
            <a:r>
              <a:rPr lang="it-IT" dirty="0">
                <a:solidFill>
                  <a:srgbClr val="231F20"/>
                </a:solidFill>
                <a:latin typeface="Times-Roman" pitchFamily="18"/>
              </a:rPr>
              <a:t> of </a:t>
            </a:r>
            <a:r>
              <a:rPr lang="it-IT" dirty="0" err="1">
                <a:solidFill>
                  <a:srgbClr val="231F20"/>
                </a:solidFill>
                <a:latin typeface="Times-Roman" pitchFamily="18"/>
              </a:rPr>
              <a:t>actual</a:t>
            </a:r>
            <a:r>
              <a:rPr lang="it-IT" dirty="0">
                <a:solidFill>
                  <a:srgbClr val="231F20"/>
                </a:solidFill>
                <a:latin typeface="Times-Roman" pitchFamily="18"/>
              </a:rPr>
              <a:t> </a:t>
            </a:r>
            <a:r>
              <a:rPr lang="it-IT" dirty="0" err="1">
                <a:solidFill>
                  <a:srgbClr val="231F20"/>
                </a:solidFill>
                <a:latin typeface="Times-Roman" pitchFamily="18"/>
              </a:rPr>
              <a:t>pollen</a:t>
            </a:r>
            <a:r>
              <a:rPr lang="it-IT" dirty="0">
                <a:solidFill>
                  <a:srgbClr val="231F20"/>
                </a:solidFill>
                <a:latin typeface="Times-Roman" pitchFamily="18"/>
              </a:rPr>
              <a:t> </a:t>
            </a:r>
            <a:r>
              <a:rPr lang="it-IT" dirty="0" err="1">
                <a:solidFill>
                  <a:srgbClr val="231F20"/>
                </a:solidFill>
                <a:latin typeface="Times-Roman" pitchFamily="18"/>
              </a:rPr>
              <a:t>particles</a:t>
            </a:r>
            <a:r>
              <a:rPr lang="it-IT" dirty="0">
                <a:solidFill>
                  <a:srgbClr val="231F20"/>
                </a:solidFill>
                <a:latin typeface="Times-Roman" pitchFamily="18"/>
              </a:rPr>
              <a:t> in the</a:t>
            </a:r>
          </a:p>
          <a:p>
            <a:pPr lvl="0" hangingPunct="1"/>
            <a:r>
              <a:rPr lang="it-IT" dirty="0">
                <a:solidFill>
                  <a:srgbClr val="231F20"/>
                </a:solidFill>
                <a:latin typeface="Times-Roman" pitchFamily="18"/>
              </a:rPr>
              <a:t>atmosphere [29,30]. In the </a:t>
            </a:r>
            <a:r>
              <a:rPr lang="it-IT" dirty="0" err="1">
                <a:solidFill>
                  <a:srgbClr val="231F20"/>
                </a:solidFill>
                <a:latin typeface="Times-Roman" pitchFamily="18"/>
              </a:rPr>
              <a:t>same</a:t>
            </a:r>
            <a:r>
              <a:rPr lang="it-IT" dirty="0">
                <a:solidFill>
                  <a:srgbClr val="231F20"/>
                </a:solidFill>
                <a:latin typeface="Times-Roman" pitchFamily="18"/>
              </a:rPr>
              <a:t> way, </a:t>
            </a:r>
            <a:r>
              <a:rPr lang="it-IT" dirty="0" err="1">
                <a:solidFill>
                  <a:srgbClr val="231F20"/>
                </a:solidFill>
                <a:latin typeface="Times-Roman" pitchFamily="18"/>
              </a:rPr>
              <a:t>through</a:t>
            </a:r>
            <a:r>
              <a:rPr lang="it-IT" dirty="0">
                <a:solidFill>
                  <a:srgbClr val="231F20"/>
                </a:solidFill>
                <a:latin typeface="Times-Roman" pitchFamily="18"/>
              </a:rPr>
              <a:t> </a:t>
            </a:r>
            <a:r>
              <a:rPr lang="it-IT" dirty="0" err="1">
                <a:solidFill>
                  <a:srgbClr val="231F20"/>
                </a:solidFill>
                <a:latin typeface="Times-Roman" pitchFamily="18"/>
              </a:rPr>
              <a:t>physical</a:t>
            </a:r>
            <a:r>
              <a:rPr lang="it-IT" dirty="0">
                <a:solidFill>
                  <a:srgbClr val="231F20"/>
                </a:solidFill>
                <a:latin typeface="Times-Roman" pitchFamily="18"/>
              </a:rPr>
              <a:t> contact</a:t>
            </a:r>
          </a:p>
          <a:p>
            <a:pPr lvl="0" hangingPunct="1"/>
            <a:r>
              <a:rPr lang="it-IT" dirty="0" err="1">
                <a:solidFill>
                  <a:srgbClr val="231F20"/>
                </a:solidFill>
                <a:latin typeface="Times-Roman" pitchFamily="18"/>
              </a:rPr>
              <a:t>with</a:t>
            </a:r>
            <a:r>
              <a:rPr lang="it-IT" dirty="0">
                <a:solidFill>
                  <a:srgbClr val="231F20"/>
                </a:solidFill>
                <a:latin typeface="Times-Roman" pitchFamily="18"/>
              </a:rPr>
              <a:t> the </a:t>
            </a:r>
            <a:r>
              <a:rPr lang="it-IT" dirty="0" err="1">
                <a:solidFill>
                  <a:srgbClr val="231F20"/>
                </a:solidFill>
                <a:latin typeface="Times-Roman" pitchFamily="18"/>
              </a:rPr>
              <a:t>pollen</a:t>
            </a:r>
            <a:r>
              <a:rPr lang="it-IT" dirty="0">
                <a:solidFill>
                  <a:srgbClr val="231F20"/>
                </a:solidFill>
                <a:latin typeface="Times-Roman" pitchFamily="18"/>
              </a:rPr>
              <a:t> </a:t>
            </a:r>
            <a:r>
              <a:rPr lang="it-IT" dirty="0" err="1">
                <a:solidFill>
                  <a:srgbClr val="231F20"/>
                </a:solidFill>
                <a:latin typeface="Times-Roman" pitchFamily="18"/>
              </a:rPr>
              <a:t>particles</a:t>
            </a:r>
            <a:r>
              <a:rPr lang="it-IT" dirty="0">
                <a:solidFill>
                  <a:srgbClr val="231F20"/>
                </a:solidFill>
                <a:latin typeface="Times-Roman" pitchFamily="18"/>
              </a:rPr>
              <a:t>, </a:t>
            </a:r>
            <a:r>
              <a:rPr lang="it-IT" dirty="0" err="1">
                <a:solidFill>
                  <a:srgbClr val="231F20"/>
                </a:solidFill>
                <a:latin typeface="Times-Roman" pitchFamily="18"/>
              </a:rPr>
              <a:t>DEPs</a:t>
            </a:r>
            <a:r>
              <a:rPr lang="it-IT" dirty="0">
                <a:solidFill>
                  <a:srgbClr val="231F20"/>
                </a:solidFill>
                <a:latin typeface="Times-Roman" pitchFamily="18"/>
              </a:rPr>
              <a:t> can </a:t>
            </a:r>
            <a:r>
              <a:rPr lang="it-IT" dirty="0" err="1">
                <a:solidFill>
                  <a:srgbClr val="231F20"/>
                </a:solidFill>
                <a:latin typeface="Times-Roman" pitchFamily="18"/>
              </a:rPr>
              <a:t>disrupt</a:t>
            </a:r>
            <a:r>
              <a:rPr lang="it-IT" dirty="0">
                <a:solidFill>
                  <a:srgbClr val="231F20"/>
                </a:solidFill>
                <a:latin typeface="Times-Roman" pitchFamily="18"/>
              </a:rPr>
              <a:t> the </a:t>
            </a:r>
            <a:r>
              <a:rPr lang="it-IT" dirty="0" err="1">
                <a:solidFill>
                  <a:srgbClr val="231F20"/>
                </a:solidFill>
                <a:latin typeface="Times-Roman" pitchFamily="18"/>
              </a:rPr>
              <a:t>former</a:t>
            </a:r>
            <a:r>
              <a:rPr lang="it-IT" dirty="0">
                <a:solidFill>
                  <a:srgbClr val="231F20"/>
                </a:solidFill>
                <a:latin typeface="Times-Roman" pitchFamily="18"/>
              </a:rPr>
              <a:t>, </a:t>
            </a:r>
            <a:r>
              <a:rPr lang="it-IT" dirty="0" err="1">
                <a:solidFill>
                  <a:srgbClr val="231F20"/>
                </a:solidFill>
                <a:latin typeface="Times-Roman" pitchFamily="18"/>
              </a:rPr>
              <a:t>leading</a:t>
            </a:r>
            <a:endParaRPr lang="it-IT" dirty="0">
              <a:solidFill>
                <a:srgbClr val="231F20"/>
              </a:solidFill>
              <a:latin typeface="Times-Roman" pitchFamily="18"/>
            </a:endParaRPr>
          </a:p>
          <a:p>
            <a:pPr lvl="0" hangingPunct="1"/>
            <a:r>
              <a:rPr lang="it-IT" dirty="0" err="1">
                <a:solidFill>
                  <a:srgbClr val="231F20"/>
                </a:solidFill>
                <a:latin typeface="Times-Roman" pitchFamily="18"/>
              </a:rPr>
              <a:t>to</a:t>
            </a:r>
            <a:r>
              <a:rPr lang="it-IT" dirty="0">
                <a:solidFill>
                  <a:srgbClr val="231F20"/>
                </a:solidFill>
                <a:latin typeface="Times-Roman" pitchFamily="18"/>
              </a:rPr>
              <a:t> the </a:t>
            </a:r>
            <a:r>
              <a:rPr lang="it-IT" dirty="0" err="1">
                <a:solidFill>
                  <a:srgbClr val="231F20"/>
                </a:solidFill>
                <a:latin typeface="Times-Roman" pitchFamily="18"/>
              </a:rPr>
              <a:t>release</a:t>
            </a:r>
            <a:r>
              <a:rPr lang="it-IT" dirty="0">
                <a:solidFill>
                  <a:srgbClr val="231F20"/>
                </a:solidFill>
                <a:latin typeface="Times-Roman" pitchFamily="18"/>
              </a:rPr>
              <a:t> of </a:t>
            </a:r>
            <a:r>
              <a:rPr lang="it-IT" dirty="0" err="1">
                <a:solidFill>
                  <a:srgbClr val="231F20"/>
                </a:solidFill>
                <a:latin typeface="Times-Roman" pitchFamily="18"/>
              </a:rPr>
              <a:t>paucimicronic</a:t>
            </a:r>
            <a:r>
              <a:rPr lang="it-IT" dirty="0">
                <a:solidFill>
                  <a:srgbClr val="231F20"/>
                </a:solidFill>
                <a:latin typeface="Times-Roman" pitchFamily="18"/>
              </a:rPr>
              <a:t> </a:t>
            </a:r>
            <a:r>
              <a:rPr lang="it-IT" dirty="0" err="1">
                <a:solidFill>
                  <a:srgbClr val="231F20"/>
                </a:solidFill>
                <a:latin typeface="Times-Roman" pitchFamily="18"/>
              </a:rPr>
              <a:t>particles</a:t>
            </a:r>
            <a:r>
              <a:rPr lang="it-IT" dirty="0">
                <a:solidFill>
                  <a:srgbClr val="231F20"/>
                </a:solidFill>
                <a:latin typeface="Times-Roman" pitchFamily="18"/>
              </a:rPr>
              <a:t> and </a:t>
            </a:r>
            <a:r>
              <a:rPr lang="it-IT" dirty="0" err="1">
                <a:solidFill>
                  <a:srgbClr val="231F20"/>
                </a:solidFill>
                <a:latin typeface="Times-Roman" pitchFamily="18"/>
              </a:rPr>
              <a:t>transporting</a:t>
            </a:r>
            <a:r>
              <a:rPr lang="it-IT" dirty="0">
                <a:solidFill>
                  <a:srgbClr val="231F20"/>
                </a:solidFill>
                <a:latin typeface="Times-Roman" pitchFamily="18"/>
              </a:rPr>
              <a:t> </a:t>
            </a:r>
            <a:r>
              <a:rPr lang="it-IT" dirty="0" err="1">
                <a:solidFill>
                  <a:srgbClr val="231F20"/>
                </a:solidFill>
                <a:latin typeface="Times-Roman" pitchFamily="18"/>
              </a:rPr>
              <a:t>them</a:t>
            </a:r>
            <a:endParaRPr lang="it-IT" dirty="0">
              <a:solidFill>
                <a:srgbClr val="231F20"/>
              </a:solidFill>
              <a:latin typeface="Times-Roman" pitchFamily="18"/>
            </a:endParaRPr>
          </a:p>
          <a:p>
            <a:pPr lvl="0" hangingPunct="1"/>
            <a:r>
              <a:rPr lang="it-IT" dirty="0" err="1">
                <a:solidFill>
                  <a:srgbClr val="231F20"/>
                </a:solidFill>
                <a:latin typeface="Times-Roman" pitchFamily="18"/>
              </a:rPr>
              <a:t>by</a:t>
            </a:r>
            <a:r>
              <a:rPr lang="it-IT" dirty="0">
                <a:solidFill>
                  <a:srgbClr val="231F20"/>
                </a:solidFill>
                <a:latin typeface="Times-Roman" pitchFamily="18"/>
              </a:rPr>
              <a:t> air - </a:t>
            </a:r>
            <a:r>
              <a:rPr lang="it-IT" dirty="0" err="1">
                <a:solidFill>
                  <a:srgbClr val="231F20"/>
                </a:solidFill>
                <a:latin typeface="Times-Roman" pitchFamily="18"/>
              </a:rPr>
              <a:t>thus</a:t>
            </a:r>
            <a:r>
              <a:rPr lang="it-IT" dirty="0">
                <a:solidFill>
                  <a:srgbClr val="231F20"/>
                </a:solidFill>
                <a:latin typeface="Times-Roman" pitchFamily="18"/>
              </a:rPr>
              <a:t> </a:t>
            </a:r>
            <a:r>
              <a:rPr lang="it-IT" dirty="0" err="1">
                <a:solidFill>
                  <a:srgbClr val="231F20"/>
                </a:solidFill>
                <a:latin typeface="Times-Roman" pitchFamily="18"/>
              </a:rPr>
              <a:t>facilitating</a:t>
            </a:r>
            <a:r>
              <a:rPr lang="it-IT" dirty="0">
                <a:solidFill>
                  <a:srgbClr val="231F20"/>
                </a:solidFill>
                <a:latin typeface="Times-Roman" pitchFamily="18"/>
              </a:rPr>
              <a:t> </a:t>
            </a:r>
            <a:r>
              <a:rPr lang="it-IT" dirty="0" err="1">
                <a:solidFill>
                  <a:srgbClr val="231F20"/>
                </a:solidFill>
                <a:latin typeface="Times-Roman" pitchFamily="18"/>
              </a:rPr>
              <a:t>their</a:t>
            </a:r>
            <a:r>
              <a:rPr lang="it-IT" dirty="0">
                <a:solidFill>
                  <a:srgbClr val="231F20"/>
                </a:solidFill>
                <a:latin typeface="Times-Roman" pitchFamily="18"/>
              </a:rPr>
              <a:t> </a:t>
            </a:r>
            <a:r>
              <a:rPr lang="it-IT" dirty="0" err="1">
                <a:solidFill>
                  <a:srgbClr val="231F20"/>
                </a:solidFill>
                <a:latin typeface="Times-Roman" pitchFamily="18"/>
              </a:rPr>
              <a:t>penetration</a:t>
            </a:r>
            <a:r>
              <a:rPr lang="it-IT" dirty="0">
                <a:solidFill>
                  <a:srgbClr val="231F20"/>
                </a:solidFill>
                <a:latin typeface="Times-Roman" pitchFamily="18"/>
              </a:rPr>
              <a:t> of the </a:t>
            </a:r>
            <a:r>
              <a:rPr lang="it-IT" dirty="0" err="1">
                <a:solidFill>
                  <a:srgbClr val="231F20"/>
                </a:solidFill>
                <a:latin typeface="Times-Roman" pitchFamily="18"/>
              </a:rPr>
              <a:t>human</a:t>
            </a:r>
            <a:r>
              <a:rPr lang="it-IT" dirty="0">
                <a:solidFill>
                  <a:srgbClr val="231F20"/>
                </a:solidFill>
                <a:latin typeface="Times-Roman" pitchFamily="18"/>
              </a:rPr>
              <a:t> </a:t>
            </a:r>
            <a:r>
              <a:rPr lang="it-IT" dirty="0" err="1">
                <a:solidFill>
                  <a:srgbClr val="231F20"/>
                </a:solidFill>
                <a:latin typeface="Times-Roman" pitchFamily="18"/>
              </a:rPr>
              <a:t>airways</a:t>
            </a:r>
            <a:r>
              <a:rPr lang="it-IT" dirty="0">
                <a:solidFill>
                  <a:srgbClr val="231F20"/>
                </a:solidFill>
                <a:latin typeface="Times-Roman" pitchFamily="18"/>
              </a:rPr>
              <a:t>.</a:t>
            </a:r>
          </a:p>
          <a:p>
            <a:pPr lvl="0" hangingPunct="1"/>
            <a:r>
              <a:rPr lang="it-IT" dirty="0" err="1">
                <a:solidFill>
                  <a:srgbClr val="231F20"/>
                </a:solidFill>
                <a:latin typeface="Times-Roman" pitchFamily="18"/>
              </a:rPr>
              <a:t>It</a:t>
            </a:r>
            <a:r>
              <a:rPr lang="it-IT" dirty="0">
                <a:solidFill>
                  <a:srgbClr val="231F20"/>
                </a:solidFill>
                <a:latin typeface="Times-Roman" pitchFamily="18"/>
              </a:rPr>
              <a:t> </a:t>
            </a:r>
            <a:r>
              <a:rPr lang="it-IT" dirty="0" err="1">
                <a:solidFill>
                  <a:srgbClr val="231F20"/>
                </a:solidFill>
                <a:latin typeface="Times-Roman" pitchFamily="18"/>
              </a:rPr>
              <a:t>should</a:t>
            </a:r>
            <a:r>
              <a:rPr lang="it-IT" dirty="0">
                <a:solidFill>
                  <a:srgbClr val="231F20"/>
                </a:solidFill>
                <a:latin typeface="Times-Roman" pitchFamily="18"/>
              </a:rPr>
              <a:t> </a:t>
            </a:r>
            <a:r>
              <a:rPr lang="it-IT" dirty="0" err="1">
                <a:solidFill>
                  <a:srgbClr val="231F20"/>
                </a:solidFill>
                <a:latin typeface="Times-Roman" pitchFamily="18"/>
              </a:rPr>
              <a:t>be</a:t>
            </a:r>
            <a:r>
              <a:rPr lang="it-IT" dirty="0">
                <a:solidFill>
                  <a:srgbClr val="231F20"/>
                </a:solidFill>
                <a:latin typeface="Times-Roman" pitchFamily="18"/>
              </a:rPr>
              <a:t> </a:t>
            </a:r>
            <a:r>
              <a:rPr lang="it-IT" dirty="0" err="1">
                <a:solidFill>
                  <a:srgbClr val="231F20"/>
                </a:solidFill>
                <a:latin typeface="Times-Roman" pitchFamily="18"/>
              </a:rPr>
              <a:t>remembered</a:t>
            </a:r>
            <a:r>
              <a:rPr lang="it-IT" dirty="0">
                <a:solidFill>
                  <a:srgbClr val="231F20"/>
                </a:solidFill>
                <a:latin typeface="Times-Roman" pitchFamily="18"/>
              </a:rPr>
              <a:t> </a:t>
            </a:r>
            <a:r>
              <a:rPr lang="it-IT" dirty="0" err="1">
                <a:solidFill>
                  <a:srgbClr val="231F20"/>
                </a:solidFill>
                <a:latin typeface="Times-Roman" pitchFamily="18"/>
              </a:rPr>
              <a:t>that</a:t>
            </a:r>
            <a:r>
              <a:rPr lang="it-IT" dirty="0">
                <a:solidFill>
                  <a:srgbClr val="231F20"/>
                </a:solidFill>
                <a:latin typeface="Times-Roman" pitchFamily="18"/>
              </a:rPr>
              <a:t> </a:t>
            </a:r>
            <a:r>
              <a:rPr lang="it-IT" dirty="0" err="1">
                <a:solidFill>
                  <a:srgbClr val="231F20"/>
                </a:solidFill>
                <a:latin typeface="Times-Roman" pitchFamily="18"/>
              </a:rPr>
              <a:t>DEPs</a:t>
            </a:r>
            <a:r>
              <a:rPr lang="it-IT" dirty="0">
                <a:solidFill>
                  <a:srgbClr val="231F20"/>
                </a:solidFill>
                <a:latin typeface="Times-Roman" pitchFamily="18"/>
              </a:rPr>
              <a:t> </a:t>
            </a:r>
            <a:r>
              <a:rPr lang="it-IT" dirty="0" err="1">
                <a:solidFill>
                  <a:srgbClr val="231F20"/>
                </a:solidFill>
                <a:latin typeface="Times-Roman" pitchFamily="18"/>
              </a:rPr>
              <a:t>may</a:t>
            </a:r>
            <a:r>
              <a:rPr lang="it-IT" dirty="0">
                <a:solidFill>
                  <a:srgbClr val="231F20"/>
                </a:solidFill>
                <a:latin typeface="Times-Roman" pitchFamily="18"/>
              </a:rPr>
              <a:t> </a:t>
            </a:r>
            <a:r>
              <a:rPr lang="it-IT" dirty="0" err="1">
                <a:solidFill>
                  <a:srgbClr val="231F20"/>
                </a:solidFill>
                <a:latin typeface="Times-Roman" pitchFamily="18"/>
              </a:rPr>
              <a:t>measure</a:t>
            </a:r>
            <a:r>
              <a:rPr lang="it-IT" dirty="0">
                <a:solidFill>
                  <a:srgbClr val="231F20"/>
                </a:solidFill>
                <a:latin typeface="Times-Roman" pitchFamily="18"/>
              </a:rPr>
              <a:t> </a:t>
            </a:r>
            <a:r>
              <a:rPr lang="it-IT" dirty="0" err="1">
                <a:solidFill>
                  <a:srgbClr val="231F20"/>
                </a:solidFill>
                <a:latin typeface="Times-Roman" pitchFamily="18"/>
              </a:rPr>
              <a:t>less</a:t>
            </a:r>
            <a:r>
              <a:rPr lang="it-IT" dirty="0">
                <a:solidFill>
                  <a:srgbClr val="231F20"/>
                </a:solidFill>
                <a:latin typeface="Times-Roman" pitchFamily="18"/>
              </a:rPr>
              <a:t> </a:t>
            </a:r>
            <a:r>
              <a:rPr lang="it-IT" dirty="0" err="1">
                <a:solidFill>
                  <a:srgbClr val="231F20"/>
                </a:solidFill>
                <a:latin typeface="Times-Roman" pitchFamily="18"/>
              </a:rPr>
              <a:t>than</a:t>
            </a:r>
            <a:r>
              <a:rPr lang="it-IT" dirty="0">
                <a:solidFill>
                  <a:srgbClr val="231F20"/>
                </a:solidFill>
                <a:latin typeface="Times-Roman" pitchFamily="18"/>
              </a:rPr>
              <a:t> 10</a:t>
            </a:r>
          </a:p>
          <a:p>
            <a:pPr lvl="0" hangingPunct="1"/>
            <a:r>
              <a:rPr lang="it-IT" dirty="0">
                <a:solidFill>
                  <a:srgbClr val="231F20"/>
                </a:solidFill>
                <a:latin typeface="Times-Roman" pitchFamily="18"/>
              </a:rPr>
              <a:t>μm in </a:t>
            </a:r>
            <a:r>
              <a:rPr lang="it-IT" dirty="0" err="1">
                <a:solidFill>
                  <a:srgbClr val="231F20"/>
                </a:solidFill>
                <a:latin typeface="Times-Roman" pitchFamily="18"/>
              </a:rPr>
              <a:t>diameter</a:t>
            </a:r>
            <a:r>
              <a:rPr lang="it-IT" dirty="0">
                <a:solidFill>
                  <a:srgbClr val="231F20"/>
                </a:solidFill>
                <a:latin typeface="Times-Roman" pitchFamily="18"/>
              </a:rPr>
              <a:t>, and </a:t>
            </a:r>
            <a:r>
              <a:rPr lang="it-IT" dirty="0" err="1">
                <a:solidFill>
                  <a:srgbClr val="231F20"/>
                </a:solidFill>
                <a:latin typeface="Times-Roman" pitchFamily="18"/>
              </a:rPr>
              <a:t>many</a:t>
            </a:r>
            <a:r>
              <a:rPr lang="it-IT" dirty="0">
                <a:solidFill>
                  <a:srgbClr val="231F20"/>
                </a:solidFill>
                <a:latin typeface="Times-Roman" pitchFamily="18"/>
              </a:rPr>
              <a:t> are </a:t>
            </a:r>
            <a:r>
              <a:rPr lang="it-IT" dirty="0" err="1">
                <a:solidFill>
                  <a:srgbClr val="231F20"/>
                </a:solidFill>
                <a:latin typeface="Times-Roman" pitchFamily="18"/>
              </a:rPr>
              <a:t>even</a:t>
            </a:r>
            <a:r>
              <a:rPr lang="it-IT" dirty="0">
                <a:solidFill>
                  <a:srgbClr val="231F20"/>
                </a:solidFill>
                <a:latin typeface="Times-Roman" pitchFamily="18"/>
              </a:rPr>
              <a:t> </a:t>
            </a:r>
            <a:r>
              <a:rPr lang="it-IT" dirty="0" err="1">
                <a:solidFill>
                  <a:srgbClr val="231F20"/>
                </a:solidFill>
                <a:latin typeface="Times-Roman" pitchFamily="18"/>
              </a:rPr>
              <a:t>less</a:t>
            </a:r>
            <a:r>
              <a:rPr lang="it-IT" dirty="0">
                <a:solidFill>
                  <a:srgbClr val="231F20"/>
                </a:solidFill>
                <a:latin typeface="Times-Roman" pitchFamily="18"/>
              </a:rPr>
              <a:t> </a:t>
            </a:r>
            <a:r>
              <a:rPr lang="it-IT" dirty="0" err="1">
                <a:solidFill>
                  <a:srgbClr val="231F20"/>
                </a:solidFill>
                <a:latin typeface="Times-Roman" pitchFamily="18"/>
              </a:rPr>
              <a:t>than</a:t>
            </a:r>
            <a:r>
              <a:rPr lang="it-IT" dirty="0">
                <a:solidFill>
                  <a:srgbClr val="231F20"/>
                </a:solidFill>
                <a:latin typeface="Times-Roman" pitchFamily="18"/>
              </a:rPr>
              <a:t> 0.1 μm in </a:t>
            </a:r>
            <a:r>
              <a:rPr lang="it-IT" dirty="0" err="1">
                <a:solidFill>
                  <a:srgbClr val="231F20"/>
                </a:solidFill>
                <a:latin typeface="Times-Roman" pitchFamily="18"/>
              </a:rPr>
              <a:t>size</a:t>
            </a:r>
            <a:r>
              <a:rPr lang="it-IT" dirty="0">
                <a:solidFill>
                  <a:srgbClr val="231F20"/>
                </a:solidFill>
                <a:latin typeface="Times-Roman" pitchFamily="18"/>
              </a:rPr>
              <a:t>;</a:t>
            </a:r>
          </a:p>
          <a:p>
            <a:pPr lvl="0" hangingPunct="1"/>
            <a:r>
              <a:rPr lang="it-IT" dirty="0" err="1">
                <a:solidFill>
                  <a:srgbClr val="231F20"/>
                </a:solidFill>
                <a:latin typeface="Times-Roman" pitchFamily="18"/>
              </a:rPr>
              <a:t>as</a:t>
            </a:r>
            <a:r>
              <a:rPr lang="it-IT" dirty="0">
                <a:solidFill>
                  <a:srgbClr val="231F20"/>
                </a:solidFill>
                <a:latin typeface="Times-Roman" pitchFamily="18"/>
              </a:rPr>
              <a:t> a </a:t>
            </a:r>
            <a:r>
              <a:rPr lang="it-IT" dirty="0" err="1">
                <a:solidFill>
                  <a:srgbClr val="231F20"/>
                </a:solidFill>
                <a:latin typeface="Times-Roman" pitchFamily="18"/>
              </a:rPr>
              <a:t>result</a:t>
            </a:r>
            <a:r>
              <a:rPr lang="it-IT" dirty="0">
                <a:solidFill>
                  <a:srgbClr val="231F20"/>
                </a:solidFill>
                <a:latin typeface="Times-Roman" pitchFamily="18"/>
              </a:rPr>
              <a:t>, </a:t>
            </a:r>
            <a:r>
              <a:rPr lang="it-IT" dirty="0" err="1">
                <a:solidFill>
                  <a:srgbClr val="231F20"/>
                </a:solidFill>
                <a:latin typeface="Times-Roman" pitchFamily="18"/>
              </a:rPr>
              <a:t>they</a:t>
            </a:r>
            <a:r>
              <a:rPr lang="it-IT" dirty="0">
                <a:solidFill>
                  <a:srgbClr val="231F20"/>
                </a:solidFill>
                <a:latin typeface="Times-Roman" pitchFamily="18"/>
              </a:rPr>
              <a:t> can </a:t>
            </a:r>
            <a:r>
              <a:rPr lang="it-IT" dirty="0" err="1">
                <a:solidFill>
                  <a:srgbClr val="231F20"/>
                </a:solidFill>
                <a:latin typeface="Times-Roman" pitchFamily="18"/>
              </a:rPr>
              <a:t>easily</a:t>
            </a:r>
            <a:r>
              <a:rPr lang="it-IT" dirty="0">
                <a:solidFill>
                  <a:srgbClr val="231F20"/>
                </a:solidFill>
                <a:latin typeface="Times-Roman" pitchFamily="18"/>
              </a:rPr>
              <a:t> penetrate the </a:t>
            </a:r>
            <a:r>
              <a:rPr lang="it-IT" dirty="0" err="1">
                <a:solidFill>
                  <a:srgbClr val="231F20"/>
                </a:solidFill>
                <a:latin typeface="Times-Roman" pitchFamily="18"/>
              </a:rPr>
              <a:t>airways</a:t>
            </a:r>
            <a:r>
              <a:rPr lang="it-IT" dirty="0">
                <a:solidFill>
                  <a:srgbClr val="231F20"/>
                </a:solidFill>
                <a:latin typeface="Times-Roman" pitchFamily="18"/>
              </a:rPr>
              <a:t> and </a:t>
            </a:r>
            <a:r>
              <a:rPr lang="it-IT" dirty="0" err="1">
                <a:solidFill>
                  <a:srgbClr val="231F20"/>
                </a:solidFill>
                <a:latin typeface="Times-Roman" pitchFamily="18"/>
              </a:rPr>
              <a:t>even</a:t>
            </a:r>
            <a:endParaRPr lang="it-IT" dirty="0">
              <a:solidFill>
                <a:srgbClr val="231F20"/>
              </a:solidFill>
              <a:latin typeface="Times-Roman" pitchFamily="18"/>
            </a:endParaRPr>
          </a:p>
          <a:p>
            <a:pPr lvl="0" hangingPunct="1"/>
            <a:r>
              <a:rPr lang="it-IT" dirty="0" err="1">
                <a:solidFill>
                  <a:srgbClr val="231F20"/>
                </a:solidFill>
                <a:latin typeface="Times-Roman" pitchFamily="18"/>
              </a:rPr>
              <a:t>reach</a:t>
            </a:r>
            <a:r>
              <a:rPr lang="it-IT" dirty="0">
                <a:solidFill>
                  <a:srgbClr val="231F20"/>
                </a:solidFill>
                <a:latin typeface="Times-Roman" pitchFamily="18"/>
              </a:rPr>
              <a:t> the </a:t>
            </a:r>
            <a:r>
              <a:rPr lang="it-IT" dirty="0" err="1">
                <a:solidFill>
                  <a:srgbClr val="231F20"/>
                </a:solidFill>
                <a:latin typeface="Times-Roman" pitchFamily="18"/>
              </a:rPr>
              <a:t>lower</a:t>
            </a:r>
            <a:r>
              <a:rPr lang="it-IT" dirty="0">
                <a:solidFill>
                  <a:srgbClr val="231F20"/>
                </a:solidFill>
                <a:latin typeface="Times-Roman" pitchFamily="18"/>
              </a:rPr>
              <a:t> </a:t>
            </a:r>
            <a:r>
              <a:rPr lang="it-IT" dirty="0" err="1">
                <a:solidFill>
                  <a:srgbClr val="231F20"/>
                </a:solidFill>
                <a:latin typeface="Times-Roman" pitchFamily="18"/>
              </a:rPr>
              <a:t>respiratory</a:t>
            </a:r>
            <a:r>
              <a:rPr lang="it-IT" dirty="0">
                <a:solidFill>
                  <a:srgbClr val="231F20"/>
                </a:solidFill>
                <a:latin typeface="Times-Roman" pitchFamily="18"/>
              </a:rPr>
              <a:t> </a:t>
            </a:r>
            <a:r>
              <a:rPr lang="it-IT" dirty="0" err="1">
                <a:solidFill>
                  <a:srgbClr val="231F20"/>
                </a:solidFill>
                <a:latin typeface="Times-Roman" pitchFamily="18"/>
              </a:rPr>
              <a:t>tract</a:t>
            </a:r>
            <a:r>
              <a:rPr lang="it-IT" dirty="0">
                <a:solidFill>
                  <a:srgbClr val="231F20"/>
                </a:solidFill>
                <a:latin typeface="Times-Roman" pitchFamily="18"/>
              </a:rPr>
              <a:t> [31,32]. In vitro </a:t>
            </a:r>
            <a:r>
              <a:rPr lang="it-IT" dirty="0" err="1">
                <a:solidFill>
                  <a:srgbClr val="231F20"/>
                </a:solidFill>
                <a:latin typeface="Times-Roman" pitchFamily="18"/>
              </a:rPr>
              <a:t>studies</a:t>
            </a:r>
            <a:r>
              <a:rPr lang="it-IT" dirty="0">
                <a:solidFill>
                  <a:srgbClr val="231F20"/>
                </a:solidFill>
                <a:latin typeface="Times-Roman" pitchFamily="18"/>
              </a:rPr>
              <a:t> </a:t>
            </a:r>
            <a:r>
              <a:rPr lang="it-IT" dirty="0" err="1">
                <a:solidFill>
                  <a:srgbClr val="231F20"/>
                </a:solidFill>
                <a:latin typeface="Times-Roman" pitchFamily="18"/>
              </a:rPr>
              <a:t>have</a:t>
            </a:r>
            <a:endParaRPr lang="it-IT" dirty="0">
              <a:solidFill>
                <a:srgbClr val="231F20"/>
              </a:solidFill>
              <a:latin typeface="Times-Roman" pitchFamily="18"/>
            </a:endParaRPr>
          </a:p>
          <a:p>
            <a:pPr lvl="0" hangingPunct="1"/>
            <a:r>
              <a:rPr lang="it-IT" dirty="0" err="1">
                <a:solidFill>
                  <a:srgbClr val="231F20"/>
                </a:solidFill>
                <a:latin typeface="Times-Roman" pitchFamily="18"/>
              </a:rPr>
              <a:t>shown</a:t>
            </a:r>
            <a:r>
              <a:rPr lang="it-IT" dirty="0">
                <a:solidFill>
                  <a:srgbClr val="231F20"/>
                </a:solidFill>
                <a:latin typeface="Times-Roman" pitchFamily="18"/>
              </a:rPr>
              <a:t> </a:t>
            </a:r>
            <a:r>
              <a:rPr lang="it-IT" dirty="0" err="1">
                <a:solidFill>
                  <a:srgbClr val="231F20"/>
                </a:solidFill>
                <a:latin typeface="Times-Roman" pitchFamily="18"/>
              </a:rPr>
              <a:t>that</a:t>
            </a:r>
            <a:r>
              <a:rPr lang="it-IT" dirty="0">
                <a:solidFill>
                  <a:srgbClr val="231F20"/>
                </a:solidFill>
                <a:latin typeface="Times-Roman" pitchFamily="18"/>
              </a:rPr>
              <a:t> </a:t>
            </a:r>
            <a:r>
              <a:rPr lang="it-IT" dirty="0" err="1">
                <a:solidFill>
                  <a:srgbClr val="231F20"/>
                </a:solidFill>
                <a:latin typeface="Times-Roman" pitchFamily="18"/>
              </a:rPr>
              <a:t>Lol</a:t>
            </a:r>
            <a:r>
              <a:rPr lang="it-IT" dirty="0">
                <a:solidFill>
                  <a:srgbClr val="231F20"/>
                </a:solidFill>
                <a:latin typeface="Times-Roman" pitchFamily="18"/>
              </a:rPr>
              <a:t> p 1 and </a:t>
            </a:r>
            <a:r>
              <a:rPr lang="it-IT" dirty="0" err="1">
                <a:solidFill>
                  <a:srgbClr val="231F20"/>
                </a:solidFill>
                <a:latin typeface="Times-Roman" pitchFamily="18"/>
              </a:rPr>
              <a:t>Bet</a:t>
            </a:r>
            <a:r>
              <a:rPr lang="it-IT" dirty="0">
                <a:solidFill>
                  <a:srgbClr val="231F20"/>
                </a:solidFill>
                <a:latin typeface="Times-Roman" pitchFamily="18"/>
              </a:rPr>
              <a:t> v 1, </a:t>
            </a:r>
            <a:r>
              <a:rPr lang="it-IT" dirty="0" err="1">
                <a:solidFill>
                  <a:srgbClr val="231F20"/>
                </a:solidFill>
                <a:latin typeface="Times-Roman" pitchFamily="18"/>
              </a:rPr>
              <a:t>which</a:t>
            </a:r>
            <a:r>
              <a:rPr lang="it-IT" dirty="0">
                <a:solidFill>
                  <a:srgbClr val="231F20"/>
                </a:solidFill>
                <a:latin typeface="Times-Roman" pitchFamily="18"/>
              </a:rPr>
              <a:t> are the </a:t>
            </a:r>
            <a:r>
              <a:rPr lang="it-IT" dirty="0" err="1">
                <a:solidFill>
                  <a:srgbClr val="231F20"/>
                </a:solidFill>
                <a:latin typeface="Times-Roman" pitchFamily="18"/>
              </a:rPr>
              <a:t>prevalent</a:t>
            </a:r>
            <a:r>
              <a:rPr lang="it-IT" dirty="0">
                <a:solidFill>
                  <a:srgbClr val="231F20"/>
                </a:solidFill>
                <a:latin typeface="Times-Roman" pitchFamily="18"/>
              </a:rPr>
              <a:t> or</a:t>
            </a:r>
          </a:p>
          <a:p>
            <a:pPr lvl="0" hangingPunct="1"/>
            <a:r>
              <a:rPr lang="it-IT" dirty="0" err="1">
                <a:solidFill>
                  <a:srgbClr val="231F20"/>
                </a:solidFill>
                <a:latin typeface="Times-Roman" pitchFamily="18"/>
              </a:rPr>
              <a:t>majority</a:t>
            </a:r>
            <a:r>
              <a:rPr lang="it-IT" dirty="0">
                <a:solidFill>
                  <a:srgbClr val="231F20"/>
                </a:solidFill>
                <a:latin typeface="Times-Roman" pitchFamily="18"/>
              </a:rPr>
              <a:t> </a:t>
            </a:r>
            <a:r>
              <a:rPr lang="it-IT" dirty="0" err="1">
                <a:solidFill>
                  <a:srgbClr val="231F20"/>
                </a:solidFill>
                <a:latin typeface="Times-Roman" pitchFamily="18"/>
              </a:rPr>
              <a:t>allergens</a:t>
            </a:r>
            <a:r>
              <a:rPr lang="it-IT" dirty="0">
                <a:solidFill>
                  <a:srgbClr val="231F20"/>
                </a:solidFill>
                <a:latin typeface="Times-Roman" pitchFamily="18"/>
              </a:rPr>
              <a:t> of </a:t>
            </a:r>
            <a:r>
              <a:rPr lang="it-IT" dirty="0" err="1">
                <a:solidFill>
                  <a:srgbClr val="231F20"/>
                </a:solidFill>
                <a:latin typeface="Times-Roman" pitchFamily="18"/>
              </a:rPr>
              <a:t>Lolium</a:t>
            </a:r>
            <a:r>
              <a:rPr lang="it-IT" dirty="0">
                <a:solidFill>
                  <a:srgbClr val="231F20"/>
                </a:solidFill>
                <a:latin typeface="Times-Roman" pitchFamily="18"/>
              </a:rPr>
              <a:t> (a </a:t>
            </a:r>
            <a:r>
              <a:rPr lang="it-IT" dirty="0" err="1">
                <a:solidFill>
                  <a:srgbClr val="231F20"/>
                </a:solidFill>
                <a:latin typeface="Times-Roman" pitchFamily="18"/>
              </a:rPr>
              <a:t>gramineous</a:t>
            </a:r>
            <a:r>
              <a:rPr lang="it-IT" dirty="0">
                <a:solidFill>
                  <a:srgbClr val="231F20"/>
                </a:solidFill>
                <a:latin typeface="Times-Roman" pitchFamily="18"/>
              </a:rPr>
              <a:t> </a:t>
            </a:r>
            <a:r>
              <a:rPr lang="it-IT" dirty="0" err="1">
                <a:solidFill>
                  <a:srgbClr val="231F20"/>
                </a:solidFill>
                <a:latin typeface="Times-Roman" pitchFamily="18"/>
              </a:rPr>
              <a:t>species</a:t>
            </a:r>
            <a:r>
              <a:rPr lang="it-IT" dirty="0">
                <a:solidFill>
                  <a:srgbClr val="231F20"/>
                </a:solidFill>
                <a:latin typeface="Times-Roman" pitchFamily="18"/>
              </a:rPr>
              <a:t>) and </a:t>
            </a:r>
            <a:r>
              <a:rPr lang="it-IT" dirty="0" err="1">
                <a:solidFill>
                  <a:srgbClr val="231F20"/>
                </a:solidFill>
                <a:latin typeface="Times-Roman" pitchFamily="18"/>
              </a:rPr>
              <a:t>birch</a:t>
            </a:r>
            <a:r>
              <a:rPr lang="it-IT" dirty="0">
                <a:solidFill>
                  <a:srgbClr val="231F20"/>
                </a:solidFill>
                <a:latin typeface="Times-Roman" pitchFamily="18"/>
              </a:rPr>
              <a:t>,</a:t>
            </a:r>
          </a:p>
          <a:p>
            <a:pPr lvl="0" hangingPunct="1"/>
            <a:r>
              <a:rPr lang="it-IT" dirty="0" err="1">
                <a:solidFill>
                  <a:srgbClr val="231F20"/>
                </a:solidFill>
                <a:latin typeface="Times-Roman" pitchFamily="18"/>
              </a:rPr>
              <a:t>respectively</a:t>
            </a:r>
            <a:r>
              <a:rPr lang="it-IT" dirty="0">
                <a:solidFill>
                  <a:srgbClr val="231F20"/>
                </a:solidFill>
                <a:latin typeface="Times-Roman" pitchFamily="18"/>
              </a:rPr>
              <a:t>, </a:t>
            </a:r>
            <a:r>
              <a:rPr lang="it-IT" dirty="0" err="1">
                <a:solidFill>
                  <a:srgbClr val="231F20"/>
                </a:solidFill>
                <a:latin typeface="Times-Roman" pitchFamily="18"/>
              </a:rPr>
              <a:t>bind</a:t>
            </a:r>
            <a:r>
              <a:rPr lang="it-IT" dirty="0">
                <a:solidFill>
                  <a:srgbClr val="231F20"/>
                </a:solidFill>
                <a:latin typeface="Times-Roman" pitchFamily="18"/>
              </a:rPr>
              <a:t> </a:t>
            </a:r>
            <a:r>
              <a:rPr lang="it-IT" dirty="0" err="1">
                <a:solidFill>
                  <a:srgbClr val="231F20"/>
                </a:solidFill>
                <a:latin typeface="Times-Roman" pitchFamily="18"/>
              </a:rPr>
              <a:t>to</a:t>
            </a:r>
            <a:r>
              <a:rPr lang="it-IT" dirty="0">
                <a:solidFill>
                  <a:srgbClr val="231F20"/>
                </a:solidFill>
                <a:latin typeface="Times-Roman" pitchFamily="18"/>
              </a:rPr>
              <a:t> </a:t>
            </a:r>
            <a:r>
              <a:rPr lang="it-IT" dirty="0" err="1">
                <a:solidFill>
                  <a:srgbClr val="231F20"/>
                </a:solidFill>
                <a:latin typeface="Times-Roman" pitchFamily="18"/>
              </a:rPr>
              <a:t>DEPs</a:t>
            </a:r>
            <a:r>
              <a:rPr lang="it-IT" dirty="0">
                <a:solidFill>
                  <a:srgbClr val="231F20"/>
                </a:solidFill>
                <a:latin typeface="Times-Roman" pitchFamily="18"/>
              </a:rPr>
              <a:t> </a:t>
            </a:r>
            <a:r>
              <a:rPr lang="it-IT" dirty="0" err="1">
                <a:solidFill>
                  <a:srgbClr val="231F20"/>
                </a:solidFill>
                <a:latin typeface="Times-Roman" pitchFamily="18"/>
              </a:rPr>
              <a:t>thanks</a:t>
            </a:r>
            <a:r>
              <a:rPr lang="it-IT" dirty="0">
                <a:solidFill>
                  <a:srgbClr val="231F20"/>
                </a:solidFill>
                <a:latin typeface="Times-Roman" pitchFamily="18"/>
              </a:rPr>
              <a:t> </a:t>
            </a:r>
            <a:r>
              <a:rPr lang="it-IT" dirty="0" err="1">
                <a:solidFill>
                  <a:srgbClr val="231F20"/>
                </a:solidFill>
                <a:latin typeface="Times-Roman" pitchFamily="18"/>
              </a:rPr>
              <a:t>to</a:t>
            </a:r>
            <a:r>
              <a:rPr lang="it-IT" dirty="0">
                <a:solidFill>
                  <a:srgbClr val="231F20"/>
                </a:solidFill>
                <a:latin typeface="Times-Roman" pitchFamily="18"/>
              </a:rPr>
              <a:t> the </a:t>
            </a:r>
            <a:r>
              <a:rPr lang="it-IT" dirty="0" err="1">
                <a:solidFill>
                  <a:srgbClr val="231F20"/>
                </a:solidFill>
                <a:latin typeface="Times-Roman" pitchFamily="18"/>
              </a:rPr>
              <a:t>absorptive</a:t>
            </a:r>
            <a:r>
              <a:rPr lang="it-IT" dirty="0">
                <a:solidFill>
                  <a:srgbClr val="231F20"/>
                </a:solidFill>
                <a:latin typeface="Times-Roman" pitchFamily="18"/>
              </a:rPr>
              <a:t> </a:t>
            </a:r>
            <a:r>
              <a:rPr lang="it-IT" dirty="0" err="1">
                <a:solidFill>
                  <a:srgbClr val="231F20"/>
                </a:solidFill>
                <a:latin typeface="Times-Roman" pitchFamily="18"/>
              </a:rPr>
              <a:t>capacity</a:t>
            </a:r>
            <a:endParaRPr lang="it-IT" dirty="0">
              <a:solidFill>
                <a:srgbClr val="231F20"/>
              </a:solidFill>
              <a:latin typeface="Times-Roman" pitchFamily="18"/>
            </a:endParaRPr>
          </a:p>
          <a:p>
            <a:pPr lvl="0" hangingPunct="1"/>
            <a:r>
              <a:rPr lang="it-IT" dirty="0" err="1">
                <a:solidFill>
                  <a:srgbClr val="231F20"/>
                </a:solidFill>
                <a:latin typeface="Times-Roman" pitchFamily="18"/>
              </a:rPr>
              <a:t>resulting</a:t>
            </a:r>
            <a:r>
              <a:rPr lang="it-IT" dirty="0">
                <a:solidFill>
                  <a:srgbClr val="231F20"/>
                </a:solidFill>
                <a:latin typeface="Times-Roman" pitchFamily="18"/>
              </a:rPr>
              <a:t> </a:t>
            </a:r>
            <a:r>
              <a:rPr lang="it-IT" dirty="0" err="1">
                <a:solidFill>
                  <a:srgbClr val="231F20"/>
                </a:solidFill>
                <a:latin typeface="Times-Roman" pitchFamily="18"/>
              </a:rPr>
              <a:t>from</a:t>
            </a:r>
            <a:r>
              <a:rPr lang="it-IT" dirty="0">
                <a:solidFill>
                  <a:srgbClr val="231F20"/>
                </a:solidFill>
                <a:latin typeface="Times-Roman" pitchFamily="18"/>
              </a:rPr>
              <a:t> </a:t>
            </a:r>
            <a:r>
              <a:rPr lang="it-IT" dirty="0" err="1">
                <a:solidFill>
                  <a:srgbClr val="231F20"/>
                </a:solidFill>
                <a:latin typeface="Times-Roman" pitchFamily="18"/>
              </a:rPr>
              <a:t>their</a:t>
            </a:r>
            <a:r>
              <a:rPr lang="it-IT" dirty="0">
                <a:solidFill>
                  <a:srgbClr val="231F20"/>
                </a:solidFill>
                <a:latin typeface="Times-Roman" pitchFamily="18"/>
              </a:rPr>
              <a:t> </a:t>
            </a:r>
            <a:r>
              <a:rPr lang="it-IT" dirty="0" err="1">
                <a:solidFill>
                  <a:srgbClr val="231F20"/>
                </a:solidFill>
                <a:latin typeface="Times-Roman" pitchFamily="18"/>
              </a:rPr>
              <a:t>physicochemical</a:t>
            </a:r>
            <a:r>
              <a:rPr lang="it-IT" dirty="0">
                <a:solidFill>
                  <a:srgbClr val="231F20"/>
                </a:solidFill>
                <a:latin typeface="Times-Roman" pitchFamily="18"/>
              </a:rPr>
              <a:t> </a:t>
            </a:r>
            <a:r>
              <a:rPr lang="it-IT" dirty="0" err="1">
                <a:solidFill>
                  <a:srgbClr val="231F20"/>
                </a:solidFill>
                <a:latin typeface="Times-Roman" pitchFamily="18"/>
              </a:rPr>
              <a:t>characteristics</a:t>
            </a:r>
            <a:r>
              <a:rPr lang="it-IT" dirty="0">
                <a:solidFill>
                  <a:srgbClr val="231F20"/>
                </a:solidFill>
                <a:latin typeface="Times-Roman" pitchFamily="18"/>
              </a:rPr>
              <a:t> [33,34].</a:t>
            </a:r>
          </a:p>
          <a:p>
            <a:pPr lvl="0" hangingPunct="1"/>
            <a:r>
              <a:rPr lang="it-IT" dirty="0" err="1">
                <a:solidFill>
                  <a:srgbClr val="231F20"/>
                </a:solidFill>
                <a:latin typeface="Times-Roman" pitchFamily="18"/>
              </a:rPr>
              <a:t>Such</a:t>
            </a:r>
            <a:r>
              <a:rPr lang="it-IT" dirty="0">
                <a:solidFill>
                  <a:srgbClr val="231F20"/>
                </a:solidFill>
                <a:latin typeface="Times-Roman" pitchFamily="18"/>
              </a:rPr>
              <a:t> “</a:t>
            </a:r>
            <a:r>
              <a:rPr lang="it-IT" dirty="0" err="1">
                <a:solidFill>
                  <a:srgbClr val="231F20"/>
                </a:solidFill>
                <a:latin typeface="Times-Roman" pitchFamily="18"/>
              </a:rPr>
              <a:t>affi</a:t>
            </a:r>
            <a:r>
              <a:rPr lang="it-IT" dirty="0">
                <a:solidFill>
                  <a:srgbClr val="231F20"/>
                </a:solidFill>
                <a:latin typeface="Times-Roman" pitchFamily="18"/>
              </a:rPr>
              <a:t> </a:t>
            </a:r>
            <a:r>
              <a:rPr lang="it-IT" dirty="0" err="1">
                <a:solidFill>
                  <a:srgbClr val="231F20"/>
                </a:solidFill>
                <a:latin typeface="Times-Roman" pitchFamily="18"/>
              </a:rPr>
              <a:t>nity</a:t>
            </a:r>
            <a:r>
              <a:rPr lang="it-IT" dirty="0">
                <a:solidFill>
                  <a:srgbClr val="231F20"/>
                </a:solidFill>
                <a:latin typeface="Times-Roman" pitchFamily="18"/>
              </a:rPr>
              <a:t>” </a:t>
            </a:r>
            <a:r>
              <a:rPr lang="it-IT" dirty="0" err="1">
                <a:solidFill>
                  <a:srgbClr val="231F20"/>
                </a:solidFill>
                <a:latin typeface="Times-Roman" pitchFamily="18"/>
              </a:rPr>
              <a:t>has</a:t>
            </a:r>
            <a:r>
              <a:rPr lang="it-IT" dirty="0">
                <a:solidFill>
                  <a:srgbClr val="231F20"/>
                </a:solidFill>
                <a:latin typeface="Times-Roman" pitchFamily="18"/>
              </a:rPr>
              <a:t> </a:t>
            </a:r>
            <a:r>
              <a:rPr lang="it-IT" dirty="0" err="1">
                <a:solidFill>
                  <a:srgbClr val="231F20"/>
                </a:solidFill>
                <a:latin typeface="Times-Roman" pitchFamily="18"/>
              </a:rPr>
              <a:t>also</a:t>
            </a:r>
            <a:r>
              <a:rPr lang="it-IT" dirty="0">
                <a:solidFill>
                  <a:srgbClr val="231F20"/>
                </a:solidFill>
                <a:latin typeface="Times-Roman" pitchFamily="18"/>
              </a:rPr>
              <a:t> </a:t>
            </a:r>
            <a:r>
              <a:rPr lang="it-IT" dirty="0" err="1">
                <a:solidFill>
                  <a:srgbClr val="231F20"/>
                </a:solidFill>
                <a:latin typeface="Times-Roman" pitchFamily="18"/>
              </a:rPr>
              <a:t>been</a:t>
            </a:r>
            <a:r>
              <a:rPr lang="it-IT" dirty="0">
                <a:solidFill>
                  <a:srgbClr val="231F20"/>
                </a:solidFill>
                <a:latin typeface="Times-Roman" pitchFamily="18"/>
              </a:rPr>
              <a:t> </a:t>
            </a:r>
            <a:r>
              <a:rPr lang="it-IT" dirty="0" err="1">
                <a:solidFill>
                  <a:srgbClr val="231F20"/>
                </a:solidFill>
                <a:latin typeface="Times-Roman" pitchFamily="18"/>
              </a:rPr>
              <a:t>demonstrated</a:t>
            </a:r>
            <a:r>
              <a:rPr lang="it-IT" dirty="0">
                <a:solidFill>
                  <a:srgbClr val="231F20"/>
                </a:solidFill>
                <a:latin typeface="Times-Roman" pitchFamily="18"/>
              </a:rPr>
              <a:t> for </a:t>
            </a:r>
            <a:r>
              <a:rPr lang="it-IT" dirty="0" err="1">
                <a:solidFill>
                  <a:srgbClr val="231F20"/>
                </a:solidFill>
                <a:latin typeface="Times-Roman" pitchFamily="18"/>
              </a:rPr>
              <a:t>other</a:t>
            </a:r>
            <a:r>
              <a:rPr lang="it-IT" dirty="0">
                <a:solidFill>
                  <a:srgbClr val="231F20"/>
                </a:solidFill>
                <a:latin typeface="Times-Roman" pitchFamily="18"/>
              </a:rPr>
              <a:t> </a:t>
            </a:r>
            <a:r>
              <a:rPr lang="it-IT" dirty="0" err="1">
                <a:solidFill>
                  <a:srgbClr val="231F20"/>
                </a:solidFill>
                <a:latin typeface="Times-Roman" pitchFamily="18"/>
              </a:rPr>
              <a:t>allergens</a:t>
            </a:r>
            <a:endParaRPr lang="it-IT" dirty="0">
              <a:solidFill>
                <a:srgbClr val="231F20"/>
              </a:solidFill>
              <a:latin typeface="Times-Roman" pitchFamily="18"/>
            </a:endParaRPr>
          </a:p>
          <a:p>
            <a:pPr lvl="0" hangingPunct="1"/>
            <a:r>
              <a:rPr lang="it-IT" dirty="0" err="1">
                <a:solidFill>
                  <a:srgbClr val="231F20"/>
                </a:solidFill>
                <a:latin typeface="Times-Roman" pitchFamily="18"/>
              </a:rPr>
              <a:t>such</a:t>
            </a:r>
            <a:r>
              <a:rPr lang="it-IT" dirty="0">
                <a:solidFill>
                  <a:srgbClr val="231F20"/>
                </a:solidFill>
                <a:latin typeface="Times-Roman" pitchFamily="18"/>
              </a:rPr>
              <a:t> </a:t>
            </a:r>
            <a:r>
              <a:rPr lang="it-IT" dirty="0" err="1">
                <a:solidFill>
                  <a:srgbClr val="231F20"/>
                </a:solidFill>
                <a:latin typeface="Times-Roman" pitchFamily="18"/>
              </a:rPr>
              <a:t>as</a:t>
            </a:r>
            <a:r>
              <a:rPr lang="it-IT" dirty="0">
                <a:solidFill>
                  <a:srgbClr val="231F20"/>
                </a:solidFill>
                <a:latin typeface="Times-Roman" pitchFamily="18"/>
              </a:rPr>
              <a:t> </a:t>
            </a:r>
            <a:r>
              <a:rPr lang="it-IT" dirty="0" err="1">
                <a:solidFill>
                  <a:srgbClr val="231F20"/>
                </a:solidFill>
                <a:latin typeface="Times-Roman" pitchFamily="18"/>
              </a:rPr>
              <a:t>Der</a:t>
            </a:r>
            <a:r>
              <a:rPr lang="it-IT" dirty="0">
                <a:solidFill>
                  <a:srgbClr val="231F20"/>
                </a:solidFill>
                <a:latin typeface="Times-Roman" pitchFamily="18"/>
              </a:rPr>
              <a:t> p 1, </a:t>
            </a:r>
            <a:r>
              <a:rPr lang="it-IT" dirty="0" err="1">
                <a:solidFill>
                  <a:srgbClr val="231F20"/>
                </a:solidFill>
                <a:latin typeface="Times-Roman" pitchFamily="18"/>
              </a:rPr>
              <a:t>Fel</a:t>
            </a:r>
            <a:r>
              <a:rPr lang="it-IT" dirty="0">
                <a:solidFill>
                  <a:srgbClr val="231F20"/>
                </a:solidFill>
                <a:latin typeface="Times-Roman" pitchFamily="18"/>
              </a:rPr>
              <a:t> d 1 and Can f 1 [35].</a:t>
            </a:r>
          </a:p>
          <a:p>
            <a:pPr lvl="0" hangingPunct="1"/>
            <a:r>
              <a:rPr lang="it-IT" dirty="0" err="1">
                <a:solidFill>
                  <a:srgbClr val="231F20"/>
                </a:solidFill>
                <a:latin typeface="Times-Roman" pitchFamily="18"/>
              </a:rPr>
              <a:t>Other</a:t>
            </a:r>
            <a:r>
              <a:rPr lang="it-IT" dirty="0">
                <a:solidFill>
                  <a:srgbClr val="231F20"/>
                </a:solidFill>
                <a:latin typeface="Times-Roman" pitchFamily="18"/>
              </a:rPr>
              <a:t> </a:t>
            </a:r>
            <a:r>
              <a:rPr lang="it-IT" dirty="0" err="1">
                <a:solidFill>
                  <a:srgbClr val="231F20"/>
                </a:solidFill>
                <a:latin typeface="Times-Roman" pitchFamily="18"/>
              </a:rPr>
              <a:t>plant-derived</a:t>
            </a:r>
            <a:r>
              <a:rPr lang="it-IT" dirty="0">
                <a:solidFill>
                  <a:srgbClr val="231F20"/>
                </a:solidFill>
                <a:latin typeface="Times-Roman" pitchFamily="18"/>
              </a:rPr>
              <a:t> </a:t>
            </a:r>
            <a:r>
              <a:rPr lang="it-IT" dirty="0" err="1">
                <a:solidFill>
                  <a:srgbClr val="231F20"/>
                </a:solidFill>
                <a:latin typeface="Times-Roman" pitchFamily="18"/>
              </a:rPr>
              <a:t>allergenic</a:t>
            </a:r>
            <a:r>
              <a:rPr lang="it-IT" dirty="0">
                <a:solidFill>
                  <a:srgbClr val="231F20"/>
                </a:solidFill>
                <a:latin typeface="Times-Roman" pitchFamily="18"/>
              </a:rPr>
              <a:t> </a:t>
            </a:r>
            <a:r>
              <a:rPr lang="it-IT" dirty="0" err="1">
                <a:solidFill>
                  <a:srgbClr val="231F20"/>
                </a:solidFill>
                <a:latin typeface="Times-Roman" pitchFamily="18"/>
              </a:rPr>
              <a:t>particles</a:t>
            </a:r>
            <a:r>
              <a:rPr lang="it-IT" dirty="0">
                <a:solidFill>
                  <a:srgbClr val="231F20"/>
                </a:solidFill>
                <a:latin typeface="Times-Roman" pitchFamily="18"/>
              </a:rPr>
              <a:t> are the </a:t>
            </a:r>
            <a:r>
              <a:rPr lang="it-IT" dirty="0" err="1">
                <a:solidFill>
                  <a:srgbClr val="231F20"/>
                </a:solidFill>
                <a:latin typeface="Times-Roman" pitchFamily="18"/>
              </a:rPr>
              <a:t>so-called</a:t>
            </a:r>
            <a:endParaRPr lang="it-IT" dirty="0">
              <a:solidFill>
                <a:srgbClr val="231F20"/>
              </a:solidFill>
              <a:latin typeface="Times-Roman" pitchFamily="18"/>
            </a:endParaRPr>
          </a:p>
          <a:p>
            <a:pPr lvl="0" hangingPunct="1"/>
            <a:r>
              <a:rPr lang="it-IT" dirty="0" err="1">
                <a:solidFill>
                  <a:srgbClr val="231F20"/>
                </a:solidFill>
                <a:latin typeface="Times-Roman" pitchFamily="18"/>
              </a:rPr>
              <a:t>Ubish</a:t>
            </a:r>
            <a:r>
              <a:rPr lang="it-IT" dirty="0">
                <a:solidFill>
                  <a:srgbClr val="231F20"/>
                </a:solidFill>
                <a:latin typeface="Times-Roman" pitchFamily="18"/>
              </a:rPr>
              <a:t> </a:t>
            </a:r>
            <a:r>
              <a:rPr lang="it-IT" dirty="0" err="1">
                <a:solidFill>
                  <a:srgbClr val="231F20"/>
                </a:solidFill>
                <a:latin typeface="Times-Roman" pitchFamily="18"/>
              </a:rPr>
              <a:t>bodies</a:t>
            </a:r>
            <a:r>
              <a:rPr lang="it-IT" dirty="0">
                <a:solidFill>
                  <a:srgbClr val="231F20"/>
                </a:solidFill>
                <a:latin typeface="Times-Roman" pitchFamily="18"/>
              </a:rPr>
              <a:t>. </a:t>
            </a:r>
            <a:r>
              <a:rPr lang="it-IT" dirty="0" err="1">
                <a:solidFill>
                  <a:srgbClr val="231F20"/>
                </a:solidFill>
                <a:latin typeface="Times-Roman" pitchFamily="18"/>
              </a:rPr>
              <a:t>These</a:t>
            </a:r>
            <a:r>
              <a:rPr lang="it-IT" dirty="0">
                <a:solidFill>
                  <a:srgbClr val="231F20"/>
                </a:solidFill>
                <a:latin typeface="Times-Roman" pitchFamily="18"/>
              </a:rPr>
              <a:t> are </a:t>
            </a:r>
            <a:r>
              <a:rPr lang="it-IT" dirty="0" err="1">
                <a:solidFill>
                  <a:srgbClr val="231F20"/>
                </a:solidFill>
                <a:latin typeface="Times-Roman" pitchFamily="18"/>
              </a:rPr>
              <a:t>spheroid</a:t>
            </a:r>
            <a:r>
              <a:rPr lang="it-IT" dirty="0">
                <a:solidFill>
                  <a:srgbClr val="231F20"/>
                </a:solidFill>
                <a:latin typeface="Times-Roman" pitchFamily="18"/>
              </a:rPr>
              <a:t> </a:t>
            </a:r>
            <a:r>
              <a:rPr lang="it-IT" dirty="0" err="1">
                <a:solidFill>
                  <a:srgbClr val="231F20"/>
                </a:solidFill>
                <a:latin typeface="Times-Roman" pitchFamily="18"/>
              </a:rPr>
              <a:t>structures</a:t>
            </a:r>
            <a:r>
              <a:rPr lang="it-IT" dirty="0">
                <a:solidFill>
                  <a:srgbClr val="231F20"/>
                </a:solidFill>
                <a:latin typeface="Times-Roman" pitchFamily="18"/>
              </a:rPr>
              <a:t> </a:t>
            </a:r>
            <a:r>
              <a:rPr lang="it-IT" dirty="0" err="1">
                <a:solidFill>
                  <a:srgbClr val="231F20"/>
                </a:solidFill>
                <a:latin typeface="Times-Roman" pitchFamily="18"/>
              </a:rPr>
              <a:t>that</a:t>
            </a:r>
            <a:r>
              <a:rPr lang="it-IT" dirty="0">
                <a:solidFill>
                  <a:srgbClr val="231F20"/>
                </a:solidFill>
                <a:latin typeface="Times-Roman" pitchFamily="18"/>
              </a:rPr>
              <a:t> </a:t>
            </a:r>
            <a:r>
              <a:rPr lang="it-IT" dirty="0" err="1">
                <a:solidFill>
                  <a:srgbClr val="231F20"/>
                </a:solidFill>
                <a:latin typeface="Times-Roman" pitchFamily="18"/>
              </a:rPr>
              <a:t>develop</a:t>
            </a:r>
            <a:endParaRPr lang="it-IT" dirty="0">
              <a:solidFill>
                <a:srgbClr val="231F20"/>
              </a:solidFill>
              <a:latin typeface="Times-Roman" pitchFamily="18"/>
            </a:endParaRPr>
          </a:p>
          <a:p>
            <a:pPr lvl="0" hangingPunct="1"/>
            <a:r>
              <a:rPr lang="it-IT" dirty="0" err="1">
                <a:solidFill>
                  <a:srgbClr val="231F20"/>
                </a:solidFill>
                <a:latin typeface="Times-Roman" pitchFamily="18"/>
              </a:rPr>
              <a:t>with</a:t>
            </a:r>
            <a:r>
              <a:rPr lang="it-IT" dirty="0">
                <a:solidFill>
                  <a:srgbClr val="231F20"/>
                </a:solidFill>
                <a:latin typeface="Times-Roman" pitchFamily="18"/>
              </a:rPr>
              <a:t> </a:t>
            </a:r>
            <a:r>
              <a:rPr lang="it-IT" dirty="0" err="1">
                <a:solidFill>
                  <a:srgbClr val="231F20"/>
                </a:solidFill>
                <a:latin typeface="Times-Roman" pitchFamily="18"/>
              </a:rPr>
              <a:t>pollen</a:t>
            </a:r>
            <a:r>
              <a:rPr lang="it-IT" dirty="0">
                <a:solidFill>
                  <a:srgbClr val="231F20"/>
                </a:solidFill>
                <a:latin typeface="Times-Roman" pitchFamily="18"/>
              </a:rPr>
              <a:t> </a:t>
            </a:r>
            <a:r>
              <a:rPr lang="it-IT" dirty="0" err="1">
                <a:solidFill>
                  <a:srgbClr val="231F20"/>
                </a:solidFill>
                <a:latin typeface="Times-Roman" pitchFamily="18"/>
              </a:rPr>
              <a:t>exine</a:t>
            </a:r>
            <a:r>
              <a:rPr lang="it-IT" dirty="0">
                <a:solidFill>
                  <a:srgbClr val="231F20"/>
                </a:solidFill>
                <a:latin typeface="Times-Roman" pitchFamily="18"/>
              </a:rPr>
              <a:t> and are </a:t>
            </a:r>
            <a:r>
              <a:rPr lang="it-IT" dirty="0" err="1">
                <a:solidFill>
                  <a:srgbClr val="231F20"/>
                </a:solidFill>
                <a:latin typeface="Times-Roman" pitchFamily="18"/>
              </a:rPr>
              <a:t>found</a:t>
            </a:r>
            <a:r>
              <a:rPr lang="it-IT" dirty="0">
                <a:solidFill>
                  <a:srgbClr val="231F20"/>
                </a:solidFill>
                <a:latin typeface="Times-Roman" pitchFamily="18"/>
              </a:rPr>
              <a:t> in the </a:t>
            </a:r>
            <a:r>
              <a:rPr lang="it-IT" dirty="0" err="1">
                <a:solidFill>
                  <a:srgbClr val="231F20"/>
                </a:solidFill>
                <a:latin typeface="Times-Roman" pitchFamily="18"/>
              </a:rPr>
              <a:t>anthers</a:t>
            </a:r>
            <a:r>
              <a:rPr lang="it-IT" dirty="0">
                <a:solidFill>
                  <a:srgbClr val="231F20"/>
                </a:solidFill>
                <a:latin typeface="Times-Roman" pitchFamily="18"/>
              </a:rPr>
              <a:t> of </a:t>
            </a:r>
            <a:r>
              <a:rPr lang="it-IT" dirty="0" err="1">
                <a:solidFill>
                  <a:srgbClr val="231F20"/>
                </a:solidFill>
                <a:latin typeface="Times-Roman" pitchFamily="18"/>
              </a:rPr>
              <a:t>many</a:t>
            </a:r>
            <a:r>
              <a:rPr lang="it-IT" dirty="0">
                <a:solidFill>
                  <a:srgbClr val="231F20"/>
                </a:solidFill>
                <a:latin typeface="Times-Roman" pitchFamily="18"/>
              </a:rPr>
              <a:t> </a:t>
            </a:r>
            <a:r>
              <a:rPr lang="it-IT" dirty="0" err="1">
                <a:solidFill>
                  <a:srgbClr val="231F20"/>
                </a:solidFill>
                <a:latin typeface="Times-Roman" pitchFamily="18"/>
              </a:rPr>
              <a:t>plants</a:t>
            </a:r>
            <a:endParaRPr lang="it-IT" dirty="0">
              <a:solidFill>
                <a:srgbClr val="231F20"/>
              </a:solidFill>
              <a:latin typeface="Times-Roman" pitchFamily="18"/>
            </a:endParaRPr>
          </a:p>
          <a:p>
            <a:pPr lvl="0" hangingPunct="1"/>
            <a:r>
              <a:rPr lang="it-IT" dirty="0">
                <a:solidFill>
                  <a:srgbClr val="231F20"/>
                </a:solidFill>
                <a:latin typeface="Times-Roman" pitchFamily="18"/>
              </a:rPr>
              <a:t>[36]. </a:t>
            </a:r>
            <a:r>
              <a:rPr lang="it-IT" dirty="0" err="1">
                <a:solidFill>
                  <a:srgbClr val="231F20"/>
                </a:solidFill>
                <a:latin typeface="Times-Roman" pitchFamily="18"/>
              </a:rPr>
              <a:t>These</a:t>
            </a:r>
            <a:r>
              <a:rPr lang="it-IT" dirty="0">
                <a:solidFill>
                  <a:srgbClr val="231F20"/>
                </a:solidFill>
                <a:latin typeface="Times-Roman" pitchFamily="18"/>
              </a:rPr>
              <a:t> </a:t>
            </a:r>
            <a:r>
              <a:rPr lang="it-IT" dirty="0" err="1">
                <a:solidFill>
                  <a:srgbClr val="231F20"/>
                </a:solidFill>
                <a:latin typeface="Times-Roman" pitchFamily="18"/>
              </a:rPr>
              <a:t>structures</a:t>
            </a:r>
            <a:r>
              <a:rPr lang="it-IT" dirty="0">
                <a:solidFill>
                  <a:srgbClr val="231F20"/>
                </a:solidFill>
                <a:latin typeface="Times-Roman" pitchFamily="18"/>
              </a:rPr>
              <a:t>, </a:t>
            </a:r>
            <a:r>
              <a:rPr lang="it-IT" dirty="0" err="1">
                <a:solidFill>
                  <a:srgbClr val="231F20"/>
                </a:solidFill>
                <a:latin typeface="Times-Roman" pitchFamily="18"/>
              </a:rPr>
              <a:t>measuring</a:t>
            </a:r>
            <a:r>
              <a:rPr lang="it-IT" dirty="0">
                <a:solidFill>
                  <a:srgbClr val="231F20"/>
                </a:solidFill>
                <a:latin typeface="Times-Roman" pitchFamily="18"/>
              </a:rPr>
              <a:t> </a:t>
            </a:r>
            <a:r>
              <a:rPr lang="it-IT" dirty="0" err="1">
                <a:solidFill>
                  <a:srgbClr val="231F20"/>
                </a:solidFill>
                <a:latin typeface="Times-Roman" pitchFamily="18"/>
              </a:rPr>
              <a:t>only</a:t>
            </a:r>
            <a:r>
              <a:rPr lang="it-IT" dirty="0">
                <a:solidFill>
                  <a:srgbClr val="231F20"/>
                </a:solidFill>
                <a:latin typeface="Times-Roman" pitchFamily="18"/>
              </a:rPr>
              <a:t> a </a:t>
            </a:r>
            <a:r>
              <a:rPr lang="it-IT" dirty="0" err="1">
                <a:solidFill>
                  <a:srgbClr val="231F20"/>
                </a:solidFill>
                <a:latin typeface="Times-Roman" pitchFamily="18"/>
              </a:rPr>
              <a:t>few</a:t>
            </a:r>
            <a:r>
              <a:rPr lang="it-IT" dirty="0">
                <a:solidFill>
                  <a:srgbClr val="231F20"/>
                </a:solidFill>
                <a:latin typeface="Times-Roman" pitchFamily="18"/>
              </a:rPr>
              <a:t> μm in </a:t>
            </a:r>
            <a:r>
              <a:rPr lang="it-IT" dirty="0" err="1">
                <a:solidFill>
                  <a:srgbClr val="231F20"/>
                </a:solidFill>
                <a:latin typeface="Times-Roman" pitchFamily="18"/>
              </a:rPr>
              <a:t>diameter</a:t>
            </a:r>
            <a:r>
              <a:rPr lang="it-IT" dirty="0">
                <a:solidFill>
                  <a:srgbClr val="231F20"/>
                </a:solidFill>
                <a:latin typeface="Times-Roman" pitchFamily="18"/>
              </a:rPr>
              <a:t>,</a:t>
            </a:r>
          </a:p>
          <a:p>
            <a:pPr lvl="0" hangingPunct="1"/>
            <a:r>
              <a:rPr lang="it-IT" dirty="0" err="1">
                <a:solidFill>
                  <a:srgbClr val="231F20"/>
                </a:solidFill>
                <a:latin typeface="Times-Roman" pitchFamily="18"/>
              </a:rPr>
              <a:t>may</a:t>
            </a:r>
            <a:r>
              <a:rPr lang="it-IT" dirty="0">
                <a:solidFill>
                  <a:srgbClr val="231F20"/>
                </a:solidFill>
                <a:latin typeface="Times-Roman" pitchFamily="18"/>
              </a:rPr>
              <a:t> </a:t>
            </a:r>
            <a:r>
              <a:rPr lang="it-IT" dirty="0" err="1">
                <a:solidFill>
                  <a:srgbClr val="231F20"/>
                </a:solidFill>
                <a:latin typeface="Times-Roman" pitchFamily="18"/>
              </a:rPr>
              <a:t>also</a:t>
            </a:r>
            <a:r>
              <a:rPr lang="it-IT" dirty="0">
                <a:solidFill>
                  <a:srgbClr val="231F20"/>
                </a:solidFill>
                <a:latin typeface="Times-Roman" pitchFamily="18"/>
              </a:rPr>
              <a:t> </a:t>
            </a:r>
            <a:r>
              <a:rPr lang="it-IT" dirty="0" err="1">
                <a:solidFill>
                  <a:srgbClr val="231F20"/>
                </a:solidFill>
                <a:latin typeface="Times-Roman" pitchFamily="18"/>
              </a:rPr>
              <a:t>contain</a:t>
            </a:r>
            <a:r>
              <a:rPr lang="it-IT" dirty="0">
                <a:solidFill>
                  <a:srgbClr val="231F20"/>
                </a:solidFill>
                <a:latin typeface="Times-Roman" pitchFamily="18"/>
              </a:rPr>
              <a:t> </a:t>
            </a:r>
            <a:r>
              <a:rPr lang="it-IT" dirty="0" err="1">
                <a:solidFill>
                  <a:srgbClr val="231F20"/>
                </a:solidFill>
                <a:latin typeface="Times-Roman" pitchFamily="18"/>
              </a:rPr>
              <a:t>allergenic</a:t>
            </a:r>
            <a:r>
              <a:rPr lang="it-IT" dirty="0">
                <a:solidFill>
                  <a:srgbClr val="231F20"/>
                </a:solidFill>
                <a:latin typeface="Times-Roman" pitchFamily="18"/>
              </a:rPr>
              <a:t> </a:t>
            </a:r>
            <a:r>
              <a:rPr lang="it-IT" dirty="0" err="1">
                <a:solidFill>
                  <a:srgbClr val="231F20"/>
                </a:solidFill>
                <a:latin typeface="Times-Roman" pitchFamily="18"/>
              </a:rPr>
              <a:t>proteins</a:t>
            </a:r>
            <a:r>
              <a:rPr lang="it-IT" dirty="0">
                <a:solidFill>
                  <a:srgbClr val="231F20"/>
                </a:solidFill>
                <a:latin typeface="Times-Roman" pitchFamily="18"/>
              </a:rPr>
              <a:t> [37]. </a:t>
            </a:r>
            <a:r>
              <a:rPr lang="it-IT" dirty="0" err="1">
                <a:solidFill>
                  <a:srgbClr val="231F20"/>
                </a:solidFill>
                <a:latin typeface="Times-Roman" pitchFamily="18"/>
              </a:rPr>
              <a:t>Non-biological</a:t>
            </a:r>
            <a:endParaRPr lang="it-IT" dirty="0">
              <a:solidFill>
                <a:srgbClr val="231F20"/>
              </a:solidFill>
              <a:latin typeface="Times-Roman" pitchFamily="18"/>
            </a:endParaRPr>
          </a:p>
          <a:p>
            <a:pPr lvl="0" hangingPunct="1"/>
            <a:r>
              <a:rPr lang="it-IT" dirty="0" err="1">
                <a:solidFill>
                  <a:srgbClr val="231F20"/>
                </a:solidFill>
                <a:latin typeface="Times-Roman" pitchFamily="18"/>
              </a:rPr>
              <a:t>particles</a:t>
            </a:r>
            <a:r>
              <a:rPr lang="it-IT" dirty="0">
                <a:solidFill>
                  <a:srgbClr val="231F20"/>
                </a:solidFill>
                <a:latin typeface="Times-Roman" pitchFamily="18"/>
              </a:rPr>
              <a:t> in </a:t>
            </a:r>
            <a:r>
              <a:rPr lang="it-IT" dirty="0" err="1">
                <a:solidFill>
                  <a:srgbClr val="231F20"/>
                </a:solidFill>
                <a:latin typeface="Times-Roman" pitchFamily="18"/>
              </a:rPr>
              <a:t>suspension</a:t>
            </a:r>
            <a:r>
              <a:rPr lang="it-IT" dirty="0">
                <a:solidFill>
                  <a:srgbClr val="231F20"/>
                </a:solidFill>
                <a:latin typeface="Times-Roman" pitchFamily="18"/>
              </a:rPr>
              <a:t>, </a:t>
            </a:r>
            <a:r>
              <a:rPr lang="it-IT" dirty="0" err="1">
                <a:solidFill>
                  <a:srgbClr val="231F20"/>
                </a:solidFill>
                <a:latin typeface="Times-Roman" pitchFamily="18"/>
              </a:rPr>
              <a:t>such</a:t>
            </a:r>
            <a:r>
              <a:rPr lang="it-IT" dirty="0">
                <a:solidFill>
                  <a:srgbClr val="231F20"/>
                </a:solidFill>
                <a:latin typeface="Times-Roman" pitchFamily="18"/>
              </a:rPr>
              <a:t> </a:t>
            </a:r>
            <a:r>
              <a:rPr lang="it-IT" dirty="0" err="1">
                <a:solidFill>
                  <a:srgbClr val="231F20"/>
                </a:solidFill>
                <a:latin typeface="Times-Roman" pitchFamily="18"/>
              </a:rPr>
              <a:t>as</a:t>
            </a:r>
            <a:r>
              <a:rPr lang="it-IT" dirty="0">
                <a:solidFill>
                  <a:srgbClr val="231F20"/>
                </a:solidFill>
                <a:latin typeface="Times-Roman" pitchFamily="18"/>
              </a:rPr>
              <a:t> </a:t>
            </a:r>
            <a:r>
              <a:rPr lang="it-IT" dirty="0" err="1">
                <a:solidFill>
                  <a:srgbClr val="231F20"/>
                </a:solidFill>
                <a:latin typeface="Times-Roman" pitchFamily="18"/>
              </a:rPr>
              <a:t>DEPs</a:t>
            </a:r>
            <a:r>
              <a:rPr lang="it-IT" dirty="0">
                <a:solidFill>
                  <a:srgbClr val="231F20"/>
                </a:solidFill>
                <a:latin typeface="Times-Roman" pitchFamily="18"/>
              </a:rPr>
              <a:t>, </a:t>
            </a:r>
            <a:r>
              <a:rPr lang="it-IT" dirty="0" err="1">
                <a:solidFill>
                  <a:srgbClr val="231F20"/>
                </a:solidFill>
                <a:latin typeface="Times-Roman" pitchFamily="18"/>
              </a:rPr>
              <a:t>act</a:t>
            </a:r>
            <a:r>
              <a:rPr lang="it-IT" dirty="0">
                <a:solidFill>
                  <a:srgbClr val="231F20"/>
                </a:solidFill>
                <a:latin typeface="Times-Roman" pitchFamily="18"/>
              </a:rPr>
              <a:t> </a:t>
            </a:r>
            <a:r>
              <a:rPr lang="it-IT" dirty="0" err="1">
                <a:solidFill>
                  <a:srgbClr val="231F20"/>
                </a:solidFill>
                <a:latin typeface="Times-Roman" pitchFamily="18"/>
              </a:rPr>
              <a:t>as</a:t>
            </a:r>
            <a:r>
              <a:rPr lang="it-IT" dirty="0">
                <a:solidFill>
                  <a:srgbClr val="231F20"/>
                </a:solidFill>
                <a:latin typeface="Times-Roman" pitchFamily="18"/>
              </a:rPr>
              <a:t> </a:t>
            </a:r>
            <a:r>
              <a:rPr lang="it-IT" dirty="0" err="1">
                <a:solidFill>
                  <a:srgbClr val="231F20"/>
                </a:solidFill>
                <a:latin typeface="Times-Roman" pitchFamily="18"/>
              </a:rPr>
              <a:t>transporters</a:t>
            </a:r>
            <a:r>
              <a:rPr lang="it-IT" dirty="0">
                <a:solidFill>
                  <a:srgbClr val="231F20"/>
                </a:solidFill>
                <a:latin typeface="Times-Roman" pitchFamily="18"/>
              </a:rPr>
              <a:t> for</a:t>
            </a:r>
          </a:p>
          <a:p>
            <a:pPr lvl="0" hangingPunct="1"/>
            <a:r>
              <a:rPr lang="it-IT" dirty="0" err="1">
                <a:solidFill>
                  <a:srgbClr val="231F20"/>
                </a:solidFill>
                <a:latin typeface="Times-Roman" pitchFamily="18"/>
              </a:rPr>
              <a:t>these</a:t>
            </a:r>
            <a:r>
              <a:rPr lang="it-IT" dirty="0">
                <a:solidFill>
                  <a:srgbClr val="231F20"/>
                </a:solidFill>
                <a:latin typeface="Times-Roman" pitchFamily="18"/>
              </a:rPr>
              <a:t> </a:t>
            </a:r>
            <a:r>
              <a:rPr lang="it-IT" dirty="0" err="1">
                <a:solidFill>
                  <a:srgbClr val="231F20"/>
                </a:solidFill>
                <a:latin typeface="Times-Roman" pitchFamily="18"/>
              </a:rPr>
              <a:t>structures</a:t>
            </a:r>
            <a:r>
              <a:rPr lang="it-IT" dirty="0">
                <a:solidFill>
                  <a:srgbClr val="231F20"/>
                </a:solidFill>
                <a:latin typeface="Times-Roman" pitchFamily="18"/>
              </a:rPr>
              <a:t>, in the </a:t>
            </a:r>
            <a:r>
              <a:rPr lang="it-IT" dirty="0" err="1">
                <a:solidFill>
                  <a:srgbClr val="231F20"/>
                </a:solidFill>
                <a:latin typeface="Times-Roman" pitchFamily="18"/>
              </a:rPr>
              <a:t>same</a:t>
            </a:r>
            <a:r>
              <a:rPr lang="it-IT" dirty="0">
                <a:solidFill>
                  <a:srgbClr val="231F20"/>
                </a:solidFill>
                <a:latin typeface="Times-Roman" pitchFamily="18"/>
              </a:rPr>
              <a:t> way </a:t>
            </a:r>
            <a:r>
              <a:rPr lang="it-IT" dirty="0" err="1">
                <a:solidFill>
                  <a:srgbClr val="231F20"/>
                </a:solidFill>
                <a:latin typeface="Times-Roman" pitchFamily="18"/>
              </a:rPr>
              <a:t>as</a:t>
            </a:r>
            <a:r>
              <a:rPr lang="it-IT" dirty="0">
                <a:solidFill>
                  <a:srgbClr val="231F20"/>
                </a:solidFill>
                <a:latin typeface="Times-Roman" pitchFamily="18"/>
              </a:rPr>
              <a:t> for </a:t>
            </a:r>
            <a:r>
              <a:rPr lang="it-IT" dirty="0" err="1">
                <a:solidFill>
                  <a:srgbClr val="231F20"/>
                </a:solidFill>
                <a:latin typeface="Times-Roman" pitchFamily="18"/>
              </a:rPr>
              <a:t>other</a:t>
            </a:r>
            <a:r>
              <a:rPr lang="it-IT" dirty="0">
                <a:solidFill>
                  <a:srgbClr val="231F20"/>
                </a:solidFill>
                <a:latin typeface="Times-Roman" pitchFamily="18"/>
              </a:rPr>
              <a:t> </a:t>
            </a:r>
            <a:r>
              <a:rPr lang="it-IT" dirty="0" err="1">
                <a:solidFill>
                  <a:srgbClr val="231F20"/>
                </a:solidFill>
                <a:latin typeface="Times-Roman" pitchFamily="18"/>
              </a:rPr>
              <a:t>pollen-derived</a:t>
            </a:r>
            <a:endParaRPr lang="it-IT" dirty="0">
              <a:solidFill>
                <a:srgbClr val="231F20"/>
              </a:solidFill>
              <a:latin typeface="Times-Roman" pitchFamily="18"/>
            </a:endParaRPr>
          </a:p>
          <a:p>
            <a:pPr lvl="0" hangingPunct="1"/>
            <a:r>
              <a:rPr lang="it-IT" dirty="0" err="1">
                <a:solidFill>
                  <a:srgbClr val="231F20"/>
                </a:solidFill>
                <a:latin typeface="Times-Roman" pitchFamily="18"/>
              </a:rPr>
              <a:t>paucimicronic</a:t>
            </a:r>
            <a:r>
              <a:rPr lang="it-IT" dirty="0">
                <a:solidFill>
                  <a:srgbClr val="231F20"/>
                </a:solidFill>
                <a:latin typeface="Times-Roman" pitchFamily="18"/>
              </a:rPr>
              <a:t> </a:t>
            </a:r>
            <a:r>
              <a:rPr lang="it-IT" dirty="0" err="1">
                <a:solidFill>
                  <a:srgbClr val="231F20"/>
                </a:solidFill>
                <a:latin typeface="Times-Roman" pitchFamily="18"/>
              </a:rPr>
              <a:t>particles</a:t>
            </a:r>
            <a:r>
              <a:rPr lang="it-IT" dirty="0">
                <a:solidFill>
                  <a:srgbClr val="231F20"/>
                </a:solidFill>
                <a:latin typeface="Times-Roman" pitchFamily="18"/>
              </a:rPr>
              <a:t> [38].</a:t>
            </a:r>
          </a:p>
        </p:txBody>
      </p:sp>
    </p:spTree>
    <p:extLst>
      <p:ext uri="{BB962C8B-B14F-4D97-AF65-F5344CB8AC3E}">
        <p14:creationId xmlns:p14="http://schemas.microsoft.com/office/powerpoint/2010/main" val="787514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819D2CCE-A910-484F-9C0F-70F0E66EA581}" type="slidenum">
              <a:rPr>
                <a:solidFill>
                  <a:prstClr val="black"/>
                </a:solidFill>
              </a:rPr>
              <a:pPr algn="l"/>
              <a:t>16</a:t>
            </a:fld>
            <a:endParaRPr lang="it-IT">
              <a:solidFill>
                <a:srgbClr val="000000"/>
              </a:solidFill>
              <a:latin typeface="Arial" pitchFamily="18"/>
            </a:endParaRPr>
          </a:p>
        </p:txBody>
      </p:sp>
      <p:sp>
        <p:nvSpPr>
          <p:cNvPr id="3" name="Text Box 1"/>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Text Box 2"/>
          <p:cNvSpPr txBox="1">
            <a:spLocks noGrp="1"/>
          </p:cNvSpPr>
          <p:nvPr>
            <p:ph type="body" sz="quarter" idx="1"/>
          </p:nvPr>
        </p:nvSpPr>
        <p:spPr>
          <a:xfrm>
            <a:off x="685790" y="4342756"/>
            <a:ext cx="5485975" cy="4115679"/>
          </a:xfrm>
        </p:spPr>
        <p:txBody>
          <a:bodyPr wrap="none" lIns="91387" tIns="45860" rIns="91387" bIns="45860" anchor="ctr"/>
          <a:lstStyle/>
          <a:p>
            <a:pPr lvl="0"/>
            <a:endParaRPr lang="it-IT"/>
          </a:p>
        </p:txBody>
      </p:sp>
    </p:spTree>
    <p:extLst>
      <p:ext uri="{BB962C8B-B14F-4D97-AF65-F5344CB8AC3E}">
        <p14:creationId xmlns:p14="http://schemas.microsoft.com/office/powerpoint/2010/main" val="2925649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B0500FB5-7842-48B7-84B8-87A2EB48D7E6}" type="slidenum">
              <a:rPr>
                <a:solidFill>
                  <a:prstClr val="black"/>
                </a:solidFill>
              </a:rPr>
              <a:pPr algn="l"/>
              <a:t>17</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756"/>
            <a:ext cx="5485975" cy="4115679"/>
          </a:xfrm>
        </p:spPr>
        <p:txBody>
          <a:bodyPr wrap="square" lIns="83079" tIns="41540" rIns="83079" bIns="41540" anchor="t"/>
          <a:lstStyle/>
          <a:p>
            <a:pPr lvl="0"/>
            <a:endParaRPr lang="it-IT"/>
          </a:p>
        </p:txBody>
      </p:sp>
    </p:spTree>
    <p:extLst>
      <p:ext uri="{BB962C8B-B14F-4D97-AF65-F5344CB8AC3E}">
        <p14:creationId xmlns:p14="http://schemas.microsoft.com/office/powerpoint/2010/main" val="3359500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0" y="4343077"/>
            <a:ext cx="5485975" cy="4114393"/>
          </a:xfrm>
        </p:spPr>
        <p:txBody>
          <a:bodyPr/>
          <a:lstStyle/>
          <a:p>
            <a:endParaRPr lang="it-IT"/>
          </a:p>
        </p:txBody>
      </p:sp>
    </p:spTree>
    <p:extLst>
      <p:ext uri="{BB962C8B-B14F-4D97-AF65-F5344CB8AC3E}">
        <p14:creationId xmlns:p14="http://schemas.microsoft.com/office/powerpoint/2010/main" val="3335045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262063" y="725488"/>
            <a:ext cx="4776787" cy="35814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298767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0" y="4342756"/>
            <a:ext cx="5485975" cy="4115679"/>
          </a:xfrm>
        </p:spPr>
        <p:txBody>
          <a:bodyPr wrap="square" lIns="83079" tIns="41540" rIns="83079" bIns="41540" anchor="t"/>
          <a:lstStyle/>
          <a:p>
            <a:pPr lvl="0"/>
            <a:endParaRPr lang="it-IT" dirty="0"/>
          </a:p>
        </p:txBody>
      </p:sp>
      <p:sp>
        <p:nvSpPr>
          <p:cNvPr id="4" name="Segnaposto numero diapositiva 3"/>
          <p:cNvSpPr/>
          <p:nvPr/>
        </p:nvSpPr>
        <p:spPr>
          <a:xfrm>
            <a:off x="3884523" y="8685190"/>
            <a:ext cx="2971293" cy="4567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8396" tIns="44198" rIns="88396" bIns="44198" anchor="b" anchorCtr="0" compatLnSpc="0"/>
          <a:lstStyle/>
          <a:p>
            <a:pPr algn="r" defTabSz="457200" hangingPunct="0">
              <a:defRPr sz="1800"/>
            </a:pPr>
            <a:fld id="{1DF96B6C-845F-4E37-9D2B-798F231B7DD2}" type="slidenum">
              <a:rPr>
                <a:solidFill>
                  <a:prstClr val="black"/>
                </a:solidFill>
              </a:rPr>
              <a:pPr algn="r" defTabSz="457200" hangingPunct="0">
                <a:defRPr sz="1800"/>
              </a:pPr>
              <a:t>2</a:t>
            </a:fld>
            <a:endParaRPr lang="it-IT" sz="1200">
              <a:solidFill>
                <a:srgbClr val="000000"/>
              </a:solidFill>
            </a:endParaRPr>
          </a:p>
        </p:txBody>
      </p:sp>
    </p:spTree>
    <p:extLst>
      <p:ext uri="{BB962C8B-B14F-4D97-AF65-F5344CB8AC3E}">
        <p14:creationId xmlns:p14="http://schemas.microsoft.com/office/powerpoint/2010/main" val="4061125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F08CC2AE-18C2-4A59-A9BC-2F0C0EB13B39}" type="slidenum">
              <a:rPr>
                <a:solidFill>
                  <a:prstClr val="black"/>
                </a:solidFill>
              </a:rPr>
              <a:pPr algn="l"/>
              <a:t>20</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756"/>
            <a:ext cx="5485975" cy="4115679"/>
          </a:xfrm>
        </p:spPr>
        <p:txBody>
          <a:bodyPr wrap="square" lIns="83079" tIns="41540" rIns="83079" bIns="41540" anchor="t"/>
          <a:lstStyle/>
          <a:p>
            <a:pPr lvl="0"/>
            <a:endParaRPr lang="it-IT"/>
          </a:p>
        </p:txBody>
      </p:sp>
    </p:spTree>
    <p:extLst>
      <p:ext uri="{BB962C8B-B14F-4D97-AF65-F5344CB8AC3E}">
        <p14:creationId xmlns:p14="http://schemas.microsoft.com/office/powerpoint/2010/main" val="2094572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F08CC2AE-18C2-4A59-A9BC-2F0C0EB13B39}" type="slidenum">
              <a:rPr>
                <a:solidFill>
                  <a:prstClr val="black"/>
                </a:solidFill>
              </a:rPr>
              <a:pPr algn="l"/>
              <a:t>21</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756"/>
            <a:ext cx="5485975" cy="4115679"/>
          </a:xfrm>
        </p:spPr>
        <p:txBody>
          <a:bodyPr wrap="square" lIns="83079" tIns="41540" rIns="83079" bIns="41540" anchor="t"/>
          <a:lstStyle/>
          <a:p>
            <a:pPr lvl="0"/>
            <a:endParaRPr lang="it-IT"/>
          </a:p>
        </p:txBody>
      </p:sp>
    </p:spTree>
    <p:extLst>
      <p:ext uri="{BB962C8B-B14F-4D97-AF65-F5344CB8AC3E}">
        <p14:creationId xmlns:p14="http://schemas.microsoft.com/office/powerpoint/2010/main" val="945092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F08CC2AE-18C2-4A59-A9BC-2F0C0EB13B39}" type="slidenum">
              <a:rPr>
                <a:solidFill>
                  <a:prstClr val="black"/>
                </a:solidFill>
              </a:rPr>
              <a:pPr algn="l"/>
              <a:t>22</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756"/>
            <a:ext cx="5485975" cy="4115679"/>
          </a:xfrm>
        </p:spPr>
        <p:txBody>
          <a:bodyPr wrap="square" lIns="83079" tIns="41540" rIns="83079" bIns="41540" anchor="t"/>
          <a:lstStyle/>
          <a:p>
            <a:pPr lvl="0"/>
            <a:endParaRPr lang="it-IT"/>
          </a:p>
        </p:txBody>
      </p:sp>
    </p:spTree>
    <p:extLst>
      <p:ext uri="{BB962C8B-B14F-4D97-AF65-F5344CB8AC3E}">
        <p14:creationId xmlns:p14="http://schemas.microsoft.com/office/powerpoint/2010/main" val="2809034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47E7767A-EAC0-43EA-BDC5-6C63A6E8E12A}" type="slidenum">
              <a:rPr lang="it-IT" smtClean="0">
                <a:solidFill>
                  <a:prstClr val="black"/>
                </a:solidFill>
                <a:latin typeface="Arial" charset="0"/>
              </a:rPr>
              <a:pPr/>
              <a:t>24</a:t>
            </a:fld>
            <a:endParaRPr lang="it-IT" smtClean="0">
              <a:solidFill>
                <a:prstClr val="black"/>
              </a:solidFill>
              <a:latin typeface="Arial"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4081963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0" y="4343077"/>
            <a:ext cx="5485975" cy="4114393"/>
          </a:xfrm>
        </p:spPr>
        <p:txBody>
          <a:bodyPr/>
          <a:lstStyle/>
          <a:p>
            <a:endParaRPr lang="it-IT"/>
          </a:p>
        </p:txBody>
      </p:sp>
    </p:spTree>
    <p:extLst>
      <p:ext uri="{BB962C8B-B14F-4D97-AF65-F5344CB8AC3E}">
        <p14:creationId xmlns:p14="http://schemas.microsoft.com/office/powerpoint/2010/main" val="1574774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E4201E8-A497-4816-8EAC-D8C77ADEBCE3}"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895360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Two sampling  in three schools in two different periods, spring and winter. Suburban near a petrochemical plant (2) and urban.</a:t>
            </a:r>
          </a:p>
          <a:p>
            <a:r>
              <a:rPr lang="pt-BR" sz="1200" b="0" i="0" u="none" strike="noStrike" kern="1200" baseline="0" dirty="0" err="1" smtClean="0">
                <a:solidFill>
                  <a:schemeClr val="tx1"/>
                </a:solidFill>
                <a:latin typeface="+mn-lt"/>
                <a:ea typeface="+mn-ea"/>
                <a:cs typeface="+mn-cs"/>
              </a:rPr>
              <a:t>two</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pupils</a:t>
            </a:r>
            <a:r>
              <a:rPr lang="pt-B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have been randomly selected in each school to carry personal </a:t>
            </a:r>
            <a:r>
              <a:rPr lang="en-US" sz="1200" b="0" i="0" u="none" strike="noStrike" kern="1200" baseline="0" dirty="0" err="1" smtClean="0">
                <a:solidFill>
                  <a:schemeClr val="tx1"/>
                </a:solidFill>
                <a:latin typeface="+mn-lt"/>
                <a:ea typeface="+mn-ea"/>
                <a:cs typeface="+mn-cs"/>
              </a:rPr>
              <a:t>samplers,which</a:t>
            </a:r>
            <a:r>
              <a:rPr lang="en-US" sz="1200" b="0" i="0" u="none" strike="noStrike" kern="1200" baseline="0" dirty="0" smtClean="0">
                <a:solidFill>
                  <a:schemeClr val="tx1"/>
                </a:solidFill>
                <a:latin typeface="+mn-lt"/>
                <a:ea typeface="+mn-ea"/>
                <a:cs typeface="+mn-cs"/>
              </a:rPr>
              <a:t> are composed by a necklace with two passive </a:t>
            </a:r>
            <a:r>
              <a:rPr lang="en-US" sz="1200" b="0" i="0" u="none" strike="noStrike" kern="1200" baseline="0" dirty="0" err="1" smtClean="0">
                <a:solidFill>
                  <a:schemeClr val="tx1"/>
                </a:solidFill>
                <a:latin typeface="+mn-lt"/>
                <a:ea typeface="+mn-ea"/>
                <a:cs typeface="+mn-cs"/>
              </a:rPr>
              <a:t>samplers,one</a:t>
            </a:r>
            <a:r>
              <a:rPr lang="en-US" sz="1200" b="0" i="0" u="none" strike="noStrike" kern="1200" baseline="0" dirty="0" smtClean="0">
                <a:solidFill>
                  <a:schemeClr val="tx1"/>
                </a:solidFill>
                <a:latin typeface="+mn-lt"/>
                <a:ea typeface="+mn-ea"/>
                <a:cs typeface="+mn-cs"/>
              </a:rPr>
              <a:t> for SO2, NO2, </a:t>
            </a:r>
            <a:r>
              <a:rPr lang="en-US" sz="1200" b="0" i="0" u="none" strike="noStrike" kern="1200" baseline="0" dirty="0" err="1" smtClean="0">
                <a:solidFill>
                  <a:schemeClr val="tx1"/>
                </a:solidFill>
                <a:latin typeface="+mn-lt"/>
                <a:ea typeface="+mn-ea"/>
                <a:cs typeface="+mn-cs"/>
              </a:rPr>
              <a:t>HAc</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HFor</a:t>
            </a:r>
            <a:r>
              <a:rPr lang="en-US" sz="1200" b="0" i="0" u="none" strike="noStrike" kern="1200" baseline="0" dirty="0" smtClean="0">
                <a:solidFill>
                  <a:schemeClr val="tx1"/>
                </a:solidFill>
                <a:latin typeface="+mn-lt"/>
                <a:ea typeface="+mn-ea"/>
                <a:cs typeface="+mn-cs"/>
              </a:rPr>
              <a:t> and another for BTEX.</a:t>
            </a:r>
            <a:endParaRPr lang="pt-BR" dirty="0"/>
          </a:p>
        </p:txBody>
      </p:sp>
      <p:sp>
        <p:nvSpPr>
          <p:cNvPr id="4" name="Espaço Reservado para Número de Slide 3"/>
          <p:cNvSpPr>
            <a:spLocks noGrp="1"/>
          </p:cNvSpPr>
          <p:nvPr>
            <p:ph type="sldNum" sz="quarter" idx="10"/>
          </p:nvPr>
        </p:nvSpPr>
        <p:spPr/>
        <p:txBody>
          <a:bodyPr/>
          <a:lstStyle/>
          <a:p>
            <a:fld id="{9DC4ADCA-2597-47CA-B17B-31576DE381C9}" type="slidenum">
              <a:rPr lang="pt-BR" smtClean="0">
                <a:solidFill>
                  <a:prstClr val="black"/>
                </a:solidFill>
              </a:rPr>
              <a:pPr/>
              <a:t>32</a:t>
            </a:fld>
            <a:endParaRPr lang="pt-BR">
              <a:solidFill>
                <a:prstClr val="black"/>
              </a:solidFill>
            </a:endParaRPr>
          </a:p>
        </p:txBody>
      </p:sp>
    </p:spTree>
    <p:extLst>
      <p:ext uri="{BB962C8B-B14F-4D97-AF65-F5344CB8AC3E}">
        <p14:creationId xmlns:p14="http://schemas.microsoft.com/office/powerpoint/2010/main" val="2362280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VOCs that are of scientific interest for indoor and outdoor air qualities are specifically benzene, toluene, ethyl-benzene and the xylene isomers (acronym BTEX)  </a:t>
            </a:r>
            <a:r>
              <a:rPr lang="en-US" sz="1200" b="0" i="0" u="none" strike="noStrike" kern="1200" baseline="0" dirty="0" err="1" smtClean="0">
                <a:solidFill>
                  <a:schemeClr val="tx1"/>
                </a:solidFill>
                <a:latin typeface="+mn-lt"/>
                <a:ea typeface="+mn-ea"/>
                <a:cs typeface="+mn-cs"/>
              </a:rPr>
              <a:t>Hac</a:t>
            </a:r>
            <a:r>
              <a:rPr lang="en-US" sz="1200" b="0" i="0" u="none" strike="noStrike" kern="1200" baseline="0" dirty="0" smtClean="0">
                <a:solidFill>
                  <a:schemeClr val="tx1"/>
                </a:solidFill>
                <a:latin typeface="+mn-lt"/>
                <a:ea typeface="+mn-ea"/>
                <a:cs typeface="+mn-cs"/>
              </a:rPr>
              <a:t> acetaldehyde, </a:t>
            </a:r>
            <a:r>
              <a:rPr lang="en-US" sz="1200" b="0" i="0" u="none" strike="noStrike" kern="1200" baseline="0" dirty="0" err="1" smtClean="0">
                <a:solidFill>
                  <a:schemeClr val="tx1"/>
                </a:solidFill>
                <a:latin typeface="+mn-lt"/>
                <a:ea typeface="+mn-ea"/>
                <a:cs typeface="+mn-cs"/>
              </a:rPr>
              <a:t>Hfor</a:t>
            </a:r>
            <a:r>
              <a:rPr lang="en-US" sz="1200" b="0" i="0" u="none" strike="noStrike" kern="1200" baseline="0" dirty="0" smtClean="0">
                <a:solidFill>
                  <a:schemeClr val="tx1"/>
                </a:solidFill>
                <a:latin typeface="+mn-lt"/>
                <a:ea typeface="+mn-ea"/>
                <a:cs typeface="+mn-cs"/>
              </a:rPr>
              <a:t> formaldehyde.</a:t>
            </a:r>
          </a:p>
          <a:p>
            <a:r>
              <a:rPr lang="en-US" sz="1200" b="0" i="0" u="none" strike="noStrike" kern="1200" baseline="0" dirty="0" smtClean="0">
                <a:solidFill>
                  <a:schemeClr val="tx1"/>
                </a:solidFill>
                <a:latin typeface="+mn-lt"/>
                <a:ea typeface="+mn-ea"/>
                <a:cs typeface="+mn-cs"/>
              </a:rPr>
              <a:t>SO2, NO2, </a:t>
            </a:r>
            <a:r>
              <a:rPr lang="en-US" sz="1200" b="0" i="0" u="none" strike="noStrike" kern="1200" baseline="0" dirty="0" err="1" smtClean="0">
                <a:solidFill>
                  <a:schemeClr val="tx1"/>
                </a:solidFill>
                <a:latin typeface="+mn-lt"/>
                <a:ea typeface="+mn-ea"/>
                <a:cs typeface="+mn-cs"/>
              </a:rPr>
              <a:t>HAc</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HFor</a:t>
            </a:r>
            <a:r>
              <a:rPr lang="en-US" sz="1200" b="0" i="0" u="none" strike="noStrike" kern="1200" baseline="0" dirty="0" smtClean="0">
                <a:solidFill>
                  <a:schemeClr val="tx1"/>
                </a:solidFill>
                <a:latin typeface="+mn-lt"/>
                <a:ea typeface="+mn-ea"/>
                <a:cs typeface="+mn-cs"/>
              </a:rPr>
              <a:t> were analyzed by means of ion chromatography </a:t>
            </a:r>
            <a:r>
              <a:rPr lang="pt-BR" sz="1200" b="0" i="0" u="none" strike="noStrike" kern="1200" baseline="0" dirty="0" smtClean="0">
                <a:solidFill>
                  <a:schemeClr val="tx1"/>
                </a:solidFill>
                <a:latin typeface="+mn-lt"/>
                <a:ea typeface="+mn-ea"/>
                <a:cs typeface="+mn-cs"/>
              </a:rPr>
              <a:t>(dual </a:t>
            </a:r>
            <a:r>
              <a:rPr lang="pt-BR" sz="1200" b="0" i="0" u="none" strike="noStrike" kern="1200" baseline="0" dirty="0" err="1" smtClean="0">
                <a:solidFill>
                  <a:schemeClr val="tx1"/>
                </a:solidFill>
                <a:latin typeface="+mn-lt"/>
                <a:ea typeface="+mn-ea"/>
                <a:cs typeface="+mn-cs"/>
              </a:rPr>
              <a:t>column</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Dionex</a:t>
            </a:r>
            <a:r>
              <a:rPr lang="pt-BR" sz="1200" b="0" i="0" u="none" strike="noStrike" kern="1200" baseline="0" dirty="0" smtClean="0">
                <a:solidFill>
                  <a:schemeClr val="tx1"/>
                </a:solidFill>
                <a:latin typeface="+mn-lt"/>
                <a:ea typeface="+mn-ea"/>
                <a:cs typeface="+mn-cs"/>
              </a:rPr>
              <a:t> DX-120),</a:t>
            </a:r>
          </a:p>
          <a:p>
            <a:r>
              <a:rPr lang="en-US" sz="1200" b="0" i="0" u="none" strike="noStrike" kern="1200" baseline="0" dirty="0" smtClean="0">
                <a:solidFill>
                  <a:schemeClr val="tx1"/>
                </a:solidFill>
                <a:latin typeface="+mn-lt"/>
                <a:ea typeface="+mn-ea"/>
                <a:cs typeface="+mn-cs"/>
              </a:rPr>
              <a:t>For BTEX, sample extractions were performed by using chemical desorption with 2 ml of carbon disulfide (CS2), during 1 h . Extracts were analyzed with a Varian® gas </a:t>
            </a:r>
            <a:r>
              <a:rPr lang="pt-BR" sz="1200" b="0" i="0" u="none" strike="noStrike" kern="1200" baseline="0" dirty="0" err="1" smtClean="0">
                <a:solidFill>
                  <a:schemeClr val="tx1"/>
                </a:solidFill>
                <a:latin typeface="+mn-lt"/>
                <a:ea typeface="+mn-ea"/>
                <a:cs typeface="+mn-cs"/>
              </a:rPr>
              <a:t>chromatograph</a:t>
            </a:r>
            <a:endParaRPr lang="pt-BR" dirty="0"/>
          </a:p>
        </p:txBody>
      </p:sp>
      <p:sp>
        <p:nvSpPr>
          <p:cNvPr id="4" name="Espaço Reservado para Número de Slide 3"/>
          <p:cNvSpPr>
            <a:spLocks noGrp="1"/>
          </p:cNvSpPr>
          <p:nvPr>
            <p:ph type="sldNum" sz="quarter" idx="10"/>
          </p:nvPr>
        </p:nvSpPr>
        <p:spPr/>
        <p:txBody>
          <a:bodyPr/>
          <a:lstStyle/>
          <a:p>
            <a:fld id="{9DC4ADCA-2597-47CA-B17B-31576DE381C9}" type="slidenum">
              <a:rPr lang="pt-BR" smtClean="0">
                <a:solidFill>
                  <a:prstClr val="black"/>
                </a:solidFill>
              </a:rPr>
              <a:pPr/>
              <a:t>33</a:t>
            </a:fld>
            <a:endParaRPr lang="pt-BR">
              <a:solidFill>
                <a:prstClr val="black"/>
              </a:solidFill>
            </a:endParaRPr>
          </a:p>
        </p:txBody>
      </p:sp>
    </p:spTree>
    <p:extLst>
      <p:ext uri="{BB962C8B-B14F-4D97-AF65-F5344CB8AC3E}">
        <p14:creationId xmlns:p14="http://schemas.microsoft.com/office/powerpoint/2010/main" val="3155691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polycarbonate membranes (</a:t>
            </a:r>
            <a:r>
              <a:rPr lang="en-US" sz="1200" b="0" i="0" u="none" strike="noStrike" kern="1200" baseline="0" dirty="0" err="1" smtClean="0">
                <a:solidFill>
                  <a:schemeClr val="tx1"/>
                </a:solidFill>
                <a:latin typeface="+mn-lt"/>
                <a:ea typeface="+mn-ea"/>
                <a:cs typeface="+mn-cs"/>
              </a:rPr>
              <a:t>nucleopore</a:t>
            </a:r>
            <a:r>
              <a:rPr lang="en-US" sz="1200" b="0" i="0" u="none" strike="noStrike" kern="1200" baseline="0" dirty="0" smtClean="0">
                <a:solidFill>
                  <a:schemeClr val="tx1"/>
                </a:solidFill>
                <a:latin typeface="+mn-lt"/>
                <a:ea typeface="+mn-ea"/>
                <a:cs typeface="+mn-cs"/>
              </a:rPr>
              <a:t>) by means of impaction. The sequential sampler was exposed indoors and outdoors for periods of</a:t>
            </a:r>
          </a:p>
          <a:p>
            <a:r>
              <a:rPr lang="en-US" sz="1200" b="0" i="0" u="none" strike="noStrike" kern="1200" baseline="0" dirty="0" smtClean="0">
                <a:solidFill>
                  <a:schemeClr val="tx1"/>
                </a:solidFill>
                <a:latin typeface="+mn-lt"/>
                <a:ea typeface="+mn-ea"/>
                <a:cs typeface="+mn-cs"/>
              </a:rPr>
              <a:t>24 h at a flow rate of 35 L min−1.</a:t>
            </a:r>
            <a:endParaRPr lang="pt-BR" dirty="0"/>
          </a:p>
        </p:txBody>
      </p:sp>
      <p:sp>
        <p:nvSpPr>
          <p:cNvPr id="4" name="Espaço Reservado para Número de Slide 3"/>
          <p:cNvSpPr>
            <a:spLocks noGrp="1"/>
          </p:cNvSpPr>
          <p:nvPr>
            <p:ph type="sldNum" sz="quarter" idx="10"/>
          </p:nvPr>
        </p:nvSpPr>
        <p:spPr/>
        <p:txBody>
          <a:bodyPr/>
          <a:lstStyle/>
          <a:p>
            <a:fld id="{9DC4ADCA-2597-47CA-B17B-31576DE381C9}" type="slidenum">
              <a:rPr lang="pt-BR" smtClean="0">
                <a:solidFill>
                  <a:prstClr val="black"/>
                </a:solidFill>
              </a:rPr>
              <a:pPr/>
              <a:t>34</a:t>
            </a:fld>
            <a:endParaRPr lang="pt-BR">
              <a:solidFill>
                <a:prstClr val="black"/>
              </a:solidFill>
            </a:endParaRPr>
          </a:p>
        </p:txBody>
      </p:sp>
    </p:spTree>
    <p:extLst>
      <p:ext uri="{BB962C8B-B14F-4D97-AF65-F5344CB8AC3E}">
        <p14:creationId xmlns:p14="http://schemas.microsoft.com/office/powerpoint/2010/main" val="1264931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0CC109B1-7857-49A2-BFA2-C7865ACF3461}" type="slidenum">
              <a:rPr lang="en-US" altLang="en-US" sz="1200">
                <a:solidFill>
                  <a:prstClr val="black"/>
                </a:solidFill>
              </a:rPr>
              <a:pPr/>
              <a:t>55</a:t>
            </a:fld>
            <a:endParaRPr lang="en-US" altLang="en-US" sz="120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7089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262063" y="725488"/>
            <a:ext cx="4776787" cy="35814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2105344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824066F7-6B79-4783-B2CC-C82CFA43DA0B}" type="slidenum">
              <a:rPr lang="en-US" altLang="en-US" sz="1200">
                <a:solidFill>
                  <a:prstClr val="black"/>
                </a:solidFill>
              </a:rPr>
              <a:pPr/>
              <a:t>56</a:t>
            </a:fld>
            <a:endParaRPr lang="en-US" altLang="en-US" sz="1200">
              <a:solidFill>
                <a:prstClr val="black"/>
              </a:solidFill>
            </a:endParaRPr>
          </a:p>
        </p:txBody>
      </p:sp>
      <p:sp>
        <p:nvSpPr>
          <p:cNvPr id="30723"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30724" name="Rectangle 3"/>
          <p:cNvSpPr>
            <a:spLocks noGrp="1" noChangeArrowheads="1"/>
          </p:cNvSpPr>
          <p:nvPr>
            <p:ph type="body" idx="1"/>
          </p:nvPr>
        </p:nvSpPr>
        <p:spPr>
          <a:xfrm>
            <a:off x="914400" y="4494213"/>
            <a:ext cx="5029200" cy="4114800"/>
          </a:xfrm>
          <a:solidFill>
            <a:srgbClr val="FFFFFF"/>
          </a:solidFill>
          <a:ln>
            <a:solidFill>
              <a:srgbClr val="000000"/>
            </a:solidFill>
          </a:ln>
        </p:spPr>
        <p:txBody>
          <a:bodyPr/>
          <a:lstStyle/>
          <a:p>
            <a:pPr eaLnBrk="1" hangingPunct="1">
              <a:spcBef>
                <a:spcPct val="50000"/>
              </a:spcBef>
            </a:pPr>
            <a:r>
              <a:rPr lang="en-US" altLang="en-US" sz="1100" b="1" dirty="0" smtClean="0">
                <a:latin typeface="Arial" charset="0"/>
              </a:rPr>
              <a:t>How many persons under age 18 live in this household (even if they are not there right now)? </a:t>
            </a:r>
          </a:p>
          <a:p>
            <a:pPr eaLnBrk="1" hangingPunct="1">
              <a:spcBef>
                <a:spcPct val="50000"/>
              </a:spcBef>
            </a:pPr>
            <a:r>
              <a:rPr lang="en-US" altLang="en-US" sz="1100" b="1" dirty="0" smtClean="0">
                <a:latin typeface="Arial" charset="0"/>
              </a:rPr>
              <a:t>Have any of these persons under age 18 been diagnosed by a medical professional as having hay fever, allergic rhinitis, or nasal allergies?  </a:t>
            </a:r>
          </a:p>
          <a:p>
            <a:pPr eaLnBrk="1" hangingPunct="1">
              <a:spcBef>
                <a:spcPct val="50000"/>
              </a:spcBef>
            </a:pPr>
            <a:r>
              <a:rPr lang="en-US" altLang="en-US" sz="1100" b="1" dirty="0" smtClean="0">
                <a:latin typeface="Arial" charset="0"/>
              </a:rPr>
              <a:t>How many persons under age 18 in this household have been diagnosed by a medical professional as having hay fever, allergic rhinitis, or nasal allergies? </a:t>
            </a:r>
          </a:p>
          <a:p>
            <a:pPr eaLnBrk="1" hangingPunct="1">
              <a:spcBef>
                <a:spcPct val="50000"/>
              </a:spcBef>
            </a:pPr>
            <a:r>
              <a:rPr lang="en-US" altLang="en-US" sz="1100" b="1" dirty="0" smtClean="0">
                <a:latin typeface="Arial" charset="0"/>
              </a:rPr>
              <a:t>N = 7,504 adults queried in 33,522 households.</a:t>
            </a:r>
          </a:p>
          <a:p>
            <a:pPr eaLnBrk="1" hangingPunct="1">
              <a:spcBef>
                <a:spcPct val="50000"/>
              </a:spcBef>
            </a:pPr>
            <a:endParaRPr lang="en-US" altLang="en-US" sz="1100" b="1" dirty="0" smtClean="0">
              <a:latin typeface="Arial" charset="0"/>
            </a:endParaRPr>
          </a:p>
          <a:p>
            <a:pPr eaLnBrk="1" hangingPunct="1"/>
            <a:endParaRPr lang="en-US" altLang="en-US" dirty="0" smtClean="0">
              <a:latin typeface="Arial" charset="0"/>
            </a:endParaRPr>
          </a:p>
        </p:txBody>
      </p:sp>
    </p:spTree>
    <p:extLst>
      <p:ext uri="{BB962C8B-B14F-4D97-AF65-F5344CB8AC3E}">
        <p14:creationId xmlns:p14="http://schemas.microsoft.com/office/powerpoint/2010/main" val="867019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88DF76C8-2326-48C9-A238-CBD9F6CAE74E}" type="slidenum">
              <a:rPr lang="en-US" altLang="en-US" sz="1200">
                <a:solidFill>
                  <a:prstClr val="black"/>
                </a:solidFill>
              </a:rPr>
              <a:pPr/>
              <a:t>57</a:t>
            </a:fld>
            <a:endParaRPr lang="en-US" altLang="en-US" sz="120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78727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49C3915E-AB16-4149-BFE3-6D9C74D32E41}" type="slidenum">
              <a:rPr lang="en-US" altLang="en-US" sz="1200">
                <a:solidFill>
                  <a:prstClr val="black"/>
                </a:solidFill>
              </a:rPr>
              <a:pPr/>
              <a:t>58</a:t>
            </a:fld>
            <a:endParaRPr lang="en-US" altLang="en-US" sz="1200">
              <a:solidFill>
                <a:prstClr val="black"/>
              </a:solidFill>
            </a:endParaRPr>
          </a:p>
        </p:txBody>
      </p:sp>
      <p:sp>
        <p:nvSpPr>
          <p:cNvPr id="34819"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34820" name="Rectangle 3"/>
          <p:cNvSpPr>
            <a:spLocks noGrp="1" noChangeArrowheads="1"/>
          </p:cNvSpPr>
          <p:nvPr>
            <p:ph type="body" idx="1"/>
          </p:nvPr>
        </p:nvSpPr>
        <p:spPr>
          <a:xfrm>
            <a:off x="925513" y="4513263"/>
            <a:ext cx="5029200" cy="4113212"/>
          </a:xfrm>
          <a:solidFill>
            <a:srgbClr val="FFFFFF"/>
          </a:solidFill>
          <a:ln>
            <a:solidFill>
              <a:srgbClr val="000000"/>
            </a:solidFill>
          </a:ln>
        </p:spPr>
        <p:txBody>
          <a:bodyPr/>
          <a:lstStyle/>
          <a:p>
            <a:pPr eaLnBrk="1" hangingPunct="1"/>
            <a:r>
              <a:rPr lang="en-US" altLang="en-US" sz="1100" b="1" smtClean="0">
                <a:latin typeface="Arial" charset="0"/>
              </a:rPr>
              <a:t>Would you describe your nasal allergies as seasonal, or do they occur throughout the year? </a:t>
            </a:r>
          </a:p>
          <a:p>
            <a:pPr eaLnBrk="1" hangingPunct="1"/>
            <a:r>
              <a:rPr lang="en-US" altLang="en-US" sz="1100" b="1" smtClean="0">
                <a:latin typeface="Arial" charset="0"/>
              </a:rPr>
              <a:t>Unweighted N = 407.</a:t>
            </a:r>
          </a:p>
          <a:p>
            <a:pPr eaLnBrk="1" hangingPunct="1"/>
            <a:endParaRPr lang="en-US" altLang="en-US" sz="1100" b="1" smtClean="0">
              <a:latin typeface="Arial" charset="0"/>
            </a:endParaRPr>
          </a:p>
        </p:txBody>
      </p:sp>
    </p:spTree>
    <p:extLst>
      <p:ext uri="{BB962C8B-B14F-4D97-AF65-F5344CB8AC3E}">
        <p14:creationId xmlns:p14="http://schemas.microsoft.com/office/powerpoint/2010/main" val="2251924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5D98D918-FC7A-4935-9434-B52FA224EBC9}" type="slidenum">
              <a:rPr lang="en-US" altLang="en-US" sz="1200">
                <a:solidFill>
                  <a:prstClr val="black"/>
                </a:solidFill>
              </a:rPr>
              <a:pPr/>
              <a:t>59</a:t>
            </a:fld>
            <a:endParaRPr lang="en-US" altLang="en-US" sz="1200">
              <a:solidFill>
                <a:prstClr val="black"/>
              </a:solidFill>
            </a:endParaRPr>
          </a:p>
        </p:txBody>
      </p:sp>
      <p:sp>
        <p:nvSpPr>
          <p:cNvPr id="36867"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36868" name="Rectangle 3"/>
          <p:cNvSpPr>
            <a:spLocks noGrp="1" noChangeArrowheads="1"/>
          </p:cNvSpPr>
          <p:nvPr>
            <p:ph type="body" idx="1"/>
          </p:nvPr>
        </p:nvSpPr>
        <p:spPr>
          <a:xfrm>
            <a:off x="914400" y="4503738"/>
            <a:ext cx="5029200" cy="4114800"/>
          </a:xfrm>
          <a:solidFill>
            <a:srgbClr val="FFFFFF"/>
          </a:solidFill>
          <a:ln>
            <a:solidFill>
              <a:srgbClr val="000000"/>
            </a:solidFill>
          </a:ln>
        </p:spPr>
        <p:txBody>
          <a:bodyPr/>
          <a:lstStyle/>
          <a:p>
            <a:pPr eaLnBrk="1" hangingPunct="1"/>
            <a:r>
              <a:rPr lang="en-US" altLang="en-US" sz="1100" b="1" smtClean="0">
                <a:latin typeface="Arial" charset="0"/>
              </a:rPr>
              <a:t>During what times of the year are your nasal allergies the worst? </a:t>
            </a:r>
          </a:p>
          <a:p>
            <a:pPr eaLnBrk="1" hangingPunct="1"/>
            <a:r>
              <a:rPr lang="en-US" altLang="en-US" sz="1100" b="1" smtClean="0">
                <a:latin typeface="Arial" charset="0"/>
              </a:rPr>
              <a:t>Base: Worse at certain times. </a:t>
            </a:r>
          </a:p>
          <a:p>
            <a:pPr eaLnBrk="1" hangingPunct="1"/>
            <a:r>
              <a:rPr lang="en-US" altLang="en-US" sz="1100" b="1" smtClean="0">
                <a:latin typeface="Arial" charset="0"/>
              </a:rPr>
              <a:t>Unweighted N = 350.</a:t>
            </a:r>
          </a:p>
          <a:p>
            <a:pPr eaLnBrk="1" hangingPunct="1"/>
            <a:endParaRPr lang="en-US" altLang="en-US" sz="1100" b="1" smtClean="0">
              <a:latin typeface="Arial" charset="0"/>
            </a:endParaRPr>
          </a:p>
        </p:txBody>
      </p:sp>
    </p:spTree>
    <p:extLst>
      <p:ext uri="{BB962C8B-B14F-4D97-AF65-F5344CB8AC3E}">
        <p14:creationId xmlns:p14="http://schemas.microsoft.com/office/powerpoint/2010/main" val="2265149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6D80D966-EFF1-4242-A206-05DC603508B2}" type="slidenum">
              <a:rPr lang="en-US" altLang="en-US" sz="1200">
                <a:solidFill>
                  <a:prstClr val="black"/>
                </a:solidFill>
              </a:rPr>
              <a:pPr/>
              <a:t>60</a:t>
            </a:fld>
            <a:endParaRPr lang="en-US" altLang="en-US" sz="1200">
              <a:solidFill>
                <a:prstClr val="black"/>
              </a:solidFill>
            </a:endParaRPr>
          </a:p>
        </p:txBody>
      </p:sp>
      <p:sp>
        <p:nvSpPr>
          <p:cNvPr id="38915"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38916" name="Rectangle 3"/>
          <p:cNvSpPr>
            <a:spLocks noGrp="1" noChangeArrowheads="1"/>
          </p:cNvSpPr>
          <p:nvPr>
            <p:ph type="body" idx="1"/>
          </p:nvPr>
        </p:nvSpPr>
        <p:spPr>
          <a:xfrm>
            <a:off x="914400" y="4503738"/>
            <a:ext cx="5029200" cy="4114800"/>
          </a:xfrm>
          <a:solidFill>
            <a:srgbClr val="FFFFFF"/>
          </a:solidFill>
          <a:ln>
            <a:solidFill>
              <a:srgbClr val="000000"/>
            </a:solidFill>
          </a:ln>
        </p:spPr>
        <p:txBody>
          <a:bodyPr/>
          <a:lstStyle/>
          <a:p>
            <a:pPr eaLnBrk="1" hangingPunct="1"/>
            <a:r>
              <a:rPr lang="en-US" altLang="en-US" sz="1100" b="1" smtClean="0">
                <a:latin typeface="Arial" charset="0"/>
              </a:rPr>
              <a:t>Are your nasal allergies worse when you are outdoors or inside, or is it about the same?  </a:t>
            </a:r>
          </a:p>
          <a:p>
            <a:pPr eaLnBrk="1" hangingPunct="1"/>
            <a:r>
              <a:rPr lang="en-US" altLang="en-US" sz="1100" b="1" smtClean="0">
                <a:latin typeface="Arial" charset="0"/>
              </a:rPr>
              <a:t>Unweighted N = 407.</a:t>
            </a:r>
          </a:p>
          <a:p>
            <a:pPr eaLnBrk="1" hangingPunct="1"/>
            <a:endParaRPr lang="en-US" altLang="en-US" sz="1100" b="1" smtClean="0">
              <a:latin typeface="Arial" charset="0"/>
            </a:endParaRPr>
          </a:p>
        </p:txBody>
      </p:sp>
    </p:spTree>
    <p:extLst>
      <p:ext uri="{BB962C8B-B14F-4D97-AF65-F5344CB8AC3E}">
        <p14:creationId xmlns:p14="http://schemas.microsoft.com/office/powerpoint/2010/main" val="3102374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DB96A14D-F3B7-42FB-B3BB-BAEEC3C97F1D}" type="slidenum">
              <a:rPr lang="en-US" altLang="en-US" sz="1200">
                <a:solidFill>
                  <a:prstClr val="black"/>
                </a:solidFill>
              </a:rPr>
              <a:pPr/>
              <a:t>61</a:t>
            </a:fld>
            <a:endParaRPr lang="en-US" altLang="en-US" sz="1200">
              <a:solidFill>
                <a:prstClr val="black"/>
              </a:solidFill>
            </a:endParaRPr>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xfrm>
            <a:off x="923925" y="4503738"/>
            <a:ext cx="5029200" cy="4114800"/>
          </a:xfrm>
          <a:solidFill>
            <a:srgbClr val="FFFFFF"/>
          </a:solidFill>
          <a:ln>
            <a:solidFill>
              <a:srgbClr val="000000"/>
            </a:solidFill>
          </a:ln>
        </p:spPr>
        <p:txBody>
          <a:bodyPr/>
          <a:lstStyle/>
          <a:p>
            <a:pPr eaLnBrk="1" hangingPunct="1"/>
            <a:r>
              <a:rPr lang="en-US" altLang="en-US" sz="1100" b="1" smtClean="0">
                <a:latin typeface="Arial" charset="0"/>
              </a:rPr>
              <a:t>Which of these symptoms was the most bothersome to your [AGE]?  </a:t>
            </a:r>
          </a:p>
          <a:p>
            <a:pPr eaLnBrk="1" hangingPunct="1"/>
            <a:r>
              <a:rPr lang="en-US" altLang="en-US" sz="1100" b="1" smtClean="0">
                <a:latin typeface="Arial" charset="0"/>
              </a:rPr>
              <a:t>Base: Had bothersome symptoms.   </a:t>
            </a:r>
          </a:p>
          <a:p>
            <a:pPr eaLnBrk="1" hangingPunct="1"/>
            <a:r>
              <a:rPr lang="en-US" altLang="en-US" sz="1100" b="1" smtClean="0">
                <a:latin typeface="Arial" charset="0"/>
              </a:rPr>
              <a:t>N = 438.</a:t>
            </a:r>
          </a:p>
          <a:p>
            <a:pPr eaLnBrk="1" hangingPunct="1"/>
            <a:r>
              <a:rPr lang="en-US" altLang="en-US" sz="1100" b="1" smtClean="0">
                <a:latin typeface="Arial" charset="0"/>
              </a:rPr>
              <a:t>Red, itching eyes: 8%</a:t>
            </a:r>
          </a:p>
          <a:p>
            <a:pPr eaLnBrk="1" hangingPunct="1"/>
            <a:r>
              <a:rPr lang="en-US" altLang="en-US" sz="1100" b="1" smtClean="0">
                <a:latin typeface="Arial" charset="0"/>
              </a:rPr>
              <a:t>Repeated sneezing: 7%</a:t>
            </a:r>
          </a:p>
          <a:p>
            <a:pPr eaLnBrk="1" hangingPunct="1"/>
            <a:r>
              <a:rPr lang="en-US" altLang="en-US" sz="1100" b="1" smtClean="0">
                <a:latin typeface="Arial" charset="0"/>
              </a:rPr>
              <a:t>Postnasal drip: 7%</a:t>
            </a:r>
          </a:p>
          <a:p>
            <a:pPr eaLnBrk="1" hangingPunct="1"/>
            <a:r>
              <a:rPr lang="en-US" altLang="en-US" sz="1100" b="1" smtClean="0">
                <a:latin typeface="Arial" charset="0"/>
              </a:rPr>
              <a:t>Watering eyes: 5%</a:t>
            </a:r>
          </a:p>
          <a:p>
            <a:pPr eaLnBrk="1" hangingPunct="1"/>
            <a:r>
              <a:rPr lang="en-US" altLang="en-US" sz="1100" b="1" smtClean="0">
                <a:latin typeface="Arial" charset="0"/>
              </a:rPr>
              <a:t>Itching: 4%</a:t>
            </a:r>
          </a:p>
          <a:p>
            <a:pPr eaLnBrk="1" hangingPunct="1"/>
            <a:r>
              <a:rPr lang="en-US" altLang="en-US" sz="1100" b="1" smtClean="0">
                <a:latin typeface="Arial" charset="0"/>
              </a:rPr>
              <a:t>Ear pain: 3%</a:t>
            </a:r>
          </a:p>
          <a:p>
            <a:pPr eaLnBrk="1" hangingPunct="1"/>
            <a:r>
              <a:rPr lang="en-US" altLang="en-US" sz="1100" b="1" smtClean="0">
                <a:latin typeface="Arial" charset="0"/>
              </a:rPr>
              <a:t>Facial pain: 2%</a:t>
            </a:r>
          </a:p>
          <a:p>
            <a:pPr eaLnBrk="1" hangingPunct="1"/>
            <a:r>
              <a:rPr lang="en-US" altLang="en-US" sz="1100" b="1" smtClean="0">
                <a:latin typeface="Arial" charset="0"/>
              </a:rPr>
              <a:t>Not sure: 2%</a:t>
            </a:r>
          </a:p>
        </p:txBody>
      </p:sp>
    </p:spTree>
    <p:extLst>
      <p:ext uri="{BB962C8B-B14F-4D97-AF65-F5344CB8AC3E}">
        <p14:creationId xmlns:p14="http://schemas.microsoft.com/office/powerpoint/2010/main" val="3951316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7DE1E300-1BCE-44FC-843E-E601BAD96D8D}" type="slidenum">
              <a:rPr lang="en-US" altLang="en-US" sz="1200">
                <a:solidFill>
                  <a:prstClr val="black"/>
                </a:solidFill>
              </a:rPr>
              <a:pPr/>
              <a:t>62</a:t>
            </a:fld>
            <a:endParaRPr lang="en-US" altLang="en-US" sz="120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10296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26EBB74B-4DE2-4E34-8B9E-DE17460DFFD6}" type="slidenum">
              <a:rPr lang="en-US" altLang="en-US" sz="1200">
                <a:solidFill>
                  <a:prstClr val="black"/>
                </a:solidFill>
              </a:rPr>
              <a:pPr/>
              <a:t>63</a:t>
            </a:fld>
            <a:endParaRPr lang="en-US" altLang="en-US" sz="1200">
              <a:solidFill>
                <a:prstClr val="black"/>
              </a:solidFill>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xfrm>
            <a:off x="684213" y="4503738"/>
            <a:ext cx="5489575" cy="4114800"/>
          </a:xfrm>
          <a:solidFill>
            <a:srgbClr val="FFFFFF"/>
          </a:solidFill>
          <a:ln>
            <a:solidFill>
              <a:srgbClr val="000000"/>
            </a:solidFill>
          </a:ln>
        </p:spPr>
        <p:txBody>
          <a:bodyPr/>
          <a:lstStyle/>
          <a:p>
            <a:pPr eaLnBrk="1" hangingPunct="1"/>
            <a:r>
              <a:rPr lang="en-US" altLang="en-US" sz="1100" b="1" smtClean="0">
                <a:latin typeface="Arial" charset="0"/>
              </a:rPr>
              <a:t>Practitioners: In general, would you say that patients’ (aged 4 to 17) discomfort during a nasal allergy attack is usually: Something they can ignore; something they can’t ignore, but they can tolerate it; or something they can’t tolerate without relief? N = 501.</a:t>
            </a:r>
          </a:p>
          <a:p>
            <a:pPr eaLnBrk="1" hangingPunct="1"/>
            <a:r>
              <a:rPr lang="en-US" altLang="en-US" sz="1100" b="1" smtClean="0">
                <a:latin typeface="Arial" charset="0"/>
              </a:rPr>
              <a:t>Parents: In general, when your child has a nasal allergy attack, would you say that (his/her) discomfort is usually: Something (he/she) can ignore; something (he/she) can’t ignore, but (he/she) can tolerate it; or something (he/she) can’t tolerate without relief?</a:t>
            </a:r>
            <a:br>
              <a:rPr lang="en-US" altLang="en-US" sz="1100" b="1" smtClean="0">
                <a:latin typeface="Arial" charset="0"/>
              </a:rPr>
            </a:br>
            <a:endParaRPr lang="en-US" altLang="en-US" sz="1100" b="1" smtClean="0">
              <a:latin typeface="Arial" charset="0"/>
            </a:endParaRPr>
          </a:p>
          <a:p>
            <a:pPr eaLnBrk="1" hangingPunct="1"/>
            <a:r>
              <a:rPr lang="en-US" altLang="en-US" sz="1100" b="1" smtClean="0">
                <a:latin typeface="Arial" charset="0"/>
              </a:rPr>
              <a:t>N = 500.</a:t>
            </a:r>
          </a:p>
          <a:p>
            <a:pPr eaLnBrk="1" hangingPunct="1"/>
            <a:endParaRPr lang="en-US" altLang="en-US" sz="1100" b="1" smtClean="0">
              <a:latin typeface="Arial" charset="0"/>
            </a:endParaRPr>
          </a:p>
        </p:txBody>
      </p:sp>
    </p:spTree>
    <p:extLst>
      <p:ext uri="{BB962C8B-B14F-4D97-AF65-F5344CB8AC3E}">
        <p14:creationId xmlns:p14="http://schemas.microsoft.com/office/powerpoint/2010/main" val="2072556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8DCD7B46-D098-4EB8-8DDC-131AFE4DD62F}" type="slidenum">
              <a:rPr lang="en-US" altLang="en-US" sz="1200">
                <a:solidFill>
                  <a:prstClr val="black"/>
                </a:solidFill>
              </a:rPr>
              <a:pPr/>
              <a:t>64</a:t>
            </a:fld>
            <a:endParaRPr lang="en-US" altLang="en-US" sz="120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634859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8ABDE67C-5FEE-4820-84A7-C853057C9915}" type="slidenum">
              <a:rPr lang="en-US" altLang="en-US" sz="1200">
                <a:solidFill>
                  <a:prstClr val="black"/>
                </a:solidFill>
              </a:rPr>
              <a:pPr/>
              <a:t>65</a:t>
            </a:fld>
            <a:endParaRPr lang="en-US" altLang="en-US" sz="1200">
              <a:solidFill>
                <a:prstClr val="black"/>
              </a:solidFill>
            </a:endParaRPr>
          </a:p>
        </p:txBody>
      </p:sp>
      <p:sp>
        <p:nvSpPr>
          <p:cNvPr id="51203"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51204" name="Rectangle 3"/>
          <p:cNvSpPr>
            <a:spLocks noGrp="1" noChangeArrowheads="1"/>
          </p:cNvSpPr>
          <p:nvPr>
            <p:ph type="body" idx="1"/>
          </p:nvPr>
        </p:nvSpPr>
        <p:spPr>
          <a:xfrm>
            <a:off x="914400" y="4503738"/>
            <a:ext cx="5029200" cy="4114800"/>
          </a:xfrm>
          <a:solidFill>
            <a:srgbClr val="FFFFFF"/>
          </a:solidFill>
          <a:ln>
            <a:solidFill>
              <a:srgbClr val="000000"/>
            </a:solidFill>
          </a:ln>
        </p:spPr>
        <p:txBody>
          <a:bodyPr/>
          <a:lstStyle/>
          <a:p>
            <a:pPr eaLnBrk="1" hangingPunct="1">
              <a:spcBef>
                <a:spcPct val="50000"/>
              </a:spcBef>
            </a:pPr>
            <a:r>
              <a:rPr lang="en-US" altLang="en-US" sz="1100" b="1" smtClean="0">
                <a:latin typeface="Arial" charset="0"/>
              </a:rPr>
              <a:t>During the past 4 weeks how often has your [AGE] been [ITEM]</a:t>
            </a:r>
          </a:p>
          <a:p>
            <a:pPr eaLnBrk="1" hangingPunct="1">
              <a:spcBef>
                <a:spcPct val="50000"/>
              </a:spcBef>
            </a:pPr>
            <a:r>
              <a:rPr lang="en-US" altLang="en-US" sz="1100" b="1" smtClean="0">
                <a:latin typeface="Arial" charset="0"/>
                <a:cs typeface="Arial" charset="0"/>
              </a:rPr>
              <a:t>—</a:t>
            </a:r>
            <a:r>
              <a:rPr lang="en-US" altLang="en-US" sz="1100" b="1" smtClean="0">
                <a:latin typeface="Arial" charset="0"/>
              </a:rPr>
              <a:t>all of the time, most of the time, a good bit of the time, some of the time, little of the time, or none of the time? 	</a:t>
            </a:r>
          </a:p>
          <a:p>
            <a:pPr eaLnBrk="1" hangingPunct="1"/>
            <a:endParaRPr lang="en-US" altLang="en-US" smtClean="0">
              <a:latin typeface="Arial" charset="0"/>
            </a:endParaRPr>
          </a:p>
        </p:txBody>
      </p:sp>
    </p:spTree>
    <p:extLst>
      <p:ext uri="{BB962C8B-B14F-4D97-AF65-F5344CB8AC3E}">
        <p14:creationId xmlns:p14="http://schemas.microsoft.com/office/powerpoint/2010/main" val="89620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4C8BC296-E9F3-42CB-8E36-329AC3B229B3}" type="slidenum">
              <a:rPr>
                <a:solidFill>
                  <a:prstClr val="black"/>
                </a:solidFill>
              </a:rPr>
              <a:pPr algn="l"/>
              <a:t>4</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3399"/>
            <a:ext cx="5485975" cy="4114393"/>
          </a:xfrm>
        </p:spPr>
        <p:txBody>
          <a:bodyPr wrap="square" lIns="83079" tIns="41540" rIns="83079" bIns="41540" anchor="t"/>
          <a:lstStyle/>
          <a:p>
            <a:pPr lvl="0"/>
            <a:endParaRPr lang="it-IT"/>
          </a:p>
        </p:txBody>
      </p:sp>
    </p:spTree>
    <p:extLst>
      <p:ext uri="{BB962C8B-B14F-4D97-AF65-F5344CB8AC3E}">
        <p14:creationId xmlns:p14="http://schemas.microsoft.com/office/powerpoint/2010/main" val="1843517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6CB83082-8E44-4762-B26C-2D0EEEB7E200}" type="slidenum">
              <a:rPr lang="en-US" altLang="en-US" sz="1200">
                <a:solidFill>
                  <a:prstClr val="black"/>
                </a:solidFill>
              </a:rPr>
              <a:pPr/>
              <a:t>66</a:t>
            </a:fld>
            <a:endParaRPr lang="en-US" altLang="en-US" sz="1200">
              <a:solidFill>
                <a:prstClr val="black"/>
              </a:solidFill>
            </a:endParaRPr>
          </a:p>
        </p:txBody>
      </p:sp>
      <p:sp>
        <p:nvSpPr>
          <p:cNvPr id="53251"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53252" name="Rectangle 3"/>
          <p:cNvSpPr>
            <a:spLocks noGrp="1" noChangeArrowheads="1"/>
          </p:cNvSpPr>
          <p:nvPr>
            <p:ph type="body" idx="1"/>
          </p:nvPr>
        </p:nvSpPr>
        <p:spPr>
          <a:xfrm>
            <a:off x="942975" y="4503738"/>
            <a:ext cx="5029200" cy="4114800"/>
          </a:xfrm>
          <a:solidFill>
            <a:srgbClr val="FFFFFF"/>
          </a:solidFill>
          <a:ln>
            <a:solidFill>
              <a:srgbClr val="000000"/>
            </a:solidFill>
          </a:ln>
        </p:spPr>
        <p:txBody>
          <a:bodyPr/>
          <a:lstStyle/>
          <a:p>
            <a:pPr eaLnBrk="1" hangingPunct="1"/>
            <a:r>
              <a:rPr lang="en-US" altLang="en-US" sz="1100" b="1" smtClean="0">
                <a:latin typeface="Arial" charset="0"/>
              </a:rPr>
              <a:t>During allergy season, how often do you feel [ITEM]</a:t>
            </a:r>
          </a:p>
          <a:p>
            <a:pPr eaLnBrk="1" hangingPunct="1"/>
            <a:r>
              <a:rPr lang="en-US" altLang="en-US" sz="1100" b="1" smtClean="0">
                <a:latin typeface="Arial" charset="0"/>
                <a:cs typeface="Arial" charset="0"/>
              </a:rPr>
              <a:t>—</a:t>
            </a:r>
            <a:r>
              <a:rPr lang="en-US" altLang="en-US" sz="1100" b="1" smtClean="0">
                <a:latin typeface="Arial" charset="0"/>
              </a:rPr>
              <a:t>frequently, sometimes, rarely, or never?</a:t>
            </a:r>
          </a:p>
          <a:p>
            <a:pPr eaLnBrk="1" hangingPunct="1"/>
            <a:r>
              <a:rPr lang="en-US" altLang="en-US" sz="1100" b="1" smtClean="0">
                <a:latin typeface="Arial" charset="0"/>
              </a:rPr>
              <a:t>Open-ended question.</a:t>
            </a:r>
          </a:p>
          <a:p>
            <a:pPr eaLnBrk="1" hangingPunct="1"/>
            <a:r>
              <a:rPr lang="en-US" altLang="en-US" sz="1100" b="1" smtClean="0">
                <a:latin typeface="Arial" charset="0"/>
              </a:rPr>
              <a:t>Unweighted N = 407.</a:t>
            </a:r>
          </a:p>
          <a:p>
            <a:pPr eaLnBrk="1" hangingPunct="1"/>
            <a:endParaRPr lang="en-US" altLang="en-US" sz="1100" b="1" smtClean="0">
              <a:latin typeface="Arial" charset="0"/>
            </a:endParaRPr>
          </a:p>
        </p:txBody>
      </p:sp>
    </p:spTree>
    <p:extLst>
      <p:ext uri="{BB962C8B-B14F-4D97-AF65-F5344CB8AC3E}">
        <p14:creationId xmlns:p14="http://schemas.microsoft.com/office/powerpoint/2010/main" val="1772597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DB0255F4-0D80-45F3-A653-590BD62DE9CC}" type="slidenum">
              <a:rPr lang="en-US" altLang="en-US" sz="1200">
                <a:solidFill>
                  <a:prstClr val="black"/>
                </a:solidFill>
              </a:rPr>
              <a:pPr/>
              <a:t>67</a:t>
            </a:fld>
            <a:endParaRPr lang="en-US" altLang="en-US" sz="1200">
              <a:solidFill>
                <a:prstClr val="black"/>
              </a:solidFill>
            </a:endParaRPr>
          </a:p>
        </p:txBody>
      </p:sp>
      <p:sp>
        <p:nvSpPr>
          <p:cNvPr id="55299"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55300" name="Rectangle 3"/>
          <p:cNvSpPr>
            <a:spLocks noGrp="1" noChangeArrowheads="1"/>
          </p:cNvSpPr>
          <p:nvPr>
            <p:ph type="body" idx="1"/>
          </p:nvPr>
        </p:nvSpPr>
        <p:spPr>
          <a:xfrm>
            <a:off x="914400" y="4484688"/>
            <a:ext cx="5029200" cy="4114800"/>
          </a:xfrm>
          <a:solidFill>
            <a:srgbClr val="FFFFFF"/>
          </a:solidFill>
          <a:ln>
            <a:solidFill>
              <a:srgbClr val="000000"/>
            </a:solidFill>
          </a:ln>
        </p:spPr>
        <p:txBody>
          <a:bodyPr/>
          <a:lstStyle/>
          <a:p>
            <a:pPr eaLnBrk="1" hangingPunct="1">
              <a:spcBef>
                <a:spcPct val="50000"/>
              </a:spcBef>
            </a:pPr>
            <a:r>
              <a:rPr lang="en-US" altLang="en-US" sz="1100" b="1" smtClean="0">
                <a:latin typeface="Arial" charset="0"/>
              </a:rPr>
              <a:t>How much do you feel your [AGE]’s allergies/health limit what (he/she) can do in the following areas</a:t>
            </a:r>
            <a:r>
              <a:rPr lang="en-US" altLang="en-US" sz="1100" b="1" smtClean="0">
                <a:latin typeface="Arial" charset="0"/>
                <a:cs typeface="Arial" charset="0"/>
              </a:rPr>
              <a:t>—</a:t>
            </a:r>
            <a:r>
              <a:rPr lang="en-US" altLang="en-US" sz="1100" b="1" smtClean="0">
                <a:latin typeface="Arial" charset="0"/>
              </a:rPr>
              <a:t>a lot, some, only a little, or not at all?  </a:t>
            </a:r>
          </a:p>
          <a:p>
            <a:pPr eaLnBrk="1" hangingPunct="1">
              <a:spcBef>
                <a:spcPct val="50000"/>
              </a:spcBef>
            </a:pPr>
            <a:r>
              <a:rPr lang="en-US" altLang="en-US" sz="1100" b="1" smtClean="0">
                <a:latin typeface="Arial" charset="0"/>
              </a:rPr>
              <a:t>Organized sports or exercising; doing well in school; and school activities. Excludes responses regarding 4- and 5-year-olds.</a:t>
            </a:r>
          </a:p>
          <a:p>
            <a:pPr eaLnBrk="1" hangingPunct="1">
              <a:spcBef>
                <a:spcPct val="50000"/>
              </a:spcBef>
            </a:pPr>
            <a:r>
              <a:rPr lang="en-US" altLang="en-US" sz="1100" b="1" smtClean="0">
                <a:latin typeface="Arial" charset="0"/>
              </a:rPr>
              <a:t>Numbers reflect pooled answer of a lot and some.</a:t>
            </a:r>
          </a:p>
          <a:p>
            <a:pPr eaLnBrk="1" hangingPunct="1">
              <a:spcBef>
                <a:spcPct val="50000"/>
              </a:spcBef>
            </a:pPr>
            <a:r>
              <a:rPr lang="en-US" altLang="en-US" sz="1100" b="1" smtClean="0">
                <a:latin typeface="Arial" charset="0"/>
              </a:rPr>
              <a:t>Open-ended question.</a:t>
            </a:r>
          </a:p>
          <a:p>
            <a:pPr eaLnBrk="1" hangingPunct="1"/>
            <a:endParaRPr lang="en-US" altLang="en-US" sz="1100" b="1" smtClean="0">
              <a:latin typeface="Arial" charset="0"/>
            </a:endParaRPr>
          </a:p>
        </p:txBody>
      </p:sp>
    </p:spTree>
    <p:extLst>
      <p:ext uri="{BB962C8B-B14F-4D97-AF65-F5344CB8AC3E}">
        <p14:creationId xmlns:p14="http://schemas.microsoft.com/office/powerpoint/2010/main" val="1466956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11D0B71F-0BCB-4524-86F7-0BB0DF1A191F}" type="slidenum">
              <a:rPr lang="en-US" altLang="en-US" sz="1200">
                <a:solidFill>
                  <a:prstClr val="black"/>
                </a:solidFill>
              </a:rPr>
              <a:pPr/>
              <a:t>68</a:t>
            </a:fld>
            <a:endParaRPr lang="en-US" altLang="en-US" sz="1200">
              <a:solidFill>
                <a:prstClr val="black"/>
              </a:solidFill>
            </a:endParaRPr>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914400" y="4503738"/>
            <a:ext cx="5029200" cy="4114800"/>
          </a:xfrm>
          <a:solidFill>
            <a:srgbClr val="FFFFFF"/>
          </a:solidFill>
          <a:ln>
            <a:solidFill>
              <a:srgbClr val="000000"/>
            </a:solidFill>
          </a:ln>
        </p:spPr>
        <p:txBody>
          <a:bodyPr/>
          <a:lstStyle/>
          <a:p>
            <a:pPr eaLnBrk="1" hangingPunct="1"/>
            <a:r>
              <a:rPr lang="en-US" altLang="en-US" sz="1100" b="1" smtClean="0">
                <a:latin typeface="Arial" charset="0"/>
              </a:rPr>
              <a:t>How troubled has your [AGE] been by each of these symptoms during the last week as a result of his/her nasal symptoms</a:t>
            </a:r>
            <a:r>
              <a:rPr lang="en-US" altLang="en-US" sz="1100" b="1" smtClean="0">
                <a:latin typeface="Arial" charset="0"/>
                <a:cs typeface="Arial" charset="0"/>
              </a:rPr>
              <a:t>—</a:t>
            </a:r>
          </a:p>
          <a:p>
            <a:pPr eaLnBrk="1" hangingPunct="1"/>
            <a:r>
              <a:rPr lang="en-US" altLang="en-US" sz="1100" b="1" smtClean="0">
                <a:latin typeface="Arial" charset="0"/>
              </a:rPr>
              <a:t>not troubled, hardly troubled, somewhat troubled, moderately troubled, quite a bit troubled, very troubled, or extremely troubled?</a:t>
            </a:r>
          </a:p>
        </p:txBody>
      </p:sp>
    </p:spTree>
    <p:extLst>
      <p:ext uri="{BB962C8B-B14F-4D97-AF65-F5344CB8AC3E}">
        <p14:creationId xmlns:p14="http://schemas.microsoft.com/office/powerpoint/2010/main" val="1530786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BA296D12-63D8-4AFA-B4EB-3117C70765DE}" type="slidenum">
              <a:rPr lang="en-US" altLang="en-US" sz="1200">
                <a:solidFill>
                  <a:prstClr val="black"/>
                </a:solidFill>
              </a:rPr>
              <a:pPr/>
              <a:t>69</a:t>
            </a:fld>
            <a:endParaRPr lang="en-US" altLang="en-US" sz="120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493333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6B517632-E34C-409A-A80B-7EF9AAE09EDB}" type="slidenum">
              <a:rPr lang="en-US" altLang="en-US" sz="1200">
                <a:solidFill>
                  <a:prstClr val="black"/>
                </a:solidFill>
              </a:rPr>
              <a:pPr/>
              <a:t>70</a:t>
            </a:fld>
            <a:endParaRPr lang="en-US" alt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85893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088CA143-7FD1-4AB0-8C9D-65F74360CE80}" type="slidenum">
              <a:rPr lang="en-US" altLang="en-US" sz="1200">
                <a:solidFill>
                  <a:prstClr val="black"/>
                </a:solidFill>
              </a:rPr>
              <a:pPr/>
              <a:t>71</a:t>
            </a:fld>
            <a:endParaRPr lang="en-US" altLang="en-US" sz="1200">
              <a:solidFill>
                <a:prstClr val="black"/>
              </a:solidFill>
            </a:endParaRPr>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xfrm>
            <a:off x="684213" y="4513263"/>
            <a:ext cx="5489575" cy="4113212"/>
          </a:xfrm>
          <a:solidFill>
            <a:srgbClr val="FFFFFF"/>
          </a:solidFill>
          <a:ln>
            <a:solidFill>
              <a:srgbClr val="000000"/>
            </a:solidFill>
          </a:ln>
        </p:spPr>
        <p:txBody>
          <a:bodyPr/>
          <a:lstStyle/>
          <a:p>
            <a:pPr eaLnBrk="1" hangingPunct="1"/>
            <a:r>
              <a:rPr lang="en-US" altLang="en-US" sz="1100" b="1" dirty="0" smtClean="0">
                <a:latin typeface="Arial" charset="0"/>
              </a:rPr>
              <a:t>Thinking about your [AGE]’s ability to do things (he/she) wants to do</a:t>
            </a:r>
            <a:r>
              <a:rPr lang="en-US" altLang="en-US" sz="1100" b="1" dirty="0" smtClean="0">
                <a:latin typeface="Arial" charset="0"/>
                <a:cs typeface="Arial" charset="0"/>
              </a:rPr>
              <a:t>—</a:t>
            </a:r>
            <a:r>
              <a:rPr lang="en-US" altLang="en-US" sz="1100" b="1" dirty="0" smtClean="0">
                <a:latin typeface="Arial" charset="0"/>
              </a:rPr>
              <a:t>on a scale of 0 to 100, where 100 means 100% able . . .</a:t>
            </a:r>
          </a:p>
          <a:p>
            <a:pPr eaLnBrk="1" hangingPunct="1"/>
            <a:r>
              <a:rPr lang="en-US" altLang="en-US" sz="1100" b="1" dirty="0" smtClean="0">
                <a:latin typeface="Arial" charset="0"/>
              </a:rPr>
              <a:t>Where would you rank (his/her) ability on days when (he/she) doesn’t have nasal allergy symptoms?</a:t>
            </a:r>
          </a:p>
          <a:p>
            <a:pPr eaLnBrk="1" hangingPunct="1"/>
            <a:r>
              <a:rPr lang="en-US" altLang="en-US" sz="1100" b="1" dirty="0" smtClean="0">
                <a:latin typeface="Arial" charset="0"/>
              </a:rPr>
              <a:t>Where would you rank your [AGE]’s ability on the same scale of 0 to 100 when (his/her) nasal allergies are at their worst? </a:t>
            </a:r>
          </a:p>
          <a:p>
            <a:pPr eaLnBrk="1" hangingPunct="1"/>
            <a:endParaRPr lang="en-US" altLang="en-US" sz="1100" b="1" dirty="0" smtClean="0">
              <a:latin typeface="Arial" charset="0"/>
            </a:endParaRPr>
          </a:p>
        </p:txBody>
      </p:sp>
    </p:spTree>
    <p:extLst>
      <p:ext uri="{BB962C8B-B14F-4D97-AF65-F5344CB8AC3E}">
        <p14:creationId xmlns:p14="http://schemas.microsoft.com/office/powerpoint/2010/main" val="4121910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FACD135B-9935-4BF3-9C88-17C7FC8183E4}" type="slidenum">
              <a:rPr lang="en-US" altLang="en-US" sz="1200">
                <a:solidFill>
                  <a:prstClr val="black"/>
                </a:solidFill>
              </a:rPr>
              <a:pPr/>
              <a:t>72</a:t>
            </a:fld>
            <a:endParaRPr lang="en-US" altLang="en-US" sz="1200">
              <a:solidFill>
                <a:prstClr val="black"/>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675926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fld id="{0E1B57E8-937D-46DC-8C48-D11431B157EF}" type="slidenum">
              <a:rPr lang="en-US" altLang="en-US" sz="1200">
                <a:solidFill>
                  <a:prstClr val="black"/>
                </a:solidFill>
              </a:rPr>
              <a:pPr/>
              <a:t>73</a:t>
            </a:fld>
            <a:endParaRPr lang="en-US" altLang="en-US" sz="120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149656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89591A-BEAC-45F7-B7B3-D624D03A2405}" type="slidenum">
              <a:rPr lang="en-US" altLang="en-US">
                <a:solidFill>
                  <a:srgbClr val="000000"/>
                </a:solidFill>
              </a:rPr>
              <a:pPr/>
              <a:t>78</a:t>
            </a:fld>
            <a:endParaRPr lang="en-US" altLang="en-US">
              <a:solidFill>
                <a:srgbClr val="000000"/>
              </a:solidFill>
            </a:endParaRPr>
          </a:p>
        </p:txBody>
      </p:sp>
      <p:sp>
        <p:nvSpPr>
          <p:cNvPr id="1375234" name="Rectangle 2"/>
          <p:cNvSpPr>
            <a:spLocks noGrp="1" noRot="1" noChangeAspect="1" noChangeArrowheads="1" noTextEdit="1"/>
          </p:cNvSpPr>
          <p:nvPr>
            <p:ph type="sldImg"/>
          </p:nvPr>
        </p:nvSpPr>
        <p:spPr>
          <a:xfrm>
            <a:off x="1165225" y="690563"/>
            <a:ext cx="4616450" cy="3462337"/>
          </a:xfrm>
          <a:ln/>
        </p:spPr>
      </p:sp>
      <p:sp>
        <p:nvSpPr>
          <p:cNvPr id="1375235" name="Rectangle 3"/>
          <p:cNvSpPr>
            <a:spLocks noGrp="1" noChangeArrowheads="1"/>
          </p:cNvSpPr>
          <p:nvPr>
            <p:ph type="body" idx="1"/>
          </p:nvPr>
        </p:nvSpPr>
        <p:spPr>
          <a:xfrm>
            <a:off x="928688" y="4386263"/>
            <a:ext cx="5089525" cy="4156075"/>
          </a:xfrm>
        </p:spPr>
        <p:txBody>
          <a:bodyPr/>
          <a:lstStyle/>
          <a:p>
            <a:r>
              <a:rPr lang="en-US" altLang="en-US" dirty="0"/>
              <a:t>The magnitude of impact of allergic rhinitis on patients daily life, obtained from the respondents included in the Allergies in America survey, are displayed on the current slide. Almost all patients with allergic rhinitis surveyed stated that the condition had an impact on their life during allergy season. By contrast, only a minority said the condition did not impact their daily life.</a:t>
            </a:r>
          </a:p>
          <a:p>
            <a:endParaRPr lang="en-US" altLang="en-US" sz="1000" b="1" dirty="0"/>
          </a:p>
          <a:p>
            <a:r>
              <a:rPr lang="en-US" altLang="en-US" sz="1000" b="1" dirty="0"/>
              <a:t>Study Design:</a:t>
            </a:r>
          </a:p>
          <a:p>
            <a:pPr>
              <a:buFontTx/>
              <a:buChar char="•"/>
            </a:pPr>
            <a:r>
              <a:rPr lang="en-US" altLang="en-US" sz="1000" i="1" dirty="0"/>
              <a:t> Allergies in America is the largest and most comprehensive national survey of patient and health provider perspectives concerning allergic rhinitis.  </a:t>
            </a:r>
          </a:p>
          <a:p>
            <a:pPr>
              <a:buFontTx/>
              <a:buChar char="•"/>
            </a:pPr>
            <a:r>
              <a:rPr lang="en-US" altLang="en-US" sz="1000" i="1" dirty="0"/>
              <a:t> A national probability sample of 2,500 adults, aged 18 and older, who had been diagnosed with allergic rhinitis, and who had nasal allergy symptoms or had taken prescription medicine for the allergies in the past 12 months, were interviewed by telephone about their condition and treatment. </a:t>
            </a:r>
          </a:p>
          <a:p>
            <a:pPr>
              <a:buFontTx/>
              <a:buChar char="•"/>
            </a:pPr>
            <a:r>
              <a:rPr lang="en-US" altLang="en-US" sz="1000" i="1" dirty="0"/>
              <a:t> This national sample of patients with nasal allergies was obtained by systematically screening a national sample of 31,470 households in the United States to identify nasal allergy sufferers. Individual screening was conducted with a randomly selected patient (if more than one) in the household to confirm that they had been diagnosed with nasal allergies and suffered from them or been treated for them in the past 12 months. </a:t>
            </a:r>
          </a:p>
          <a:p>
            <a:pPr>
              <a:buFontTx/>
              <a:buChar char="•"/>
            </a:pPr>
            <a:r>
              <a:rPr lang="en-US" altLang="en-US" sz="1000" i="1" dirty="0"/>
              <a:t> A parallel survey was conducted among 400 healthcare practitioners, including a national sample of 300 doctors in direct patient care in outpatient settings --- including 100 in Adult Primary Care specialties, 100 in Allergy, and 100 in Otolaryngology, as well as 50 Nurse Practitioners and 50 Physician Assistants --- were interviewed as part of the survey.</a:t>
            </a:r>
          </a:p>
          <a:p>
            <a:endParaRPr lang="en-US" altLang="en-US" sz="1000" i="1" dirty="0"/>
          </a:p>
          <a:p>
            <a:pPr>
              <a:lnSpc>
                <a:spcPct val="150000"/>
              </a:lnSpc>
            </a:pPr>
            <a:endParaRPr lang="en-US" altLang="en-US" dirty="0"/>
          </a:p>
        </p:txBody>
      </p:sp>
    </p:spTree>
    <p:extLst>
      <p:ext uri="{BB962C8B-B14F-4D97-AF65-F5344CB8AC3E}">
        <p14:creationId xmlns:p14="http://schemas.microsoft.com/office/powerpoint/2010/main" val="1117194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C6009-4E78-47F2-A0DC-FD024E6D1A32}" type="slidenum">
              <a:rPr lang="en-US" altLang="en-US">
                <a:solidFill>
                  <a:srgbClr val="000000"/>
                </a:solidFill>
              </a:rPr>
              <a:pPr/>
              <a:t>79</a:t>
            </a:fld>
            <a:endParaRPr lang="en-US" altLang="en-US">
              <a:solidFill>
                <a:srgbClr val="000000"/>
              </a:solidFill>
            </a:endParaRPr>
          </a:p>
        </p:txBody>
      </p:sp>
      <p:sp>
        <p:nvSpPr>
          <p:cNvPr id="1377282" name="Rectangle 2"/>
          <p:cNvSpPr>
            <a:spLocks noGrp="1" noRot="1" noChangeAspect="1" noChangeArrowheads="1" noTextEdit="1"/>
          </p:cNvSpPr>
          <p:nvPr>
            <p:ph type="sldImg"/>
          </p:nvPr>
        </p:nvSpPr>
        <p:spPr>
          <a:ln/>
        </p:spPr>
      </p:sp>
      <p:sp>
        <p:nvSpPr>
          <p:cNvPr id="1377283" name="Rectangle 3"/>
          <p:cNvSpPr>
            <a:spLocks noGrp="1" noChangeArrowheads="1"/>
          </p:cNvSpPr>
          <p:nvPr>
            <p:ph type="body" idx="1"/>
          </p:nvPr>
        </p:nvSpPr>
        <p:spPr/>
        <p:txBody>
          <a:bodyPr/>
          <a:lstStyle/>
          <a:p>
            <a:r>
              <a:rPr lang="en-US" altLang="en-US" dirty="0"/>
              <a:t>The reported incidence of impairment in patients with allergic rhinitis are </a:t>
            </a:r>
          </a:p>
          <a:p>
            <a:r>
              <a:rPr lang="en-US" altLang="en-US" dirty="0"/>
              <a:t>depicted in the current slide. These data show that nearly all patients included in </a:t>
            </a:r>
          </a:p>
          <a:p>
            <a:r>
              <a:rPr lang="en-US" altLang="en-US" dirty="0"/>
              <a:t>this survey reported that allergic rhinitis had, at one time or another, caused </a:t>
            </a:r>
          </a:p>
          <a:p>
            <a:r>
              <a:rPr lang="en-US" altLang="en-US" dirty="0"/>
              <a:t>impairment in daily activities, work productivity and reduced classroom </a:t>
            </a:r>
          </a:p>
          <a:p>
            <a:r>
              <a:rPr lang="en-US" altLang="en-US" dirty="0"/>
              <a:t>productivity (children respondents).  These data suggest that allergic rhinitis, if </a:t>
            </a:r>
          </a:p>
          <a:p>
            <a:r>
              <a:rPr lang="en-US" altLang="en-US" dirty="0"/>
              <a:t>untreated can impact daily physical functioning and work output.</a:t>
            </a:r>
          </a:p>
          <a:p>
            <a:endParaRPr lang="en-US" altLang="en-US" dirty="0"/>
          </a:p>
          <a:p>
            <a:r>
              <a:rPr lang="en-US" altLang="en-US" b="1" dirty="0"/>
              <a:t>Study Design:</a:t>
            </a:r>
          </a:p>
          <a:p>
            <a:pPr>
              <a:buFontTx/>
              <a:buChar char="•"/>
            </a:pPr>
            <a:r>
              <a:rPr lang="en-US" altLang="en-US" sz="1000" dirty="0"/>
              <a:t> Study Commissioned by Lovelace Health System, Albuquerque, NM.</a:t>
            </a:r>
          </a:p>
          <a:p>
            <a:pPr>
              <a:spcBef>
                <a:spcPct val="0"/>
              </a:spcBef>
              <a:buFontTx/>
              <a:buChar char="•"/>
            </a:pPr>
            <a:r>
              <a:rPr lang="en-US" altLang="en-US" sz="1000" dirty="0"/>
              <a:t> 526 patients with AR as a diagnosis in the database were monitored throughout the allergy season by using written and telephone surveys, symptom diaries, and encounter data. </a:t>
            </a:r>
          </a:p>
          <a:p>
            <a:pPr>
              <a:spcBef>
                <a:spcPct val="0"/>
              </a:spcBef>
              <a:buFontTx/>
              <a:buChar char="•"/>
            </a:pPr>
            <a:r>
              <a:rPr lang="en-US" altLang="en-US" sz="1000" dirty="0"/>
              <a:t> Measurable outcomes were established for provider and patient behavior.</a:t>
            </a:r>
          </a:p>
          <a:p>
            <a:pPr>
              <a:spcBef>
                <a:spcPct val="0"/>
              </a:spcBef>
              <a:buFontTx/>
              <a:buChar char="•"/>
            </a:pPr>
            <a:r>
              <a:rPr lang="en-US" altLang="en-US" sz="1000" dirty="0"/>
              <a:t> Patient outcomes were derived from a preventive behavior index and administrative data reporting.</a:t>
            </a:r>
          </a:p>
          <a:p>
            <a:pPr>
              <a:spcBef>
                <a:spcPct val="35000"/>
              </a:spcBef>
              <a:buFontTx/>
              <a:buChar char="•"/>
            </a:pPr>
            <a:endParaRPr lang="en-US" altLang="en-US" dirty="0"/>
          </a:p>
          <a:p>
            <a:endParaRPr lang="en-US" altLang="en-US" b="1" dirty="0"/>
          </a:p>
          <a:p>
            <a:endParaRPr lang="en-US" altLang="en-US" dirty="0"/>
          </a:p>
        </p:txBody>
      </p:sp>
    </p:spTree>
    <p:extLst>
      <p:ext uri="{BB962C8B-B14F-4D97-AF65-F5344CB8AC3E}">
        <p14:creationId xmlns:p14="http://schemas.microsoft.com/office/powerpoint/2010/main" val="318515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0" y="4343077"/>
            <a:ext cx="5485975" cy="4114393"/>
          </a:xfrm>
        </p:spPr>
        <p:txBody>
          <a:bodyPr/>
          <a:lstStyle/>
          <a:p>
            <a:endParaRPr lang="it-IT"/>
          </a:p>
        </p:txBody>
      </p:sp>
    </p:spTree>
    <p:extLst>
      <p:ext uri="{BB962C8B-B14F-4D97-AF65-F5344CB8AC3E}">
        <p14:creationId xmlns:p14="http://schemas.microsoft.com/office/powerpoint/2010/main" val="904025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B4A8EE-1198-4A11-8A66-2BDB9743B0CC}" type="slidenum">
              <a:rPr lang="en-US" altLang="en-US">
                <a:solidFill>
                  <a:srgbClr val="000000"/>
                </a:solidFill>
              </a:rPr>
              <a:pPr/>
              <a:t>80</a:t>
            </a:fld>
            <a:endParaRPr lang="en-US" altLang="en-US">
              <a:solidFill>
                <a:srgbClr val="000000"/>
              </a:solidFill>
            </a:endParaRPr>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r>
              <a:rPr lang="en-US" altLang="en-US"/>
              <a:t>The fatigue level of patients with allergic rhinitis versus healthy controls are shown on the current slide. During ragweed season, allergic patients reported higher levels of general fatigue and mental fatigue, but not physical fatigue, as well as reduced motivation. </a:t>
            </a:r>
          </a:p>
          <a:p>
            <a:endParaRPr lang="en-US" altLang="en-US" b="1"/>
          </a:p>
          <a:p>
            <a:r>
              <a:rPr lang="en-US" altLang="en-US" b="1"/>
              <a:t>Study Design:</a:t>
            </a:r>
          </a:p>
          <a:p>
            <a:pPr>
              <a:buFontTx/>
              <a:buChar char="•"/>
            </a:pPr>
            <a:r>
              <a:rPr lang="en-US" altLang="en-US" i="1"/>
              <a:t> This study evaluated the effect of symptomatic allergic rhinitis on both fatigue level and mood. </a:t>
            </a:r>
          </a:p>
          <a:p>
            <a:pPr>
              <a:buFontTx/>
              <a:buChar char="•"/>
            </a:pPr>
            <a:r>
              <a:rPr lang="en-US" altLang="en-US" i="1"/>
              <a:t> Symptomatic ragweed allergic rhinitis patients on no medications and healthy control subjects completed the Multi-Dimensional Fatigue Inventory and the Positive Affect-Negative Affect mood rating scales in an in-out-in ragweed season.</a:t>
            </a:r>
          </a:p>
          <a:p>
            <a:pPr>
              <a:buFontTx/>
              <a:buChar char="•"/>
            </a:pPr>
            <a:r>
              <a:rPr lang="en-US" altLang="en-US" i="1"/>
              <a:t>A series of repeated measures, two-way, univariate analysis of variance (ANOVA) was run to assess the differences between groups and seasons on each dependent variable.</a:t>
            </a:r>
          </a:p>
          <a:p>
            <a:r>
              <a:rPr lang="en-US" altLang="en-US"/>
              <a:t> </a:t>
            </a:r>
          </a:p>
          <a:p>
            <a:endParaRPr lang="en-US" altLang="en-US"/>
          </a:p>
        </p:txBody>
      </p:sp>
    </p:spTree>
    <p:extLst>
      <p:ext uri="{BB962C8B-B14F-4D97-AF65-F5344CB8AC3E}">
        <p14:creationId xmlns:p14="http://schemas.microsoft.com/office/powerpoint/2010/main" val="2187795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5"/>
          </p:nvPr>
        </p:nvSpPr>
        <p:spPr>
          <a:ln/>
        </p:spPr>
        <p:txBody>
          <a:bodyPr/>
          <a:lstStyle/>
          <a:p>
            <a:fld id="{5D1E26D6-2396-4A7C-883D-689EA5A3DE60}" type="slidenum">
              <a:rPr lang="en-US" altLang="en-US">
                <a:solidFill>
                  <a:srgbClr val="000000"/>
                </a:solidFill>
              </a:rPr>
              <a:pPr/>
              <a:t>81</a:t>
            </a:fld>
            <a:endParaRPr lang="en-US" altLang="en-US">
              <a:solidFill>
                <a:srgbClr val="000000"/>
              </a:solidFill>
            </a:endParaRPr>
          </a:p>
        </p:txBody>
      </p:sp>
      <p:sp>
        <p:nvSpPr>
          <p:cNvPr id="1387522" name="Rectangle 2"/>
          <p:cNvSpPr>
            <a:spLocks noChangeArrowheads="1"/>
          </p:cNvSpPr>
          <p:nvPr/>
        </p:nvSpPr>
        <p:spPr bwMode="auto">
          <a:xfrm>
            <a:off x="3935413"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7523" name="Rectangle 3"/>
          <p:cNvSpPr>
            <a:spLocks noChangeArrowheads="1"/>
          </p:cNvSpPr>
          <p:nvPr/>
        </p:nvSpPr>
        <p:spPr bwMode="auto">
          <a:xfrm>
            <a:off x="3935413" y="8770938"/>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37" tIns="45162" rIns="91937" bIns="45162" anchor="b"/>
          <a:lstStyle>
            <a:lvl1pPr algn="l" defTabSz="928688">
              <a:defRPr sz="2400">
                <a:solidFill>
                  <a:schemeClr val="tx1"/>
                </a:solidFill>
                <a:latin typeface="Times New Roman" panose="02020603050405020304" pitchFamily="18" charset="0"/>
              </a:defRPr>
            </a:lvl1pPr>
            <a:lvl2pPr marL="466725" algn="l" defTabSz="928688">
              <a:defRPr sz="2400">
                <a:solidFill>
                  <a:schemeClr val="tx1"/>
                </a:solidFill>
                <a:latin typeface="Times New Roman" panose="02020603050405020304" pitchFamily="18" charset="0"/>
              </a:defRPr>
            </a:lvl2pPr>
            <a:lvl3pPr marL="928688" algn="l" defTabSz="928688">
              <a:defRPr sz="2400">
                <a:solidFill>
                  <a:schemeClr val="tx1"/>
                </a:solidFill>
                <a:latin typeface="Times New Roman" panose="02020603050405020304" pitchFamily="18" charset="0"/>
              </a:defRPr>
            </a:lvl3pPr>
            <a:lvl4pPr marL="1397000" algn="l" defTabSz="928688">
              <a:defRPr sz="2400">
                <a:solidFill>
                  <a:schemeClr val="tx1"/>
                </a:solidFill>
                <a:latin typeface="Times New Roman" panose="02020603050405020304" pitchFamily="18" charset="0"/>
              </a:defRPr>
            </a:lvl4pPr>
            <a:lvl5pPr marL="1857375" algn="l" defTabSz="928688">
              <a:defRPr sz="2400">
                <a:solidFill>
                  <a:schemeClr val="tx1"/>
                </a:solidFill>
                <a:latin typeface="Times New Roman" panose="02020603050405020304" pitchFamily="18" charset="0"/>
              </a:defRPr>
            </a:lvl5pPr>
            <a:lvl6pPr marL="2314575" defTabSz="928688" fontAlgn="base">
              <a:spcBef>
                <a:spcPct val="0"/>
              </a:spcBef>
              <a:spcAft>
                <a:spcPct val="0"/>
              </a:spcAft>
              <a:defRPr sz="2400">
                <a:solidFill>
                  <a:schemeClr val="tx1"/>
                </a:solidFill>
                <a:latin typeface="Times New Roman" panose="02020603050405020304" pitchFamily="18" charset="0"/>
              </a:defRPr>
            </a:lvl6pPr>
            <a:lvl7pPr marL="2771775" defTabSz="928688" fontAlgn="base">
              <a:spcBef>
                <a:spcPct val="0"/>
              </a:spcBef>
              <a:spcAft>
                <a:spcPct val="0"/>
              </a:spcAft>
              <a:defRPr sz="2400">
                <a:solidFill>
                  <a:schemeClr val="tx1"/>
                </a:solidFill>
                <a:latin typeface="Times New Roman" panose="02020603050405020304" pitchFamily="18" charset="0"/>
              </a:defRPr>
            </a:lvl7pPr>
            <a:lvl8pPr marL="3228975" defTabSz="928688" fontAlgn="base">
              <a:spcBef>
                <a:spcPct val="0"/>
              </a:spcBef>
              <a:spcAft>
                <a:spcPct val="0"/>
              </a:spcAft>
              <a:defRPr sz="2400">
                <a:solidFill>
                  <a:schemeClr val="tx1"/>
                </a:solidFill>
                <a:latin typeface="Times New Roman" panose="02020603050405020304" pitchFamily="18" charset="0"/>
              </a:defRPr>
            </a:lvl8pPr>
            <a:lvl9pPr marL="3686175" defTabSz="928688" fontAlgn="base">
              <a:spcBef>
                <a:spcPct val="0"/>
              </a:spcBef>
              <a:spcAft>
                <a:spcPct val="0"/>
              </a:spcAft>
              <a:defRPr sz="2400">
                <a:solidFill>
                  <a:schemeClr val="tx1"/>
                </a:solidFill>
                <a:latin typeface="Times New Roman" panose="02020603050405020304" pitchFamily="18" charset="0"/>
              </a:defRPr>
            </a:lvl9pPr>
          </a:lstStyle>
          <a:p>
            <a:pPr algn="r" eaLnBrk="0" fontAlgn="base" hangingPunct="0">
              <a:spcBef>
                <a:spcPct val="0"/>
              </a:spcBef>
              <a:spcAft>
                <a:spcPct val="0"/>
              </a:spcAft>
            </a:pPr>
            <a:r>
              <a:rPr lang="en-US" altLang="en-US" sz="1200" smtClean="0">
                <a:solidFill>
                  <a:srgbClr val="000000"/>
                </a:solidFill>
              </a:rPr>
              <a:t>17</a:t>
            </a:r>
          </a:p>
        </p:txBody>
      </p:sp>
      <p:sp>
        <p:nvSpPr>
          <p:cNvPr id="1387524" name="Rectangle 4"/>
          <p:cNvSpPr>
            <a:spLocks noChangeArrowheads="1"/>
          </p:cNvSpPr>
          <p:nvPr/>
        </p:nvSpPr>
        <p:spPr bwMode="auto">
          <a:xfrm>
            <a:off x="0" y="8770938"/>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7525" name="Rectangle 5"/>
          <p:cNvSpPr>
            <a:spLocks noChangeArrowheads="1"/>
          </p:cNvSpP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7526" name="Rectangle 6"/>
          <p:cNvSpPr>
            <a:spLocks noChangeArrowheads="1"/>
          </p:cNvSpPr>
          <p:nvPr/>
        </p:nvSpPr>
        <p:spPr bwMode="auto">
          <a:xfrm>
            <a:off x="3933825" y="0"/>
            <a:ext cx="30130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7527" name="Rectangle 7"/>
          <p:cNvSpPr>
            <a:spLocks noChangeArrowheads="1"/>
          </p:cNvSpPr>
          <p:nvPr/>
        </p:nvSpPr>
        <p:spPr bwMode="auto">
          <a:xfrm>
            <a:off x="3933825" y="8770938"/>
            <a:ext cx="3013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710" tIns="43547" rIns="88710" bIns="43547" anchor="b"/>
          <a:lstStyle>
            <a:lvl1pPr algn="l" defTabSz="904875">
              <a:defRPr sz="2400">
                <a:solidFill>
                  <a:schemeClr val="tx1"/>
                </a:solidFill>
                <a:latin typeface="Times New Roman" panose="02020603050405020304" pitchFamily="18" charset="0"/>
              </a:defRPr>
            </a:lvl1pPr>
            <a:lvl2pPr marL="450850" algn="l" defTabSz="904875">
              <a:defRPr sz="2400">
                <a:solidFill>
                  <a:schemeClr val="tx1"/>
                </a:solidFill>
                <a:latin typeface="Times New Roman" panose="02020603050405020304" pitchFamily="18" charset="0"/>
              </a:defRPr>
            </a:lvl2pPr>
            <a:lvl3pPr marL="904875" algn="l" defTabSz="904875">
              <a:defRPr sz="2400">
                <a:solidFill>
                  <a:schemeClr val="tx1"/>
                </a:solidFill>
                <a:latin typeface="Times New Roman" panose="02020603050405020304" pitchFamily="18" charset="0"/>
              </a:defRPr>
            </a:lvl3pPr>
            <a:lvl4pPr marL="1352550" algn="l" defTabSz="904875">
              <a:defRPr sz="2400">
                <a:solidFill>
                  <a:schemeClr val="tx1"/>
                </a:solidFill>
                <a:latin typeface="Times New Roman" panose="02020603050405020304" pitchFamily="18" charset="0"/>
              </a:defRPr>
            </a:lvl4pPr>
            <a:lvl5pPr marL="1806575" algn="l" defTabSz="904875">
              <a:defRPr sz="2400">
                <a:solidFill>
                  <a:schemeClr val="tx1"/>
                </a:solidFill>
                <a:latin typeface="Times New Roman" panose="02020603050405020304" pitchFamily="18" charset="0"/>
              </a:defRPr>
            </a:lvl5pPr>
            <a:lvl6pPr marL="2263775" defTabSz="904875" fontAlgn="base">
              <a:spcBef>
                <a:spcPct val="0"/>
              </a:spcBef>
              <a:spcAft>
                <a:spcPct val="0"/>
              </a:spcAft>
              <a:defRPr sz="2400">
                <a:solidFill>
                  <a:schemeClr val="tx1"/>
                </a:solidFill>
                <a:latin typeface="Times New Roman" panose="02020603050405020304" pitchFamily="18" charset="0"/>
              </a:defRPr>
            </a:lvl6pPr>
            <a:lvl7pPr marL="2720975" defTabSz="904875" fontAlgn="base">
              <a:spcBef>
                <a:spcPct val="0"/>
              </a:spcBef>
              <a:spcAft>
                <a:spcPct val="0"/>
              </a:spcAft>
              <a:defRPr sz="2400">
                <a:solidFill>
                  <a:schemeClr val="tx1"/>
                </a:solidFill>
                <a:latin typeface="Times New Roman" panose="02020603050405020304" pitchFamily="18" charset="0"/>
              </a:defRPr>
            </a:lvl7pPr>
            <a:lvl8pPr marL="3178175" defTabSz="904875" fontAlgn="base">
              <a:spcBef>
                <a:spcPct val="0"/>
              </a:spcBef>
              <a:spcAft>
                <a:spcPct val="0"/>
              </a:spcAft>
              <a:defRPr sz="2400">
                <a:solidFill>
                  <a:schemeClr val="tx1"/>
                </a:solidFill>
                <a:latin typeface="Times New Roman" panose="02020603050405020304" pitchFamily="18" charset="0"/>
              </a:defRPr>
            </a:lvl8pPr>
            <a:lvl9pPr marL="3635375" defTabSz="904875" fontAlgn="base">
              <a:spcBef>
                <a:spcPct val="0"/>
              </a:spcBef>
              <a:spcAft>
                <a:spcPct val="0"/>
              </a:spcAft>
              <a:defRPr sz="2400">
                <a:solidFill>
                  <a:schemeClr val="tx1"/>
                </a:solidFill>
                <a:latin typeface="Times New Roman" panose="02020603050405020304" pitchFamily="18" charset="0"/>
              </a:defRPr>
            </a:lvl9pPr>
          </a:lstStyle>
          <a:p>
            <a:pPr algn="r" eaLnBrk="0" fontAlgn="base" hangingPunct="0">
              <a:spcBef>
                <a:spcPct val="0"/>
              </a:spcBef>
              <a:spcAft>
                <a:spcPct val="0"/>
              </a:spcAft>
            </a:pPr>
            <a:r>
              <a:rPr lang="en-US" altLang="en-US" sz="1100" smtClean="0">
                <a:solidFill>
                  <a:srgbClr val="000000"/>
                </a:solidFill>
              </a:rPr>
              <a:t>5</a:t>
            </a:r>
          </a:p>
        </p:txBody>
      </p:sp>
      <p:sp>
        <p:nvSpPr>
          <p:cNvPr id="1387528" name="Rectangle 8"/>
          <p:cNvSpPr>
            <a:spLocks noChangeArrowheads="1"/>
          </p:cNvSpPr>
          <p:nvPr/>
        </p:nvSpPr>
        <p:spPr bwMode="auto">
          <a:xfrm>
            <a:off x="0" y="8770938"/>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7529" name="Rectangle 9"/>
          <p:cNvSpPr>
            <a:spLocks noChangeArrowheads="1"/>
          </p:cNvSpPr>
          <p:nvPr/>
        </p:nvSpPr>
        <p:spPr bwMode="auto">
          <a:xfrm>
            <a:off x="0" y="0"/>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7530" name="Rectangle 10"/>
          <p:cNvSpPr>
            <a:spLocks noGrp="1" noRot="1" noChangeAspect="1" noChangeArrowheads="1" noTextEdit="1"/>
          </p:cNvSpPr>
          <p:nvPr>
            <p:ph type="sldImg"/>
          </p:nvPr>
        </p:nvSpPr>
        <p:spPr>
          <a:xfrm>
            <a:off x="1428750" y="850900"/>
            <a:ext cx="4092575" cy="3070225"/>
          </a:xfrm>
          <a:ln w="12699" cap="flat"/>
        </p:spPr>
      </p:sp>
      <p:sp>
        <p:nvSpPr>
          <p:cNvPr id="1387531" name="Rectangle 11"/>
          <p:cNvSpPr>
            <a:spLocks noGrp="1" noChangeArrowheads="1"/>
          </p:cNvSpPr>
          <p:nvPr>
            <p:ph type="body" idx="1"/>
          </p:nvPr>
        </p:nvSpPr>
        <p:spPr>
          <a:xfrm>
            <a:off x="927100" y="4386263"/>
            <a:ext cx="5089525" cy="4152900"/>
          </a:xfrm>
          <a:noFill/>
          <a:ln/>
          <a:extLst>
            <a:ext uri="{91240B29-F687-4F45-9708-019B960494DF}">
              <a14:hiddenLine xmlns:a14="http://schemas.microsoft.com/office/drawing/2010/main" w="12699">
                <a:solidFill>
                  <a:schemeClr val="tx1"/>
                </a:solidFill>
                <a:miter lim="800000"/>
                <a:headEnd/>
                <a:tailEnd/>
              </a14:hiddenLine>
            </a:ext>
          </a:extLst>
        </p:spPr>
        <p:txBody>
          <a:bodyPr lIns="88710" tIns="43547" rIns="88710" bIns="43547"/>
          <a:lstStyle/>
          <a:p>
            <a:r>
              <a:rPr lang="en-US" altLang="en-US"/>
              <a:t>The comparison of quality of life between allergic rhinitis and asthma are </a:t>
            </a:r>
          </a:p>
          <a:p>
            <a:r>
              <a:rPr lang="en-US" altLang="en-US"/>
              <a:t>depicted on the current slide.  These data show that the mean quality of life </a:t>
            </a:r>
          </a:p>
          <a:p>
            <a:r>
              <a:rPr lang="en-US" altLang="en-US"/>
              <a:t>scores for physical and social functioning, energy levels and mental health was </a:t>
            </a:r>
          </a:p>
          <a:p>
            <a:r>
              <a:rPr lang="en-US" altLang="en-US"/>
              <a:t>similar between patients with asthma and patients with allergic rhinitis.</a:t>
            </a:r>
          </a:p>
          <a:p>
            <a:endParaRPr lang="en-US" altLang="en-US"/>
          </a:p>
          <a:p>
            <a:r>
              <a:rPr lang="en-US" altLang="en-US" b="1"/>
              <a:t>Study Design:</a:t>
            </a:r>
          </a:p>
          <a:p>
            <a:r>
              <a:rPr lang="en-US" altLang="en-US" i="1"/>
              <a:t>Asthma study:</a:t>
            </a:r>
          </a:p>
          <a:p>
            <a:pPr>
              <a:buFontTx/>
              <a:buChar char="•"/>
            </a:pPr>
            <a:r>
              <a:rPr lang="en-US" altLang="en-US" i="1"/>
              <a:t> A study in 252 patients with asthma with variable FEV1 (25-131% predicted) using the SF-36 health status questionnaire was conducted.</a:t>
            </a:r>
          </a:p>
          <a:p>
            <a:pPr>
              <a:buFontTx/>
              <a:buChar char="•"/>
            </a:pPr>
            <a:r>
              <a:rPr lang="en-US" altLang="en-US" i="1"/>
              <a:t> This questionnaire is based on 36 items selected to represent nine health concepts (physical, social, and role functioning, mental health, health perceptions, energy or fatigue, pain and general health).</a:t>
            </a:r>
          </a:p>
          <a:p>
            <a:pPr>
              <a:buFontTx/>
              <a:buChar char="•"/>
            </a:pPr>
            <a:endParaRPr lang="en-US" altLang="en-US" i="1"/>
          </a:p>
          <a:p>
            <a:r>
              <a:rPr lang="en-US" altLang="en-US" i="1"/>
              <a:t>Allergic rhinitis study:</a:t>
            </a:r>
          </a:p>
          <a:p>
            <a:pPr>
              <a:buFontTx/>
              <a:buChar char="•"/>
            </a:pPr>
            <a:r>
              <a:rPr lang="en-US" altLang="en-US" i="1"/>
              <a:t>Cross-sectional study in 111 patients with moderate to severe perennial allergic rhinitis and 116 health subjects was conducted to assess the validity of a general quality of life scale (SF-36 questionnaire).</a:t>
            </a:r>
          </a:p>
          <a:p>
            <a:pPr>
              <a:buFontTx/>
              <a:buChar char="•"/>
            </a:pPr>
            <a:endParaRPr lang="en-US" altLang="en-US" i="1"/>
          </a:p>
          <a:p>
            <a:pPr>
              <a:buFontTx/>
              <a:buChar char="•"/>
            </a:pPr>
            <a:endParaRPr lang="en-US" altLang="en-US"/>
          </a:p>
        </p:txBody>
      </p:sp>
    </p:spTree>
    <p:extLst>
      <p:ext uri="{BB962C8B-B14F-4D97-AF65-F5344CB8AC3E}">
        <p14:creationId xmlns:p14="http://schemas.microsoft.com/office/powerpoint/2010/main" val="2728146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Grp="1" noChangeArrowheads="1"/>
          </p:cNvSpPr>
          <p:nvPr>
            <p:ph type="sldNum" sz="quarter" idx="5"/>
          </p:nvPr>
        </p:nvSpPr>
        <p:spPr>
          <a:ln/>
        </p:spPr>
        <p:txBody>
          <a:bodyPr/>
          <a:lstStyle/>
          <a:p>
            <a:fld id="{7530FD8B-E09D-4376-BB89-BA96FBAFCBDA}" type="slidenum">
              <a:rPr lang="en-US" altLang="en-US">
                <a:solidFill>
                  <a:srgbClr val="000000"/>
                </a:solidFill>
              </a:rPr>
              <a:pPr/>
              <a:t>82</a:t>
            </a:fld>
            <a:endParaRPr lang="en-US" altLang="en-US">
              <a:solidFill>
                <a:srgbClr val="000000"/>
              </a:solidFill>
            </a:endParaRPr>
          </a:p>
        </p:txBody>
      </p:sp>
      <p:sp>
        <p:nvSpPr>
          <p:cNvPr id="1389570" name="Rectangle 2"/>
          <p:cNvSpPr>
            <a:spLocks noChangeArrowheads="1"/>
          </p:cNvSpPr>
          <p:nvPr/>
        </p:nvSpPr>
        <p:spPr bwMode="auto">
          <a:xfrm>
            <a:off x="3935413"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9572" name="Rectangle 4"/>
          <p:cNvSpPr>
            <a:spLocks noChangeArrowheads="1"/>
          </p:cNvSpPr>
          <p:nvPr/>
        </p:nvSpPr>
        <p:spPr bwMode="auto">
          <a:xfrm>
            <a:off x="0" y="8770938"/>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9573" name="Rectangle 5"/>
          <p:cNvSpPr>
            <a:spLocks noChangeArrowheads="1"/>
          </p:cNvSpP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9574" name="Rectangle 6"/>
          <p:cNvSpPr>
            <a:spLocks noChangeArrowheads="1"/>
          </p:cNvSpPr>
          <p:nvPr/>
        </p:nvSpPr>
        <p:spPr bwMode="auto">
          <a:xfrm>
            <a:off x="3933825" y="0"/>
            <a:ext cx="30130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9576" name="Rectangle 8"/>
          <p:cNvSpPr>
            <a:spLocks noChangeArrowheads="1"/>
          </p:cNvSpPr>
          <p:nvPr/>
        </p:nvSpPr>
        <p:spPr bwMode="auto">
          <a:xfrm>
            <a:off x="0" y="8770938"/>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9577" name="Rectangle 9"/>
          <p:cNvSpPr>
            <a:spLocks noChangeArrowheads="1"/>
          </p:cNvSpPr>
          <p:nvPr/>
        </p:nvSpPr>
        <p:spPr bwMode="auto">
          <a:xfrm>
            <a:off x="0" y="0"/>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base">
              <a:spcBef>
                <a:spcPct val="0"/>
              </a:spcBef>
              <a:spcAft>
                <a:spcPct val="0"/>
              </a:spcAft>
            </a:pPr>
            <a:endParaRPr lang="en-US">
              <a:solidFill>
                <a:srgbClr val="FFFFFF"/>
              </a:solidFill>
              <a:latin typeface="Times New Roman" panose="02020603050405020304" pitchFamily="18" charset="0"/>
            </a:endParaRPr>
          </a:p>
        </p:txBody>
      </p:sp>
      <p:sp>
        <p:nvSpPr>
          <p:cNvPr id="1389578" name="Rectangle 10"/>
          <p:cNvSpPr>
            <a:spLocks noGrp="1" noRot="1" noChangeAspect="1" noChangeArrowheads="1" noTextEdit="1"/>
          </p:cNvSpPr>
          <p:nvPr>
            <p:ph type="sldImg"/>
          </p:nvPr>
        </p:nvSpPr>
        <p:spPr>
          <a:xfrm>
            <a:off x="1428750" y="850900"/>
            <a:ext cx="4092575" cy="3070225"/>
          </a:xfrm>
          <a:ln w="12699" cap="flat"/>
        </p:spPr>
      </p:sp>
      <p:sp>
        <p:nvSpPr>
          <p:cNvPr id="1389579" name="Rectangle 11"/>
          <p:cNvSpPr>
            <a:spLocks noGrp="1" noChangeArrowheads="1"/>
          </p:cNvSpPr>
          <p:nvPr>
            <p:ph type="body" idx="1"/>
          </p:nvPr>
        </p:nvSpPr>
        <p:spPr>
          <a:xfrm>
            <a:off x="927100" y="4386263"/>
            <a:ext cx="5089525" cy="4152900"/>
          </a:xfrm>
          <a:noFill/>
          <a:ln/>
          <a:extLst>
            <a:ext uri="{91240B29-F687-4F45-9708-019B960494DF}">
              <a14:hiddenLine xmlns:a14="http://schemas.microsoft.com/office/drawing/2010/main" w="12699">
                <a:solidFill>
                  <a:schemeClr val="tx1"/>
                </a:solidFill>
                <a:miter lim="800000"/>
                <a:headEnd/>
                <a:tailEnd/>
              </a14:hiddenLine>
            </a:ext>
          </a:extLst>
        </p:spPr>
        <p:txBody>
          <a:bodyPr lIns="88710" tIns="43547" rIns="88710" bIns="43547"/>
          <a:lstStyle/>
          <a:p>
            <a:r>
              <a:rPr lang="en-US" altLang="en-US" dirty="0"/>
              <a:t>The comparison of quality of life between allergic rhinitis and asthma are </a:t>
            </a:r>
          </a:p>
          <a:p>
            <a:r>
              <a:rPr lang="en-US" altLang="en-US" dirty="0"/>
              <a:t>depicted on the current slide.  These data show that the mean quality of life </a:t>
            </a:r>
          </a:p>
          <a:p>
            <a:r>
              <a:rPr lang="en-US" altLang="en-US" dirty="0"/>
              <a:t>scores was similar between patients with asthma and patients with allergic </a:t>
            </a:r>
          </a:p>
          <a:p>
            <a:r>
              <a:rPr lang="en-US" altLang="en-US" dirty="0"/>
              <a:t>rhinitis.</a:t>
            </a:r>
          </a:p>
          <a:p>
            <a:endParaRPr lang="en-US" altLang="en-US" dirty="0"/>
          </a:p>
          <a:p>
            <a:r>
              <a:rPr lang="en-US" altLang="en-US" b="1" dirty="0"/>
              <a:t>Study Design:</a:t>
            </a:r>
          </a:p>
          <a:p>
            <a:r>
              <a:rPr lang="en-US" altLang="en-US" i="1" dirty="0"/>
              <a:t>Asthma study:</a:t>
            </a:r>
          </a:p>
          <a:p>
            <a:pPr>
              <a:buFontTx/>
              <a:buChar char="•"/>
            </a:pPr>
            <a:r>
              <a:rPr lang="en-US" altLang="en-US" i="1" dirty="0"/>
              <a:t> A study in 252 patients with asthma with variable FEV1 (25-131% predicted) using the SF-36 health status questionnaire was conducted.</a:t>
            </a:r>
          </a:p>
          <a:p>
            <a:pPr>
              <a:buFontTx/>
              <a:buChar char="•"/>
            </a:pPr>
            <a:r>
              <a:rPr lang="en-US" altLang="en-US" i="1" dirty="0"/>
              <a:t> This questionnaire is based on 36 items selected to represent nine health concepts (physical, social, and role functioning, mental health, health perceptions, energy or fatigue, pain and general health).</a:t>
            </a:r>
          </a:p>
          <a:p>
            <a:pPr>
              <a:buFontTx/>
              <a:buChar char="•"/>
            </a:pPr>
            <a:endParaRPr lang="en-US" altLang="en-US" i="1" dirty="0"/>
          </a:p>
          <a:p>
            <a:r>
              <a:rPr lang="en-US" altLang="en-US" i="1" dirty="0"/>
              <a:t>Allergic rhinitis study:</a:t>
            </a:r>
          </a:p>
          <a:p>
            <a:pPr>
              <a:buFontTx/>
              <a:buChar char="•"/>
            </a:pPr>
            <a:r>
              <a:rPr lang="en-US" altLang="en-US" i="1" dirty="0"/>
              <a:t>Cross-sectional study in 111 patients with moderate to severe perennial allergic rhinitis and 116 health subjects was conducted to assess the validity of a general quality of life scale (SF-36 questionnaire).</a:t>
            </a:r>
          </a:p>
          <a:p>
            <a:endParaRPr lang="en-US" altLang="en-US" dirty="0"/>
          </a:p>
        </p:txBody>
      </p:sp>
    </p:spTree>
    <p:extLst>
      <p:ext uri="{BB962C8B-B14F-4D97-AF65-F5344CB8AC3E}">
        <p14:creationId xmlns:p14="http://schemas.microsoft.com/office/powerpoint/2010/main" val="1284067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BDCA-6AF0-494C-8C95-938A1A79F08B}" type="slidenum">
              <a:rPr lang="en-US" altLang="en-US">
                <a:solidFill>
                  <a:prstClr val="black"/>
                </a:solidFill>
              </a:rPr>
              <a:pPr/>
              <a:t>96</a:t>
            </a:fld>
            <a:endParaRPr lang="en-US" altLang="en-US">
              <a:solidFill>
                <a:prstClr val="black"/>
              </a:solidFill>
            </a:endParaRPr>
          </a:p>
        </p:txBody>
      </p:sp>
      <p:sp>
        <p:nvSpPr>
          <p:cNvPr id="88066" name="Rectangle 2"/>
          <p:cNvSpPr>
            <a:spLocks noGrp="1" noRot="1" noChangeAspect="1" noChangeArrowheads="1" noTextEdit="1"/>
          </p:cNvSpPr>
          <p:nvPr>
            <p:ph type="sldImg"/>
          </p:nvPr>
        </p:nvSpPr>
        <p:spPr>
          <a:xfrm>
            <a:off x="1146175" y="687388"/>
            <a:ext cx="4567238" cy="3425825"/>
          </a:xfrm>
          <a:ln/>
        </p:spPr>
      </p:sp>
      <p:sp>
        <p:nvSpPr>
          <p:cNvPr id="88067" name="Rectangle 3"/>
          <p:cNvSpPr>
            <a:spLocks noGrp="1" noChangeArrowheads="1"/>
          </p:cNvSpPr>
          <p:nvPr>
            <p:ph type="body" idx="1"/>
          </p:nvPr>
        </p:nvSpPr>
        <p:spPr>
          <a:xfrm>
            <a:off x="938213" y="4343400"/>
            <a:ext cx="5106987" cy="4113213"/>
          </a:xfrm>
        </p:spPr>
        <p:txBody>
          <a:bodyPr/>
          <a:lstStyle/>
          <a:p>
            <a:endParaRPr lang="fr-FR" altLang="en-US"/>
          </a:p>
        </p:txBody>
      </p:sp>
    </p:spTree>
    <p:extLst>
      <p:ext uri="{BB962C8B-B14F-4D97-AF65-F5344CB8AC3E}">
        <p14:creationId xmlns:p14="http://schemas.microsoft.com/office/powerpoint/2010/main" val="3026658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solidFill>
                  <a:srgbClr val="FFFFFF"/>
                </a:solidFill>
              </a:rPr>
              <a:t>Xopenex Summary Slide Kit - draft 5</a:t>
            </a:r>
          </a:p>
        </p:txBody>
      </p:sp>
      <p:sp>
        <p:nvSpPr>
          <p:cNvPr id="5" name="Rectangle 7"/>
          <p:cNvSpPr>
            <a:spLocks noGrp="1" noChangeArrowheads="1"/>
          </p:cNvSpPr>
          <p:nvPr>
            <p:ph type="sldNum" sz="quarter" idx="5"/>
          </p:nvPr>
        </p:nvSpPr>
        <p:spPr>
          <a:ln/>
        </p:spPr>
        <p:txBody>
          <a:bodyPr/>
          <a:lstStyle/>
          <a:p>
            <a:fld id="{2E142590-516E-4466-AC28-BB3CF75E71B5}" type="slidenum">
              <a:rPr lang="en-US" altLang="en-US">
                <a:solidFill>
                  <a:srgbClr val="FFFFFF"/>
                </a:solidFill>
              </a:rPr>
              <a:pPr/>
              <a:t>97</a:t>
            </a:fld>
            <a:endParaRPr lang="en-US" altLang="en-US">
              <a:solidFill>
                <a:srgbClr val="FFFFFF"/>
              </a:solidFill>
            </a:endParaRPr>
          </a:p>
        </p:txBody>
      </p:sp>
      <p:sp>
        <p:nvSpPr>
          <p:cNvPr id="1467394" name="Rectangle 2"/>
          <p:cNvSpPr>
            <a:spLocks noGrp="1" noRot="1" noChangeAspect="1" noChangeArrowheads="1" noTextEdit="1"/>
          </p:cNvSpPr>
          <p:nvPr>
            <p:ph type="sldImg"/>
          </p:nvPr>
        </p:nvSpPr>
        <p:spPr bwMode="auto">
          <a:xfrm>
            <a:off x="973138" y="438150"/>
            <a:ext cx="4862512" cy="3646488"/>
          </a:xfrm>
          <a:prstGeom prst="rect">
            <a:avLst/>
          </a:prstGeom>
          <a:solidFill>
            <a:srgbClr val="FFFFFF"/>
          </a:solidFill>
          <a:ln>
            <a:solidFill>
              <a:srgbClr val="000000"/>
            </a:solidFill>
            <a:miter lim="800000"/>
            <a:headEnd/>
            <a:tailEnd/>
          </a:ln>
        </p:spPr>
      </p:sp>
      <p:sp>
        <p:nvSpPr>
          <p:cNvPr id="1467395" name="Rectangle 3"/>
          <p:cNvSpPr>
            <a:spLocks noGrp="1" noChangeArrowheads="1"/>
          </p:cNvSpPr>
          <p:nvPr>
            <p:ph type="body" idx="1"/>
          </p:nvPr>
        </p:nvSpPr>
        <p:spPr bwMode="auto">
          <a:xfrm>
            <a:off x="914400" y="4284663"/>
            <a:ext cx="5029200" cy="4060825"/>
          </a:xfrm>
          <a:prstGeom prst="rect">
            <a:avLst/>
          </a:prstGeom>
          <a:solidFill>
            <a:srgbClr val="FFFFFF"/>
          </a:solidFill>
          <a:ln>
            <a:solidFill>
              <a:srgbClr val="000000"/>
            </a:solidFill>
            <a:miter lim="800000"/>
            <a:headEnd/>
            <a:tailEnd/>
          </a:ln>
        </p:spPr>
        <p:txBody>
          <a:bodyPr/>
          <a:lstStyle/>
          <a:p>
            <a:r>
              <a:rPr lang="en-US" altLang="en-US"/>
              <a:t>The principle efficacy outcomes, fewer nasal and ocular symptoms, as well as the additional outcomes, reduction in rescue medication, and reduced absenteeism and contacts with healthcare professionals, translated into clinically meaningful improvements in quality of life. </a:t>
            </a:r>
          </a:p>
          <a:p>
            <a:r>
              <a:rPr lang="en-US" altLang="en-US"/>
              <a:t>Quality of life was assessed using the Rhinoconjunctivitis Quality of Life Questionnaire (RQLQ). </a:t>
            </a:r>
          </a:p>
          <a:p>
            <a:r>
              <a:rPr lang="en-US" altLang="en-US"/>
              <a:t>Statistically significant improvements over placebo were observed in all domains of the RQLQ. </a:t>
            </a:r>
          </a:p>
          <a:p>
            <a:r>
              <a:rPr lang="en-US" altLang="en-US"/>
              <a:t>Clinically meaningful differences over placebo, defined as &gt;0.5 units difference, were reached in total score and in the domains of “activities,” “nasal symptoms,” “non-nose/eye symptoms,” and “practical problems.”</a:t>
            </a:r>
          </a:p>
        </p:txBody>
      </p:sp>
    </p:spTree>
    <p:extLst>
      <p:ext uri="{BB962C8B-B14F-4D97-AF65-F5344CB8AC3E}">
        <p14:creationId xmlns:p14="http://schemas.microsoft.com/office/powerpoint/2010/main" val="638538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Rot="1" noChangeAspect="1" noChangeArrowheads="1" noTextEdit="1"/>
          </p:cNvSpPr>
          <p:nvPr>
            <p:ph type="sldImg"/>
          </p:nvPr>
        </p:nvSpPr>
        <p:spPr>
          <a:xfrm>
            <a:off x="1144588" y="684213"/>
            <a:ext cx="4572000" cy="3429000"/>
          </a:xfrm>
          <a:ln/>
        </p:spPr>
      </p:sp>
      <p:sp>
        <p:nvSpPr>
          <p:cNvPr id="855043" name="Rectangle 3"/>
          <p:cNvSpPr>
            <a:spLocks noGrp="1" noChangeArrowheads="1"/>
          </p:cNvSpPr>
          <p:nvPr>
            <p:ph type="body" idx="1"/>
          </p:nvPr>
        </p:nvSpPr>
        <p:spPr>
          <a:xfrm>
            <a:off x="685800" y="4343400"/>
            <a:ext cx="5486400" cy="4116388"/>
          </a:xfrm>
        </p:spPr>
        <p:txBody>
          <a:bodyPr/>
          <a:lstStyle/>
          <a:p>
            <a:r>
              <a:rPr lang="en-US" altLang="en-US" dirty="0"/>
              <a:t>Results are from a well-controlled, randomized, double-blind, parallel-group, multicenter, 2-week SAR study in adult and adolescent patients ≥12 years prospectively designed to evaluate the efficacy of FFNS 110 mcg once daily compared with vehicle placebo during the US ragweed season.</a:t>
            </a:r>
          </a:p>
          <a:p>
            <a:r>
              <a:rPr lang="en-US" altLang="en-US" dirty="0" err="1"/>
              <a:t>Rhinoconjunctivitis</a:t>
            </a:r>
            <a:r>
              <a:rPr lang="en-US" altLang="en-US" dirty="0"/>
              <a:t> Quality of Life Questionnaire (RQLQ) assessed the impact of allergic rhinitis treatment on 28 items in 7 domains (nasal symptoms, eye symptoms, non-nose/eye symptoms, activities, sleep, practical problems, and emotional). </a:t>
            </a:r>
          </a:p>
          <a:p>
            <a:r>
              <a:rPr lang="en-US" altLang="en-US" dirty="0"/>
              <a:t>Least square mean, also known as “adjusted” mean, is an analytic method that increases the statistical rigor of endpoint evaluations where variability caused by factors (</a:t>
            </a:r>
            <a:r>
              <a:rPr lang="en-US" altLang="en-US" dirty="0" err="1"/>
              <a:t>eg</a:t>
            </a:r>
            <a:r>
              <a:rPr lang="en-US" altLang="en-US" dirty="0"/>
              <a:t>, baseline values, disease history, age, sex, investigator center, </a:t>
            </a:r>
            <a:r>
              <a:rPr lang="en-US" altLang="en-US" dirty="0" err="1"/>
              <a:t>etc</a:t>
            </a:r>
            <a:r>
              <a:rPr lang="en-US" altLang="en-US" dirty="0"/>
              <a:t>) are likely to have an impact on the outcome measure evaluated. </a:t>
            </a:r>
          </a:p>
          <a:p>
            <a:r>
              <a:rPr lang="en-US" altLang="en-US" dirty="0"/>
              <a:t>Baseline RQLQ scores for FFNS and placebo were both 3.9. </a:t>
            </a:r>
          </a:p>
          <a:p>
            <a:r>
              <a:rPr lang="en-US" altLang="en-US" dirty="0"/>
              <a:t>The least square mean treatment difference was -0.60 </a:t>
            </a:r>
            <a:r>
              <a:rPr lang="en-US" altLang="en-US" i="1" dirty="0"/>
              <a:t>(P</a:t>
            </a:r>
            <a:r>
              <a:rPr lang="en-US" altLang="en-US" dirty="0"/>
              <a:t>&lt;0.001)</a:t>
            </a:r>
            <a:r>
              <a:rPr lang="en-US" altLang="en-US" i="1" dirty="0"/>
              <a:t>.</a:t>
            </a:r>
            <a:r>
              <a:rPr lang="en-US" altLang="en-US" dirty="0"/>
              <a:t> </a:t>
            </a:r>
          </a:p>
          <a:p>
            <a:r>
              <a:rPr lang="en-US" altLang="en-US" dirty="0"/>
              <a:t>Statistically significant improvement and minimally important difference (MID; absolute difference of at least 0.5 over placebo) were achieved in the overall RQLQ score.</a:t>
            </a:r>
          </a:p>
          <a:p>
            <a:endParaRPr lang="en-US" altLang="en-US" dirty="0"/>
          </a:p>
        </p:txBody>
      </p:sp>
    </p:spTree>
    <p:extLst>
      <p:ext uri="{BB962C8B-B14F-4D97-AF65-F5344CB8AC3E}">
        <p14:creationId xmlns:p14="http://schemas.microsoft.com/office/powerpoint/2010/main" val="3604064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186" y="4342781"/>
            <a:ext cx="5487629" cy="4533281"/>
          </a:xfrm>
        </p:spPr>
        <p:txBody>
          <a:bodyPr>
            <a:normAutofit fontScale="92500" lnSpcReduction="10000"/>
          </a:bodyPr>
          <a:lstStyle/>
          <a:p>
            <a:pPr>
              <a:defRPr/>
            </a:pPr>
            <a:r>
              <a:rPr lang="en-US" sz="1100" b="1" dirty="0">
                <a:latin typeface="Arial" pitchFamily="34" charset="0"/>
                <a:ea typeface="ＭＳ Ｐゴシック" charset="-128"/>
                <a:cs typeface="Arial" pitchFamily="34" charset="0"/>
              </a:rPr>
              <a:t>Real-World Effectiveness of </a:t>
            </a:r>
            <a:r>
              <a:rPr lang="en-US" sz="1100" b="1" dirty="0">
                <a:latin typeface="Arial" pitchFamily="34" charset="0"/>
                <a:cs typeface="Arial" pitchFamily="34" charset="0"/>
              </a:rPr>
              <a:t>QNASL</a:t>
            </a:r>
            <a:r>
              <a:rPr lang="en-US" sz="1100" b="1" baseline="30000" dirty="0">
                <a:latin typeface="Arial" pitchFamily="34" charset="0"/>
                <a:ea typeface="ＭＳ Ｐゴシック" charset="-128"/>
                <a:cs typeface="Arial" pitchFamily="34" charset="0"/>
              </a:rPr>
              <a:t>®</a:t>
            </a:r>
            <a:r>
              <a:rPr lang="en-US" sz="1100" b="1" dirty="0">
                <a:latin typeface="Arial" pitchFamily="34" charset="0"/>
                <a:cs typeface="Arial" pitchFamily="34" charset="0"/>
              </a:rPr>
              <a:t> (beclomethasone dipropionate) Nasal Aerosol </a:t>
            </a:r>
            <a:r>
              <a:rPr lang="en-US" sz="1100" b="1" dirty="0">
                <a:latin typeface="Arial" pitchFamily="34" charset="0"/>
                <a:ea typeface="ＭＳ Ｐゴシック" charset="-128"/>
                <a:cs typeface="Arial" pitchFamily="34" charset="0"/>
              </a:rPr>
              <a:t>in Patients With PAR: The BALANCE Study</a:t>
            </a:r>
          </a:p>
          <a:p>
            <a:pPr>
              <a:defRPr/>
            </a:pPr>
            <a:endParaRPr lang="en-US" sz="1100" dirty="0">
              <a:latin typeface="Arial" panose="020B0604020202020204" pitchFamily="34" charset="0"/>
              <a:cs typeface="Arial" panose="020B0604020202020204" pitchFamily="34" charset="0"/>
            </a:endParaRPr>
          </a:p>
          <a:p>
            <a:pPr>
              <a:defRPr/>
            </a:pPr>
            <a:r>
              <a:rPr lang="en-US" sz="1100" b="1" dirty="0">
                <a:latin typeface="Arial" panose="020B0604020202020204" pitchFamily="34" charset="0"/>
                <a:cs typeface="Arial" panose="020B0604020202020204" pitchFamily="34" charset="0"/>
              </a:rPr>
              <a:t>Objective</a:t>
            </a:r>
            <a:endParaRPr lang="en-US" sz="1100" b="1" baseline="30000" dirty="0">
              <a:latin typeface="Arial" panose="020B0604020202020204" pitchFamily="34" charset="0"/>
              <a:cs typeface="Arial" panose="020B0604020202020204" pitchFamily="34" charset="0"/>
            </a:endParaRPr>
          </a:p>
          <a:p>
            <a:pPr marL="111989" lvl="1" indent="-111989">
              <a:spcBef>
                <a:spcPts val="196"/>
              </a:spcBef>
              <a:buFont typeface="Arial" pitchFamily="34" charset="0"/>
              <a:buChar char="•"/>
              <a:defRPr/>
            </a:pPr>
            <a:r>
              <a:rPr lang="en-US" sz="1100" dirty="0">
                <a:latin typeface="Arial" pitchFamily="34" charset="0"/>
                <a:ea typeface="ＭＳ Ｐゴシック" charset="-128"/>
                <a:cs typeface="Arial" pitchFamily="34" charset="0"/>
              </a:rPr>
              <a:t>To evaluate “real-world” effectiveness of QNASL 320 µg/d from patient-reported rhinitis control</a:t>
            </a:r>
          </a:p>
          <a:p>
            <a:pPr>
              <a:buClr>
                <a:srgbClr val="E5A809"/>
              </a:buClr>
              <a:defRPr/>
            </a:pPr>
            <a:endParaRPr lang="en-US" sz="1100" dirty="0">
              <a:latin typeface="Arial" panose="020B0604020202020204" pitchFamily="34" charset="0"/>
              <a:cs typeface="Arial" panose="020B0604020202020204" pitchFamily="34" charset="0"/>
            </a:endParaRPr>
          </a:p>
          <a:p>
            <a:pPr>
              <a:defRPr/>
            </a:pPr>
            <a:r>
              <a:rPr lang="en-US" sz="1100" b="1" dirty="0">
                <a:latin typeface="Arial" panose="020B0604020202020204" pitchFamily="34" charset="0"/>
                <a:cs typeface="Arial" panose="020B0604020202020204" pitchFamily="34" charset="0"/>
              </a:rPr>
              <a:t>Study design</a:t>
            </a:r>
          </a:p>
          <a:p>
            <a:pPr marL="166684" indent="-166684">
              <a:buFont typeface="Arial" panose="020B0604020202020204" pitchFamily="34" charset="0"/>
              <a:buChar char="•"/>
              <a:defRPr/>
            </a:pPr>
            <a:r>
              <a:rPr lang="en-US" sz="1100" dirty="0">
                <a:latin typeface="Arial" panose="020B0604020202020204" pitchFamily="34" charset="0"/>
                <a:cs typeface="Arial" panose="020B0604020202020204" pitchFamily="34" charset="0"/>
              </a:rPr>
              <a:t>Post-marketing prospective, observational, single arm, open-label registry study was initiated to investigate the value of QNASL from the patient’s perspective under naturalistic condition</a:t>
            </a:r>
          </a:p>
          <a:p>
            <a:pPr marL="166684" indent="-166684">
              <a:buFont typeface="Arial" panose="020B0604020202020204" pitchFamily="34" charset="0"/>
              <a:buChar char="•"/>
              <a:defRPr/>
            </a:pPr>
            <a:r>
              <a:rPr lang="en-US" sz="1100" dirty="0">
                <a:latin typeface="Arial" panose="020B0604020202020204" pitchFamily="34" charset="0"/>
                <a:cs typeface="Arial" panose="020B0604020202020204" pitchFamily="34" charset="0"/>
              </a:rPr>
              <a:t>Enrolled study participants aged ≥12 years of age who had a diagnosis of PAR for at least one year were enrolled at allergy, otolaryngology, and primary care clinics</a:t>
            </a:r>
          </a:p>
          <a:p>
            <a:pPr marL="166684" indent="-166684">
              <a:buFont typeface="Arial" panose="020B0604020202020204" pitchFamily="34" charset="0"/>
              <a:buChar char="•"/>
              <a:defRPr/>
            </a:pPr>
            <a:r>
              <a:rPr lang="en-US" sz="1100" dirty="0">
                <a:latin typeface="Arial" panose="020B0604020202020204" pitchFamily="34" charset="0"/>
                <a:cs typeface="Arial" panose="020B0604020202020204" pitchFamily="34" charset="0"/>
              </a:rPr>
              <a:t>QNASL was to be taken at the dose of 320 µg/d administered as two nasal aerosol sprays in each nostril </a:t>
            </a:r>
          </a:p>
          <a:p>
            <a:pPr>
              <a:buClr>
                <a:srgbClr val="E5A809"/>
              </a:buClr>
              <a:defRPr/>
            </a:pPr>
            <a:endParaRPr lang="en-US" sz="1100" dirty="0">
              <a:latin typeface="Arial" panose="020B0604020202020204" pitchFamily="34" charset="0"/>
              <a:cs typeface="Arial" panose="020B0604020202020204" pitchFamily="34" charset="0"/>
            </a:endParaRPr>
          </a:p>
          <a:p>
            <a:pPr>
              <a:buClr>
                <a:srgbClr val="E5A809"/>
              </a:buClr>
              <a:defRPr/>
            </a:pPr>
            <a:r>
              <a:rPr lang="en-US" sz="1100" b="1" dirty="0">
                <a:latin typeface="Arial" panose="020B0604020202020204" pitchFamily="34" charset="0"/>
                <a:cs typeface="Arial" panose="020B0604020202020204" pitchFamily="34" charset="0"/>
              </a:rPr>
              <a:t>Concomitant therapy</a:t>
            </a:r>
          </a:p>
          <a:p>
            <a:pPr marL="166684" indent="-166684">
              <a:buFont typeface="Arial" panose="020B0604020202020204" pitchFamily="34" charset="0"/>
              <a:buChar char="•"/>
              <a:defRPr/>
            </a:pPr>
            <a:r>
              <a:rPr lang="en-US" sz="1100" dirty="0">
                <a:latin typeface="Arial" panose="020B0604020202020204" pitchFamily="34" charset="0"/>
                <a:cs typeface="Arial" panose="020B0604020202020204" pitchFamily="34" charset="0"/>
              </a:rPr>
              <a:t>Any therapy for PAR beyond 90 days before study enrollment was allowed</a:t>
            </a:r>
          </a:p>
          <a:p>
            <a:pPr marL="166684" indent="-166684">
              <a:buFont typeface="Arial" panose="020B0604020202020204" pitchFamily="34" charset="0"/>
              <a:buChar char="•"/>
              <a:defRPr/>
            </a:pPr>
            <a:r>
              <a:rPr lang="en-US" sz="1100" dirty="0">
                <a:latin typeface="Arial" panose="020B0604020202020204" pitchFamily="34" charset="0"/>
                <a:cs typeface="Arial" panose="020B0604020202020204" pitchFamily="34" charset="0"/>
              </a:rPr>
              <a:t>Previous use of any pressurized metered-dose inhaler INS product (including QNASL or </a:t>
            </a:r>
            <a:r>
              <a:rPr lang="en-US" sz="1100" dirty="0" err="1">
                <a:latin typeface="Arial" panose="020B0604020202020204" pitchFamily="34" charset="0"/>
                <a:cs typeface="Arial" panose="020B0604020202020204" pitchFamily="34" charset="0"/>
              </a:rPr>
              <a:t>ciclesonide</a:t>
            </a:r>
            <a:r>
              <a:rPr lang="en-US" sz="1100" dirty="0">
                <a:latin typeface="Arial" panose="020B0604020202020204" pitchFamily="34" charset="0"/>
                <a:cs typeface="Arial" panose="020B0604020202020204" pitchFamily="34" charset="0"/>
              </a:rPr>
              <a:t> nasal aerosol) within 90 days preceding enrollment in the present study was not permitted</a:t>
            </a:r>
          </a:p>
          <a:p>
            <a:pPr marL="166684" indent="-166684">
              <a:buFont typeface="Arial" panose="020B0604020202020204" pitchFamily="34" charset="0"/>
              <a:buChar char="•"/>
              <a:defRPr/>
            </a:pPr>
            <a:r>
              <a:rPr lang="en-US" sz="1100" dirty="0">
                <a:latin typeface="Arial" panose="020B0604020202020204" pitchFamily="34" charset="0"/>
                <a:cs typeface="Arial" panose="020B0604020202020204" pitchFamily="34" charset="0"/>
              </a:rPr>
              <a:t>There was no restriction on the use of concomitant medications</a:t>
            </a:r>
          </a:p>
          <a:p>
            <a:pPr>
              <a:defRPr/>
            </a:pPr>
            <a:endParaRPr lang="en-US" sz="1100" dirty="0">
              <a:latin typeface="Arial" panose="020B0604020202020204" pitchFamily="34" charset="0"/>
              <a:cs typeface="Arial" panose="020B0604020202020204" pitchFamily="34" charset="0"/>
            </a:endParaRPr>
          </a:p>
          <a:p>
            <a:pPr>
              <a:defRPr/>
            </a:pPr>
            <a:r>
              <a:rPr lang="en-US" sz="1100" b="1" dirty="0">
                <a:latin typeface="Arial" panose="020B0604020202020204" pitchFamily="34" charset="0"/>
                <a:cs typeface="Arial" panose="020B0604020202020204" pitchFamily="34" charset="0"/>
              </a:rPr>
              <a:t>Primary outcome assessment (RCAT)</a:t>
            </a:r>
          </a:p>
          <a:p>
            <a:pPr marL="111989" lvl="1" indent="-111989">
              <a:spcBef>
                <a:spcPts val="196"/>
              </a:spcBef>
              <a:buFont typeface="Arial" pitchFamily="34" charset="0"/>
              <a:buChar char="•"/>
              <a:defRPr/>
            </a:pPr>
            <a:r>
              <a:rPr lang="en-US" sz="1100" dirty="0">
                <a:latin typeface="Arial" pitchFamily="34" charset="0"/>
                <a:ea typeface="ＭＳ Ｐゴシック" charset="-128"/>
                <a:cs typeface="Arial" pitchFamily="34" charset="0"/>
              </a:rPr>
              <a:t>A patient-reported questionnaire that was developed in accordance with the FDA Patient-Reported Outcomes guidance</a:t>
            </a:r>
          </a:p>
          <a:p>
            <a:pPr marL="111989" lvl="1" indent="-111989">
              <a:spcBef>
                <a:spcPts val="196"/>
              </a:spcBef>
              <a:buFont typeface="Arial" pitchFamily="34" charset="0"/>
              <a:buChar char="•"/>
              <a:defRPr/>
            </a:pPr>
            <a:r>
              <a:rPr lang="en-US" sz="1100" dirty="0">
                <a:latin typeface="Arial" pitchFamily="34" charset="0"/>
                <a:ea typeface="ＭＳ Ｐゴシック" charset="-128"/>
                <a:cs typeface="Arial" pitchFamily="34" charset="0"/>
              </a:rPr>
              <a:t>Validated in patients ≥12 years of age with SAR and PAR and has satisfactory psychometric properties and found suitable for assessing control of AR</a:t>
            </a:r>
          </a:p>
          <a:p>
            <a:pPr marL="111989" lvl="1" indent="-111989">
              <a:spcBef>
                <a:spcPts val="196"/>
              </a:spcBef>
              <a:defRPr/>
            </a:pPr>
            <a:endParaRPr lang="en-US" sz="1100" dirty="0">
              <a:latin typeface="Arial" pitchFamily="34" charset="0"/>
              <a:ea typeface="ＭＳ Ｐゴシック" charset="-128"/>
              <a:cs typeface="Arial" pitchFamily="34" charset="0"/>
            </a:endParaRPr>
          </a:p>
          <a:p>
            <a:pPr>
              <a:buClr>
                <a:srgbClr val="E5A809"/>
              </a:buClr>
              <a:defRPr/>
            </a:pPr>
            <a:r>
              <a:rPr lang="en-US" sz="1100" b="1" dirty="0">
                <a:latin typeface="Arial" panose="020B0604020202020204" pitchFamily="34" charset="0"/>
                <a:cs typeface="Arial" panose="020B0604020202020204" pitchFamily="34" charset="0"/>
              </a:rPr>
              <a:t>Reference:</a:t>
            </a:r>
          </a:p>
          <a:p>
            <a:pPr>
              <a:buClr>
                <a:srgbClr val="E5A809"/>
              </a:buClr>
              <a:defRPr/>
            </a:pPr>
            <a:r>
              <a:rPr lang="en-US" sz="1100" dirty="0">
                <a:latin typeface="Arial" panose="020B0604020202020204" pitchFamily="34" charset="0"/>
                <a:cs typeface="Arial" panose="020B0604020202020204" pitchFamily="34" charset="0"/>
              </a:rPr>
              <a:t>Data </a:t>
            </a:r>
          </a:p>
          <a:p>
            <a:pPr>
              <a:buClr>
                <a:srgbClr val="E5A809"/>
              </a:buClr>
              <a:defRPr/>
            </a:pPr>
            <a:endParaRPr lang="en-US" sz="110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
                <a:srgbClr val="E5A809"/>
              </a:buClr>
              <a:buSzTx/>
              <a:buFontTx/>
              <a:buNone/>
              <a:tabLst/>
              <a:defRPr/>
            </a:pPr>
            <a:r>
              <a:rPr lang="fr-FR" sz="1100" dirty="0" smtClean="0"/>
              <a:t>ClinicalTrials.gov </a:t>
            </a:r>
            <a:endParaRPr lang="en-US" altLang="en-US" sz="1100" b="1" dirty="0" smtClean="0">
              <a:solidFill>
                <a:prstClr val="white"/>
              </a:solidFill>
              <a:latin typeface="+mn-lt"/>
              <a:cs typeface="Arial" pitchFamily="34" charset="0"/>
            </a:endParaRPr>
          </a:p>
          <a:p>
            <a:pPr>
              <a:buClr>
                <a:srgbClr val="E5A809"/>
              </a:buClr>
              <a:defRPr/>
            </a:pPr>
            <a:endParaRPr lang="en-US" sz="1100" dirty="0">
              <a:latin typeface="Arial" panose="020B0604020202020204" pitchFamily="34" charset="0"/>
              <a:cs typeface="Arial" panose="020B0604020202020204" pitchFamily="34" charset="0"/>
            </a:endParaRP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2296" indent="-277806">
              <a:defRPr>
                <a:solidFill>
                  <a:schemeClr val="tx1"/>
                </a:solidFill>
                <a:latin typeface="Calibri" pitchFamily="34" charset="0"/>
              </a:defRPr>
            </a:lvl2pPr>
            <a:lvl3pPr marL="1111225" indent="-222245">
              <a:defRPr>
                <a:solidFill>
                  <a:schemeClr val="tx1"/>
                </a:solidFill>
                <a:latin typeface="Calibri" pitchFamily="34" charset="0"/>
              </a:defRPr>
            </a:lvl3pPr>
            <a:lvl4pPr marL="1555714" indent="-222245">
              <a:defRPr>
                <a:solidFill>
                  <a:schemeClr val="tx1"/>
                </a:solidFill>
                <a:latin typeface="Calibri" pitchFamily="34" charset="0"/>
              </a:defRPr>
            </a:lvl4pPr>
            <a:lvl5pPr marL="2000204" indent="-222245">
              <a:defRPr>
                <a:solidFill>
                  <a:schemeClr val="tx1"/>
                </a:solidFill>
                <a:latin typeface="Calibri" pitchFamily="34" charset="0"/>
              </a:defRPr>
            </a:lvl5pPr>
            <a:lvl6pPr marL="2444694" indent="-222245" defTabSz="444490" eaLnBrk="0" fontAlgn="base" hangingPunct="0">
              <a:spcBef>
                <a:spcPct val="0"/>
              </a:spcBef>
              <a:spcAft>
                <a:spcPct val="0"/>
              </a:spcAft>
              <a:defRPr>
                <a:solidFill>
                  <a:schemeClr val="tx1"/>
                </a:solidFill>
                <a:latin typeface="Calibri" pitchFamily="34" charset="0"/>
              </a:defRPr>
            </a:lvl6pPr>
            <a:lvl7pPr marL="2889184" indent="-222245" defTabSz="444490" eaLnBrk="0" fontAlgn="base" hangingPunct="0">
              <a:spcBef>
                <a:spcPct val="0"/>
              </a:spcBef>
              <a:spcAft>
                <a:spcPct val="0"/>
              </a:spcAft>
              <a:defRPr>
                <a:solidFill>
                  <a:schemeClr val="tx1"/>
                </a:solidFill>
                <a:latin typeface="Calibri" pitchFamily="34" charset="0"/>
              </a:defRPr>
            </a:lvl7pPr>
            <a:lvl8pPr marL="3333674" indent="-222245" defTabSz="444490" eaLnBrk="0" fontAlgn="base" hangingPunct="0">
              <a:spcBef>
                <a:spcPct val="0"/>
              </a:spcBef>
              <a:spcAft>
                <a:spcPct val="0"/>
              </a:spcAft>
              <a:defRPr>
                <a:solidFill>
                  <a:schemeClr val="tx1"/>
                </a:solidFill>
                <a:latin typeface="Calibri" pitchFamily="34" charset="0"/>
              </a:defRPr>
            </a:lvl8pPr>
            <a:lvl9pPr marL="3778164" indent="-222245" defTabSz="444490" eaLnBrk="0" fontAlgn="base" hangingPunct="0">
              <a:spcBef>
                <a:spcPct val="0"/>
              </a:spcBef>
              <a:spcAft>
                <a:spcPct val="0"/>
              </a:spcAft>
              <a:defRPr>
                <a:solidFill>
                  <a:schemeClr val="tx1"/>
                </a:solidFill>
                <a:latin typeface="Calibri" pitchFamily="34" charset="0"/>
              </a:defRPr>
            </a:lvl9pPr>
          </a:lstStyle>
          <a:p>
            <a:fld id="{0AE93BB6-6125-4A4E-B284-EFCBA73EBAB0}" type="slidenum">
              <a:rPr lang="en-US" altLang="en-US">
                <a:solidFill>
                  <a:srgbClr val="000000"/>
                </a:solidFill>
              </a:rPr>
              <a:pPr/>
              <a:t>99</a:t>
            </a:fld>
            <a:endParaRPr lang="en-US" altLang="en-US">
              <a:solidFill>
                <a:srgbClr val="000000"/>
              </a:solidFill>
            </a:endParaRPr>
          </a:p>
        </p:txBody>
      </p:sp>
    </p:spTree>
    <p:extLst>
      <p:ext uri="{BB962C8B-B14F-4D97-AF65-F5344CB8AC3E}">
        <p14:creationId xmlns:p14="http://schemas.microsoft.com/office/powerpoint/2010/main" val="8258394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186" y="4342781"/>
            <a:ext cx="5487629" cy="4533281"/>
          </a:xfrm>
        </p:spPr>
        <p:txBody>
          <a:bodyPr>
            <a:normAutofit fontScale="85000" lnSpcReduction="20000"/>
          </a:bodyPr>
          <a:lstStyle/>
          <a:p>
            <a:pPr>
              <a:defRPr/>
            </a:pPr>
            <a:r>
              <a:rPr lang="en-US" sz="1100" b="1" dirty="0">
                <a:latin typeface="Arial" pitchFamily="34" charset="0"/>
                <a:cs typeface="Arial" pitchFamily="34" charset="0"/>
              </a:rPr>
              <a:t>Rhinitis Control Assessment Test (RCAT)</a:t>
            </a:r>
          </a:p>
          <a:p>
            <a:pPr>
              <a:defRPr/>
            </a:pPr>
            <a:endParaRPr lang="en-US" sz="1100" dirty="0">
              <a:latin typeface="Arial" pitchFamily="34" charset="0"/>
              <a:cs typeface="Arial" pitchFamily="34" charset="0"/>
            </a:endParaRPr>
          </a:p>
          <a:p>
            <a:pPr marL="169770" lvl="1" indent="-169770">
              <a:lnSpc>
                <a:spcPct val="110000"/>
              </a:lnSpc>
              <a:spcAft>
                <a:spcPts val="292"/>
              </a:spcAft>
              <a:buFont typeface="Arial" pitchFamily="34" charset="0"/>
              <a:buChar char="•"/>
              <a:defRPr/>
            </a:pPr>
            <a:r>
              <a:rPr lang="en-US" sz="1100" dirty="0">
                <a:latin typeface="Arial" pitchFamily="34" charset="0"/>
                <a:cs typeface="Arial" pitchFamily="34" charset="0"/>
              </a:rPr>
              <a:t>The RCAT is a brief, validated, patient-completed test used to assess symptom control in patients with allergic rhinitis (AR)</a:t>
            </a:r>
          </a:p>
          <a:p>
            <a:pPr marL="169770" lvl="1" indent="-169770">
              <a:lnSpc>
                <a:spcPct val="110000"/>
              </a:lnSpc>
              <a:spcAft>
                <a:spcPts val="292"/>
              </a:spcAft>
              <a:buFont typeface="Arial" pitchFamily="34" charset="0"/>
              <a:buChar char="•"/>
              <a:defRPr/>
            </a:pPr>
            <a:r>
              <a:rPr lang="en-US" sz="1100" dirty="0">
                <a:latin typeface="Arial" pitchFamily="34" charset="0"/>
                <a:cs typeface="Arial" pitchFamily="34" charset="0"/>
              </a:rPr>
              <a:t>Consists of the following 6 questions scored on a 5-point scale </a:t>
            </a:r>
            <a:r>
              <a:rPr lang="en-US" sz="1100" dirty="0">
                <a:latin typeface="Arial" pitchFamily="34" charset="0"/>
                <a:ea typeface="ＭＳ Ｐゴシック" charset="-128"/>
                <a:cs typeface="Arial" pitchFamily="34" charset="0"/>
              </a:rPr>
              <a:t>(an answer of “never,” “rarely,” “sometimes,” “often,” and “extremely often” can be chosen [with scores ranging from 5 to 1, respectively] and scores for the answers are added after the questionnaire is completed)</a:t>
            </a:r>
            <a:endParaRPr lang="en-US" sz="1100" dirty="0">
              <a:latin typeface="Arial" pitchFamily="34" charset="0"/>
              <a:cs typeface="Arial" pitchFamily="34" charset="0"/>
            </a:endParaRPr>
          </a:p>
          <a:p>
            <a:pPr marL="777857" lvl="2" indent="-222245">
              <a:lnSpc>
                <a:spcPct val="110000"/>
              </a:lnSpc>
              <a:spcAft>
                <a:spcPts val="292"/>
              </a:spcAft>
              <a:buFont typeface="+mj-lt"/>
              <a:buAutoNum type="arabicPeriod"/>
              <a:defRPr/>
            </a:pPr>
            <a:r>
              <a:rPr lang="en-US" sz="1100" dirty="0">
                <a:latin typeface="Arial" pitchFamily="34" charset="0"/>
                <a:ea typeface="ＭＳ Ｐゴシック" charset="-128"/>
                <a:cs typeface="Arial" pitchFamily="34" charset="0"/>
              </a:rPr>
              <a:t>How often did you have nasal congestion?</a:t>
            </a:r>
          </a:p>
          <a:p>
            <a:pPr marL="777857" lvl="2" indent="-222245">
              <a:lnSpc>
                <a:spcPct val="110000"/>
              </a:lnSpc>
              <a:spcAft>
                <a:spcPts val="292"/>
              </a:spcAft>
              <a:buFont typeface="+mj-lt"/>
              <a:buAutoNum type="arabicPeriod"/>
              <a:defRPr/>
            </a:pPr>
            <a:r>
              <a:rPr lang="en-US" sz="1100" dirty="0">
                <a:latin typeface="Arial" pitchFamily="34" charset="0"/>
                <a:ea typeface="ＭＳ Ｐゴシック" charset="-128"/>
                <a:cs typeface="Arial" pitchFamily="34" charset="0"/>
              </a:rPr>
              <a:t>How often did you sneeze?</a:t>
            </a:r>
          </a:p>
          <a:p>
            <a:pPr marL="777857" lvl="2" indent="-222245">
              <a:lnSpc>
                <a:spcPct val="110000"/>
              </a:lnSpc>
              <a:spcAft>
                <a:spcPts val="292"/>
              </a:spcAft>
              <a:buFont typeface="+mj-lt"/>
              <a:buAutoNum type="arabicPeriod"/>
              <a:defRPr/>
            </a:pPr>
            <a:r>
              <a:rPr lang="en-US" sz="1100" dirty="0">
                <a:latin typeface="Arial" pitchFamily="34" charset="0"/>
                <a:ea typeface="ＭＳ Ｐゴシック" charset="-128"/>
                <a:cs typeface="Arial" pitchFamily="34" charset="0"/>
              </a:rPr>
              <a:t>How often did you have watery eyes?</a:t>
            </a:r>
          </a:p>
          <a:p>
            <a:pPr marL="777857" lvl="2" indent="-222245">
              <a:lnSpc>
                <a:spcPct val="110000"/>
              </a:lnSpc>
              <a:spcAft>
                <a:spcPts val="292"/>
              </a:spcAft>
              <a:buFont typeface="+mj-lt"/>
              <a:buAutoNum type="arabicPeriod"/>
              <a:defRPr/>
            </a:pPr>
            <a:r>
              <a:rPr lang="en-US" sz="1100" dirty="0">
                <a:latin typeface="Arial" pitchFamily="34" charset="0"/>
                <a:ea typeface="ＭＳ Ｐゴシック" charset="-128"/>
                <a:cs typeface="Arial" pitchFamily="34" charset="0"/>
              </a:rPr>
              <a:t>To what extent did your nasal or other allergy symptoms interfere with your sleep?</a:t>
            </a:r>
          </a:p>
          <a:p>
            <a:pPr marL="777857" lvl="2" indent="-222245">
              <a:lnSpc>
                <a:spcPct val="110000"/>
              </a:lnSpc>
              <a:spcAft>
                <a:spcPts val="292"/>
              </a:spcAft>
              <a:buFont typeface="+mj-lt"/>
              <a:buAutoNum type="arabicPeriod"/>
              <a:defRPr/>
            </a:pPr>
            <a:r>
              <a:rPr lang="en-US" sz="1100" dirty="0">
                <a:latin typeface="Arial" pitchFamily="34" charset="0"/>
                <a:ea typeface="ＭＳ Ｐゴシック" charset="-128"/>
                <a:cs typeface="Arial" pitchFamily="34" charset="0"/>
              </a:rPr>
              <a:t>How often did you avoid any activities (for example, visiting a house with a dog or cat, gardening) because of your nasal or other allergy symptoms?</a:t>
            </a:r>
          </a:p>
          <a:p>
            <a:pPr marL="777857" lvl="2" indent="-222245">
              <a:lnSpc>
                <a:spcPct val="110000"/>
              </a:lnSpc>
              <a:spcAft>
                <a:spcPts val="292"/>
              </a:spcAft>
              <a:buFont typeface="+mj-lt"/>
              <a:buAutoNum type="arabicPeriod"/>
              <a:defRPr/>
            </a:pPr>
            <a:r>
              <a:rPr lang="en-US" sz="1100" dirty="0">
                <a:latin typeface="Arial" pitchFamily="34" charset="0"/>
                <a:ea typeface="ＭＳ Ｐゴシック" charset="-128"/>
                <a:cs typeface="Arial" pitchFamily="34" charset="0"/>
              </a:rPr>
              <a:t>How well were your nasal or other allergy symptoms controlled?</a:t>
            </a:r>
          </a:p>
          <a:p>
            <a:pPr marL="169770" lvl="1" indent="-169770">
              <a:lnSpc>
                <a:spcPct val="110000"/>
              </a:lnSpc>
              <a:spcAft>
                <a:spcPts val="292"/>
              </a:spcAft>
              <a:buFont typeface="Arial" pitchFamily="34" charset="0"/>
              <a:buChar char="•"/>
              <a:defRPr/>
            </a:pPr>
            <a:r>
              <a:rPr lang="en-US" sz="1100" dirty="0">
                <a:latin typeface="Arial" pitchFamily="34" charset="0"/>
                <a:cs typeface="Arial" pitchFamily="34" charset="0"/>
              </a:rPr>
              <a:t>Test scores can range from 6 to 30, with higher scores indicating better symptom control</a:t>
            </a:r>
          </a:p>
          <a:p>
            <a:pPr marL="169770" lvl="1" indent="-169770">
              <a:lnSpc>
                <a:spcPct val="110000"/>
              </a:lnSpc>
              <a:spcAft>
                <a:spcPts val="292"/>
              </a:spcAft>
              <a:buFont typeface="Arial" pitchFamily="34" charset="0"/>
              <a:buChar char="•"/>
              <a:defRPr/>
            </a:pPr>
            <a:r>
              <a:rPr lang="en-US" sz="1100" dirty="0">
                <a:latin typeface="Arial" pitchFamily="34" charset="0"/>
                <a:cs typeface="Arial" pitchFamily="34" charset="0"/>
              </a:rPr>
              <a:t>The RCAT can help identify patients whose AR symptoms might warrant a change in management strategy, referral to an allergy specialist, or both</a:t>
            </a:r>
          </a:p>
          <a:p>
            <a:pPr marL="169770" lvl="1" indent="-169770">
              <a:lnSpc>
                <a:spcPct val="110000"/>
              </a:lnSpc>
              <a:spcAft>
                <a:spcPts val="292"/>
              </a:spcAft>
              <a:defRPr/>
            </a:pPr>
            <a:r>
              <a:rPr lang="en-US" sz="1100" b="1" dirty="0">
                <a:latin typeface="Arial" pitchFamily="34" charset="0"/>
                <a:cs typeface="Arial" pitchFamily="34" charset="0"/>
              </a:rPr>
              <a:t>How the RCAT can be used</a:t>
            </a:r>
          </a:p>
          <a:p>
            <a:pPr marL="169770" lvl="1" indent="-169770">
              <a:lnSpc>
                <a:spcPct val="110000"/>
              </a:lnSpc>
              <a:spcAft>
                <a:spcPts val="292"/>
              </a:spcAft>
              <a:buFont typeface="Arial" pitchFamily="34" charset="0"/>
              <a:buChar char="•"/>
              <a:defRPr/>
            </a:pPr>
            <a:r>
              <a:rPr lang="en-US" sz="1100" dirty="0">
                <a:latin typeface="Arial" pitchFamily="34" charset="0"/>
                <a:cs typeface="Arial" pitchFamily="34" charset="0"/>
              </a:rPr>
              <a:t>The RCAT can be a useful tool in research and clinical practice when used in patients with AR:</a:t>
            </a:r>
          </a:p>
          <a:p>
            <a:pPr marL="614260" lvl="2" indent="-169770">
              <a:lnSpc>
                <a:spcPct val="110000"/>
              </a:lnSpc>
              <a:spcAft>
                <a:spcPts val="292"/>
              </a:spcAft>
              <a:buFont typeface="Arial" pitchFamily="34" charset="0"/>
              <a:buChar char="•"/>
              <a:defRPr/>
            </a:pPr>
            <a:r>
              <a:rPr lang="en-US" sz="1100" dirty="0">
                <a:latin typeface="Arial" pitchFamily="34" charset="0"/>
                <a:cs typeface="Arial" pitchFamily="34" charset="0"/>
              </a:rPr>
              <a:t>To monitor a patient’s perception of AR control</a:t>
            </a:r>
          </a:p>
          <a:p>
            <a:pPr marL="614260" lvl="2" indent="-169770">
              <a:lnSpc>
                <a:spcPct val="110000"/>
              </a:lnSpc>
              <a:spcAft>
                <a:spcPts val="292"/>
              </a:spcAft>
              <a:buFont typeface="Arial" pitchFamily="34" charset="0"/>
              <a:buChar char="•"/>
              <a:defRPr/>
            </a:pPr>
            <a:r>
              <a:rPr lang="en-US" sz="1100" dirty="0">
                <a:latin typeface="Arial" pitchFamily="34" charset="0"/>
                <a:cs typeface="Arial" pitchFamily="34" charset="0"/>
              </a:rPr>
              <a:t>To gauge the success of therapies</a:t>
            </a:r>
          </a:p>
          <a:p>
            <a:pPr marL="614260" lvl="2" indent="-169770">
              <a:lnSpc>
                <a:spcPct val="110000"/>
              </a:lnSpc>
              <a:spcAft>
                <a:spcPts val="292"/>
              </a:spcAft>
              <a:buFont typeface="Arial" pitchFamily="34" charset="0"/>
              <a:buChar char="•"/>
              <a:defRPr/>
            </a:pPr>
            <a:r>
              <a:rPr lang="en-US" sz="1100" dirty="0">
                <a:latin typeface="Arial" pitchFamily="34" charset="0"/>
                <a:cs typeface="Arial" pitchFamily="34" charset="0"/>
              </a:rPr>
              <a:t>To detect deterioration of symptom control</a:t>
            </a:r>
          </a:p>
          <a:p>
            <a:pPr marL="169770" lvl="1" indent="-169770">
              <a:lnSpc>
                <a:spcPct val="110000"/>
              </a:lnSpc>
              <a:spcAft>
                <a:spcPts val="292"/>
              </a:spcAft>
              <a:buFont typeface="Arial" pitchFamily="34" charset="0"/>
              <a:buChar char="•"/>
              <a:defRPr/>
            </a:pPr>
            <a:r>
              <a:rPr lang="en-US" sz="1100" dirty="0">
                <a:latin typeface="Arial" pitchFamily="34" charset="0"/>
                <a:cs typeface="Arial" pitchFamily="34" charset="0"/>
              </a:rPr>
              <a:t>The authors of the validation study publication concluded that </a:t>
            </a:r>
            <a:r>
              <a:rPr lang="en-US" sz="1100" b="1" dirty="0">
                <a:latin typeface="Arial" pitchFamily="34" charset="0"/>
                <a:cs typeface="Arial" pitchFamily="34" charset="0"/>
              </a:rPr>
              <a:t>a score of 21 or less</a:t>
            </a:r>
            <a:r>
              <a:rPr lang="en-US" sz="1100" dirty="0">
                <a:latin typeface="Arial" pitchFamily="34" charset="0"/>
                <a:cs typeface="Arial" pitchFamily="34" charset="0"/>
              </a:rPr>
              <a:t> (RCAT score range, 6–30) might be useful in identifying allergic rhinitis patients who are experiencing symptom control problems</a:t>
            </a:r>
          </a:p>
          <a:p>
            <a:pPr>
              <a:lnSpc>
                <a:spcPct val="110000"/>
              </a:lnSpc>
              <a:spcAft>
                <a:spcPts val="292"/>
              </a:spcAft>
              <a:defRPr/>
            </a:pPr>
            <a:endParaRPr lang="en-US" sz="1100" dirty="0">
              <a:latin typeface="Arial" pitchFamily="34" charset="0"/>
              <a:cs typeface="Arial" pitchFamily="34" charset="0"/>
            </a:endParaRPr>
          </a:p>
          <a:p>
            <a:pPr>
              <a:lnSpc>
                <a:spcPct val="110000"/>
              </a:lnSpc>
              <a:spcAft>
                <a:spcPts val="292"/>
              </a:spcAft>
              <a:defRPr/>
            </a:pPr>
            <a:r>
              <a:rPr lang="en-US" sz="1100" b="1" dirty="0">
                <a:latin typeface="Arial" pitchFamily="34" charset="0"/>
                <a:cs typeface="Arial" pitchFamily="34" charset="0"/>
              </a:rPr>
              <a:t>Reference:</a:t>
            </a:r>
          </a:p>
          <a:p>
            <a:pPr>
              <a:lnSpc>
                <a:spcPct val="110000"/>
              </a:lnSpc>
              <a:spcAft>
                <a:spcPts val="292"/>
              </a:spcAft>
              <a:buClr>
                <a:srgbClr val="E5A809"/>
              </a:buClr>
              <a:defRPr/>
            </a:pPr>
            <a:r>
              <a:rPr lang="en-US" sz="1100" dirty="0">
                <a:latin typeface="Arial" panose="020B0604020202020204" pitchFamily="34" charset="0"/>
                <a:cs typeface="Arial" panose="020B0604020202020204" pitchFamily="34" charset="0"/>
              </a:rPr>
              <a:t>Meltzer et al. </a:t>
            </a:r>
            <a:r>
              <a:rPr lang="en-US" sz="1100" i="1" dirty="0">
                <a:latin typeface="Arial" panose="020B0604020202020204" pitchFamily="34" charset="0"/>
                <a:cs typeface="Arial" panose="020B0604020202020204" pitchFamily="34" charset="0"/>
              </a:rPr>
              <a:t>J Allergy </a:t>
            </a:r>
            <a:r>
              <a:rPr lang="en-US" sz="1100" i="1" dirty="0" err="1">
                <a:latin typeface="Arial" panose="020B0604020202020204" pitchFamily="34" charset="0"/>
                <a:cs typeface="Arial" panose="020B0604020202020204" pitchFamily="34" charset="0"/>
              </a:rPr>
              <a:t>Clin</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Immunol</a:t>
            </a:r>
            <a:r>
              <a:rPr lang="en-US" sz="1100" dirty="0">
                <a:latin typeface="Arial" panose="020B0604020202020204" pitchFamily="34" charset="0"/>
                <a:cs typeface="Arial" panose="020B0604020202020204" pitchFamily="34" charset="0"/>
              </a:rPr>
              <a:t>. 2013;131(2):379-386.</a:t>
            </a:r>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2296" indent="-277806">
              <a:defRPr>
                <a:solidFill>
                  <a:schemeClr val="tx1"/>
                </a:solidFill>
                <a:latin typeface="Calibri" pitchFamily="34" charset="0"/>
              </a:defRPr>
            </a:lvl2pPr>
            <a:lvl3pPr marL="1111225" indent="-222245">
              <a:defRPr>
                <a:solidFill>
                  <a:schemeClr val="tx1"/>
                </a:solidFill>
                <a:latin typeface="Calibri" pitchFamily="34" charset="0"/>
              </a:defRPr>
            </a:lvl3pPr>
            <a:lvl4pPr marL="1555714" indent="-222245">
              <a:defRPr>
                <a:solidFill>
                  <a:schemeClr val="tx1"/>
                </a:solidFill>
                <a:latin typeface="Calibri" pitchFamily="34" charset="0"/>
              </a:defRPr>
            </a:lvl4pPr>
            <a:lvl5pPr marL="2000204" indent="-222245">
              <a:defRPr>
                <a:solidFill>
                  <a:schemeClr val="tx1"/>
                </a:solidFill>
                <a:latin typeface="Calibri" pitchFamily="34" charset="0"/>
              </a:defRPr>
            </a:lvl5pPr>
            <a:lvl6pPr marL="2444694" indent="-222245" defTabSz="444490" eaLnBrk="0" fontAlgn="base" hangingPunct="0">
              <a:spcBef>
                <a:spcPct val="0"/>
              </a:spcBef>
              <a:spcAft>
                <a:spcPct val="0"/>
              </a:spcAft>
              <a:defRPr>
                <a:solidFill>
                  <a:schemeClr val="tx1"/>
                </a:solidFill>
                <a:latin typeface="Calibri" pitchFamily="34" charset="0"/>
              </a:defRPr>
            </a:lvl6pPr>
            <a:lvl7pPr marL="2889184" indent="-222245" defTabSz="444490" eaLnBrk="0" fontAlgn="base" hangingPunct="0">
              <a:spcBef>
                <a:spcPct val="0"/>
              </a:spcBef>
              <a:spcAft>
                <a:spcPct val="0"/>
              </a:spcAft>
              <a:defRPr>
                <a:solidFill>
                  <a:schemeClr val="tx1"/>
                </a:solidFill>
                <a:latin typeface="Calibri" pitchFamily="34" charset="0"/>
              </a:defRPr>
            </a:lvl7pPr>
            <a:lvl8pPr marL="3333674" indent="-222245" defTabSz="444490" eaLnBrk="0" fontAlgn="base" hangingPunct="0">
              <a:spcBef>
                <a:spcPct val="0"/>
              </a:spcBef>
              <a:spcAft>
                <a:spcPct val="0"/>
              </a:spcAft>
              <a:defRPr>
                <a:solidFill>
                  <a:schemeClr val="tx1"/>
                </a:solidFill>
                <a:latin typeface="Calibri" pitchFamily="34" charset="0"/>
              </a:defRPr>
            </a:lvl8pPr>
            <a:lvl9pPr marL="3778164" indent="-222245" defTabSz="444490" eaLnBrk="0" fontAlgn="base" hangingPunct="0">
              <a:spcBef>
                <a:spcPct val="0"/>
              </a:spcBef>
              <a:spcAft>
                <a:spcPct val="0"/>
              </a:spcAft>
              <a:defRPr>
                <a:solidFill>
                  <a:schemeClr val="tx1"/>
                </a:solidFill>
                <a:latin typeface="Calibri" pitchFamily="34" charset="0"/>
              </a:defRPr>
            </a:lvl9pPr>
          </a:lstStyle>
          <a:p>
            <a:fld id="{2FD9F77B-87F1-48F0-A513-69E3D172D69F}" type="slidenum">
              <a:rPr lang="en-US" altLang="en-US">
                <a:solidFill>
                  <a:srgbClr val="000000"/>
                </a:solidFill>
              </a:rPr>
              <a:pPr/>
              <a:t>100</a:t>
            </a:fld>
            <a:endParaRPr lang="en-US" altLang="en-US">
              <a:solidFill>
                <a:srgbClr val="000000"/>
              </a:solidFill>
            </a:endParaRPr>
          </a:p>
        </p:txBody>
      </p:sp>
    </p:spTree>
    <p:extLst>
      <p:ext uri="{BB962C8B-B14F-4D97-AF65-F5344CB8AC3E}">
        <p14:creationId xmlns:p14="http://schemas.microsoft.com/office/powerpoint/2010/main" val="1931201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516194" y="4304061"/>
            <a:ext cx="5854803" cy="4572000"/>
          </a:xfrm>
        </p:spPr>
        <p:txBody>
          <a:bodyPr>
            <a:normAutofit/>
          </a:bodyPr>
          <a:lstStyle/>
          <a:p>
            <a:pPr>
              <a:buClr>
                <a:srgbClr val="E5A809"/>
              </a:buClr>
              <a:defRPr/>
            </a:pPr>
            <a:r>
              <a:rPr lang="en-US" sz="1100" dirty="0" smtClean="0">
                <a:latin typeface="Arial" panose="020B0604020202020204" pitchFamily="34" charset="0"/>
                <a:cs typeface="Arial" panose="020B0604020202020204" pitchFamily="34" charset="0"/>
              </a:rPr>
              <a:t>1</a:t>
            </a:r>
          </a:p>
          <a:p>
            <a:pPr>
              <a:buClr>
                <a:srgbClr val="E5A809"/>
              </a:buClr>
              <a:defRPr/>
            </a:pPr>
            <a:r>
              <a:rPr lang="en-US" sz="1100" dirty="0" smtClean="0">
                <a:latin typeface="Arial" panose="020B0604020202020204" pitchFamily="34" charset="0"/>
                <a:cs typeface="Arial" panose="020B0604020202020204" pitchFamily="34" charset="0"/>
              </a:rPr>
              <a:t>2</a:t>
            </a:r>
            <a:r>
              <a:rPr lang="en-US" sz="1100" dirty="0">
                <a:latin typeface="Arial" panose="020B0604020202020204" pitchFamily="34" charset="0"/>
                <a:cs typeface="Arial" panose="020B0604020202020204" pitchFamily="34" charset="0"/>
              </a:rPr>
              <a:t>. Meltzer et al. </a:t>
            </a:r>
            <a:r>
              <a:rPr lang="en-US" sz="1100" i="1" dirty="0">
                <a:latin typeface="Arial" panose="020B0604020202020204" pitchFamily="34" charset="0"/>
                <a:cs typeface="Arial" panose="020B0604020202020204" pitchFamily="34" charset="0"/>
              </a:rPr>
              <a:t>J Allergy </a:t>
            </a:r>
            <a:r>
              <a:rPr lang="en-US" sz="1100" i="1" dirty="0" err="1">
                <a:latin typeface="Arial" panose="020B0604020202020204" pitchFamily="34" charset="0"/>
                <a:cs typeface="Arial" panose="020B0604020202020204" pitchFamily="34" charset="0"/>
              </a:rPr>
              <a:t>Clin</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Immunol</a:t>
            </a:r>
            <a:r>
              <a:rPr lang="en-US" sz="1100" dirty="0">
                <a:latin typeface="Arial" panose="020B0604020202020204" pitchFamily="34" charset="0"/>
                <a:cs typeface="Arial" panose="020B0604020202020204" pitchFamily="34" charset="0"/>
              </a:rPr>
              <a:t>. 2013;131(2):379-386.</a:t>
            </a:r>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2296" indent="-277806">
              <a:defRPr>
                <a:solidFill>
                  <a:schemeClr val="tx1"/>
                </a:solidFill>
                <a:latin typeface="Calibri" pitchFamily="34" charset="0"/>
              </a:defRPr>
            </a:lvl2pPr>
            <a:lvl3pPr marL="1111225" indent="-222245">
              <a:defRPr>
                <a:solidFill>
                  <a:schemeClr val="tx1"/>
                </a:solidFill>
                <a:latin typeface="Calibri" pitchFamily="34" charset="0"/>
              </a:defRPr>
            </a:lvl3pPr>
            <a:lvl4pPr marL="1555714" indent="-222245">
              <a:defRPr>
                <a:solidFill>
                  <a:schemeClr val="tx1"/>
                </a:solidFill>
                <a:latin typeface="Calibri" pitchFamily="34" charset="0"/>
              </a:defRPr>
            </a:lvl4pPr>
            <a:lvl5pPr marL="2000204" indent="-222245">
              <a:defRPr>
                <a:solidFill>
                  <a:schemeClr val="tx1"/>
                </a:solidFill>
                <a:latin typeface="Calibri" pitchFamily="34" charset="0"/>
              </a:defRPr>
            </a:lvl5pPr>
            <a:lvl6pPr marL="2444694" indent="-222245" defTabSz="444490" eaLnBrk="0" fontAlgn="base" hangingPunct="0">
              <a:spcBef>
                <a:spcPct val="0"/>
              </a:spcBef>
              <a:spcAft>
                <a:spcPct val="0"/>
              </a:spcAft>
              <a:defRPr>
                <a:solidFill>
                  <a:schemeClr val="tx1"/>
                </a:solidFill>
                <a:latin typeface="Calibri" pitchFamily="34" charset="0"/>
              </a:defRPr>
            </a:lvl6pPr>
            <a:lvl7pPr marL="2889184" indent="-222245" defTabSz="444490" eaLnBrk="0" fontAlgn="base" hangingPunct="0">
              <a:spcBef>
                <a:spcPct val="0"/>
              </a:spcBef>
              <a:spcAft>
                <a:spcPct val="0"/>
              </a:spcAft>
              <a:defRPr>
                <a:solidFill>
                  <a:schemeClr val="tx1"/>
                </a:solidFill>
                <a:latin typeface="Calibri" pitchFamily="34" charset="0"/>
              </a:defRPr>
            </a:lvl7pPr>
            <a:lvl8pPr marL="3333674" indent="-222245" defTabSz="444490" eaLnBrk="0" fontAlgn="base" hangingPunct="0">
              <a:spcBef>
                <a:spcPct val="0"/>
              </a:spcBef>
              <a:spcAft>
                <a:spcPct val="0"/>
              </a:spcAft>
              <a:defRPr>
                <a:solidFill>
                  <a:schemeClr val="tx1"/>
                </a:solidFill>
                <a:latin typeface="Calibri" pitchFamily="34" charset="0"/>
              </a:defRPr>
            </a:lvl8pPr>
            <a:lvl9pPr marL="3778164" indent="-222245" defTabSz="444490" eaLnBrk="0" fontAlgn="base" hangingPunct="0">
              <a:spcBef>
                <a:spcPct val="0"/>
              </a:spcBef>
              <a:spcAft>
                <a:spcPct val="0"/>
              </a:spcAft>
              <a:defRPr>
                <a:solidFill>
                  <a:schemeClr val="tx1"/>
                </a:solidFill>
                <a:latin typeface="Calibri" pitchFamily="34" charset="0"/>
              </a:defRPr>
            </a:lvl9pPr>
          </a:lstStyle>
          <a:p>
            <a:fld id="{0A199435-2EB9-4D44-8179-C23621C01DE3}" type="slidenum">
              <a:rPr lang="en-US" altLang="en-US">
                <a:solidFill>
                  <a:srgbClr val="000000"/>
                </a:solidFill>
              </a:rPr>
              <a:pPr/>
              <a:t>101</a:t>
            </a:fld>
            <a:endParaRPr lang="en-US" altLang="en-US">
              <a:solidFill>
                <a:srgbClr val="000000"/>
              </a:solidFill>
            </a:endParaRPr>
          </a:p>
        </p:txBody>
      </p:sp>
    </p:spTree>
    <p:extLst>
      <p:ext uri="{BB962C8B-B14F-4D97-AF65-F5344CB8AC3E}">
        <p14:creationId xmlns:p14="http://schemas.microsoft.com/office/powerpoint/2010/main" val="1618450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lgn="l" defTabSz="914437">
              <a:spcBef>
                <a:spcPct val="30000"/>
              </a:spcBef>
              <a:buChar char="•"/>
              <a:defRPr sz="1200">
                <a:solidFill>
                  <a:schemeClr val="tx1"/>
                </a:solidFill>
                <a:latin typeface="Arial" pitchFamily="34" charset="0"/>
              </a:defRPr>
            </a:lvl1pPr>
            <a:lvl2pPr marL="741519" indent="-285080" algn="l" defTabSz="914437">
              <a:spcBef>
                <a:spcPct val="30000"/>
              </a:spcBef>
              <a:buChar char="–"/>
              <a:defRPr sz="1200">
                <a:solidFill>
                  <a:schemeClr val="tx1"/>
                </a:solidFill>
                <a:latin typeface="Arial" pitchFamily="34" charset="0"/>
              </a:defRPr>
            </a:lvl2pPr>
            <a:lvl3pPr marL="1141878" indent="-227441" algn="l" defTabSz="914437">
              <a:spcBef>
                <a:spcPct val="30000"/>
              </a:spcBef>
              <a:defRPr sz="1200">
                <a:solidFill>
                  <a:schemeClr val="tx1"/>
                </a:solidFill>
                <a:latin typeface="Arial" pitchFamily="34" charset="0"/>
              </a:defRPr>
            </a:lvl3pPr>
            <a:lvl4pPr marL="1599875" indent="-227441" algn="l" defTabSz="914437">
              <a:spcBef>
                <a:spcPct val="30000"/>
              </a:spcBef>
              <a:defRPr sz="1200">
                <a:solidFill>
                  <a:schemeClr val="tx1"/>
                </a:solidFill>
                <a:latin typeface="Arial" pitchFamily="34" charset="0"/>
              </a:defRPr>
            </a:lvl4pPr>
            <a:lvl5pPr marL="2056314" indent="-227441" algn="l" defTabSz="914437">
              <a:spcBef>
                <a:spcPct val="30000"/>
              </a:spcBef>
              <a:defRPr sz="1200">
                <a:solidFill>
                  <a:schemeClr val="tx1"/>
                </a:solidFill>
                <a:latin typeface="Arial" pitchFamily="34" charset="0"/>
              </a:defRPr>
            </a:lvl5pPr>
            <a:lvl6pPr marL="2504965" indent="-227441" defTabSz="914437" eaLnBrk="0" fontAlgn="base" hangingPunct="0">
              <a:spcBef>
                <a:spcPct val="30000"/>
              </a:spcBef>
              <a:spcAft>
                <a:spcPct val="0"/>
              </a:spcAft>
              <a:defRPr sz="1200">
                <a:solidFill>
                  <a:schemeClr val="tx1"/>
                </a:solidFill>
                <a:latin typeface="Arial" pitchFamily="34" charset="0"/>
              </a:defRPr>
            </a:lvl6pPr>
            <a:lvl7pPr marL="2953615" indent="-227441" defTabSz="914437" eaLnBrk="0" fontAlgn="base" hangingPunct="0">
              <a:spcBef>
                <a:spcPct val="30000"/>
              </a:spcBef>
              <a:spcAft>
                <a:spcPct val="0"/>
              </a:spcAft>
              <a:defRPr sz="1200">
                <a:solidFill>
                  <a:schemeClr val="tx1"/>
                </a:solidFill>
                <a:latin typeface="Arial" pitchFamily="34" charset="0"/>
              </a:defRPr>
            </a:lvl7pPr>
            <a:lvl8pPr marL="3402265" indent="-227441" defTabSz="914437" eaLnBrk="0" fontAlgn="base" hangingPunct="0">
              <a:spcBef>
                <a:spcPct val="30000"/>
              </a:spcBef>
              <a:spcAft>
                <a:spcPct val="0"/>
              </a:spcAft>
              <a:defRPr sz="1200">
                <a:solidFill>
                  <a:schemeClr val="tx1"/>
                </a:solidFill>
                <a:latin typeface="Arial" pitchFamily="34" charset="0"/>
              </a:defRPr>
            </a:lvl8pPr>
            <a:lvl9pPr marL="3850916" indent="-227441" defTabSz="914437" eaLnBrk="0" fontAlgn="base" hangingPunct="0">
              <a:spcBef>
                <a:spcPct val="30000"/>
              </a:spcBef>
              <a:spcAft>
                <a:spcPct val="0"/>
              </a:spcAft>
              <a:defRPr sz="1200">
                <a:solidFill>
                  <a:schemeClr val="tx1"/>
                </a:solidFill>
                <a:latin typeface="Arial" pitchFamily="34" charset="0"/>
              </a:defRPr>
            </a:lvl9pPr>
          </a:lstStyle>
          <a:p>
            <a:pPr algn="r">
              <a:spcBef>
                <a:spcPct val="0"/>
              </a:spcBef>
              <a:buFontTx/>
              <a:buNone/>
            </a:pPr>
            <a:fld id="{0D2F5E62-7868-46DA-8CFC-B723A226E1EE}" type="slidenum">
              <a:rPr lang="en-US" altLang="en-US" smtClean="0">
                <a:solidFill>
                  <a:prstClr val="black"/>
                </a:solidFill>
                <a:latin typeface="Times New Roman" pitchFamily="18" charset="0"/>
                <a:ea typeface="ＭＳ Ｐゴシック" pitchFamily="34" charset="-128"/>
              </a:rPr>
              <a:pPr algn="r">
                <a:spcBef>
                  <a:spcPct val="0"/>
                </a:spcBef>
                <a:buFontTx/>
                <a:buNone/>
              </a:pPr>
              <a:t>102</a:t>
            </a:fld>
            <a:endParaRPr lang="en-US" altLang="en-US" smtClean="0">
              <a:solidFill>
                <a:prstClr val="black"/>
              </a:solidFill>
              <a:latin typeface="Times New Roman" pitchFamily="18" charset="0"/>
              <a:ea typeface="ＭＳ Ｐゴシック" pitchFamily="34" charset="-128"/>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p:spPr>
        <p:txBody>
          <a:bodyPr/>
          <a:lstStyle/>
          <a:p>
            <a:pPr eaLnBrk="1" hangingPunct="1"/>
            <a:endParaRPr lang="en-US" altLang="en-US" smtClean="0">
              <a:ea typeface="ＭＳ Ｐゴシック" pitchFamily="34" charset="-128"/>
            </a:endParaRPr>
          </a:p>
        </p:txBody>
      </p:sp>
    </p:spTree>
    <p:extLst>
      <p:ext uri="{BB962C8B-B14F-4D97-AF65-F5344CB8AC3E}">
        <p14:creationId xmlns:p14="http://schemas.microsoft.com/office/powerpoint/2010/main" val="3033832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2D9474AC-605A-40EB-AEB8-21E3B21827A0}" type="slidenum">
              <a:rPr>
                <a:solidFill>
                  <a:prstClr val="black"/>
                </a:solidFill>
              </a:rPr>
              <a:pPr algn="l"/>
              <a:t>6</a:t>
            </a:fld>
            <a:endParaRPr lang="it-IT" sz="800">
              <a:solidFill>
                <a:srgbClr val="000000"/>
              </a:solidFill>
              <a:latin typeface="Arial" pitchFamily="18"/>
              <a:ea typeface="MS PGothic" pitchFamily="1"/>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756"/>
            <a:ext cx="5485975" cy="4115679"/>
          </a:xfrm>
        </p:spPr>
        <p:txBody>
          <a:bodyPr wrap="square" lIns="83079" tIns="41540" rIns="83079" bIns="41540" anchor="t"/>
          <a:lstStyle/>
          <a:p>
            <a:pPr>
              <a:spcBef>
                <a:spcPts val="830"/>
              </a:spcBef>
            </a:pPr>
            <a:r>
              <a:rPr lang="it-IT"/>
              <a:t>Air pollutants can affect both the respiratory and cardiac systems.  The health effects of AP can be seen as a pyramid, with the mildest but not common effects at the bottom of the pyramid, and the least common but more severe at the top of the pyramid.  The pyramid demonstrates that as severity decreases the number of people affected increases. </a:t>
            </a:r>
          </a:p>
          <a:p>
            <a:pPr>
              <a:spcBef>
                <a:spcPts val="830"/>
              </a:spcBef>
            </a:pPr>
            <a:endParaRPr lang="it-IT"/>
          </a:p>
          <a:p>
            <a:pPr lvl="0" hangingPunct="1"/>
            <a:r>
              <a:rPr lang="it-IT" sz="800" b="1">
                <a:solidFill>
                  <a:srgbClr val="000000"/>
                </a:solidFill>
              </a:rPr>
              <a:t>THE EFFECTS OF AIR POLLUTION ON HEALTH ARE OFTEN CONVENIENTLY CLASSIFIED: </a:t>
            </a:r>
            <a:r>
              <a:rPr lang="it-IT" sz="800" b="1" u="sng">
                <a:solidFill>
                  <a:srgbClr val="FF3300"/>
                </a:solidFill>
              </a:rPr>
              <a:t>short-term</a:t>
            </a:r>
            <a:r>
              <a:rPr lang="it-IT" sz="800" b="1">
                <a:solidFill>
                  <a:srgbClr val="FF3300"/>
                </a:solidFill>
              </a:rPr>
              <a:t> vs. </a:t>
            </a:r>
            <a:r>
              <a:rPr lang="it-IT" sz="800" b="1" u="sng">
                <a:solidFill>
                  <a:srgbClr val="FF3300"/>
                </a:solidFill>
              </a:rPr>
              <a:t>long-term</a:t>
            </a:r>
            <a:r>
              <a:rPr lang="it-IT" sz="800" b="1">
                <a:solidFill>
                  <a:srgbClr val="FF3300"/>
                </a:solidFill>
              </a:rPr>
              <a:t> effects</a:t>
            </a:r>
          </a:p>
          <a:p>
            <a:pPr lvl="0" hangingPunct="1"/>
            <a:endParaRPr lang="it-IT" sz="800" b="1">
              <a:solidFill>
                <a:srgbClr val="FF3300"/>
              </a:solidFill>
            </a:endParaRPr>
          </a:p>
          <a:p>
            <a:pPr lvl="0" hangingPunct="1"/>
            <a:r>
              <a:rPr lang="it-IT" sz="800" b="1">
                <a:solidFill>
                  <a:srgbClr val="FF3300"/>
                </a:solidFill>
              </a:rPr>
              <a:t>although there is probably a continuum of effects in the time scale, which are not yet fully understood</a:t>
            </a:r>
          </a:p>
          <a:p>
            <a:pPr lvl="0" hangingPunct="1"/>
            <a:endParaRPr lang="it-IT" sz="800">
              <a:solidFill>
                <a:srgbClr val="FF3300"/>
              </a:solidFill>
            </a:endParaRPr>
          </a:p>
          <a:p>
            <a:pPr lvl="0" hangingPunct="1"/>
            <a:endParaRPr lang="it-IT" sz="800">
              <a:solidFill>
                <a:srgbClr val="FF3300"/>
              </a:solidFill>
            </a:endParaRPr>
          </a:p>
        </p:txBody>
      </p:sp>
    </p:spTree>
    <p:extLst>
      <p:ext uri="{BB962C8B-B14F-4D97-AF65-F5344CB8AC3E}">
        <p14:creationId xmlns:p14="http://schemas.microsoft.com/office/powerpoint/2010/main" val="287369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lgn="l" defTabSz="914437">
              <a:spcBef>
                <a:spcPct val="30000"/>
              </a:spcBef>
              <a:buChar char="•"/>
              <a:defRPr sz="1200">
                <a:solidFill>
                  <a:schemeClr val="tx1"/>
                </a:solidFill>
                <a:latin typeface="Arial" pitchFamily="34" charset="0"/>
              </a:defRPr>
            </a:lvl1pPr>
            <a:lvl2pPr marL="741519" indent="-285080" algn="l" defTabSz="914437">
              <a:spcBef>
                <a:spcPct val="30000"/>
              </a:spcBef>
              <a:buChar char="–"/>
              <a:defRPr sz="1200">
                <a:solidFill>
                  <a:schemeClr val="tx1"/>
                </a:solidFill>
                <a:latin typeface="Arial" pitchFamily="34" charset="0"/>
              </a:defRPr>
            </a:lvl2pPr>
            <a:lvl3pPr marL="1141878" indent="-227441" algn="l" defTabSz="914437">
              <a:spcBef>
                <a:spcPct val="30000"/>
              </a:spcBef>
              <a:defRPr sz="1200">
                <a:solidFill>
                  <a:schemeClr val="tx1"/>
                </a:solidFill>
                <a:latin typeface="Arial" pitchFamily="34" charset="0"/>
              </a:defRPr>
            </a:lvl3pPr>
            <a:lvl4pPr marL="1599875" indent="-227441" algn="l" defTabSz="914437">
              <a:spcBef>
                <a:spcPct val="30000"/>
              </a:spcBef>
              <a:defRPr sz="1200">
                <a:solidFill>
                  <a:schemeClr val="tx1"/>
                </a:solidFill>
                <a:latin typeface="Arial" pitchFamily="34" charset="0"/>
              </a:defRPr>
            </a:lvl4pPr>
            <a:lvl5pPr marL="2056314" indent="-227441" algn="l" defTabSz="914437">
              <a:spcBef>
                <a:spcPct val="30000"/>
              </a:spcBef>
              <a:defRPr sz="1200">
                <a:solidFill>
                  <a:schemeClr val="tx1"/>
                </a:solidFill>
                <a:latin typeface="Arial" pitchFamily="34" charset="0"/>
              </a:defRPr>
            </a:lvl5pPr>
            <a:lvl6pPr marL="2504965" indent="-227441" defTabSz="914437" eaLnBrk="0" fontAlgn="base" hangingPunct="0">
              <a:spcBef>
                <a:spcPct val="30000"/>
              </a:spcBef>
              <a:spcAft>
                <a:spcPct val="0"/>
              </a:spcAft>
              <a:defRPr sz="1200">
                <a:solidFill>
                  <a:schemeClr val="tx1"/>
                </a:solidFill>
                <a:latin typeface="Arial" pitchFamily="34" charset="0"/>
              </a:defRPr>
            </a:lvl6pPr>
            <a:lvl7pPr marL="2953615" indent="-227441" defTabSz="914437" eaLnBrk="0" fontAlgn="base" hangingPunct="0">
              <a:spcBef>
                <a:spcPct val="30000"/>
              </a:spcBef>
              <a:spcAft>
                <a:spcPct val="0"/>
              </a:spcAft>
              <a:defRPr sz="1200">
                <a:solidFill>
                  <a:schemeClr val="tx1"/>
                </a:solidFill>
                <a:latin typeface="Arial" pitchFamily="34" charset="0"/>
              </a:defRPr>
            </a:lvl7pPr>
            <a:lvl8pPr marL="3402265" indent="-227441" defTabSz="914437" eaLnBrk="0" fontAlgn="base" hangingPunct="0">
              <a:spcBef>
                <a:spcPct val="30000"/>
              </a:spcBef>
              <a:spcAft>
                <a:spcPct val="0"/>
              </a:spcAft>
              <a:defRPr sz="1200">
                <a:solidFill>
                  <a:schemeClr val="tx1"/>
                </a:solidFill>
                <a:latin typeface="Arial" pitchFamily="34" charset="0"/>
              </a:defRPr>
            </a:lvl8pPr>
            <a:lvl9pPr marL="3850916" indent="-227441" defTabSz="914437" eaLnBrk="0" fontAlgn="base" hangingPunct="0">
              <a:spcBef>
                <a:spcPct val="30000"/>
              </a:spcBef>
              <a:spcAft>
                <a:spcPct val="0"/>
              </a:spcAft>
              <a:defRPr sz="1200">
                <a:solidFill>
                  <a:schemeClr val="tx1"/>
                </a:solidFill>
                <a:latin typeface="Arial" pitchFamily="34" charset="0"/>
              </a:defRPr>
            </a:lvl9pPr>
          </a:lstStyle>
          <a:p>
            <a:pPr algn="r">
              <a:spcBef>
                <a:spcPct val="0"/>
              </a:spcBef>
              <a:buFontTx/>
              <a:buNone/>
            </a:pPr>
            <a:fld id="{7BC06CB8-3109-44E6-B127-533C19A3E39A}" type="slidenum">
              <a:rPr lang="en-US" altLang="en-US" smtClean="0">
                <a:solidFill>
                  <a:prstClr val="black"/>
                </a:solidFill>
                <a:latin typeface="Times New Roman" pitchFamily="18" charset="0"/>
                <a:ea typeface="ＭＳ Ｐゴシック" pitchFamily="34" charset="-128"/>
              </a:rPr>
              <a:pPr algn="r">
                <a:spcBef>
                  <a:spcPct val="0"/>
                </a:spcBef>
                <a:buFontTx/>
                <a:buNone/>
              </a:pPr>
              <a:t>103</a:t>
            </a:fld>
            <a:endParaRPr lang="en-US" altLang="en-US" smtClean="0">
              <a:solidFill>
                <a:prstClr val="black"/>
              </a:solidFill>
              <a:latin typeface="Times New Roman" pitchFamily="18" charset="0"/>
              <a:ea typeface="ＭＳ Ｐゴシック" pitchFamily="34" charset="-128"/>
            </a:endParaRPr>
          </a:p>
        </p:txBody>
      </p:sp>
      <p:sp>
        <p:nvSpPr>
          <p:cNvPr id="54275" name="Rectangle 2"/>
          <p:cNvSpPr>
            <a:spLocks noGrp="1" noRot="1" noChangeAspect="1" noChangeArrowheads="1" noTextEdit="1"/>
          </p:cNvSpPr>
          <p:nvPr>
            <p:ph type="sldImg"/>
          </p:nvPr>
        </p:nvSpPr>
        <p:spPr>
          <a:xfrm>
            <a:off x="1143000" y="685800"/>
            <a:ext cx="4572000" cy="3429000"/>
          </a:xfrm>
          <a:ln/>
        </p:spPr>
      </p:sp>
      <p:sp>
        <p:nvSpPr>
          <p:cNvPr id="54276" name="Rectangle 3"/>
          <p:cNvSpPr>
            <a:spLocks noGrp="1" noChangeArrowheads="1"/>
          </p:cNvSpPr>
          <p:nvPr>
            <p:ph type="body" idx="1"/>
          </p:nvPr>
        </p:nvSpPr>
        <p:spPr>
          <a:noFill/>
        </p:spPr>
        <p:txBody>
          <a:bodyPr/>
          <a:lstStyle/>
          <a:p>
            <a:pPr eaLnBrk="1" hangingPunct="1"/>
            <a:endParaRPr lang="en-US" altLang="en-US" smtClean="0">
              <a:ea typeface="ＭＳ Ｐゴシック" pitchFamily="34" charset="-128"/>
            </a:endParaRPr>
          </a:p>
        </p:txBody>
      </p:sp>
    </p:spTree>
    <p:extLst>
      <p:ext uri="{BB962C8B-B14F-4D97-AF65-F5344CB8AC3E}">
        <p14:creationId xmlns:p14="http://schemas.microsoft.com/office/powerpoint/2010/main" val="35535615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lgn="l" defTabSz="914437">
              <a:spcBef>
                <a:spcPct val="30000"/>
              </a:spcBef>
              <a:buChar char="•"/>
              <a:defRPr sz="1200">
                <a:solidFill>
                  <a:schemeClr val="tx1"/>
                </a:solidFill>
                <a:latin typeface="Arial" pitchFamily="34" charset="0"/>
              </a:defRPr>
            </a:lvl1pPr>
            <a:lvl2pPr marL="741519" indent="-285080" algn="l" defTabSz="914437">
              <a:spcBef>
                <a:spcPct val="30000"/>
              </a:spcBef>
              <a:buChar char="–"/>
              <a:defRPr sz="1200">
                <a:solidFill>
                  <a:schemeClr val="tx1"/>
                </a:solidFill>
                <a:latin typeface="Arial" pitchFamily="34" charset="0"/>
              </a:defRPr>
            </a:lvl2pPr>
            <a:lvl3pPr marL="1141878" indent="-227441" algn="l" defTabSz="914437">
              <a:spcBef>
                <a:spcPct val="30000"/>
              </a:spcBef>
              <a:defRPr sz="1200">
                <a:solidFill>
                  <a:schemeClr val="tx1"/>
                </a:solidFill>
                <a:latin typeface="Arial" pitchFamily="34" charset="0"/>
              </a:defRPr>
            </a:lvl3pPr>
            <a:lvl4pPr marL="1599875" indent="-227441" algn="l" defTabSz="914437">
              <a:spcBef>
                <a:spcPct val="30000"/>
              </a:spcBef>
              <a:defRPr sz="1200">
                <a:solidFill>
                  <a:schemeClr val="tx1"/>
                </a:solidFill>
                <a:latin typeface="Arial" pitchFamily="34" charset="0"/>
              </a:defRPr>
            </a:lvl4pPr>
            <a:lvl5pPr marL="2056314" indent="-227441" algn="l" defTabSz="914437">
              <a:spcBef>
                <a:spcPct val="30000"/>
              </a:spcBef>
              <a:defRPr sz="1200">
                <a:solidFill>
                  <a:schemeClr val="tx1"/>
                </a:solidFill>
                <a:latin typeface="Arial" pitchFamily="34" charset="0"/>
              </a:defRPr>
            </a:lvl5pPr>
            <a:lvl6pPr marL="2504965" indent="-227441" defTabSz="914437" eaLnBrk="0" fontAlgn="base" hangingPunct="0">
              <a:spcBef>
                <a:spcPct val="30000"/>
              </a:spcBef>
              <a:spcAft>
                <a:spcPct val="0"/>
              </a:spcAft>
              <a:defRPr sz="1200">
                <a:solidFill>
                  <a:schemeClr val="tx1"/>
                </a:solidFill>
                <a:latin typeface="Arial" pitchFamily="34" charset="0"/>
              </a:defRPr>
            </a:lvl6pPr>
            <a:lvl7pPr marL="2953615" indent="-227441" defTabSz="914437" eaLnBrk="0" fontAlgn="base" hangingPunct="0">
              <a:spcBef>
                <a:spcPct val="30000"/>
              </a:spcBef>
              <a:spcAft>
                <a:spcPct val="0"/>
              </a:spcAft>
              <a:defRPr sz="1200">
                <a:solidFill>
                  <a:schemeClr val="tx1"/>
                </a:solidFill>
                <a:latin typeface="Arial" pitchFamily="34" charset="0"/>
              </a:defRPr>
            </a:lvl7pPr>
            <a:lvl8pPr marL="3402265" indent="-227441" defTabSz="914437" eaLnBrk="0" fontAlgn="base" hangingPunct="0">
              <a:spcBef>
                <a:spcPct val="30000"/>
              </a:spcBef>
              <a:spcAft>
                <a:spcPct val="0"/>
              </a:spcAft>
              <a:defRPr sz="1200">
                <a:solidFill>
                  <a:schemeClr val="tx1"/>
                </a:solidFill>
                <a:latin typeface="Arial" pitchFamily="34" charset="0"/>
              </a:defRPr>
            </a:lvl8pPr>
            <a:lvl9pPr marL="3850916" indent="-227441" defTabSz="914437" eaLnBrk="0" fontAlgn="base" hangingPunct="0">
              <a:spcBef>
                <a:spcPct val="30000"/>
              </a:spcBef>
              <a:spcAft>
                <a:spcPct val="0"/>
              </a:spcAft>
              <a:defRPr sz="1200">
                <a:solidFill>
                  <a:schemeClr val="tx1"/>
                </a:solidFill>
                <a:latin typeface="Arial" pitchFamily="34" charset="0"/>
              </a:defRPr>
            </a:lvl9pPr>
          </a:lstStyle>
          <a:p>
            <a:pPr algn="r">
              <a:spcBef>
                <a:spcPct val="0"/>
              </a:spcBef>
              <a:buFontTx/>
              <a:buNone/>
            </a:pPr>
            <a:fld id="{03BBA8F6-EEB6-4054-B12A-098610A6AE78}" type="slidenum">
              <a:rPr lang="en-US" altLang="en-US" smtClean="0">
                <a:solidFill>
                  <a:prstClr val="black"/>
                </a:solidFill>
                <a:latin typeface="Times New Roman" pitchFamily="18" charset="0"/>
                <a:ea typeface="ＭＳ Ｐゴシック" pitchFamily="34" charset="-128"/>
              </a:rPr>
              <a:pPr algn="r">
                <a:spcBef>
                  <a:spcPct val="0"/>
                </a:spcBef>
                <a:buFontTx/>
                <a:buNone/>
              </a:pPr>
              <a:t>104</a:t>
            </a:fld>
            <a:endParaRPr lang="en-US" altLang="en-US" smtClean="0">
              <a:solidFill>
                <a:prstClr val="black"/>
              </a:solidFill>
              <a:latin typeface="Times New Roman" pitchFamily="18" charset="0"/>
              <a:ea typeface="ＭＳ Ｐゴシック" pitchFamily="34" charset="-128"/>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p:spPr>
        <p:txBody>
          <a:bodyPr/>
          <a:lstStyle/>
          <a:p>
            <a:pPr eaLnBrk="1" hangingPunct="1"/>
            <a:r>
              <a:rPr lang="en-US" altLang="en-US" dirty="0" smtClean="0">
                <a:ea typeface="ＭＳ Ｐゴシック" pitchFamily="34" charset="-128"/>
              </a:rPr>
              <a:t>Cigarette smoke, nicotine, capsaicin, ether, &amp; formaldehyde</a:t>
            </a:r>
          </a:p>
          <a:p>
            <a:pPr lvl="1" eaLnBrk="1" hangingPunct="1"/>
            <a:r>
              <a:rPr lang="en-US" altLang="en-US" dirty="0" smtClean="0">
                <a:ea typeface="ＭＳ Ｐゴシック" pitchFamily="34" charset="-128"/>
              </a:rPr>
              <a:t>Release of neuropeptides (Substance P) from the nasal mucosa with resultant inflammation</a:t>
            </a:r>
          </a:p>
          <a:p>
            <a:pPr eaLnBrk="1" hangingPunct="1"/>
            <a:r>
              <a:rPr lang="en-US" altLang="en-US" dirty="0" smtClean="0">
                <a:ea typeface="ＭＳ Ｐゴシック" pitchFamily="34" charset="-128"/>
              </a:rPr>
              <a:t>Cigarette smoke inhibits neutral </a:t>
            </a:r>
            <a:r>
              <a:rPr lang="en-US" altLang="en-US" dirty="0" err="1" smtClean="0">
                <a:ea typeface="ＭＳ Ｐゴシック" pitchFamily="34" charset="-128"/>
              </a:rPr>
              <a:t>endopeptidase</a:t>
            </a:r>
            <a:r>
              <a:rPr lang="en-US" altLang="en-US" dirty="0" smtClean="0">
                <a:ea typeface="ＭＳ Ｐゴシック" pitchFamily="34" charset="-128"/>
              </a:rPr>
              <a:t>, an enzyme involved in the degradation of neuropeptides in lung tissue, possibly leading to increased or chronic inflammation</a:t>
            </a:r>
          </a:p>
          <a:p>
            <a:pPr eaLnBrk="1" hangingPunct="1"/>
            <a:r>
              <a:rPr lang="en-US" altLang="en-US" dirty="0" smtClean="0">
                <a:ea typeface="ＭＳ Ｐゴシック" pitchFamily="34" charset="-128"/>
              </a:rPr>
              <a:t>Immunotoxic effects of pollutants</a:t>
            </a:r>
          </a:p>
          <a:p>
            <a:pPr lvl="1" eaLnBrk="1" hangingPunct="1"/>
            <a:r>
              <a:rPr lang="en-US" altLang="en-US" dirty="0" smtClean="0">
                <a:ea typeface="ＭＳ Ｐゴシック" pitchFamily="34" charset="-128"/>
              </a:rPr>
              <a:t>Compromised phagocytic ability possibly leading to chronic infection or inflammation </a:t>
            </a:r>
          </a:p>
          <a:p>
            <a:pPr eaLnBrk="1" hangingPunct="1"/>
            <a:r>
              <a:rPr lang="en-US" altLang="en-US" dirty="0" smtClean="0">
                <a:ea typeface="ＭＳ Ｐゴシック" pitchFamily="34" charset="-128"/>
              </a:rPr>
              <a:t>Diesel </a:t>
            </a:r>
            <a:r>
              <a:rPr lang="en-US" altLang="en-US" dirty="0" err="1" smtClean="0">
                <a:ea typeface="ＭＳ Ｐゴシック" pitchFamily="34" charset="-128"/>
              </a:rPr>
              <a:t>paricles</a:t>
            </a:r>
            <a:r>
              <a:rPr lang="en-US" altLang="en-US" dirty="0" smtClean="0">
                <a:ea typeface="ＭＳ Ｐゴシック" pitchFamily="34" charset="-128"/>
              </a:rPr>
              <a:t> enhance sensitization to allergen and related inflammation</a:t>
            </a:r>
          </a:p>
          <a:p>
            <a:pPr eaLnBrk="1" hangingPunct="1"/>
            <a:r>
              <a:rPr lang="en-US" altLang="en-US" dirty="0" smtClean="0">
                <a:ea typeface="ＭＳ Ｐゴシック" pitchFamily="34" charset="-128"/>
              </a:rPr>
              <a:t>Lastly, direct toxic effects on the </a:t>
            </a:r>
            <a:r>
              <a:rPr lang="en-US" altLang="en-US" dirty="0" err="1" smtClean="0">
                <a:ea typeface="ＭＳ Ｐゴシック" pitchFamily="34" charset="-128"/>
              </a:rPr>
              <a:t>sinonasal</a:t>
            </a:r>
            <a:r>
              <a:rPr lang="en-US" altLang="en-US" dirty="0" smtClean="0">
                <a:ea typeface="ＭＳ Ｐゴシック" pitchFamily="34" charset="-128"/>
              </a:rPr>
              <a:t> epithelium represent another mechanism</a:t>
            </a:r>
          </a:p>
        </p:txBody>
      </p:sp>
    </p:spTree>
    <p:extLst>
      <p:ext uri="{BB962C8B-B14F-4D97-AF65-F5344CB8AC3E}">
        <p14:creationId xmlns:p14="http://schemas.microsoft.com/office/powerpoint/2010/main" val="3488769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lgn="l" defTabSz="914437">
              <a:spcBef>
                <a:spcPct val="30000"/>
              </a:spcBef>
              <a:buChar char="•"/>
              <a:defRPr sz="1200">
                <a:solidFill>
                  <a:schemeClr val="tx1"/>
                </a:solidFill>
                <a:latin typeface="Arial" pitchFamily="34" charset="0"/>
              </a:defRPr>
            </a:lvl1pPr>
            <a:lvl2pPr marL="741519" indent="-285080" algn="l" defTabSz="914437">
              <a:spcBef>
                <a:spcPct val="30000"/>
              </a:spcBef>
              <a:buChar char="–"/>
              <a:defRPr sz="1200">
                <a:solidFill>
                  <a:schemeClr val="tx1"/>
                </a:solidFill>
                <a:latin typeface="Arial" pitchFamily="34" charset="0"/>
              </a:defRPr>
            </a:lvl2pPr>
            <a:lvl3pPr marL="1141878" indent="-227441" algn="l" defTabSz="914437">
              <a:spcBef>
                <a:spcPct val="30000"/>
              </a:spcBef>
              <a:defRPr sz="1200">
                <a:solidFill>
                  <a:schemeClr val="tx1"/>
                </a:solidFill>
                <a:latin typeface="Arial" pitchFamily="34" charset="0"/>
              </a:defRPr>
            </a:lvl3pPr>
            <a:lvl4pPr marL="1599875" indent="-227441" algn="l" defTabSz="914437">
              <a:spcBef>
                <a:spcPct val="30000"/>
              </a:spcBef>
              <a:defRPr sz="1200">
                <a:solidFill>
                  <a:schemeClr val="tx1"/>
                </a:solidFill>
                <a:latin typeface="Arial" pitchFamily="34" charset="0"/>
              </a:defRPr>
            </a:lvl4pPr>
            <a:lvl5pPr marL="2056314" indent="-227441" algn="l" defTabSz="914437">
              <a:spcBef>
                <a:spcPct val="30000"/>
              </a:spcBef>
              <a:defRPr sz="1200">
                <a:solidFill>
                  <a:schemeClr val="tx1"/>
                </a:solidFill>
                <a:latin typeface="Arial" pitchFamily="34" charset="0"/>
              </a:defRPr>
            </a:lvl5pPr>
            <a:lvl6pPr marL="2504965" indent="-227441" defTabSz="914437" eaLnBrk="0" fontAlgn="base" hangingPunct="0">
              <a:spcBef>
                <a:spcPct val="30000"/>
              </a:spcBef>
              <a:spcAft>
                <a:spcPct val="0"/>
              </a:spcAft>
              <a:defRPr sz="1200">
                <a:solidFill>
                  <a:schemeClr val="tx1"/>
                </a:solidFill>
                <a:latin typeface="Arial" pitchFamily="34" charset="0"/>
              </a:defRPr>
            </a:lvl6pPr>
            <a:lvl7pPr marL="2953615" indent="-227441" defTabSz="914437" eaLnBrk="0" fontAlgn="base" hangingPunct="0">
              <a:spcBef>
                <a:spcPct val="30000"/>
              </a:spcBef>
              <a:spcAft>
                <a:spcPct val="0"/>
              </a:spcAft>
              <a:defRPr sz="1200">
                <a:solidFill>
                  <a:schemeClr val="tx1"/>
                </a:solidFill>
                <a:latin typeface="Arial" pitchFamily="34" charset="0"/>
              </a:defRPr>
            </a:lvl7pPr>
            <a:lvl8pPr marL="3402265" indent="-227441" defTabSz="914437" eaLnBrk="0" fontAlgn="base" hangingPunct="0">
              <a:spcBef>
                <a:spcPct val="30000"/>
              </a:spcBef>
              <a:spcAft>
                <a:spcPct val="0"/>
              </a:spcAft>
              <a:defRPr sz="1200">
                <a:solidFill>
                  <a:schemeClr val="tx1"/>
                </a:solidFill>
                <a:latin typeface="Arial" pitchFamily="34" charset="0"/>
              </a:defRPr>
            </a:lvl8pPr>
            <a:lvl9pPr marL="3850916" indent="-227441" defTabSz="914437" eaLnBrk="0" fontAlgn="base" hangingPunct="0">
              <a:spcBef>
                <a:spcPct val="30000"/>
              </a:spcBef>
              <a:spcAft>
                <a:spcPct val="0"/>
              </a:spcAft>
              <a:defRPr sz="1200">
                <a:solidFill>
                  <a:schemeClr val="tx1"/>
                </a:solidFill>
                <a:latin typeface="Arial" pitchFamily="34" charset="0"/>
              </a:defRPr>
            </a:lvl9pPr>
          </a:lstStyle>
          <a:p>
            <a:pPr algn="r">
              <a:spcBef>
                <a:spcPct val="0"/>
              </a:spcBef>
              <a:buFontTx/>
              <a:buNone/>
            </a:pPr>
            <a:fld id="{C43FE10D-1A8F-404E-B276-58F958AC81CD}" type="slidenum">
              <a:rPr lang="en-US" altLang="en-US" smtClean="0">
                <a:solidFill>
                  <a:prstClr val="black"/>
                </a:solidFill>
                <a:latin typeface="Times New Roman" pitchFamily="18" charset="0"/>
                <a:ea typeface="ＭＳ Ｐゴシック" pitchFamily="34" charset="-128"/>
              </a:rPr>
              <a:pPr algn="r">
                <a:spcBef>
                  <a:spcPct val="0"/>
                </a:spcBef>
                <a:buFontTx/>
                <a:buNone/>
              </a:pPr>
              <a:t>105</a:t>
            </a:fld>
            <a:endParaRPr lang="en-US" altLang="en-US" smtClean="0">
              <a:solidFill>
                <a:prstClr val="black"/>
              </a:solidFill>
              <a:latin typeface="Times New Roman" pitchFamily="18" charset="0"/>
              <a:ea typeface="ＭＳ Ｐゴシック" pitchFamily="34" charset="-128"/>
            </a:endParaRPr>
          </a:p>
        </p:txBody>
      </p:sp>
      <p:sp>
        <p:nvSpPr>
          <p:cNvPr id="56323" name="Rectangle 2"/>
          <p:cNvSpPr>
            <a:spLocks noGrp="1" noRot="1" noChangeAspect="1" noChangeArrowheads="1" noTextEdit="1"/>
          </p:cNvSpPr>
          <p:nvPr>
            <p:ph type="sldImg"/>
          </p:nvPr>
        </p:nvSpPr>
        <p:spPr>
          <a:xfrm>
            <a:off x="1143000" y="685800"/>
            <a:ext cx="4572000" cy="3429000"/>
          </a:xfrm>
          <a:ln/>
        </p:spPr>
      </p:sp>
      <p:sp>
        <p:nvSpPr>
          <p:cNvPr id="56324" name="Rectangle 3"/>
          <p:cNvSpPr>
            <a:spLocks noGrp="1" noChangeArrowheads="1"/>
          </p:cNvSpPr>
          <p:nvPr>
            <p:ph type="body" idx="1"/>
          </p:nvPr>
        </p:nvSpPr>
        <p:spPr>
          <a:noFill/>
        </p:spPr>
        <p:txBody>
          <a:bodyPr/>
          <a:lstStyle/>
          <a:p>
            <a:pPr eaLnBrk="1" hangingPunct="1"/>
            <a:r>
              <a:rPr lang="en-US" altLang="en-US" smtClean="0">
                <a:latin typeface="Times New Roman" pitchFamily="18" charset="0"/>
              </a:rPr>
              <a:t>Inflammation, cytokine, and chemokine releas</a:t>
            </a:r>
          </a:p>
          <a:p>
            <a:pPr eaLnBrk="1" hangingPunct="1"/>
            <a:r>
              <a:rPr lang="en-US" altLang="en-US" smtClean="0">
                <a:latin typeface="Times New Roman" pitchFamily="18" charset="0"/>
              </a:rPr>
              <a:t>Production of white blood cells, </a:t>
            </a:r>
          </a:p>
          <a:p>
            <a:pPr eaLnBrk="1" hangingPunct="1"/>
            <a:r>
              <a:rPr lang="en-US" altLang="en-US" smtClean="0">
                <a:latin typeface="Times New Roman" pitchFamily="18" charset="0"/>
              </a:rPr>
              <a:t>Oxygen free-radical production</a:t>
            </a:r>
          </a:p>
          <a:p>
            <a:pPr eaLnBrk="1" hangingPunct="1"/>
            <a:r>
              <a:rPr lang="en-US" altLang="en-US" smtClean="0">
                <a:latin typeface="Times New Roman" pitchFamily="18" charset="0"/>
              </a:rPr>
              <a:t>Endotoxin-mediated cellular and tissue responses</a:t>
            </a:r>
          </a:p>
          <a:p>
            <a:pPr eaLnBrk="1" hangingPunct="1"/>
            <a:r>
              <a:rPr lang="en-US" altLang="en-US" smtClean="0">
                <a:latin typeface="Times New Roman" pitchFamily="18" charset="0"/>
              </a:rPr>
              <a:t>Stimulation of irritant receptors</a:t>
            </a:r>
          </a:p>
          <a:p>
            <a:pPr eaLnBrk="1" hangingPunct="1"/>
            <a:r>
              <a:rPr lang="en-US" altLang="en-US" smtClean="0">
                <a:latin typeface="Times New Roman" pitchFamily="18" charset="0"/>
              </a:rPr>
              <a:t>Covalent modification of key cellular enzymes (5, 9). Best characterized in humans are the effects of PM on airway inflammation (10). </a:t>
            </a:r>
          </a:p>
          <a:p>
            <a:pPr eaLnBrk="1" hangingPunct="1"/>
            <a:r>
              <a:rPr lang="en-US" altLang="en-US" smtClean="0">
                <a:latin typeface="Times New Roman" pitchFamily="18" charset="0"/>
              </a:rPr>
              <a:t>In human and animal studies, inhalation of particles elicits</a:t>
            </a:r>
          </a:p>
          <a:p>
            <a:pPr lvl="1" eaLnBrk="1" hangingPunct="1"/>
            <a:r>
              <a:rPr lang="en-US" altLang="en-US" smtClean="0">
                <a:latin typeface="Times New Roman" pitchFamily="18" charset="0"/>
              </a:rPr>
              <a:t>Proinflammatory effects</a:t>
            </a:r>
          </a:p>
          <a:p>
            <a:pPr lvl="1" eaLnBrk="1" hangingPunct="1"/>
            <a:r>
              <a:rPr lang="en-US" altLang="en-US" smtClean="0">
                <a:latin typeface="Times New Roman" pitchFamily="18" charset="0"/>
              </a:rPr>
              <a:t>Cytokine production</a:t>
            </a:r>
          </a:p>
          <a:p>
            <a:pPr lvl="1" eaLnBrk="1" hangingPunct="1"/>
            <a:r>
              <a:rPr lang="en-US" altLang="en-US" smtClean="0">
                <a:latin typeface="Times New Roman" pitchFamily="18" charset="0"/>
              </a:rPr>
              <a:t>Enhancement of allergic responses in the upper and lower airways</a:t>
            </a:r>
          </a:p>
          <a:p>
            <a:pPr lvl="1" eaLnBrk="1" hangingPunct="1"/>
            <a:endParaRPr lang="en-US" altLang="en-US" smtClean="0">
              <a:latin typeface="Times New Roman" pitchFamily="18" charset="0"/>
            </a:endParaRPr>
          </a:p>
          <a:p>
            <a:pPr eaLnBrk="1" hangingPunct="1"/>
            <a:r>
              <a:rPr lang="en-US" altLang="en-US" smtClean="0">
                <a:latin typeface="Times New Roman" pitchFamily="18" charset="0"/>
              </a:rPr>
              <a:t>A number of mechanisms have been proposed to explain the adverse health impact of PM (5). Effects of PM that have experimental support are inflammation, cytokine [HN7] and chemokine [HN8] release, production of white blood cells, oxygen free-radical production in the lungs, endotoxin-mediated cellular and tissue responses, stimulation of irritant receptors, and covalent modification of key cellular enzymes (5, 9). Best characterized in humans are the effects of PM on airway inflammation (10). In human and animal studies, inhalation of particles elicits proinflammatory effects, cytokine production, and enhancement of allergic responses in the upper and lower airways (9-11). PM exposure is likely linked to inflammation through the generation of reactive oxygen species [HN9] and oxidative stress [HN10] (9, 12-14). </a:t>
            </a:r>
          </a:p>
          <a:p>
            <a:pPr eaLnBrk="1" hangingPunct="1"/>
            <a:r>
              <a:rPr lang="en-US" altLang="en-US" smtClean="0">
                <a:latin typeface="Times New Roman" pitchFamily="18" charset="0"/>
              </a:rPr>
              <a:t>Although there is still debate about which particle components are responsible for producing reactive oxygen species, there is accumulating evidence that pro-oxidative organic hydrocarbons, such as polycyclic aromatic hydrocarbons and quinones, and transition metals, such as copper, vanadium, chromium, nickel, cobalt, and iron, play a role (15, 16). The particle provides a template for electron transfer to molecular oxygen in these reduction and oxidation (redox) cycling events (7). In addition, target cells, such as airway epithelial cells and macrophages, generate reactive oxygen species in response to particle uptake by biologically catalyzed redox reactions that occur in the cell membrane and mitochondria (9, 13, 15). The second figure shows mitochondrial damage to a macrophage caused by ultrafine particles. </a:t>
            </a:r>
          </a:p>
          <a:p>
            <a:pPr eaLnBrk="1" hangingPunct="1"/>
            <a:r>
              <a:rPr lang="en-US" altLang="en-US" smtClean="0">
                <a:latin typeface="Times New Roman" pitchFamily="18" charset="0"/>
              </a:rPr>
              <a:t>Reactive oxygen species can damage cellular proteins, lipids, membranes, and DNA. To defend against this damage, cells use up their stores of a key antioxidant, glutathione [HN11]. The glutathione depletion can induce a state of cellular stress, called oxidative stress, that triggers an increase in the production of antioxidant enzymes through activation of a transcription factor Nrf2 (17). Failure to overcome oxidative stress leads to the activation of additional intracellular signaling cascades that regulate the expression of cytokine and chemokine genes (14, 16). These products are produced locally in target tissues as well as systemically, and lead to widespread proinflammatory effects remote from the site of damage. </a:t>
            </a:r>
            <a:endParaRPr lang="en-US" altLang="en-US" b="1" smtClean="0">
              <a:latin typeface="Times New Roman" pitchFamily="18" charset="0"/>
            </a:endParaRPr>
          </a:p>
          <a:p>
            <a:pPr eaLnBrk="1" hangingPunct="1"/>
            <a:r>
              <a:rPr lang="en-US" altLang="en-US" b="1" smtClean="0">
                <a:latin typeface="Times New Roman" pitchFamily="18" charset="0"/>
              </a:rPr>
              <a:t>Toxic particles.</a:t>
            </a:r>
            <a:r>
              <a:rPr lang="en-US" altLang="en-US" smtClean="0">
                <a:latin typeface="Times New Roman" pitchFamily="18" charset="0"/>
              </a:rPr>
              <a:t> The effect of ultrafine particles (UFP) in a macrophage cell line. (</a:t>
            </a:r>
            <a:r>
              <a:rPr lang="en-US" altLang="en-US" b="1" smtClean="0">
                <a:latin typeface="Times New Roman" pitchFamily="18" charset="0"/>
              </a:rPr>
              <a:t>Left</a:t>
            </a:r>
            <a:r>
              <a:rPr lang="en-US" altLang="en-US" smtClean="0">
                <a:latin typeface="Times New Roman" pitchFamily="18" charset="0"/>
              </a:rPr>
              <a:t>) An untreated macrophage with healthy mitochondria (M). (</a:t>
            </a:r>
            <a:r>
              <a:rPr lang="en-US" altLang="en-US" b="1" smtClean="0">
                <a:latin typeface="Times New Roman" pitchFamily="18" charset="0"/>
              </a:rPr>
              <a:t>Right</a:t>
            </a:r>
            <a:r>
              <a:rPr lang="en-US" altLang="en-US" smtClean="0">
                <a:latin typeface="Times New Roman" pitchFamily="18" charset="0"/>
              </a:rPr>
              <a:t>) The same cell type treated with ambient ultrafine particles, collected in the Los Angeles basin. The enlarged images show that the untreated cell has healthy mitochondria with cristae, whereas the treated cell has damaged mitochondria that lack cristae. The vacuolar structures in the treated cell each represent a mitochondrion with included particles (P). Whether the particles gain access to and then damage the mitochondria or gain access to already damaged mitochondria is unknown. [Modified from (15)] Some individuals may be more prone to the development of inflammation, asthma, and allergic responses, because of mutations in the genes involved in the induction of the antioxidant defense (18). Other conditions that predispose to PM susceptibility include old age, preexisting chronic heart and lung disease, and diabetes mellitus, all of which are associated with oxidative stress and inflammation. </a:t>
            </a:r>
          </a:p>
          <a:p>
            <a:pPr lvl="1" eaLnBrk="1" hangingPunct="1"/>
            <a:endParaRPr lang="en-US" altLang="en-US" smtClean="0">
              <a:latin typeface="Times New Roman" pitchFamily="18" charset="0"/>
            </a:endParaRPr>
          </a:p>
          <a:p>
            <a:pPr eaLnBrk="1" hangingPunct="1"/>
            <a:endParaRPr lang="en-US" altLang="en-US" smtClean="0">
              <a:latin typeface="Times New Roman" pitchFamily="18" charset="0"/>
            </a:endParaRPr>
          </a:p>
          <a:p>
            <a:pPr lvl="1" eaLnBrk="1" hangingPunct="1"/>
            <a:endParaRPr lang="en-US" altLang="en-US" smtClean="0">
              <a:latin typeface="Times New Roman" pitchFamily="18" charset="0"/>
            </a:endParaRPr>
          </a:p>
        </p:txBody>
      </p:sp>
    </p:spTree>
    <p:extLst>
      <p:ext uri="{BB962C8B-B14F-4D97-AF65-F5344CB8AC3E}">
        <p14:creationId xmlns:p14="http://schemas.microsoft.com/office/powerpoint/2010/main" val="6035112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lgn="l" defTabSz="914437">
              <a:spcBef>
                <a:spcPct val="30000"/>
              </a:spcBef>
              <a:buChar char="•"/>
              <a:defRPr sz="1200">
                <a:solidFill>
                  <a:schemeClr val="tx1"/>
                </a:solidFill>
                <a:latin typeface="Arial" pitchFamily="34" charset="0"/>
              </a:defRPr>
            </a:lvl1pPr>
            <a:lvl2pPr marL="741519" indent="-285080" algn="l" defTabSz="914437">
              <a:spcBef>
                <a:spcPct val="30000"/>
              </a:spcBef>
              <a:buChar char="–"/>
              <a:defRPr sz="1200">
                <a:solidFill>
                  <a:schemeClr val="tx1"/>
                </a:solidFill>
                <a:latin typeface="Arial" pitchFamily="34" charset="0"/>
              </a:defRPr>
            </a:lvl2pPr>
            <a:lvl3pPr marL="1141878" indent="-227441" algn="l" defTabSz="914437">
              <a:spcBef>
                <a:spcPct val="30000"/>
              </a:spcBef>
              <a:defRPr sz="1200">
                <a:solidFill>
                  <a:schemeClr val="tx1"/>
                </a:solidFill>
                <a:latin typeface="Arial" pitchFamily="34" charset="0"/>
              </a:defRPr>
            </a:lvl3pPr>
            <a:lvl4pPr marL="1599875" indent="-227441" algn="l" defTabSz="914437">
              <a:spcBef>
                <a:spcPct val="30000"/>
              </a:spcBef>
              <a:defRPr sz="1200">
                <a:solidFill>
                  <a:schemeClr val="tx1"/>
                </a:solidFill>
                <a:latin typeface="Arial" pitchFamily="34" charset="0"/>
              </a:defRPr>
            </a:lvl4pPr>
            <a:lvl5pPr marL="2056314" indent="-227441" algn="l" defTabSz="914437">
              <a:spcBef>
                <a:spcPct val="30000"/>
              </a:spcBef>
              <a:defRPr sz="1200">
                <a:solidFill>
                  <a:schemeClr val="tx1"/>
                </a:solidFill>
                <a:latin typeface="Arial" pitchFamily="34" charset="0"/>
              </a:defRPr>
            </a:lvl5pPr>
            <a:lvl6pPr marL="2504965" indent="-227441" defTabSz="914437" eaLnBrk="0" fontAlgn="base" hangingPunct="0">
              <a:spcBef>
                <a:spcPct val="30000"/>
              </a:spcBef>
              <a:spcAft>
                <a:spcPct val="0"/>
              </a:spcAft>
              <a:defRPr sz="1200">
                <a:solidFill>
                  <a:schemeClr val="tx1"/>
                </a:solidFill>
                <a:latin typeface="Arial" pitchFamily="34" charset="0"/>
              </a:defRPr>
            </a:lvl6pPr>
            <a:lvl7pPr marL="2953615" indent="-227441" defTabSz="914437" eaLnBrk="0" fontAlgn="base" hangingPunct="0">
              <a:spcBef>
                <a:spcPct val="30000"/>
              </a:spcBef>
              <a:spcAft>
                <a:spcPct val="0"/>
              </a:spcAft>
              <a:defRPr sz="1200">
                <a:solidFill>
                  <a:schemeClr val="tx1"/>
                </a:solidFill>
                <a:latin typeface="Arial" pitchFamily="34" charset="0"/>
              </a:defRPr>
            </a:lvl7pPr>
            <a:lvl8pPr marL="3402265" indent="-227441" defTabSz="914437" eaLnBrk="0" fontAlgn="base" hangingPunct="0">
              <a:spcBef>
                <a:spcPct val="30000"/>
              </a:spcBef>
              <a:spcAft>
                <a:spcPct val="0"/>
              </a:spcAft>
              <a:defRPr sz="1200">
                <a:solidFill>
                  <a:schemeClr val="tx1"/>
                </a:solidFill>
                <a:latin typeface="Arial" pitchFamily="34" charset="0"/>
              </a:defRPr>
            </a:lvl8pPr>
            <a:lvl9pPr marL="3850916" indent="-227441" defTabSz="914437" eaLnBrk="0" fontAlgn="base" hangingPunct="0">
              <a:spcBef>
                <a:spcPct val="30000"/>
              </a:spcBef>
              <a:spcAft>
                <a:spcPct val="0"/>
              </a:spcAft>
              <a:defRPr sz="1200">
                <a:solidFill>
                  <a:schemeClr val="tx1"/>
                </a:solidFill>
                <a:latin typeface="Arial" pitchFamily="34" charset="0"/>
              </a:defRPr>
            </a:lvl9pPr>
          </a:lstStyle>
          <a:p>
            <a:pPr algn="r">
              <a:spcBef>
                <a:spcPct val="0"/>
              </a:spcBef>
              <a:buFontTx/>
              <a:buNone/>
            </a:pPr>
            <a:fld id="{03246CB3-E6B1-47BD-9907-1DC916EF18B9}" type="slidenum">
              <a:rPr lang="en-US" altLang="en-US" smtClean="0">
                <a:solidFill>
                  <a:prstClr val="black"/>
                </a:solidFill>
              </a:rPr>
              <a:pPr algn="r">
                <a:spcBef>
                  <a:spcPct val="0"/>
                </a:spcBef>
                <a:buFontTx/>
                <a:buNone/>
              </a:pPr>
              <a:t>106</a:t>
            </a:fld>
            <a:endParaRPr lang="en-US" altLang="en-US" smtClean="0">
              <a:solidFill>
                <a:prstClr val="black"/>
              </a:solidFill>
            </a:endParaRPr>
          </a:p>
        </p:txBody>
      </p:sp>
      <p:sp>
        <p:nvSpPr>
          <p:cNvPr id="58371" name="Rectangle 2"/>
          <p:cNvSpPr>
            <a:spLocks noGrp="1" noRot="1" noChangeAspect="1" noChangeArrowheads="1" noTextEdit="1"/>
          </p:cNvSpPr>
          <p:nvPr>
            <p:ph type="sldImg"/>
          </p:nvPr>
        </p:nvSpPr>
        <p:spPr>
          <a:xfrm>
            <a:off x="1143000" y="685800"/>
            <a:ext cx="4572000" cy="3429000"/>
          </a:xfrm>
          <a:ln/>
        </p:spPr>
      </p:sp>
      <p:sp>
        <p:nvSpPr>
          <p:cNvPr id="58372" name="Rectangle 3"/>
          <p:cNvSpPr>
            <a:spLocks noGrp="1" noChangeArrowheads="1"/>
          </p:cNvSpPr>
          <p:nvPr>
            <p:ph type="body" idx="1"/>
          </p:nvPr>
        </p:nvSpPr>
        <p:spPr>
          <a:xfrm>
            <a:off x="914711" y="4344025"/>
            <a:ext cx="5028579" cy="4114488"/>
          </a:xfrm>
          <a:noFill/>
        </p:spPr>
        <p:txBody>
          <a:bodyPr/>
          <a:lstStyle/>
          <a:p>
            <a:pPr eaLnBrk="1" hangingPunct="1"/>
            <a:r>
              <a:rPr lang="en-US" altLang="en-US" dirty="0" smtClean="0"/>
              <a:t>The answer may be yes.  </a:t>
            </a:r>
            <a:r>
              <a:rPr lang="en-US" altLang="en-US" dirty="0" err="1" smtClean="0"/>
              <a:t>Ziska’s</a:t>
            </a:r>
            <a:r>
              <a:rPr lang="en-US" altLang="en-US" dirty="0" smtClean="0"/>
              <a:t> group at the USDA has shown that warming and elevated CO2 affects ragweed growth.  Ragweed grown in Baltimore, an urban heat island, grows much better than a control plant in rural Maryland.</a:t>
            </a:r>
          </a:p>
        </p:txBody>
      </p:sp>
    </p:spTree>
    <p:extLst>
      <p:ext uri="{BB962C8B-B14F-4D97-AF65-F5344CB8AC3E}">
        <p14:creationId xmlns:p14="http://schemas.microsoft.com/office/powerpoint/2010/main" val="362939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lgn="l" defTabSz="914437">
              <a:spcBef>
                <a:spcPct val="30000"/>
              </a:spcBef>
              <a:buChar char="•"/>
              <a:defRPr sz="1200">
                <a:solidFill>
                  <a:schemeClr val="tx1"/>
                </a:solidFill>
                <a:latin typeface="Arial" pitchFamily="34" charset="0"/>
              </a:defRPr>
            </a:lvl1pPr>
            <a:lvl2pPr marL="741519" indent="-285080" algn="l" defTabSz="914437">
              <a:spcBef>
                <a:spcPct val="30000"/>
              </a:spcBef>
              <a:buChar char="–"/>
              <a:defRPr sz="1200">
                <a:solidFill>
                  <a:schemeClr val="tx1"/>
                </a:solidFill>
                <a:latin typeface="Arial" pitchFamily="34" charset="0"/>
              </a:defRPr>
            </a:lvl2pPr>
            <a:lvl3pPr marL="1141878" indent="-227441" algn="l" defTabSz="914437">
              <a:spcBef>
                <a:spcPct val="30000"/>
              </a:spcBef>
              <a:defRPr sz="1200">
                <a:solidFill>
                  <a:schemeClr val="tx1"/>
                </a:solidFill>
                <a:latin typeface="Arial" pitchFamily="34" charset="0"/>
              </a:defRPr>
            </a:lvl3pPr>
            <a:lvl4pPr marL="1599875" indent="-227441" algn="l" defTabSz="914437">
              <a:spcBef>
                <a:spcPct val="30000"/>
              </a:spcBef>
              <a:defRPr sz="1200">
                <a:solidFill>
                  <a:schemeClr val="tx1"/>
                </a:solidFill>
                <a:latin typeface="Arial" pitchFamily="34" charset="0"/>
              </a:defRPr>
            </a:lvl4pPr>
            <a:lvl5pPr marL="2056314" indent="-227441" algn="l" defTabSz="914437">
              <a:spcBef>
                <a:spcPct val="30000"/>
              </a:spcBef>
              <a:defRPr sz="1200">
                <a:solidFill>
                  <a:schemeClr val="tx1"/>
                </a:solidFill>
                <a:latin typeface="Arial" pitchFamily="34" charset="0"/>
              </a:defRPr>
            </a:lvl5pPr>
            <a:lvl6pPr marL="2504965" indent="-227441" defTabSz="914437" eaLnBrk="0" fontAlgn="base" hangingPunct="0">
              <a:spcBef>
                <a:spcPct val="30000"/>
              </a:spcBef>
              <a:spcAft>
                <a:spcPct val="0"/>
              </a:spcAft>
              <a:defRPr sz="1200">
                <a:solidFill>
                  <a:schemeClr val="tx1"/>
                </a:solidFill>
                <a:latin typeface="Arial" pitchFamily="34" charset="0"/>
              </a:defRPr>
            </a:lvl6pPr>
            <a:lvl7pPr marL="2953615" indent="-227441" defTabSz="914437" eaLnBrk="0" fontAlgn="base" hangingPunct="0">
              <a:spcBef>
                <a:spcPct val="30000"/>
              </a:spcBef>
              <a:spcAft>
                <a:spcPct val="0"/>
              </a:spcAft>
              <a:defRPr sz="1200">
                <a:solidFill>
                  <a:schemeClr val="tx1"/>
                </a:solidFill>
                <a:latin typeface="Arial" pitchFamily="34" charset="0"/>
              </a:defRPr>
            </a:lvl7pPr>
            <a:lvl8pPr marL="3402265" indent="-227441" defTabSz="914437" eaLnBrk="0" fontAlgn="base" hangingPunct="0">
              <a:spcBef>
                <a:spcPct val="30000"/>
              </a:spcBef>
              <a:spcAft>
                <a:spcPct val="0"/>
              </a:spcAft>
              <a:defRPr sz="1200">
                <a:solidFill>
                  <a:schemeClr val="tx1"/>
                </a:solidFill>
                <a:latin typeface="Arial" pitchFamily="34" charset="0"/>
              </a:defRPr>
            </a:lvl8pPr>
            <a:lvl9pPr marL="3850916" indent="-227441" defTabSz="914437" eaLnBrk="0" fontAlgn="base" hangingPunct="0">
              <a:spcBef>
                <a:spcPct val="30000"/>
              </a:spcBef>
              <a:spcAft>
                <a:spcPct val="0"/>
              </a:spcAft>
              <a:defRPr sz="1200">
                <a:solidFill>
                  <a:schemeClr val="tx1"/>
                </a:solidFill>
                <a:latin typeface="Arial" pitchFamily="34" charset="0"/>
              </a:defRPr>
            </a:lvl9pPr>
          </a:lstStyle>
          <a:p>
            <a:pPr algn="r">
              <a:spcBef>
                <a:spcPct val="0"/>
              </a:spcBef>
              <a:buFontTx/>
              <a:buNone/>
            </a:pPr>
            <a:fld id="{04CEB65B-088E-484F-B748-03EF0CABC4F4}" type="slidenum">
              <a:rPr lang="en-US" altLang="en-US" smtClean="0">
                <a:solidFill>
                  <a:prstClr val="black"/>
                </a:solidFill>
              </a:rPr>
              <a:pPr algn="r">
                <a:spcBef>
                  <a:spcPct val="0"/>
                </a:spcBef>
                <a:buFontTx/>
                <a:buNone/>
              </a:pPr>
              <a:t>107</a:t>
            </a:fld>
            <a:endParaRPr lang="en-US" altLang="en-US" smtClean="0">
              <a:solidFill>
                <a:prstClr val="black"/>
              </a:solidFill>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xfrm>
            <a:off x="914711" y="4344025"/>
            <a:ext cx="5028579" cy="4114488"/>
          </a:xfrm>
          <a:noFill/>
        </p:spPr>
        <p:txBody>
          <a:bodyPr/>
          <a:lstStyle/>
          <a:p>
            <a:pPr eaLnBrk="1" hangingPunct="1"/>
            <a:r>
              <a:rPr lang="en-US" altLang="en-US" dirty="0" smtClean="0"/>
              <a:t>In summary, environmental changes affect plant biology. These effects are complex and involve heat island effects in the inner city, pollution, and elevated CO</a:t>
            </a:r>
            <a:r>
              <a:rPr lang="en-US" altLang="en-US" baseline="-25000" dirty="0" smtClean="0"/>
              <a:t>2.</a:t>
            </a:r>
          </a:p>
          <a:p>
            <a:pPr eaLnBrk="1" hangingPunct="1"/>
            <a:r>
              <a:rPr lang="en-US" altLang="en-US" dirty="0" smtClean="0"/>
              <a:t>In urban environments, ragweed growth, pollen counts, and allergenicity are increased.</a:t>
            </a:r>
          </a:p>
          <a:p>
            <a:pPr eaLnBrk="1" hangingPunct="1"/>
            <a:r>
              <a:rPr lang="en-US" altLang="en-US" dirty="0" smtClean="0"/>
              <a:t>These effects may represent increasing clinical challenges in the future.</a:t>
            </a:r>
          </a:p>
          <a:p>
            <a:pPr eaLnBrk="1" hangingPunct="1"/>
            <a:endParaRPr lang="en-US" altLang="en-US" dirty="0" smtClean="0"/>
          </a:p>
        </p:txBody>
      </p:sp>
    </p:spTree>
    <p:extLst>
      <p:ext uri="{BB962C8B-B14F-4D97-AF65-F5344CB8AC3E}">
        <p14:creationId xmlns:p14="http://schemas.microsoft.com/office/powerpoint/2010/main" val="1597016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02F9B-CFF0-430F-AF50-7A833FEEE2BE}"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99990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B13A4FA-A23A-4E9E-9B9D-45BA53EB8F89}" type="slidenum">
              <a:rPr lang="it-IT">
                <a:solidFill>
                  <a:prstClr val="black"/>
                </a:solidFill>
              </a:rPr>
              <a:pPr/>
              <a:t>7</a:t>
            </a:fld>
            <a:endParaRPr lang="it-IT">
              <a:solidFill>
                <a:prstClr val="black"/>
              </a:solidFill>
            </a:endParaRPr>
          </a:p>
        </p:txBody>
      </p:sp>
      <p:sp>
        <p:nvSpPr>
          <p:cNvPr id="61442"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defTabSz="457200"/>
            <a:fld id="{9917F157-D6FB-4FC3-B4FA-F6DD6854B114}" type="slidenum">
              <a:rPr lang="it-IT" sz="1200">
                <a:solidFill>
                  <a:prstClr val="black"/>
                </a:solidFill>
                <a:ea typeface="ヒラギノ角ゴ Pro W3" pitchFamily="-65" charset="-128"/>
              </a:rPr>
              <a:pPr algn="r" defTabSz="457200"/>
              <a:t>7</a:t>
            </a:fld>
            <a:endParaRPr lang="it-IT" sz="1200" dirty="0">
              <a:solidFill>
                <a:prstClr val="black"/>
              </a:solidFill>
              <a:ea typeface="ヒラギノ角ゴ Pro W3" pitchFamily="-65"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267355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2D9474AC-605A-40EB-AEB8-21E3B21827A0}" type="slidenum">
              <a:rPr>
                <a:solidFill>
                  <a:prstClr val="black"/>
                </a:solidFill>
              </a:rPr>
              <a:pPr algn="l"/>
              <a:t>8</a:t>
            </a:fld>
            <a:endParaRPr lang="it-IT" sz="800">
              <a:solidFill>
                <a:srgbClr val="000000"/>
              </a:solidFill>
              <a:latin typeface="Arial" pitchFamily="18"/>
              <a:ea typeface="MS PGothic" pitchFamily="1"/>
            </a:endParaRPr>
          </a:p>
        </p:txBody>
      </p:sp>
      <p:sp>
        <p:nvSpPr>
          <p:cNvPr id="3" name="Rectangle 2"/>
          <p:cNvSpPr>
            <a:spLocks noGrp="1" noRot="1" noChangeAspect="1" noResize="1"/>
          </p:cNvSpPr>
          <p:nvPr>
            <p:ph type="sldImg"/>
          </p:nvPr>
        </p:nvSpPr>
        <p:spPr>
          <a:xfrm>
            <a:off x="1143000" y="685800"/>
            <a:ext cx="4573588"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0" y="4342756"/>
            <a:ext cx="5485975" cy="4115679"/>
          </a:xfrm>
        </p:spPr>
        <p:txBody>
          <a:bodyPr wrap="square" lIns="83079" tIns="41540" rIns="83079" bIns="41540" anchor="t"/>
          <a:lstStyle/>
          <a:p>
            <a:pPr>
              <a:spcBef>
                <a:spcPts val="830"/>
              </a:spcBef>
            </a:pPr>
            <a:r>
              <a:rPr lang="it-IT"/>
              <a:t>Air pollutants can affect both the respiratory and cardiac systems.  The health effects of AP can be seen as a pyramid, with the mildest but not common effects at the bottom of the pyramid, and the least common but more severe at the top of the pyramid.  The pyramid demonstrates that as severity decreases the number of people affected increases. </a:t>
            </a:r>
          </a:p>
          <a:p>
            <a:pPr>
              <a:spcBef>
                <a:spcPts val="830"/>
              </a:spcBef>
            </a:pPr>
            <a:endParaRPr lang="it-IT"/>
          </a:p>
          <a:p>
            <a:pPr lvl="0" hangingPunct="1"/>
            <a:r>
              <a:rPr lang="it-IT" sz="800" b="1">
                <a:solidFill>
                  <a:srgbClr val="000000"/>
                </a:solidFill>
              </a:rPr>
              <a:t>THE EFFECTS OF AIR POLLUTION ON HEALTH ARE OFTEN CONVENIENTLY CLASSIFIED: </a:t>
            </a:r>
            <a:r>
              <a:rPr lang="it-IT" sz="800" b="1" u="sng">
                <a:solidFill>
                  <a:srgbClr val="FF3300"/>
                </a:solidFill>
              </a:rPr>
              <a:t>short-term</a:t>
            </a:r>
            <a:r>
              <a:rPr lang="it-IT" sz="800" b="1">
                <a:solidFill>
                  <a:srgbClr val="FF3300"/>
                </a:solidFill>
              </a:rPr>
              <a:t> vs. </a:t>
            </a:r>
            <a:r>
              <a:rPr lang="it-IT" sz="800" b="1" u="sng">
                <a:solidFill>
                  <a:srgbClr val="FF3300"/>
                </a:solidFill>
              </a:rPr>
              <a:t>long-term</a:t>
            </a:r>
            <a:r>
              <a:rPr lang="it-IT" sz="800" b="1">
                <a:solidFill>
                  <a:srgbClr val="FF3300"/>
                </a:solidFill>
              </a:rPr>
              <a:t> effects</a:t>
            </a:r>
          </a:p>
          <a:p>
            <a:pPr lvl="0" hangingPunct="1"/>
            <a:endParaRPr lang="it-IT" sz="800" b="1">
              <a:solidFill>
                <a:srgbClr val="FF3300"/>
              </a:solidFill>
            </a:endParaRPr>
          </a:p>
          <a:p>
            <a:pPr lvl="0" hangingPunct="1"/>
            <a:r>
              <a:rPr lang="it-IT" sz="800" b="1">
                <a:solidFill>
                  <a:srgbClr val="FF3300"/>
                </a:solidFill>
              </a:rPr>
              <a:t>although there is probably a continuum of effects in the time scale, which are not yet fully understood</a:t>
            </a:r>
          </a:p>
          <a:p>
            <a:pPr lvl="0" hangingPunct="1"/>
            <a:endParaRPr lang="it-IT" sz="800">
              <a:solidFill>
                <a:srgbClr val="FF3300"/>
              </a:solidFill>
            </a:endParaRPr>
          </a:p>
          <a:p>
            <a:pPr lvl="0" hangingPunct="1"/>
            <a:endParaRPr lang="it-IT" sz="800">
              <a:solidFill>
                <a:srgbClr val="FF3300"/>
              </a:solidFill>
            </a:endParaRPr>
          </a:p>
        </p:txBody>
      </p:sp>
    </p:spTree>
    <p:extLst>
      <p:ext uri="{BB962C8B-B14F-4D97-AF65-F5344CB8AC3E}">
        <p14:creationId xmlns:p14="http://schemas.microsoft.com/office/powerpoint/2010/main" val="204333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523" y="8685834"/>
            <a:ext cx="2971293" cy="456403"/>
          </a:xfrm>
        </p:spPr>
        <p:txBody>
          <a:bodyPr wrap="square" lIns="83079" tIns="41540" rIns="83079" bIns="41540" anchor="t"/>
          <a:lstStyle/>
          <a:p>
            <a:pPr algn="l"/>
            <a:fld id="{D2729F76-2F9D-4310-B758-B275A753F5E2}" type="slidenum">
              <a:rPr>
                <a:solidFill>
                  <a:prstClr val="black"/>
                </a:solidFill>
              </a:rPr>
              <a:pPr algn="l"/>
              <a:t>9</a:t>
            </a:fld>
            <a:endParaRPr lang="it-IT" sz="800">
              <a:solidFill>
                <a:srgbClr val="000000"/>
              </a:solidFill>
              <a:latin typeface="Arial" pitchFamily="18"/>
            </a:endParaRPr>
          </a:p>
        </p:txBody>
      </p:sp>
      <p:sp>
        <p:nvSpPr>
          <p:cNvPr id="3" name="Rectangle 2"/>
          <p:cNvSpPr>
            <a:spLocks noGrp="1" noRot="1" noChangeAspect="1" noResize="1"/>
          </p:cNvSpPr>
          <p:nvPr>
            <p:ph type="sldImg"/>
          </p:nvPr>
        </p:nvSpPr>
        <p:spPr>
          <a:xfrm>
            <a:off x="1135063" y="682625"/>
            <a:ext cx="4556125" cy="3417888"/>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761949" y="4144305"/>
            <a:ext cx="5714804" cy="4954511"/>
          </a:xfrm>
        </p:spPr>
        <p:txBody>
          <a:bodyPr wrap="square" lIns="88728" tIns="44530" rIns="88728" bIns="44530" anchor="t"/>
          <a:lstStyle/>
          <a:p>
            <a:pPr lvl="0" hangingPunct="1"/>
            <a:r>
              <a:rPr lang="it-IT" b="1"/>
              <a:t>Slide 4: Factors Contributing to the Systemic Manifestations of Inflammation in the Respiratory System: A Working Hypothesis</a:t>
            </a:r>
          </a:p>
          <a:p>
            <a:pPr lvl="0" hangingPunct="1"/>
            <a:endParaRPr lang="it-IT" b="1"/>
          </a:p>
          <a:p>
            <a:pPr lvl="0" hangingPunct="1"/>
            <a:r>
              <a:rPr lang="it-IT">
                <a:cs typeface="Times New Roman" pitchFamily="18"/>
              </a:rPr>
              <a:t>Continued</a:t>
            </a:r>
            <a:r>
              <a:rPr lang="it-IT">
                <a:latin typeface="Times New Roman" pitchFamily="18"/>
                <a:cs typeface="Times New Roman" pitchFamily="18"/>
              </a:rPr>
              <a:t>…</a:t>
            </a:r>
          </a:p>
          <a:p>
            <a:pPr lvl="0" hangingPunct="1"/>
            <a:endParaRPr lang="it-IT">
              <a:cs typeface="Times New Roman" pitchFamily="18"/>
            </a:endParaRPr>
          </a:p>
          <a:p>
            <a:pPr lvl="0" hangingPunct="1"/>
            <a:r>
              <a:rPr lang="it-IT">
                <a:cs typeface="Times New Roman" pitchFamily="18"/>
              </a:rPr>
              <a:t>The immune-response hypothesis gives importance to the route of exposure, which could be via inhaled air, via postnasal drip, or by way of circulating inflammatory mediators newly formed in response to environmental factors.  The inflammatory effectors would be delivered through the systemic circulation to target tissues.  The specific type and degree of immune response determine or modulate the systemic manifestation of the allergy as an IgE response or as a non-IgE, primary T-cell response.  Other factors, such as T-cell homing, play a role in the manifestation of the allergic inflammation in specific target organs, such as the lower airway, the nose, or other tissues (eg, the skin).1,3,4</a:t>
            </a:r>
            <a:r>
              <a:rPr lang="it-IT">
                <a:latin typeface="Times New Roman" pitchFamily="18"/>
                <a:cs typeface="Times New Roman" pitchFamily="18"/>
              </a:rPr>
              <a:t> </a:t>
            </a:r>
          </a:p>
          <a:p>
            <a:pPr lvl="0" hangingPunct="1"/>
            <a:endParaRPr lang="it-IT">
              <a:cs typeface="Times New Roman" pitchFamily="18"/>
            </a:endParaRPr>
          </a:p>
          <a:p>
            <a:pPr lvl="0" hangingPunct="1"/>
            <a:r>
              <a:rPr lang="it-IT" sz="900" b="1">
                <a:cs typeface="Times New Roman" pitchFamily="18"/>
              </a:rPr>
              <a:t>References:</a:t>
            </a:r>
            <a:r>
              <a:rPr lang="it-IT" sz="900">
                <a:cs typeface="Times New Roman" pitchFamily="18"/>
              </a:rPr>
              <a:t>                                                                                                                                                                                                                                                    </a:t>
            </a:r>
            <a:r>
              <a:rPr lang="it-IT" sz="900" b="1">
                <a:cs typeface="Times New Roman" pitchFamily="18"/>
              </a:rPr>
              <a:t>1.</a:t>
            </a:r>
            <a:r>
              <a:rPr lang="it-IT" sz="900">
                <a:cs typeface="Times New Roman" pitchFamily="18"/>
              </a:rPr>
              <a:t> Sicherer SH. Determinants of systemic manifestations of food allergy. </a:t>
            </a:r>
            <a:r>
              <a:rPr lang="it-IT" sz="900" i="1">
                <a:cs typeface="Times New Roman" pitchFamily="18"/>
              </a:rPr>
              <a:t>J Allergy Clin Immunol. </a:t>
            </a:r>
            <a:r>
              <a:rPr lang="it-IT" sz="900">
                <a:cs typeface="Times New Roman" pitchFamily="18"/>
              </a:rPr>
              <a:t>2000;106(5):S251</a:t>
            </a:r>
            <a:r>
              <a:rPr lang="it-IT" sz="900">
                <a:latin typeface="Times New Roman" pitchFamily="18"/>
                <a:cs typeface="Times New Roman" pitchFamily="18"/>
              </a:rPr>
              <a:t>–</a:t>
            </a:r>
            <a:r>
              <a:rPr lang="it-IT" sz="900">
                <a:cs typeface="Times New Roman" pitchFamily="18"/>
              </a:rPr>
              <a:t> S257.</a:t>
            </a:r>
          </a:p>
          <a:p>
            <a:pPr lvl="0" hangingPunct="1"/>
            <a:r>
              <a:rPr lang="it-IT" sz="900" b="1">
                <a:cs typeface="Times New Roman" pitchFamily="18"/>
              </a:rPr>
              <a:t>2.</a:t>
            </a:r>
            <a:r>
              <a:rPr lang="it-IT" sz="900">
                <a:cs typeface="Times New Roman" pitchFamily="18"/>
              </a:rPr>
              <a:t> Busse WW, Lemanske RF Jr. Asthma. </a:t>
            </a:r>
            <a:r>
              <a:rPr lang="it-IT" sz="900" i="1">
                <a:cs typeface="Times New Roman" pitchFamily="18"/>
              </a:rPr>
              <a:t>N Engl J Med. </a:t>
            </a:r>
            <a:r>
              <a:rPr lang="it-IT" sz="900">
                <a:cs typeface="Times New Roman" pitchFamily="18"/>
              </a:rPr>
              <a:t>2001;344:350</a:t>
            </a:r>
            <a:r>
              <a:rPr lang="it-IT" sz="900">
                <a:latin typeface="Times New Roman" pitchFamily="18"/>
                <a:cs typeface="Times New Roman" pitchFamily="18"/>
              </a:rPr>
              <a:t>–</a:t>
            </a:r>
            <a:r>
              <a:rPr lang="it-IT" sz="900">
                <a:cs typeface="Times New Roman" pitchFamily="18"/>
              </a:rPr>
              <a:t>362.</a:t>
            </a:r>
          </a:p>
          <a:p>
            <a:pPr lvl="0" hangingPunct="1"/>
            <a:r>
              <a:rPr lang="it-IT" sz="900" b="1">
                <a:cs typeface="Times New Roman" pitchFamily="18"/>
              </a:rPr>
              <a:t>3.</a:t>
            </a:r>
            <a:r>
              <a:rPr lang="it-IT" sz="900">
                <a:cs typeface="Times New Roman" pitchFamily="18"/>
              </a:rPr>
              <a:t> </a:t>
            </a:r>
            <a:r>
              <a:rPr lang="it-IT" sz="900">
                <a:latin typeface="Palatino" pitchFamily="18"/>
                <a:cs typeface="Times New Roman" pitchFamily="18"/>
              </a:rPr>
              <a:t>Kay AB. Allergy and allergic diseases. First of two parts. </a:t>
            </a:r>
            <a:r>
              <a:rPr lang="it-IT" sz="900" i="1">
                <a:latin typeface="Palatino" pitchFamily="18"/>
                <a:cs typeface="Times New Roman" pitchFamily="18"/>
              </a:rPr>
              <a:t>N Engl J Med. </a:t>
            </a:r>
            <a:r>
              <a:rPr lang="it-IT" sz="900">
                <a:latin typeface="Palatino" pitchFamily="18"/>
                <a:cs typeface="Times New Roman" pitchFamily="18"/>
              </a:rPr>
              <a:t>2001;344:30</a:t>
            </a:r>
            <a:r>
              <a:rPr lang="it-IT" sz="900">
                <a:latin typeface="Times New Roman" pitchFamily="18"/>
                <a:cs typeface="Times New Roman" pitchFamily="18"/>
              </a:rPr>
              <a:t>–</a:t>
            </a:r>
            <a:r>
              <a:rPr lang="it-IT" sz="900">
                <a:latin typeface="Palatino" pitchFamily="18"/>
                <a:cs typeface="Times New Roman" pitchFamily="18"/>
              </a:rPr>
              <a:t>37.</a:t>
            </a:r>
          </a:p>
          <a:p>
            <a:pPr lvl="0" hangingPunct="1"/>
            <a:r>
              <a:rPr lang="it-IT" sz="900" b="1">
                <a:latin typeface="Palatino" pitchFamily="18"/>
                <a:cs typeface="Times New Roman" pitchFamily="18"/>
              </a:rPr>
              <a:t>4.</a:t>
            </a:r>
            <a:r>
              <a:rPr lang="it-IT" sz="900">
                <a:latin typeface="Palatino" pitchFamily="18"/>
                <a:cs typeface="Times New Roman" pitchFamily="18"/>
              </a:rPr>
              <a:t> Ainslie MP, McNulty CA, Huynh T, Symon FA, Wardlaw AJ. Characterisation of adhesion receptors mediating lymphocyte adhesion to bronchial endothelium provides evidence for a distinct lung homing pathway. </a:t>
            </a:r>
            <a:r>
              <a:rPr lang="it-IT" sz="900" i="1">
                <a:latin typeface="Palatino" pitchFamily="18"/>
                <a:cs typeface="Times New Roman" pitchFamily="18"/>
              </a:rPr>
              <a:t>Thorax. </a:t>
            </a:r>
            <a:r>
              <a:rPr lang="it-IT" sz="900">
                <a:latin typeface="Palatino" pitchFamily="18"/>
                <a:cs typeface="Times New Roman" pitchFamily="18"/>
              </a:rPr>
              <a:t>Dec 2002;57:1054</a:t>
            </a:r>
            <a:r>
              <a:rPr lang="it-IT" sz="900">
                <a:latin typeface="Times New Roman" pitchFamily="18"/>
                <a:cs typeface="Times New Roman" pitchFamily="18"/>
              </a:rPr>
              <a:t>–</a:t>
            </a:r>
            <a:r>
              <a:rPr lang="it-IT" sz="900">
                <a:latin typeface="Palatino" pitchFamily="18"/>
                <a:cs typeface="Times New Roman" pitchFamily="18"/>
              </a:rPr>
              <a:t>1059.</a:t>
            </a:r>
          </a:p>
          <a:p>
            <a:pPr lvl="0" hangingPunct="1"/>
            <a:endParaRPr lang="it-IT" sz="900">
              <a:cs typeface="Times New Roman" pitchFamily="18"/>
            </a:endParaRPr>
          </a:p>
          <a:p>
            <a:pPr lvl="0" hangingPunct="1"/>
            <a:endParaRPr lang="it-IT" sz="900">
              <a:cs typeface="Times New Roman" pitchFamily="18"/>
            </a:endParaRPr>
          </a:p>
          <a:p>
            <a:pPr lvl="0" hangingPunct="1"/>
            <a:endParaRPr lang="it-IT" sz="900">
              <a:cs typeface="Times New Roman" pitchFamily="18"/>
            </a:endParaRPr>
          </a:p>
          <a:p>
            <a:pPr lvl="0" hangingPunct="1"/>
            <a:endParaRPr lang="it-IT" sz="1000">
              <a:latin typeface="Palatino" pitchFamily="18"/>
              <a:cs typeface="Times New Roman" pitchFamily="18"/>
            </a:endParaRPr>
          </a:p>
        </p:txBody>
      </p:sp>
    </p:spTree>
    <p:extLst>
      <p:ext uri="{BB962C8B-B14F-4D97-AF65-F5344CB8AC3E}">
        <p14:creationId xmlns:p14="http://schemas.microsoft.com/office/powerpoint/2010/main" val="379267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www.zincmapssa.com/Jobs/JobView.aspx?Job.Id=157700"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58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0698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7452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71792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54652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75933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174730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91463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60874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09464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3219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06047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4929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59859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5536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45846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9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63286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9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18292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88795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56989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1367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21019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2272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75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87670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11620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0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46606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0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67400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11921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40307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47219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14663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88260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73526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12135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2033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52529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27144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68241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41538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19969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13062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84377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74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07517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50053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86475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45444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41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76002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01543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93980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08545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3376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91136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26872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03427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74245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1813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56545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20075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20558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89345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74577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59152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18032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08060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17423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746957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62983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3923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79110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962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18811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26090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87272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35877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78473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41867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43269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74563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91112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13621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17999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53218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50185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15840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15668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03432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60923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340698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61293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36513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74216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81797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60343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84649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9519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09457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317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6145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27225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555798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54152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95615" y="6678000"/>
            <a:ext cx="900000" cy="180000"/>
          </a:xfrm>
        </p:spPr>
        <p:txBody>
          <a:bodyPr/>
          <a:lstStyle/>
          <a:p>
            <a:fld id="{F33CA911-6CE7-4DDA-98F3-2F923744DF1C}" type="datetime1">
              <a:rPr lang="en-GB" smtClean="0">
                <a:solidFill>
                  <a:prstClr val="white"/>
                </a:solidFill>
              </a:rPr>
              <a:pPr/>
              <a:t>19/04/2017</a:t>
            </a:fld>
            <a:endParaRPr lang="en-GB">
              <a:solidFill>
                <a:prstClr val="white"/>
              </a:solidFill>
            </a:endParaRPr>
          </a:p>
        </p:txBody>
      </p:sp>
      <p:sp>
        <p:nvSpPr>
          <p:cNvPr id="5" name="Footer Placeholder 4"/>
          <p:cNvSpPr>
            <a:spLocks noGrp="1"/>
          </p:cNvSpPr>
          <p:nvPr>
            <p:ph type="ftr" sz="quarter" idx="11"/>
          </p:nvPr>
        </p:nvSpPr>
        <p:spPr>
          <a:xfrm>
            <a:off x="655199" y="6678000"/>
            <a:ext cx="7240415" cy="180000"/>
          </a:xfrm>
        </p:spPr>
        <p:txBody>
          <a:bodyPr/>
          <a:lstStyle>
            <a:lvl1pPr>
              <a:defRPr>
                <a:solidFill>
                  <a:schemeClr val="bg1"/>
                </a:solidFill>
              </a:defRPr>
            </a:lvl1pPr>
          </a:lstStyle>
          <a:p>
            <a:r>
              <a:rPr lang="en-GB" smtClean="0">
                <a:solidFill>
                  <a:prstClr val="white"/>
                </a:solidFill>
              </a:rPr>
              <a:t>NHS | Primary care Transformation | 12 September 2013</a:t>
            </a:r>
            <a:endParaRPr lang="en-GB">
              <a:solidFill>
                <a:prstClr val="white"/>
              </a:solidFill>
            </a:endParaRPr>
          </a:p>
        </p:txBody>
      </p:sp>
      <p:sp>
        <p:nvSpPr>
          <p:cNvPr id="6" name="Slide Number Placeholder 5"/>
          <p:cNvSpPr>
            <a:spLocks noGrp="1"/>
          </p:cNvSpPr>
          <p:nvPr>
            <p:ph type="sldNum" sz="quarter" idx="12"/>
          </p:nvPr>
        </p:nvSpPr>
        <p:spPr>
          <a:xfrm>
            <a:off x="237600" y="6678000"/>
            <a:ext cx="301175" cy="180000"/>
          </a:xfrm>
        </p:spPr>
        <p:txBody>
          <a:bodyPr/>
          <a:lstStyle>
            <a:lvl1pPr>
              <a:defRPr>
                <a:solidFill>
                  <a:schemeClr val="bg1"/>
                </a:solidFill>
              </a:defRPr>
            </a:lvl1pPr>
          </a:lstStyle>
          <a:p>
            <a:fld id="{23134A5E-8B9A-4F1B-8A1C-D54727A06F98}" type="slidenum">
              <a:rPr lang="en-GB" smtClean="0">
                <a:solidFill>
                  <a:prstClr val="white"/>
                </a:solidFill>
              </a:rPr>
              <a:pPr/>
              <a:t>‹#›</a:t>
            </a:fld>
            <a:endParaRPr lang="en-GB">
              <a:solidFill>
                <a:prstClr val="white"/>
              </a:solidFill>
            </a:endParaRPr>
          </a:p>
        </p:txBody>
      </p:sp>
      <p:sp>
        <p:nvSpPr>
          <p:cNvPr id="2" name="Title 1"/>
          <p:cNvSpPr>
            <a:spLocks noGrp="1"/>
          </p:cNvSpPr>
          <p:nvPr>
            <p:ph type="ctrTitle"/>
          </p:nvPr>
        </p:nvSpPr>
        <p:spPr>
          <a:xfrm>
            <a:off x="358775" y="1494000"/>
            <a:ext cx="5580000" cy="1587600"/>
          </a:xfrm>
        </p:spPr>
        <p:txBody>
          <a:bodyPr lIns="108000" tIns="72000"/>
          <a:lstStyle>
            <a:lvl1pPr>
              <a:lnSpc>
                <a:spcPts val="4800"/>
              </a:lnSpc>
              <a:defRPr sz="4000"/>
            </a:lvl1pPr>
          </a:lstStyle>
          <a:p>
            <a:r>
              <a:rPr lang="en-US" noProof="0" smtClean="0"/>
              <a:t>Click to edit Master title style</a:t>
            </a:r>
            <a:endParaRPr lang="en-GB" noProof="0"/>
          </a:p>
        </p:txBody>
      </p:sp>
      <p:sp>
        <p:nvSpPr>
          <p:cNvPr id="3" name="Subtitle 2"/>
          <p:cNvSpPr>
            <a:spLocks noGrp="1"/>
          </p:cNvSpPr>
          <p:nvPr>
            <p:ph type="subTitle" idx="1"/>
          </p:nvPr>
        </p:nvSpPr>
        <p:spPr>
          <a:xfrm>
            <a:off x="358775" y="2160000"/>
            <a:ext cx="5580000" cy="921600"/>
          </a:xfrm>
          <a:noFill/>
        </p:spPr>
        <p:txBody>
          <a:bodyPr lIns="108000"/>
          <a:lstStyle>
            <a:lvl1pPr marL="0" indent="0" algn="l">
              <a:lnSpc>
                <a:spcPts val="3000"/>
              </a:lnSpc>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7" name="Rectangle 6"/>
          <p:cNvSpPr/>
          <p:nvPr userDrawn="1"/>
        </p:nvSpPr>
        <p:spPr>
          <a:xfrm>
            <a:off x="7470775" y="1494000"/>
            <a:ext cx="13140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8" name="Rectangle 7"/>
          <p:cNvSpPr/>
          <p:nvPr userDrawn="1"/>
        </p:nvSpPr>
        <p:spPr>
          <a:xfrm>
            <a:off x="6048375" y="3198049"/>
            <a:ext cx="1314000" cy="1589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10" name="Rectangle 9"/>
          <p:cNvSpPr/>
          <p:nvPr userDrawn="1"/>
        </p:nvSpPr>
        <p:spPr>
          <a:xfrm>
            <a:off x="3203575" y="4902100"/>
            <a:ext cx="1314000" cy="158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03576" y="3199891"/>
            <a:ext cx="2735200" cy="1587600"/>
          </a:xfrm>
          <a:prstGeom prst="rect">
            <a:avLst/>
          </a:prstGeom>
          <a:noFill/>
          <a:ln w="9525">
            <a:noFill/>
            <a:miter lim="800000"/>
            <a:headEnd/>
            <a:tailEnd/>
          </a:ln>
        </p:spPr>
      </p:pic>
      <p:pic>
        <p:nvPicPr>
          <p:cNvPr id="102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048375" y="4902100"/>
            <a:ext cx="1314000" cy="1587600"/>
          </a:xfrm>
          <a:prstGeom prst="rect">
            <a:avLst/>
          </a:prstGeom>
          <a:noFill/>
          <a:ln w="9525">
            <a:noFill/>
            <a:miter lim="800000"/>
            <a:headEnd/>
            <a:tailEnd/>
          </a:ln>
        </p:spPr>
      </p:pic>
      <p:pic>
        <p:nvPicPr>
          <p:cNvPr id="16" name="Picture 15" descr="NHS_Constitution_RGB.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5919" y="5427700"/>
            <a:ext cx="1106952" cy="1062000"/>
          </a:xfrm>
          <a:prstGeom prst="rect">
            <a:avLst/>
          </a:prstGeom>
        </p:spPr>
      </p:pic>
      <p:pic>
        <p:nvPicPr>
          <p:cNvPr id="1029"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70775" y="3201732"/>
            <a:ext cx="1314000" cy="1585759"/>
          </a:xfrm>
          <a:prstGeom prst="rect">
            <a:avLst/>
          </a:prstGeom>
          <a:noFill/>
          <a:ln w="9525">
            <a:noFill/>
            <a:miter lim="800000"/>
            <a:headEnd/>
            <a:tailEnd/>
          </a:ln>
        </p:spPr>
      </p:pic>
      <p:sp>
        <p:nvSpPr>
          <p:cNvPr id="18" name="Rectangle 17"/>
          <p:cNvSpPr/>
          <p:nvPr userDrawn="1"/>
        </p:nvSpPr>
        <p:spPr>
          <a:xfrm>
            <a:off x="358775" y="4902100"/>
            <a:ext cx="27364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20" name="Text Placeholder 19"/>
          <p:cNvSpPr>
            <a:spLocks noGrp="1"/>
          </p:cNvSpPr>
          <p:nvPr>
            <p:ph type="body" sz="quarter" idx="13" hasCustomPrompt="1"/>
          </p:nvPr>
        </p:nvSpPr>
        <p:spPr>
          <a:xfrm>
            <a:off x="358775" y="6019201"/>
            <a:ext cx="2736850" cy="470500"/>
          </a:xfrm>
        </p:spPr>
        <p:txBody>
          <a:bodyPr lIns="108000"/>
          <a:lstStyle>
            <a:lvl1pPr marL="0" indent="0">
              <a:lnSpc>
                <a:spcPts val="1600"/>
              </a:lnSpc>
              <a:spcBef>
                <a:spcPts val="800"/>
              </a:spcBef>
              <a:buFontTx/>
              <a:buNone/>
              <a:defRPr sz="1400">
                <a:solidFill>
                  <a:schemeClr val="bg1"/>
                </a:solidFill>
              </a:defRPr>
            </a:lvl1pPr>
            <a:lvl2pPr marL="0" indent="0">
              <a:lnSpc>
                <a:spcPts val="1600"/>
              </a:lnSpc>
              <a:spcBef>
                <a:spcPts val="800"/>
              </a:spcBef>
              <a:buFontTx/>
              <a:buNone/>
              <a:defRPr sz="1400">
                <a:solidFill>
                  <a:schemeClr val="bg1"/>
                </a:solidFill>
              </a:defRPr>
            </a:lvl2pPr>
            <a:lvl3pPr marL="0" indent="0">
              <a:lnSpc>
                <a:spcPts val="1600"/>
              </a:lnSpc>
              <a:spcBef>
                <a:spcPts val="800"/>
              </a:spcBef>
              <a:buFontTx/>
              <a:buNone/>
              <a:defRPr sz="1400">
                <a:solidFill>
                  <a:schemeClr val="bg1"/>
                </a:solidFill>
              </a:defRPr>
            </a:lvl3pPr>
            <a:lvl4pPr marL="0" indent="0">
              <a:lnSpc>
                <a:spcPts val="1600"/>
              </a:lnSpc>
              <a:spcBef>
                <a:spcPts val="800"/>
              </a:spcBef>
              <a:buFontTx/>
              <a:buNone/>
              <a:defRPr sz="1400">
                <a:solidFill>
                  <a:schemeClr val="bg1"/>
                </a:solidFill>
              </a:defRPr>
            </a:lvl4pPr>
            <a:lvl5pPr marL="0" indent="0">
              <a:lnSpc>
                <a:spcPts val="1600"/>
              </a:lnSpc>
              <a:spcBef>
                <a:spcPts val="800"/>
              </a:spcBef>
              <a:buFontTx/>
              <a:buNone/>
              <a:defRPr sz="1400">
                <a:solidFill>
                  <a:schemeClr val="bg1"/>
                </a:solidFill>
              </a:defRPr>
            </a:lvl5pPr>
          </a:lstStyle>
          <a:p>
            <a:pPr lvl="0"/>
            <a:r>
              <a:rPr lang="en-GB" noProof="0" dirty="0" smtClean="0"/>
              <a:t>Click to add organisation / date</a:t>
            </a:r>
            <a:endParaRPr lang="en-GB" noProof="0" dirty="0"/>
          </a:p>
        </p:txBody>
      </p:sp>
      <p:pic>
        <p:nvPicPr>
          <p:cNvPr id="1026" name="Picture 2" descr="J:\NHS CB\Communication\Branding\Templates\Template photos\3 elderly ladies.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58775" y="3198049"/>
            <a:ext cx="1310682" cy="15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4493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610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0868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92393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58123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49269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98614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r>
              <a:rPr lang="fr-FR" b="1" dirty="0" smtClean="0">
                <a:solidFill>
                  <a:prstClr val="white"/>
                </a:solidFill>
                <a:hlinkClick r:id="rId2"/>
              </a:rPr>
              <a:t>SAGLB.CFEX.16.06.0420</a:t>
            </a:r>
            <a:r>
              <a:rPr lang="fr-FR" b="1" dirty="0" smtClean="0">
                <a:solidFill>
                  <a:prstClr val="white"/>
                </a:solidFill>
              </a:rPr>
              <a:t> </a:t>
            </a:r>
            <a:fld id="{A00D4CA4-2EEA-D542-9078-2FFAE7C7FDA6}" type="datetimeFigureOut">
              <a:rPr lang="en-US" smtClean="0">
                <a:solidFill>
                  <a:prstClr val="white"/>
                </a:solidFill>
              </a:rPr>
              <a:pPr/>
              <a:t>19/4/2017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902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86502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15801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3191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8120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93228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34237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49643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27080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4828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11367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81426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43360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16160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10080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92024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56109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07124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10083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3250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47978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86809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5356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92239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95478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76847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40905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73743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54550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25590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27254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93993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33736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196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34185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01909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68877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19530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3978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123939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58660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008056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85299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22719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7245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30966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19033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61532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77990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80137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48027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0128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89398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38890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83911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383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78888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00459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42334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540692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kumimoji="0" smtClean="0"/>
            </a:lvl1pPr>
          </a:lstStyle>
          <a:p>
            <a:pPr>
              <a:defRPr/>
            </a:pPr>
            <a:endParaRPr lang="it-IT" altLang="en-US">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kumimoji="0" smtClean="0"/>
            </a:lvl1pPr>
          </a:lstStyle>
          <a:p>
            <a:pPr>
              <a:defRPr/>
            </a:pPr>
            <a:endParaRPr lang="it-IT" altLang="en-US">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kumimoji="0"/>
            </a:lvl1pPr>
          </a:lstStyle>
          <a:p>
            <a:fld id="{71128ED1-91C6-4AA5-8822-B0770AD6DA6F}" type="slidenum">
              <a:rPr lang="it-IT" altLang="ja-JP">
                <a:solidFill>
                  <a:prstClr val="black">
                    <a:tint val="75000"/>
                  </a:prstClr>
                </a:solidFill>
              </a:rPr>
              <a:pPr/>
              <a:t>‹#›</a:t>
            </a:fld>
            <a:endParaRPr lang="it-IT" altLang="ja-JP">
              <a:solidFill>
                <a:prstClr val="black">
                  <a:tint val="75000"/>
                </a:prstClr>
              </a:solidFill>
            </a:endParaRPr>
          </a:p>
        </p:txBody>
      </p:sp>
    </p:spTree>
    <p:extLst>
      <p:ext uri="{BB962C8B-B14F-4D97-AF65-F5344CB8AC3E}">
        <p14:creationId xmlns:p14="http://schemas.microsoft.com/office/powerpoint/2010/main" val="37100147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283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09146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11796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25814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128817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726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02175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60298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562187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03194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60974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28788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869270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92313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32924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65058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731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41147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76317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96012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20174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79322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22665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01218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46531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73924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83790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5706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71802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6562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74623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48809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64224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68459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93842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96240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12963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601730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slideLayout" Target="../slideLayouts/slideLayout165.xml"/><Relationship Id="rId181" Type="http://schemas.openxmlformats.org/officeDocument/2006/relationships/slideLayout" Target="../slideLayouts/slideLayout181.xml"/><Relationship Id="rId186" Type="http://schemas.openxmlformats.org/officeDocument/2006/relationships/slideLayout" Target="../slideLayouts/slideLayout186.xml"/><Relationship Id="rId211"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71" Type="http://schemas.openxmlformats.org/officeDocument/2006/relationships/slideLayout" Target="../slideLayouts/slideLayout171.xml"/><Relationship Id="rId176" Type="http://schemas.openxmlformats.org/officeDocument/2006/relationships/slideLayout" Target="../slideLayouts/slideLayout176.xml"/><Relationship Id="rId192" Type="http://schemas.openxmlformats.org/officeDocument/2006/relationships/slideLayout" Target="../slideLayouts/slideLayout192.xml"/><Relationship Id="rId197" Type="http://schemas.openxmlformats.org/officeDocument/2006/relationships/slideLayout" Target="../slideLayouts/slideLayout197.xml"/><Relationship Id="rId206" Type="http://schemas.openxmlformats.org/officeDocument/2006/relationships/slideLayout" Target="../slideLayouts/slideLayout206.xml"/><Relationship Id="rId201" Type="http://schemas.openxmlformats.org/officeDocument/2006/relationships/slideLayout" Target="../slideLayouts/slideLayout20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82" Type="http://schemas.openxmlformats.org/officeDocument/2006/relationships/slideLayout" Target="../slideLayouts/slideLayout182.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0D4CA4-2EEA-D542-9078-2FFAE7C7FDA6}" type="datetimeFigureOut">
              <a:rPr lang="en-US" smtClean="0">
                <a:solidFill>
                  <a:prstClr val="black">
                    <a:tint val="75000"/>
                  </a:prstClr>
                </a:solidFill>
              </a:rPr>
              <a:pPr defTabSz="457200"/>
              <a:t>19/4/2017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u="sng">
                <a:solidFill>
                  <a:schemeClr val="tx1">
                    <a:tint val="75000"/>
                  </a:schemeClr>
                </a:solidFill>
              </a:defRPr>
            </a:lvl1pPr>
          </a:lstStyle>
          <a:p>
            <a:pPr defTabSz="457200"/>
            <a:fld id="{92F49A2F-3596-5F4F-A399-E82650591722}"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Rectangle 9"/>
          <p:cNvSpPr/>
          <p:nvPr userDrawn="1"/>
        </p:nvSpPr>
        <p:spPr>
          <a:xfrm>
            <a:off x="7642924" y="6126163"/>
            <a:ext cx="1043876" cy="200055"/>
          </a:xfrm>
          <a:prstGeom prst="rect">
            <a:avLst/>
          </a:prstGeom>
        </p:spPr>
        <p:txBody>
          <a:bodyPr wrap="none">
            <a:spAutoFit/>
          </a:bodyPr>
          <a:lstStyle/>
          <a:p>
            <a:pPr defTabSz="457200"/>
            <a:r>
              <a:rPr lang="fr-FR" sz="700" b="1" dirty="0">
                <a:solidFill>
                  <a:prstClr val="white">
                    <a:lumMod val="50000"/>
                  </a:prstClr>
                </a:solidFill>
              </a:rPr>
              <a:t>AGLB.CFEX.16.06.0420 </a:t>
            </a:r>
            <a:endParaRPr lang="fr-FR" sz="700" dirty="0">
              <a:solidFill>
                <a:prstClr val="white">
                  <a:lumMod val="50000"/>
                </a:prstClr>
              </a:solidFill>
            </a:endParaRPr>
          </a:p>
        </p:txBody>
      </p:sp>
    </p:spTree>
    <p:extLst>
      <p:ext uri="{BB962C8B-B14F-4D97-AF65-F5344CB8AC3E}">
        <p14:creationId xmlns:p14="http://schemas.microsoft.com/office/powerpoint/2010/main" val="29523974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 id="2147483852" r:id="rId192"/>
    <p:sldLayoutId id="2147483853" r:id="rId193"/>
    <p:sldLayoutId id="2147483854" r:id="rId194"/>
    <p:sldLayoutId id="2147483855" r:id="rId195"/>
    <p:sldLayoutId id="2147483856" r:id="rId196"/>
    <p:sldLayoutId id="2147483857" r:id="rId197"/>
    <p:sldLayoutId id="2147483858" r:id="rId198"/>
    <p:sldLayoutId id="2147483859" r:id="rId199"/>
    <p:sldLayoutId id="2147483860" r:id="rId200"/>
    <p:sldLayoutId id="2147483861" r:id="rId201"/>
    <p:sldLayoutId id="2147483862" r:id="rId202"/>
    <p:sldLayoutId id="2147483863" r:id="rId203"/>
    <p:sldLayoutId id="2147483864" r:id="rId204"/>
    <p:sldLayoutId id="2147483865" r:id="rId205"/>
    <p:sldLayoutId id="2147483866" r:id="rId206"/>
    <p:sldLayoutId id="2147483867" r:id="rId207"/>
    <p:sldLayoutId id="2147483868" r:id="rId208"/>
    <p:sldLayoutId id="2147483869" r:id="rId209"/>
    <p:sldLayoutId id="2147483870" r:id="rId2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3.xml"/><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13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vmlDrawing" Target="../drawings/vmlDrawing1.vml"/><Relationship Id="rId5" Type="http://schemas.openxmlformats.org/officeDocument/2006/relationships/image" Target="../media/image36.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43.wmf"/><Relationship Id="rId5" Type="http://schemas.openxmlformats.org/officeDocument/2006/relationships/image" Target="../media/image42.jpeg"/><Relationship Id="rId4" Type="http://schemas.openxmlformats.org/officeDocument/2006/relationships/image" Target="../media/image41.wmf"/></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notesSlide" Target="../notesSlides/notesSlide18.xml"/><Relationship Id="rId7" Type="http://schemas.openxmlformats.org/officeDocument/2006/relationships/image" Target="../media/image48.jpeg"/><Relationship Id="rId2" Type="http://schemas.openxmlformats.org/officeDocument/2006/relationships/slideLayout" Target="../slideLayouts/slideLayout30.xml"/><Relationship Id="rId1" Type="http://schemas.openxmlformats.org/officeDocument/2006/relationships/vmlDrawing" Target="../drawings/vmlDrawing2.vml"/><Relationship Id="rId6" Type="http://schemas.openxmlformats.org/officeDocument/2006/relationships/image" Target="../media/image47.jpeg"/><Relationship Id="rId5" Type="http://schemas.openxmlformats.org/officeDocument/2006/relationships/image" Target="../media/image36.png"/><Relationship Id="rId4" Type="http://schemas.openxmlformats.org/officeDocument/2006/relationships/oleObject" Target="../embeddings/oleObject2.bin"/><Relationship Id="rId9"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5.gif"/><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6.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3.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9.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0.xml"/><Relationship Id="rId1" Type="http://schemas.openxmlformats.org/officeDocument/2006/relationships/vmlDrawing" Target="../drawings/vmlDrawing3.vml"/><Relationship Id="rId5" Type="http://schemas.openxmlformats.org/officeDocument/2006/relationships/image" Target="../media/image80.emf"/><Relationship Id="rId4" Type="http://schemas.openxmlformats.org/officeDocument/2006/relationships/oleObject" Target="../embeddings/oleObject3.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1.xml"/><Relationship Id="rId1" Type="http://schemas.openxmlformats.org/officeDocument/2006/relationships/vmlDrawing" Target="../drawings/vmlDrawing4.vml"/><Relationship Id="rId5" Type="http://schemas.openxmlformats.org/officeDocument/2006/relationships/image" Target="../media/image81.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3.xml"/><Relationship Id="rId1" Type="http://schemas.openxmlformats.org/officeDocument/2006/relationships/vmlDrawing" Target="../drawings/vmlDrawing5.vml"/><Relationship Id="rId5" Type="http://schemas.openxmlformats.org/officeDocument/2006/relationships/image" Target="../media/image82.emf"/><Relationship Id="rId4" Type="http://schemas.openxmlformats.org/officeDocument/2006/relationships/oleObject" Target="../embeddings/oleObject5.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6.xml"/><Relationship Id="rId1" Type="http://schemas.openxmlformats.org/officeDocument/2006/relationships/vmlDrawing" Target="../drawings/vmlDrawing6.vml"/><Relationship Id="rId5" Type="http://schemas.openxmlformats.org/officeDocument/2006/relationships/image" Target="../media/image83.emf"/><Relationship Id="rId4" Type="http://schemas.openxmlformats.org/officeDocument/2006/relationships/oleObject" Target="../embeddings/oleObject6.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7.xml"/><Relationship Id="rId1" Type="http://schemas.openxmlformats.org/officeDocument/2006/relationships/vmlDrawing" Target="../drawings/vmlDrawing7.vml"/><Relationship Id="rId5" Type="http://schemas.openxmlformats.org/officeDocument/2006/relationships/image" Target="../media/image84.emf"/><Relationship Id="rId4" Type="http://schemas.openxmlformats.org/officeDocument/2006/relationships/oleObject" Target="../embeddings/oleObject7.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8.xml"/><Relationship Id="rId1" Type="http://schemas.openxmlformats.org/officeDocument/2006/relationships/vmlDrawing" Target="../drawings/vmlDrawing8.vml"/><Relationship Id="rId5" Type="http://schemas.openxmlformats.org/officeDocument/2006/relationships/image" Target="../media/image85.emf"/><Relationship Id="rId4" Type="http://schemas.openxmlformats.org/officeDocument/2006/relationships/oleObject" Target="../embeddings/oleObject8.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1.xml"/><Relationship Id="rId1" Type="http://schemas.openxmlformats.org/officeDocument/2006/relationships/vmlDrawing" Target="../drawings/vmlDrawing9.vml"/><Relationship Id="rId5" Type="http://schemas.openxmlformats.org/officeDocument/2006/relationships/image" Target="../media/image86.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2.xml"/><Relationship Id="rId1" Type="http://schemas.openxmlformats.org/officeDocument/2006/relationships/vmlDrawing" Target="../drawings/vmlDrawing10.vml"/><Relationship Id="rId5" Type="http://schemas.openxmlformats.org/officeDocument/2006/relationships/image" Target="../media/image87.emf"/><Relationship Id="rId4" Type="http://schemas.openxmlformats.org/officeDocument/2006/relationships/oleObject" Target="../embeddings/oleObject10.bin"/></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4.xml"/><Relationship Id="rId1" Type="http://schemas.openxmlformats.org/officeDocument/2006/relationships/vmlDrawing" Target="../drawings/vmlDrawing11.vml"/><Relationship Id="rId5" Type="http://schemas.openxmlformats.org/officeDocument/2006/relationships/image" Target="../media/image88.emf"/><Relationship Id="rId4" Type="http://schemas.openxmlformats.org/officeDocument/2006/relationships/oleObject" Target="../embeddings/oleObject11.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5.xml"/><Relationship Id="rId1" Type="http://schemas.openxmlformats.org/officeDocument/2006/relationships/vmlDrawing" Target="../drawings/vmlDrawing12.vml"/><Relationship Id="rId5" Type="http://schemas.openxmlformats.org/officeDocument/2006/relationships/image" Target="../media/image89.emf"/><Relationship Id="rId4" Type="http://schemas.openxmlformats.org/officeDocument/2006/relationships/oleObject" Target="../embeddings/oleObject12.bin"/></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86.xml"/><Relationship Id="rId1" Type="http://schemas.openxmlformats.org/officeDocument/2006/relationships/vmlDrawing" Target="../drawings/vmlDrawing13.vml"/><Relationship Id="rId4" Type="http://schemas.openxmlformats.org/officeDocument/2006/relationships/image" Target="../media/image90.e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87.xml"/><Relationship Id="rId1" Type="http://schemas.openxmlformats.org/officeDocument/2006/relationships/vmlDrawing" Target="../drawings/vmlDrawing14.vml"/><Relationship Id="rId4" Type="http://schemas.openxmlformats.org/officeDocument/2006/relationships/image" Target="../media/image91.e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88.xml"/><Relationship Id="rId1" Type="http://schemas.openxmlformats.org/officeDocument/2006/relationships/vmlDrawing" Target="../drawings/vmlDrawing15.vml"/><Relationship Id="rId4" Type="http://schemas.openxmlformats.org/officeDocument/2006/relationships/image" Target="../media/image92.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89.xml"/><Relationship Id="rId1" Type="http://schemas.openxmlformats.org/officeDocument/2006/relationships/vmlDrawing" Target="../drawings/vmlDrawing16.vml"/><Relationship Id="rId4" Type="http://schemas.openxmlformats.org/officeDocument/2006/relationships/image" Target="../media/image93.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0.xml"/><Relationship Id="rId1" Type="http://schemas.openxmlformats.org/officeDocument/2006/relationships/vmlDrawing" Target="../drawings/vmlDrawing17.vml"/><Relationship Id="rId5" Type="http://schemas.openxmlformats.org/officeDocument/2006/relationships/image" Target="../media/image94.emf"/><Relationship Id="rId4" Type="http://schemas.openxmlformats.org/officeDocument/2006/relationships/oleObject" Target="../embeddings/oleObject17.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1.xml"/><Relationship Id="rId1" Type="http://schemas.openxmlformats.org/officeDocument/2006/relationships/vmlDrawing" Target="../drawings/vmlDrawing18.vml"/><Relationship Id="rId5" Type="http://schemas.openxmlformats.org/officeDocument/2006/relationships/image" Target="../media/image95.emf"/><Relationship Id="rId4" Type="http://schemas.openxmlformats.org/officeDocument/2006/relationships/oleObject" Target="../embeddings/oleObject18.bin"/></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2.xml"/><Relationship Id="rId1" Type="http://schemas.openxmlformats.org/officeDocument/2006/relationships/vmlDrawing" Target="../drawings/vmlDrawing19.vml"/><Relationship Id="rId5" Type="http://schemas.openxmlformats.org/officeDocument/2006/relationships/image" Target="../media/image96.emf"/><Relationship Id="rId4" Type="http://schemas.openxmlformats.org/officeDocument/2006/relationships/oleObject" Target="../embeddings/oleObject19.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3.xml"/><Relationship Id="rId1" Type="http://schemas.openxmlformats.org/officeDocument/2006/relationships/vmlDrawing" Target="../drawings/vmlDrawing20.vml"/><Relationship Id="rId5" Type="http://schemas.openxmlformats.org/officeDocument/2006/relationships/image" Target="../media/image97.emf"/><Relationship Id="rId4" Type="http://schemas.openxmlformats.org/officeDocument/2006/relationships/oleObject" Target="../embeddings/oleObject20.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94.xml"/><Relationship Id="rId1" Type="http://schemas.openxmlformats.org/officeDocument/2006/relationships/vmlDrawing" Target="../drawings/vmlDrawing21.vml"/><Relationship Id="rId5" Type="http://schemas.openxmlformats.org/officeDocument/2006/relationships/image" Target="../media/image98.emf"/><Relationship Id="rId4" Type="http://schemas.openxmlformats.org/officeDocument/2006/relationships/oleObject" Target="../embeddings/oleObject21.bin"/></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97.xml"/></Relationships>
</file>

<file path=ppt/slides/_rels/slide86.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99.xml"/></Relationships>
</file>

<file path=ppt/slides/_rels/slide88.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00.xml"/></Relationships>
</file>

<file path=ppt/slides/_rels/slide8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image" Target="../media/image25.gif"/></Relationships>
</file>

<file path=ppt/slides/_rels/slide90.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2.xml"/></Relationships>
</file>

<file path=ppt/slides/_rels/slide91.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04.xml"/></Relationships>
</file>

<file path=ppt/slides/_rels/slide94.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08.xml"/><Relationship Id="rId1" Type="http://schemas.openxmlformats.org/officeDocument/2006/relationships/vmlDrawing" Target="../drawings/vmlDrawing22.vml"/><Relationship Id="rId5" Type="http://schemas.openxmlformats.org/officeDocument/2006/relationships/image" Target="../media/image112.emf"/><Relationship Id="rId4" Type="http://schemas.openxmlformats.org/officeDocument/2006/relationships/oleObject" Target="../embeddings/oleObject22.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09.xml"/><Relationship Id="rId1" Type="http://schemas.openxmlformats.org/officeDocument/2006/relationships/vmlDrawing" Target="../drawings/vmlDrawing23.vml"/><Relationship Id="rId5" Type="http://schemas.openxmlformats.org/officeDocument/2006/relationships/image" Target="../media/image113.emf"/><Relationship Id="rId4" Type="http://schemas.openxmlformats.org/officeDocument/2006/relationships/oleObject" Target="../embeddings/oleObject23.bin"/></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7"/>
          <p:cNvGrpSpPr/>
          <p:nvPr/>
        </p:nvGrpSpPr>
        <p:grpSpPr>
          <a:xfrm>
            <a:off x="384048" y="862144"/>
            <a:ext cx="8385048" cy="0"/>
            <a:chOff x="624840" y="1193073"/>
            <a:chExt cx="7909560" cy="0"/>
          </a:xfrm>
        </p:grpSpPr>
        <p:cxnSp>
          <p:nvCxnSpPr>
            <p:cNvPr id="23"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24"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25"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sp>
        <p:nvSpPr>
          <p:cNvPr id="5" name="ZoneTexte 4"/>
          <p:cNvSpPr txBox="1"/>
          <p:nvPr/>
        </p:nvSpPr>
        <p:spPr>
          <a:xfrm>
            <a:off x="3090718" y="2348880"/>
            <a:ext cx="3190169" cy="3539430"/>
          </a:xfrm>
          <a:prstGeom prst="rect">
            <a:avLst/>
          </a:prstGeom>
          <a:noFill/>
        </p:spPr>
        <p:txBody>
          <a:bodyPr wrap="none" rtlCol="0">
            <a:spAutoFit/>
          </a:bodyPr>
          <a:lstStyle/>
          <a:p>
            <a:pPr algn="ctr" defTabSz="457200"/>
            <a:r>
              <a:rPr lang="fr-FR" sz="6000" dirty="0">
                <a:solidFill>
                  <a:srgbClr val="7030A0"/>
                </a:solidFill>
              </a:rPr>
              <a:t>   </a:t>
            </a:r>
            <a:endParaRPr lang="fr-FR" sz="6000" b="1" dirty="0">
              <a:solidFill>
                <a:srgbClr val="7030A0"/>
              </a:solidFill>
            </a:endParaRPr>
          </a:p>
          <a:p>
            <a:pPr algn="ctr" defTabSz="457200"/>
            <a:r>
              <a:rPr lang="en-US" sz="4400" b="1" dirty="0">
                <a:solidFill>
                  <a:prstClr val="white">
                    <a:lumMod val="50000"/>
                  </a:prstClr>
                </a:solidFill>
              </a:rPr>
              <a:t>Clinical Case </a:t>
            </a:r>
            <a:endParaRPr lang="fr-FR" sz="4400" b="1" dirty="0">
              <a:solidFill>
                <a:prstClr val="white">
                  <a:lumMod val="50000"/>
                </a:prstClr>
              </a:solidFill>
            </a:endParaRPr>
          </a:p>
          <a:p>
            <a:pPr algn="ctr" defTabSz="457200"/>
            <a:endParaRPr lang="fr-FR" sz="6000" dirty="0">
              <a:solidFill>
                <a:srgbClr val="7030A0"/>
              </a:solidFill>
            </a:endParaRPr>
          </a:p>
          <a:p>
            <a:pPr algn="ctr" defTabSz="457200"/>
            <a:endParaRPr lang="fr-FR" sz="6000" dirty="0">
              <a:solidFill>
                <a:srgbClr val="7030A0"/>
              </a:solidFill>
            </a:endParaRPr>
          </a:p>
        </p:txBody>
      </p:sp>
    </p:spTree>
    <p:extLst>
      <p:ext uri="{BB962C8B-B14F-4D97-AF65-F5344CB8AC3E}">
        <p14:creationId xmlns:p14="http://schemas.microsoft.com/office/powerpoint/2010/main" val="928995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p:cNvSpPr/>
          <p:nvPr/>
        </p:nvSpPr>
        <p:spPr>
          <a:xfrm>
            <a:off x="4571999" y="908720"/>
            <a:ext cx="4320480" cy="59142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algn="ctr" defTabSz="457200">
              <a:defRPr sz="1800"/>
            </a:pPr>
            <a:r>
              <a:rPr lang="en-US" sz="3200" dirty="0">
                <a:solidFill>
                  <a:prstClr val="white"/>
                </a:solidFill>
                <a:ea typeface="Microsoft YaHei" pitchFamily="2"/>
                <a:cs typeface="Mangal" pitchFamily="2"/>
              </a:rPr>
              <a:t>      </a:t>
            </a:r>
            <a:r>
              <a:rPr lang="en-US" sz="2800" dirty="0">
                <a:solidFill>
                  <a:prstClr val="white"/>
                </a:solidFill>
                <a:ea typeface="Microsoft YaHei" pitchFamily="2"/>
                <a:cs typeface="Mangal" pitchFamily="2"/>
              </a:rPr>
              <a:t>25 March 2015  </a:t>
            </a:r>
          </a:p>
          <a:p>
            <a:pPr algn="ctr" defTabSz="457200">
              <a:defRPr sz="1800"/>
            </a:pPr>
            <a:r>
              <a:rPr lang="en-US" sz="2800" dirty="0">
                <a:solidFill>
                  <a:prstClr val="white"/>
                </a:solidFill>
                <a:ea typeface="Microsoft YaHei" pitchFamily="2"/>
                <a:cs typeface="Mangal" pitchFamily="2"/>
              </a:rPr>
              <a:t>  Atlanta-Bologna 2-0</a:t>
            </a:r>
          </a:p>
          <a:p>
            <a:pPr defTabSz="457200">
              <a:defRPr sz="1800"/>
            </a:pPr>
            <a:endParaRPr lang="en-US" sz="2800" dirty="0">
              <a:solidFill>
                <a:prstClr val="white"/>
              </a:solidFill>
              <a:ea typeface="Microsoft YaHei" pitchFamily="2"/>
              <a:cs typeface="Mangal" pitchFamily="2"/>
            </a:endParaRPr>
          </a:p>
          <a:p>
            <a:pPr algn="just" defTabSz="457200">
              <a:buClr>
                <a:srgbClr val="FFFFFF"/>
              </a:buClr>
              <a:buSzPct val="45000"/>
              <a:buFont typeface="Wingdings"/>
              <a:buChar char="ü"/>
              <a:defRPr sz="1800"/>
            </a:pPr>
            <a:endParaRPr lang="en-US" sz="2400" dirty="0">
              <a:solidFill>
                <a:prstClr val="white"/>
              </a:solidFill>
              <a:ea typeface="Microsoft YaHei" pitchFamily="2"/>
              <a:cs typeface="Mangal" pitchFamily="2"/>
            </a:endParaRPr>
          </a:p>
          <a:p>
            <a:pPr algn="just" defTabSz="457200">
              <a:buClr>
                <a:srgbClr val="FFFFFF"/>
              </a:buClr>
              <a:buSzPct val="45000"/>
              <a:buFont typeface="Wingdings"/>
              <a:buChar char="ü"/>
              <a:defRPr sz="1800"/>
            </a:pPr>
            <a:endParaRPr lang="en-US" sz="2400" dirty="0">
              <a:solidFill>
                <a:prstClr val="white"/>
              </a:solidFill>
              <a:ea typeface="Microsoft YaHei" pitchFamily="2"/>
              <a:cs typeface="Mangal" pitchFamily="2"/>
            </a:endParaRPr>
          </a:p>
          <a:p>
            <a:pPr algn="just" defTabSz="457200">
              <a:buClr>
                <a:srgbClr val="FFFFFF"/>
              </a:buClr>
              <a:buSzPct val="45000"/>
              <a:buFont typeface="Wingdings"/>
              <a:buChar char="ü"/>
              <a:defRPr sz="1800"/>
            </a:pPr>
            <a:endParaRPr lang="en-US" sz="2400" dirty="0">
              <a:solidFill>
                <a:prstClr val="white"/>
              </a:solidFill>
              <a:ea typeface="Microsoft YaHei" pitchFamily="2"/>
              <a:cs typeface="Mangal" pitchFamily="2"/>
            </a:endParaRPr>
          </a:p>
          <a:p>
            <a:pPr algn="just" defTabSz="457200">
              <a:buClr>
                <a:srgbClr val="FFFFFF"/>
              </a:buClr>
              <a:buSzPct val="45000"/>
              <a:defRPr sz="1800"/>
            </a:pPr>
            <a:endParaRPr lang="en-US" sz="2400" dirty="0">
              <a:solidFill>
                <a:prstClr val="white"/>
              </a:solidFill>
              <a:ea typeface="Microsoft YaHei" pitchFamily="2"/>
              <a:cs typeface="Mangal" pitchFamily="2"/>
            </a:endParaRPr>
          </a:p>
          <a:p>
            <a:pPr algn="just" defTabSz="457200">
              <a:buClr>
                <a:srgbClr val="FFFFFF"/>
              </a:buClr>
              <a:buSzPct val="45000"/>
              <a:defRPr sz="1800"/>
            </a:pPr>
            <a:r>
              <a:rPr lang="en-US" sz="2800" dirty="0">
                <a:solidFill>
                  <a:prstClr val="white"/>
                </a:solidFill>
                <a:ea typeface="Microsoft YaHei" pitchFamily="2"/>
                <a:cs typeface="Mangal" pitchFamily="2"/>
              </a:rPr>
              <a:t>Thunderstorm just at the end of the first time….and in A.M appeared rhinitis and asthma crisis</a:t>
            </a:r>
          </a:p>
          <a:p>
            <a:pPr algn="just" defTabSz="457200">
              <a:defRPr sz="1800"/>
            </a:pPr>
            <a:r>
              <a:rPr lang="en-US" sz="2800" dirty="0">
                <a:solidFill>
                  <a:prstClr val="white"/>
                </a:solidFill>
                <a:ea typeface="Microsoft YaHei" pitchFamily="2"/>
                <a:cs typeface="Mangal" pitchFamily="2"/>
              </a:rPr>
              <a:t>  </a:t>
            </a:r>
          </a:p>
          <a:p>
            <a:pPr defTabSz="457200">
              <a:defRPr sz="1800"/>
            </a:pPr>
            <a:endParaRPr lang="en-US" sz="2400" dirty="0">
              <a:solidFill>
                <a:prstClr val="white"/>
              </a:solidFill>
              <a:ea typeface="Microsoft YaHei" pitchFamily="2"/>
              <a:cs typeface="Mangal" pitchFamily="2"/>
            </a:endParaRPr>
          </a:p>
          <a:p>
            <a:pPr defTabSz="457200">
              <a:defRPr sz="1800"/>
            </a:pPr>
            <a:endParaRPr lang="en-US" sz="2400" dirty="0">
              <a:solidFill>
                <a:prstClr val="white"/>
              </a:solidFill>
              <a:ea typeface="Microsoft YaHei" pitchFamily="2"/>
              <a:cs typeface="Mangal" pitchFamily="2"/>
            </a:endParaRPr>
          </a:p>
        </p:txBody>
      </p:sp>
      <p:pic>
        <p:nvPicPr>
          <p:cNvPr id="3074" name="Picture 2" descr="Risultati immagini per bologna atalanta calcio parti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025" y="1172199"/>
            <a:ext cx="3968952" cy="232880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AutoShape 4" descr="Risultati immagini per campo bagnato calcio parti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it-IT">
              <a:solidFill>
                <a:prstClr val="white"/>
              </a:solidFill>
            </a:endParaRPr>
          </a:p>
        </p:txBody>
      </p:sp>
      <p:sp>
        <p:nvSpPr>
          <p:cNvPr id="6" name="AutoShape 6" descr="Risultati immagini per campo bagnato calcio parti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it-IT">
              <a:solidFill>
                <a:prstClr val="white"/>
              </a:solidFill>
            </a:endParaRPr>
          </a:p>
        </p:txBody>
      </p:sp>
      <p:pic>
        <p:nvPicPr>
          <p:cNvPr id="3080" name="Picture 8" descr="http://s3.stliq.com/c/l/a/a2/22300022_calcio-bagnato-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91" y="3976505"/>
            <a:ext cx="4012386" cy="24768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82" name="Picture 10" descr="http://www.risorsalongevita.org/wp-content/uploads/2015/03/fischietto-arbitr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648" y="2132856"/>
            <a:ext cx="1368152" cy="1656184"/>
          </a:xfrm>
          <a:prstGeom prst="rect">
            <a:avLst/>
          </a:prstGeom>
          <a:noFill/>
          <a:ln>
            <a:noFill/>
          </a:ln>
          <a:effectLst>
            <a:outerShdw blurRad="190500" dist="228600" dir="2700000" algn="ctr">
              <a:srgbClr val="000000">
                <a:alpha val="30000"/>
              </a:srgbClr>
            </a:outerShdw>
            <a:softEdge rad="3175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4" name="Picture 2"/>
          <p:cNvPicPr>
            <a:picLocks noChangeAspect="1"/>
          </p:cNvPicPr>
          <p:nvPr/>
        </p:nvPicPr>
        <p:blipFill>
          <a:blip r:embed="rId6" cstate="print">
            <a:lum/>
            <a:alphaModFix/>
          </a:blip>
          <a:srcRect/>
          <a:stretch>
            <a:fillRect/>
          </a:stretch>
        </p:blipFill>
        <p:spPr>
          <a:xfrm>
            <a:off x="5998240" y="5512444"/>
            <a:ext cx="1467998" cy="1218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233084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idx="4294967295"/>
          </p:nvPr>
        </p:nvSpPr>
        <p:spPr>
          <a:xfrm>
            <a:off x="0" y="39095"/>
            <a:ext cx="9144000" cy="804862"/>
          </a:xfrm>
          <a:ln>
            <a:noFill/>
          </a:ln>
        </p:spPr>
        <p:txBody>
          <a:bodyPr>
            <a:noAutofit/>
          </a:bodyPr>
          <a:lstStyle/>
          <a:p>
            <a:pPr algn="ctr" eaLnBrk="1" hangingPunct="1"/>
            <a:r>
              <a:rPr lang="en-US" altLang="en-US" sz="3800" b="1" dirty="0">
                <a:latin typeface="+mn-lt"/>
                <a:cs typeface="Arial" pitchFamily="34" charset="0"/>
              </a:rPr>
              <a:t>Rhinitis Control Assessment Test (RCAT)</a:t>
            </a:r>
          </a:p>
        </p:txBody>
      </p:sp>
      <p:sp>
        <p:nvSpPr>
          <p:cNvPr id="3" name="Content Placeholder 2"/>
          <p:cNvSpPr>
            <a:spLocks noGrp="1"/>
          </p:cNvSpPr>
          <p:nvPr>
            <p:ph idx="4294967295"/>
          </p:nvPr>
        </p:nvSpPr>
        <p:spPr>
          <a:xfrm>
            <a:off x="78809" y="908720"/>
            <a:ext cx="8885679" cy="4797412"/>
          </a:xfrm>
          <a:ln>
            <a:noFill/>
          </a:ln>
        </p:spPr>
        <p:txBody>
          <a:bodyPr rtlCol="0">
            <a:noAutofit/>
          </a:bodyPr>
          <a:lstStyle/>
          <a:p>
            <a:pPr marL="0" indent="0">
              <a:buNone/>
              <a:defRPr/>
            </a:pPr>
            <a:r>
              <a:rPr lang="en-US" sz="1600" b="1" dirty="0">
                <a:solidFill>
                  <a:srgbClr val="FFFF00"/>
                </a:solidFill>
              </a:rPr>
              <a:t>By answering the 6 questions below, you can </a:t>
            </a:r>
            <a:r>
              <a:rPr lang="en-US" sz="1600" b="1" i="1" dirty="0">
                <a:solidFill>
                  <a:srgbClr val="FFFF00"/>
                </a:solidFill>
              </a:rPr>
              <a:t>help your doctor determine how well your allergic rhinitis (AR) symptoms are being controlled. </a:t>
            </a:r>
            <a:r>
              <a:rPr lang="en-US" sz="1600" b="1" dirty="0">
                <a:solidFill>
                  <a:srgbClr val="FFFF00"/>
                </a:solidFill>
              </a:rPr>
              <a:t>After completing the questionnaire, add up the numbers associated with your answers.</a:t>
            </a:r>
          </a:p>
          <a:p>
            <a:pPr marL="0" indent="0">
              <a:buNone/>
              <a:defRPr/>
            </a:pPr>
            <a:r>
              <a:rPr lang="en-US" sz="1600" b="1" dirty="0"/>
              <a:t>DURING THE PAST </a:t>
            </a:r>
            <a:r>
              <a:rPr lang="en-US" sz="1600" b="1" dirty="0" smtClean="0"/>
              <a:t>WEEK</a:t>
            </a:r>
            <a:endParaRPr lang="en-US" sz="1600" b="1" dirty="0"/>
          </a:p>
          <a:p>
            <a:pPr marL="170260" indent="0">
              <a:buNone/>
              <a:defRPr/>
            </a:pPr>
            <a:r>
              <a:rPr lang="en-US" sz="1600" dirty="0"/>
              <a:t>How often did you have nasal congestion?</a:t>
            </a:r>
          </a:p>
          <a:p>
            <a:pPr marL="220265" lvl="1" indent="0">
              <a:buNone/>
              <a:defRPr/>
            </a:pPr>
            <a:endParaRPr lang="en-US" sz="1600" dirty="0">
              <a:solidFill>
                <a:schemeClr val="bg1"/>
              </a:solidFill>
            </a:endParaRPr>
          </a:p>
          <a:p>
            <a:pPr marL="170260" lvl="1" indent="0">
              <a:buNone/>
              <a:defRPr/>
            </a:pPr>
            <a:r>
              <a:rPr lang="en-US" sz="1600" b="1" dirty="0"/>
              <a:t>How often did you sneeze?</a:t>
            </a:r>
          </a:p>
          <a:p>
            <a:pPr marL="0" indent="0">
              <a:buNone/>
              <a:defRPr/>
            </a:pPr>
            <a:endParaRPr lang="en-US" sz="1600" b="1" dirty="0"/>
          </a:p>
          <a:p>
            <a:pPr marL="170260" indent="0">
              <a:buNone/>
              <a:defRPr/>
            </a:pPr>
            <a:r>
              <a:rPr lang="en-US" sz="1600" b="1" dirty="0"/>
              <a:t>How often did you have watery eyes?</a:t>
            </a:r>
          </a:p>
          <a:p>
            <a:pPr marL="0" indent="0">
              <a:buNone/>
              <a:defRPr/>
            </a:pPr>
            <a:endParaRPr lang="en-US" sz="1600" b="1" dirty="0"/>
          </a:p>
          <a:p>
            <a:pPr marL="170260" indent="0">
              <a:buNone/>
              <a:defRPr/>
            </a:pPr>
            <a:r>
              <a:rPr lang="en-US" sz="1600" b="1" dirty="0"/>
              <a:t>To what extent did your nasal or other allergy symptoms interfere with your sleep?</a:t>
            </a:r>
          </a:p>
          <a:p>
            <a:pPr marL="0" indent="0">
              <a:buNone/>
              <a:defRPr/>
            </a:pPr>
            <a:endParaRPr lang="en-US" sz="1600" b="1" dirty="0"/>
          </a:p>
          <a:p>
            <a:pPr marL="170260" indent="0">
              <a:buNone/>
              <a:defRPr/>
            </a:pPr>
            <a:r>
              <a:rPr lang="en-US" sz="1600" b="1" dirty="0" smtClean="0"/>
              <a:t>How </a:t>
            </a:r>
            <a:r>
              <a:rPr lang="en-US" sz="1600" b="1" dirty="0"/>
              <a:t>often did you avoid any activities (for example, visiting a house with a dog or cat, gardening) because of your nasal or other allergy symptoms?</a:t>
            </a:r>
          </a:p>
          <a:p>
            <a:pPr marL="0" indent="0">
              <a:buNone/>
              <a:defRPr/>
            </a:pPr>
            <a:endParaRPr lang="en-US" sz="1600" b="1" dirty="0"/>
          </a:p>
          <a:p>
            <a:pPr marL="170260" indent="0">
              <a:buNone/>
              <a:defRPr/>
            </a:pPr>
            <a:r>
              <a:rPr lang="en-US" sz="1600" b="1" dirty="0"/>
              <a:t>How well were your nasal or other allergy symptoms controlled?</a:t>
            </a:r>
          </a:p>
          <a:p>
            <a:pPr marL="0" indent="0">
              <a:buNone/>
              <a:defRPr/>
            </a:pPr>
            <a:endParaRPr lang="en-US" sz="1600" b="1" dirty="0"/>
          </a:p>
        </p:txBody>
      </p:sp>
      <p:sp>
        <p:nvSpPr>
          <p:cNvPr id="210948" name="Text Box 20"/>
          <p:cNvSpPr txBox="1">
            <a:spLocks noChangeArrowheads="1"/>
          </p:cNvSpPr>
          <p:nvPr/>
        </p:nvSpPr>
        <p:spPr bwMode="auto">
          <a:xfrm>
            <a:off x="1444355" y="6453114"/>
            <a:ext cx="5387889" cy="307777"/>
          </a:xfrm>
          <a:prstGeom prst="rect">
            <a:avLst/>
          </a:prstGeom>
          <a:noFill/>
          <a:ln w="12700" cap="sq">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b">
            <a:spAutoFit/>
          </a:bodyPr>
          <a:lstStyle>
            <a:lvl1pPr defTabSz="342900">
              <a:defRPr>
                <a:solidFill>
                  <a:schemeClr val="tx1"/>
                </a:solidFill>
                <a:latin typeface="Calibri" pitchFamily="34" charset="0"/>
              </a:defRPr>
            </a:lvl1pPr>
            <a:lvl2pPr marL="742950" indent="-285750" defTabSz="342900">
              <a:defRPr>
                <a:solidFill>
                  <a:schemeClr val="tx1"/>
                </a:solidFill>
                <a:latin typeface="Calibri" pitchFamily="34" charset="0"/>
              </a:defRPr>
            </a:lvl2pPr>
            <a:lvl3pPr marL="1143000" indent="-228600" defTabSz="342900">
              <a:defRPr>
                <a:solidFill>
                  <a:schemeClr val="tx1"/>
                </a:solidFill>
                <a:latin typeface="Calibri" pitchFamily="34" charset="0"/>
              </a:defRPr>
            </a:lvl3pPr>
            <a:lvl4pPr marL="1600200" indent="-228600" defTabSz="342900">
              <a:defRPr>
                <a:solidFill>
                  <a:schemeClr val="tx1"/>
                </a:solidFill>
                <a:latin typeface="Calibri" pitchFamily="34" charset="0"/>
              </a:defRPr>
            </a:lvl4pPr>
            <a:lvl5pPr marL="2057400" indent="-228600" defTabSz="342900">
              <a:defRPr>
                <a:solidFill>
                  <a:schemeClr val="tx1"/>
                </a:solidFill>
                <a:latin typeface="Calibri" pitchFamily="34" charset="0"/>
              </a:defRPr>
            </a:lvl5pPr>
            <a:lvl6pPr marL="2514600" indent="-228600" defTabSz="342900" eaLnBrk="0" fontAlgn="base" hangingPunct="0">
              <a:spcBef>
                <a:spcPct val="0"/>
              </a:spcBef>
              <a:spcAft>
                <a:spcPct val="0"/>
              </a:spcAft>
              <a:defRPr>
                <a:solidFill>
                  <a:schemeClr val="tx1"/>
                </a:solidFill>
                <a:latin typeface="Calibri" pitchFamily="34" charset="0"/>
              </a:defRPr>
            </a:lvl6pPr>
            <a:lvl7pPr marL="2971800" indent="-228600" defTabSz="342900" eaLnBrk="0" fontAlgn="base" hangingPunct="0">
              <a:spcBef>
                <a:spcPct val="0"/>
              </a:spcBef>
              <a:spcAft>
                <a:spcPct val="0"/>
              </a:spcAft>
              <a:defRPr>
                <a:solidFill>
                  <a:schemeClr val="tx1"/>
                </a:solidFill>
                <a:latin typeface="Calibri" pitchFamily="34" charset="0"/>
              </a:defRPr>
            </a:lvl7pPr>
            <a:lvl8pPr marL="3429000" indent="-228600" defTabSz="342900" eaLnBrk="0" fontAlgn="base" hangingPunct="0">
              <a:spcBef>
                <a:spcPct val="0"/>
              </a:spcBef>
              <a:spcAft>
                <a:spcPct val="0"/>
              </a:spcAft>
              <a:defRPr>
                <a:solidFill>
                  <a:schemeClr val="tx1"/>
                </a:solidFill>
                <a:latin typeface="Calibri" pitchFamily="34" charset="0"/>
              </a:defRPr>
            </a:lvl8pPr>
            <a:lvl9pPr marL="3886200" indent="-228600" defTabSz="342900" eaLnBrk="0" fontAlgn="base" hangingPunct="0">
              <a:spcBef>
                <a:spcPct val="0"/>
              </a:spcBef>
              <a:spcAft>
                <a:spcPct val="0"/>
              </a:spcAft>
              <a:defRPr>
                <a:solidFill>
                  <a:schemeClr val="tx1"/>
                </a:solidFill>
                <a:latin typeface="Calibri" pitchFamily="34" charset="0"/>
              </a:defRPr>
            </a:lvl9pPr>
          </a:lstStyle>
          <a:p>
            <a:r>
              <a:rPr lang="en-US" altLang="en-US" sz="1200" b="1" dirty="0">
                <a:solidFill>
                  <a:prstClr val="white"/>
                </a:solidFill>
                <a:latin typeface="Arial" pitchFamily="34" charset="0"/>
                <a:cs typeface="Arial" pitchFamily="34" charset="0"/>
              </a:rPr>
              <a:t>Meltzer et al. </a:t>
            </a:r>
            <a:r>
              <a:rPr lang="en-US" altLang="en-US" sz="1200" b="1" i="1" dirty="0">
                <a:solidFill>
                  <a:prstClr val="white"/>
                </a:solidFill>
                <a:latin typeface="Arial" pitchFamily="34" charset="0"/>
                <a:cs typeface="Arial" pitchFamily="34" charset="0"/>
              </a:rPr>
              <a:t>J </a:t>
            </a:r>
            <a:r>
              <a:rPr lang="en-US" altLang="en-US" sz="1200" b="1" dirty="0">
                <a:solidFill>
                  <a:prstClr val="white"/>
                </a:solidFill>
                <a:latin typeface="Arial" pitchFamily="34" charset="0"/>
                <a:cs typeface="Arial" pitchFamily="34" charset="0"/>
              </a:rPr>
              <a:t>Allergy </a:t>
            </a:r>
            <a:r>
              <a:rPr lang="en-US" altLang="en-US" sz="1200" b="1" dirty="0" err="1">
                <a:solidFill>
                  <a:prstClr val="white"/>
                </a:solidFill>
                <a:latin typeface="Arial" pitchFamily="34" charset="0"/>
                <a:cs typeface="Arial" pitchFamily="34" charset="0"/>
              </a:rPr>
              <a:t>Clin</a:t>
            </a:r>
            <a:r>
              <a:rPr lang="en-US" altLang="en-US" sz="1200" b="1" dirty="0">
                <a:solidFill>
                  <a:prstClr val="white"/>
                </a:solidFill>
                <a:latin typeface="Arial" pitchFamily="34" charset="0"/>
                <a:cs typeface="Arial" pitchFamily="34" charset="0"/>
              </a:rPr>
              <a:t> </a:t>
            </a:r>
            <a:r>
              <a:rPr lang="en-US" altLang="en-US" sz="1200" b="1" dirty="0" err="1">
                <a:solidFill>
                  <a:prstClr val="white"/>
                </a:solidFill>
                <a:latin typeface="Arial" pitchFamily="34" charset="0"/>
                <a:cs typeface="Arial" pitchFamily="34" charset="0"/>
              </a:rPr>
              <a:t>Immunol</a:t>
            </a:r>
            <a:r>
              <a:rPr lang="en-US" altLang="en-US" sz="1200" b="1" dirty="0">
                <a:solidFill>
                  <a:prstClr val="white"/>
                </a:solidFill>
                <a:latin typeface="Arial" pitchFamily="34" charset="0"/>
                <a:cs typeface="Arial" pitchFamily="34" charset="0"/>
              </a:rPr>
              <a:t>. 2013;131(2</a:t>
            </a:r>
            <a:r>
              <a:rPr lang="en-US" altLang="en-US" sz="1400" dirty="0">
                <a:solidFill>
                  <a:prstClr val="white"/>
                </a:solidFill>
                <a:latin typeface="Arial" pitchFamily="34" charset="0"/>
                <a:cs typeface="Arial" pitchFamily="34" charset="0"/>
              </a:rPr>
              <a:t>)</a:t>
            </a:r>
            <a:r>
              <a:rPr lang="en-US" altLang="en-US" sz="1200" b="1" dirty="0">
                <a:solidFill>
                  <a:prstClr val="white"/>
                </a:solidFill>
                <a:latin typeface="Arial" pitchFamily="34" charset="0"/>
                <a:cs typeface="Arial" pitchFamily="34" charset="0"/>
              </a:rPr>
              <a:t>:379-386.</a:t>
            </a:r>
            <a:endParaRPr lang="en-US" altLang="en-US" sz="1200" b="1" i="1" dirty="0">
              <a:solidFill>
                <a:prstClr val="white"/>
              </a:solidFill>
              <a:latin typeface="Arial" pitchFamily="34" charset="0"/>
              <a:cs typeface="Arial" pitchFamily="34" charset="0"/>
            </a:endParaRPr>
          </a:p>
        </p:txBody>
      </p:sp>
      <p:grpSp>
        <p:nvGrpSpPr>
          <p:cNvPr id="210949" name="Group 19"/>
          <p:cNvGrpSpPr>
            <a:grpSpLocks/>
          </p:cNvGrpSpPr>
          <p:nvPr/>
        </p:nvGrpSpPr>
        <p:grpSpPr bwMode="auto">
          <a:xfrm>
            <a:off x="467544" y="2278326"/>
            <a:ext cx="7693523" cy="333182"/>
            <a:chOff x="512443" y="2530631"/>
            <a:chExt cx="7693417" cy="444563"/>
          </a:xfrm>
        </p:grpSpPr>
        <p:grpSp>
          <p:nvGrpSpPr>
            <p:cNvPr id="211032" name="Group 11"/>
            <p:cNvGrpSpPr>
              <a:grpSpLocks/>
            </p:cNvGrpSpPr>
            <p:nvPr/>
          </p:nvGrpSpPr>
          <p:grpSpPr bwMode="auto">
            <a:xfrm>
              <a:off x="6400400" y="2530632"/>
              <a:ext cx="1805460" cy="444561"/>
              <a:chOff x="6400400" y="2479061"/>
              <a:chExt cx="1805460" cy="444561"/>
            </a:xfrm>
          </p:grpSpPr>
          <p:sp>
            <p:nvSpPr>
              <p:cNvPr id="9" name="TextBox 8"/>
              <p:cNvSpPr txBox="1"/>
              <p:nvPr/>
            </p:nvSpPr>
            <p:spPr>
              <a:xfrm>
                <a:off x="6400400" y="2479061"/>
                <a:ext cx="182559" cy="410666"/>
              </a:xfrm>
              <a:prstGeom prst="rect">
                <a:avLst/>
              </a:prstGeom>
              <a:noFill/>
              <a:ln>
                <a:noFill/>
              </a:ln>
            </p:spPr>
            <p:txBody>
              <a:bodyPr anchor="ctr">
                <a:spAutoFit/>
              </a:bodyPr>
              <a:lstStyle/>
              <a:p>
                <a:pPr algn="ctr" defTabSz="457200">
                  <a:defRPr/>
                </a:pPr>
                <a:r>
                  <a:rPr lang="en-US" sz="1400" b="1" dirty="0">
                    <a:solidFill>
                      <a:prstClr val="white"/>
                    </a:solidFill>
                  </a:rPr>
                  <a:t>1</a:t>
                </a:r>
              </a:p>
            </p:txBody>
          </p:sp>
          <p:sp>
            <p:nvSpPr>
              <p:cNvPr id="211046" name="TextBox 4"/>
              <p:cNvSpPr txBox="1">
                <a:spLocks noChangeArrowheads="1"/>
              </p:cNvSpPr>
              <p:nvPr/>
            </p:nvSpPr>
            <p:spPr bwMode="auto">
              <a:xfrm>
                <a:off x="6592146" y="2512956"/>
                <a:ext cx="1613714" cy="410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EXTREMELY OFTEN</a:t>
                </a:r>
              </a:p>
            </p:txBody>
          </p:sp>
        </p:grpSp>
        <p:grpSp>
          <p:nvGrpSpPr>
            <p:cNvPr id="211033" name="Group 9"/>
            <p:cNvGrpSpPr>
              <a:grpSpLocks/>
            </p:cNvGrpSpPr>
            <p:nvPr/>
          </p:nvGrpSpPr>
          <p:grpSpPr bwMode="auto">
            <a:xfrm>
              <a:off x="4928807" y="2530632"/>
              <a:ext cx="1288599" cy="444562"/>
              <a:chOff x="3161196" y="2451902"/>
              <a:chExt cx="1288599" cy="444562"/>
            </a:xfrm>
          </p:grpSpPr>
          <p:sp>
            <p:nvSpPr>
              <p:cNvPr id="8" name="TextBox 7"/>
              <p:cNvSpPr txBox="1"/>
              <p:nvPr/>
            </p:nvSpPr>
            <p:spPr>
              <a:xfrm>
                <a:off x="3161196" y="2451902"/>
                <a:ext cx="182560" cy="410666"/>
              </a:xfrm>
              <a:prstGeom prst="rect">
                <a:avLst/>
              </a:prstGeom>
              <a:noFill/>
              <a:ln>
                <a:noFill/>
              </a:ln>
            </p:spPr>
            <p:txBody>
              <a:bodyPr anchor="ctr">
                <a:spAutoFit/>
              </a:bodyPr>
              <a:lstStyle/>
              <a:p>
                <a:pPr algn="ctr" defTabSz="457200">
                  <a:defRPr/>
                </a:pPr>
                <a:r>
                  <a:rPr lang="en-US" sz="1400" b="1" dirty="0">
                    <a:solidFill>
                      <a:prstClr val="white"/>
                    </a:solidFill>
                  </a:rPr>
                  <a:t>2</a:t>
                </a:r>
              </a:p>
            </p:txBody>
          </p:sp>
          <p:sp>
            <p:nvSpPr>
              <p:cNvPr id="211044" name="TextBox 10"/>
              <p:cNvSpPr txBox="1">
                <a:spLocks noChangeArrowheads="1"/>
              </p:cNvSpPr>
              <p:nvPr/>
            </p:nvSpPr>
            <p:spPr bwMode="auto">
              <a:xfrm>
                <a:off x="3352515" y="2485797"/>
                <a:ext cx="1097280" cy="4106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OFTEN</a:t>
                </a:r>
              </a:p>
            </p:txBody>
          </p:sp>
        </p:grpSp>
        <p:grpSp>
          <p:nvGrpSpPr>
            <p:cNvPr id="211034" name="Group 12"/>
            <p:cNvGrpSpPr>
              <a:grpSpLocks/>
            </p:cNvGrpSpPr>
            <p:nvPr/>
          </p:nvGrpSpPr>
          <p:grpSpPr bwMode="auto">
            <a:xfrm>
              <a:off x="3458802" y="2530632"/>
              <a:ext cx="1378025" cy="444562"/>
              <a:chOff x="2707525" y="2473898"/>
              <a:chExt cx="1378025" cy="444562"/>
            </a:xfrm>
          </p:grpSpPr>
          <p:sp>
            <p:nvSpPr>
              <p:cNvPr id="7" name="TextBox 6"/>
              <p:cNvSpPr txBox="1"/>
              <p:nvPr/>
            </p:nvSpPr>
            <p:spPr>
              <a:xfrm>
                <a:off x="2707525" y="2473898"/>
                <a:ext cx="182560" cy="410666"/>
              </a:xfrm>
              <a:prstGeom prst="rect">
                <a:avLst/>
              </a:prstGeom>
              <a:noFill/>
              <a:ln>
                <a:noFill/>
              </a:ln>
            </p:spPr>
            <p:txBody>
              <a:bodyPr anchor="ctr">
                <a:spAutoFit/>
              </a:bodyPr>
              <a:lstStyle/>
              <a:p>
                <a:pPr algn="ctr" defTabSz="457200">
                  <a:defRPr/>
                </a:pPr>
                <a:r>
                  <a:rPr lang="en-US" sz="1400" b="1" dirty="0">
                    <a:solidFill>
                      <a:prstClr val="white"/>
                    </a:solidFill>
                  </a:rPr>
                  <a:t>3</a:t>
                </a:r>
              </a:p>
            </p:txBody>
          </p:sp>
          <p:sp>
            <p:nvSpPr>
              <p:cNvPr id="211042" name="TextBox 13"/>
              <p:cNvSpPr txBox="1">
                <a:spLocks noChangeArrowheads="1"/>
              </p:cNvSpPr>
              <p:nvPr/>
            </p:nvSpPr>
            <p:spPr bwMode="auto">
              <a:xfrm>
                <a:off x="2896830" y="2507793"/>
                <a:ext cx="1188720" cy="4106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SOMETIMES</a:t>
                </a:r>
              </a:p>
            </p:txBody>
          </p:sp>
        </p:grpSp>
        <p:grpSp>
          <p:nvGrpSpPr>
            <p:cNvPr id="211035" name="Group 16"/>
            <p:cNvGrpSpPr>
              <a:grpSpLocks/>
            </p:cNvGrpSpPr>
            <p:nvPr/>
          </p:nvGrpSpPr>
          <p:grpSpPr bwMode="auto">
            <a:xfrm>
              <a:off x="1984036" y="2530632"/>
              <a:ext cx="1201222" cy="444562"/>
              <a:chOff x="1913794" y="2488114"/>
              <a:chExt cx="1201222" cy="444562"/>
            </a:xfrm>
          </p:grpSpPr>
          <p:sp>
            <p:nvSpPr>
              <p:cNvPr id="6" name="TextBox 5"/>
              <p:cNvSpPr txBox="1"/>
              <p:nvPr/>
            </p:nvSpPr>
            <p:spPr>
              <a:xfrm>
                <a:off x="1913794" y="2488114"/>
                <a:ext cx="182559" cy="410666"/>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4</a:t>
                </a:r>
              </a:p>
            </p:txBody>
          </p:sp>
          <p:sp>
            <p:nvSpPr>
              <p:cNvPr id="211040" name="TextBox 15"/>
              <p:cNvSpPr txBox="1">
                <a:spLocks noChangeArrowheads="1"/>
              </p:cNvSpPr>
              <p:nvPr/>
            </p:nvSpPr>
            <p:spPr bwMode="auto">
              <a:xfrm>
                <a:off x="2109176" y="2522009"/>
                <a:ext cx="1005840" cy="4106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RARELY</a:t>
                </a:r>
              </a:p>
            </p:txBody>
          </p:sp>
        </p:grpSp>
        <p:grpSp>
          <p:nvGrpSpPr>
            <p:cNvPr id="211036" name="Group 18"/>
            <p:cNvGrpSpPr>
              <a:grpSpLocks/>
            </p:cNvGrpSpPr>
            <p:nvPr/>
          </p:nvGrpSpPr>
          <p:grpSpPr bwMode="auto">
            <a:xfrm>
              <a:off x="512443" y="2530631"/>
              <a:ext cx="1289213" cy="444561"/>
              <a:chOff x="512443" y="2464443"/>
              <a:chExt cx="1289213" cy="444561"/>
            </a:xfrm>
          </p:grpSpPr>
          <p:sp>
            <p:nvSpPr>
              <p:cNvPr id="4" name="TextBox 3"/>
              <p:cNvSpPr txBox="1"/>
              <p:nvPr/>
            </p:nvSpPr>
            <p:spPr>
              <a:xfrm>
                <a:off x="512443" y="2464443"/>
                <a:ext cx="182560" cy="410666"/>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5</a:t>
                </a:r>
              </a:p>
            </p:txBody>
          </p:sp>
          <p:sp>
            <p:nvSpPr>
              <p:cNvPr id="211038" name="TextBox 17"/>
              <p:cNvSpPr txBox="1">
                <a:spLocks noChangeArrowheads="1"/>
              </p:cNvSpPr>
              <p:nvPr/>
            </p:nvSpPr>
            <p:spPr bwMode="auto">
              <a:xfrm>
                <a:off x="704376" y="2498339"/>
                <a:ext cx="1097280" cy="410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NEVER</a:t>
                </a:r>
              </a:p>
            </p:txBody>
          </p:sp>
        </p:grpSp>
      </p:grpSp>
      <p:grpSp>
        <p:nvGrpSpPr>
          <p:cNvPr id="210950" name="Group 20"/>
          <p:cNvGrpSpPr>
            <a:grpSpLocks/>
          </p:cNvGrpSpPr>
          <p:nvPr/>
        </p:nvGrpSpPr>
        <p:grpSpPr bwMode="auto">
          <a:xfrm>
            <a:off x="467544" y="3501008"/>
            <a:ext cx="7718425" cy="353797"/>
            <a:chOff x="512443" y="2594840"/>
            <a:chExt cx="7718380" cy="324269"/>
          </a:xfrm>
        </p:grpSpPr>
        <p:grpSp>
          <p:nvGrpSpPr>
            <p:cNvPr id="211017" name="Group 21"/>
            <p:cNvGrpSpPr>
              <a:grpSpLocks/>
            </p:cNvGrpSpPr>
            <p:nvPr/>
          </p:nvGrpSpPr>
          <p:grpSpPr bwMode="auto">
            <a:xfrm>
              <a:off x="6400447" y="2594840"/>
              <a:ext cx="1830376" cy="324269"/>
              <a:chOff x="6400447" y="2543269"/>
              <a:chExt cx="1830376" cy="324269"/>
            </a:xfrm>
          </p:grpSpPr>
          <p:sp>
            <p:nvSpPr>
              <p:cNvPr id="35" name="TextBox 34"/>
              <p:cNvSpPr txBox="1"/>
              <p:nvPr/>
            </p:nvSpPr>
            <p:spPr>
              <a:xfrm>
                <a:off x="6400447" y="2543269"/>
                <a:ext cx="182561" cy="282090"/>
              </a:xfrm>
              <a:prstGeom prst="rect">
                <a:avLst/>
              </a:prstGeom>
              <a:noFill/>
              <a:ln>
                <a:noFill/>
              </a:ln>
            </p:spPr>
            <p:txBody>
              <a:bodyPr anchor="ctr">
                <a:spAutoFit/>
              </a:bodyPr>
              <a:lstStyle/>
              <a:p>
                <a:pPr algn="ctr" defTabSz="457200">
                  <a:defRPr/>
                </a:pPr>
                <a:r>
                  <a:rPr lang="en-US" sz="1400" b="1" dirty="0">
                    <a:solidFill>
                      <a:prstClr val="white"/>
                    </a:solidFill>
                  </a:rPr>
                  <a:t>1</a:t>
                </a:r>
              </a:p>
            </p:txBody>
          </p:sp>
          <p:sp>
            <p:nvSpPr>
              <p:cNvPr id="211031" name="TextBox 35"/>
              <p:cNvSpPr txBox="1">
                <a:spLocks noChangeArrowheads="1"/>
              </p:cNvSpPr>
              <p:nvPr/>
            </p:nvSpPr>
            <p:spPr bwMode="auto">
              <a:xfrm>
                <a:off x="6592146" y="2585448"/>
                <a:ext cx="1638677" cy="2820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EXTREMELY OFTEN</a:t>
                </a:r>
              </a:p>
            </p:txBody>
          </p:sp>
        </p:grpSp>
        <p:grpSp>
          <p:nvGrpSpPr>
            <p:cNvPr id="211018" name="Group 22"/>
            <p:cNvGrpSpPr>
              <a:grpSpLocks/>
            </p:cNvGrpSpPr>
            <p:nvPr/>
          </p:nvGrpSpPr>
          <p:grpSpPr bwMode="auto">
            <a:xfrm>
              <a:off x="4928842" y="2594840"/>
              <a:ext cx="1380004" cy="324269"/>
              <a:chOff x="3161231" y="2516110"/>
              <a:chExt cx="1380004" cy="324269"/>
            </a:xfrm>
          </p:grpSpPr>
          <p:sp>
            <p:nvSpPr>
              <p:cNvPr id="33" name="TextBox 32"/>
              <p:cNvSpPr txBox="1"/>
              <p:nvPr/>
            </p:nvSpPr>
            <p:spPr>
              <a:xfrm>
                <a:off x="3161231" y="2516110"/>
                <a:ext cx="182562" cy="282090"/>
              </a:xfrm>
              <a:prstGeom prst="rect">
                <a:avLst/>
              </a:prstGeom>
              <a:noFill/>
              <a:ln>
                <a:noFill/>
              </a:ln>
            </p:spPr>
            <p:txBody>
              <a:bodyPr anchor="ctr">
                <a:spAutoFit/>
              </a:bodyPr>
              <a:lstStyle/>
              <a:p>
                <a:pPr algn="ctr" defTabSz="457200">
                  <a:defRPr/>
                </a:pPr>
                <a:r>
                  <a:rPr lang="en-US" sz="1400" b="1" dirty="0">
                    <a:solidFill>
                      <a:prstClr val="white"/>
                    </a:solidFill>
                  </a:rPr>
                  <a:t>2</a:t>
                </a:r>
              </a:p>
            </p:txBody>
          </p:sp>
          <p:sp>
            <p:nvSpPr>
              <p:cNvPr id="211029" name="TextBox 33"/>
              <p:cNvSpPr txBox="1">
                <a:spLocks noChangeArrowheads="1"/>
              </p:cNvSpPr>
              <p:nvPr/>
            </p:nvSpPr>
            <p:spPr bwMode="auto">
              <a:xfrm>
                <a:off x="3352515" y="2558289"/>
                <a:ext cx="1188720" cy="2820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OFTEN</a:t>
                </a:r>
              </a:p>
            </p:txBody>
          </p:sp>
        </p:grpSp>
        <p:grpSp>
          <p:nvGrpSpPr>
            <p:cNvPr id="211019" name="Group 23"/>
            <p:cNvGrpSpPr>
              <a:grpSpLocks/>
            </p:cNvGrpSpPr>
            <p:nvPr/>
          </p:nvGrpSpPr>
          <p:grpSpPr bwMode="auto">
            <a:xfrm>
              <a:off x="3458826" y="2594840"/>
              <a:ext cx="1378001" cy="324269"/>
              <a:chOff x="2707549" y="2538106"/>
              <a:chExt cx="1378001" cy="324269"/>
            </a:xfrm>
          </p:grpSpPr>
          <p:sp>
            <p:nvSpPr>
              <p:cNvPr id="31" name="TextBox 30"/>
              <p:cNvSpPr txBox="1"/>
              <p:nvPr/>
            </p:nvSpPr>
            <p:spPr>
              <a:xfrm>
                <a:off x="2707549" y="2538106"/>
                <a:ext cx="182562" cy="282090"/>
              </a:xfrm>
              <a:prstGeom prst="rect">
                <a:avLst/>
              </a:prstGeom>
              <a:noFill/>
              <a:ln>
                <a:noFill/>
              </a:ln>
            </p:spPr>
            <p:txBody>
              <a:bodyPr anchor="ctr">
                <a:spAutoFit/>
              </a:bodyPr>
              <a:lstStyle/>
              <a:p>
                <a:pPr algn="ctr" defTabSz="457200">
                  <a:defRPr/>
                </a:pPr>
                <a:r>
                  <a:rPr lang="en-US" sz="1400" b="1" dirty="0">
                    <a:solidFill>
                      <a:prstClr val="white"/>
                    </a:solidFill>
                  </a:rPr>
                  <a:t>3</a:t>
                </a:r>
              </a:p>
            </p:txBody>
          </p:sp>
          <p:sp>
            <p:nvSpPr>
              <p:cNvPr id="211027" name="TextBox 31"/>
              <p:cNvSpPr txBox="1">
                <a:spLocks noChangeArrowheads="1"/>
              </p:cNvSpPr>
              <p:nvPr/>
            </p:nvSpPr>
            <p:spPr bwMode="auto">
              <a:xfrm>
                <a:off x="2896830" y="2580285"/>
                <a:ext cx="1188720" cy="2820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SOMETIMES</a:t>
                </a:r>
              </a:p>
            </p:txBody>
          </p:sp>
        </p:grpSp>
        <p:grpSp>
          <p:nvGrpSpPr>
            <p:cNvPr id="211020" name="Group 24"/>
            <p:cNvGrpSpPr>
              <a:grpSpLocks/>
            </p:cNvGrpSpPr>
            <p:nvPr/>
          </p:nvGrpSpPr>
          <p:grpSpPr bwMode="auto">
            <a:xfrm>
              <a:off x="1984047" y="2594840"/>
              <a:ext cx="1384091" cy="324269"/>
              <a:chOff x="1913805" y="2552322"/>
              <a:chExt cx="1384091" cy="324269"/>
            </a:xfrm>
          </p:grpSpPr>
          <p:sp>
            <p:nvSpPr>
              <p:cNvPr id="29" name="TextBox 28"/>
              <p:cNvSpPr txBox="1"/>
              <p:nvPr/>
            </p:nvSpPr>
            <p:spPr>
              <a:xfrm>
                <a:off x="1913805" y="2552322"/>
                <a:ext cx="182561" cy="282090"/>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4</a:t>
                </a:r>
              </a:p>
            </p:txBody>
          </p:sp>
          <p:sp>
            <p:nvSpPr>
              <p:cNvPr id="211025" name="TextBox 29"/>
              <p:cNvSpPr txBox="1">
                <a:spLocks noChangeArrowheads="1"/>
              </p:cNvSpPr>
              <p:nvPr/>
            </p:nvSpPr>
            <p:spPr bwMode="auto">
              <a:xfrm>
                <a:off x="2109176" y="2594501"/>
                <a:ext cx="1188720" cy="2820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RARELY</a:t>
                </a:r>
              </a:p>
            </p:txBody>
          </p:sp>
        </p:grpSp>
        <p:grpSp>
          <p:nvGrpSpPr>
            <p:cNvPr id="211021" name="Group 25"/>
            <p:cNvGrpSpPr>
              <a:grpSpLocks/>
            </p:cNvGrpSpPr>
            <p:nvPr/>
          </p:nvGrpSpPr>
          <p:grpSpPr bwMode="auto">
            <a:xfrm>
              <a:off x="512443" y="2594840"/>
              <a:ext cx="1380653" cy="324269"/>
              <a:chOff x="512443" y="2528652"/>
              <a:chExt cx="1380653" cy="324269"/>
            </a:xfrm>
          </p:grpSpPr>
          <p:sp>
            <p:nvSpPr>
              <p:cNvPr id="27" name="TextBox 26"/>
              <p:cNvSpPr txBox="1"/>
              <p:nvPr/>
            </p:nvSpPr>
            <p:spPr>
              <a:xfrm>
                <a:off x="512443" y="2528652"/>
                <a:ext cx="182562" cy="282090"/>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5</a:t>
                </a:r>
              </a:p>
            </p:txBody>
          </p:sp>
          <p:sp>
            <p:nvSpPr>
              <p:cNvPr id="211023" name="TextBox 27"/>
              <p:cNvSpPr txBox="1">
                <a:spLocks noChangeArrowheads="1"/>
              </p:cNvSpPr>
              <p:nvPr/>
            </p:nvSpPr>
            <p:spPr bwMode="auto">
              <a:xfrm>
                <a:off x="704376" y="2570831"/>
                <a:ext cx="1188720" cy="2820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NEVER</a:t>
                </a:r>
              </a:p>
            </p:txBody>
          </p:sp>
        </p:grpSp>
      </p:grpSp>
      <p:grpSp>
        <p:nvGrpSpPr>
          <p:cNvPr id="210951" name="Group 36"/>
          <p:cNvGrpSpPr>
            <a:grpSpLocks/>
          </p:cNvGrpSpPr>
          <p:nvPr/>
        </p:nvGrpSpPr>
        <p:grpSpPr bwMode="auto">
          <a:xfrm>
            <a:off x="467544" y="2899540"/>
            <a:ext cx="7718425" cy="318785"/>
            <a:chOff x="512443" y="2530672"/>
            <a:chExt cx="7718380" cy="425108"/>
          </a:xfrm>
        </p:grpSpPr>
        <p:grpSp>
          <p:nvGrpSpPr>
            <p:cNvPr id="211002" name="Group 37"/>
            <p:cNvGrpSpPr>
              <a:grpSpLocks/>
            </p:cNvGrpSpPr>
            <p:nvPr/>
          </p:nvGrpSpPr>
          <p:grpSpPr bwMode="auto">
            <a:xfrm>
              <a:off x="6400447" y="2530672"/>
              <a:ext cx="1830376" cy="425108"/>
              <a:chOff x="6400447" y="2479101"/>
              <a:chExt cx="1830376" cy="425108"/>
            </a:xfrm>
          </p:grpSpPr>
          <p:sp>
            <p:nvSpPr>
              <p:cNvPr id="51" name="TextBox 50"/>
              <p:cNvSpPr txBox="1"/>
              <p:nvPr/>
            </p:nvSpPr>
            <p:spPr>
              <a:xfrm>
                <a:off x="6400447" y="2479101"/>
                <a:ext cx="182561" cy="410429"/>
              </a:xfrm>
              <a:prstGeom prst="rect">
                <a:avLst/>
              </a:prstGeom>
              <a:noFill/>
              <a:ln>
                <a:noFill/>
              </a:ln>
            </p:spPr>
            <p:txBody>
              <a:bodyPr anchor="ctr">
                <a:spAutoFit/>
              </a:bodyPr>
              <a:lstStyle/>
              <a:p>
                <a:pPr algn="ctr" defTabSz="457200">
                  <a:defRPr/>
                </a:pPr>
                <a:r>
                  <a:rPr lang="en-US" sz="1400" b="1" dirty="0">
                    <a:solidFill>
                      <a:prstClr val="white"/>
                    </a:solidFill>
                  </a:rPr>
                  <a:t>1</a:t>
                </a:r>
              </a:p>
            </p:txBody>
          </p:sp>
          <p:sp>
            <p:nvSpPr>
              <p:cNvPr id="211016" name="TextBox 51"/>
              <p:cNvSpPr txBox="1">
                <a:spLocks noChangeArrowheads="1"/>
              </p:cNvSpPr>
              <p:nvPr/>
            </p:nvSpPr>
            <p:spPr bwMode="auto">
              <a:xfrm>
                <a:off x="6592146" y="2493780"/>
                <a:ext cx="1638677"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EXTREMELY OFTEN</a:t>
                </a:r>
              </a:p>
            </p:txBody>
          </p:sp>
        </p:grpSp>
        <p:grpSp>
          <p:nvGrpSpPr>
            <p:cNvPr id="211003" name="Group 38"/>
            <p:cNvGrpSpPr>
              <a:grpSpLocks/>
            </p:cNvGrpSpPr>
            <p:nvPr/>
          </p:nvGrpSpPr>
          <p:grpSpPr bwMode="auto">
            <a:xfrm>
              <a:off x="4928842" y="2530672"/>
              <a:ext cx="1288564" cy="425108"/>
              <a:chOff x="3161231" y="2451942"/>
              <a:chExt cx="1288564" cy="425108"/>
            </a:xfrm>
          </p:grpSpPr>
          <p:sp>
            <p:nvSpPr>
              <p:cNvPr id="49" name="TextBox 48"/>
              <p:cNvSpPr txBox="1"/>
              <p:nvPr/>
            </p:nvSpPr>
            <p:spPr>
              <a:xfrm>
                <a:off x="3161231" y="2451942"/>
                <a:ext cx="182562" cy="410429"/>
              </a:xfrm>
              <a:prstGeom prst="rect">
                <a:avLst/>
              </a:prstGeom>
              <a:noFill/>
              <a:ln>
                <a:noFill/>
              </a:ln>
            </p:spPr>
            <p:txBody>
              <a:bodyPr anchor="ctr">
                <a:spAutoFit/>
              </a:bodyPr>
              <a:lstStyle/>
              <a:p>
                <a:pPr algn="ctr" defTabSz="457200">
                  <a:defRPr/>
                </a:pPr>
                <a:r>
                  <a:rPr lang="en-US" sz="1400" b="1" dirty="0">
                    <a:solidFill>
                      <a:prstClr val="white"/>
                    </a:solidFill>
                  </a:rPr>
                  <a:t>2</a:t>
                </a:r>
              </a:p>
            </p:txBody>
          </p:sp>
          <p:sp>
            <p:nvSpPr>
              <p:cNvPr id="211014" name="TextBox 49"/>
              <p:cNvSpPr txBox="1">
                <a:spLocks noChangeArrowheads="1"/>
              </p:cNvSpPr>
              <p:nvPr/>
            </p:nvSpPr>
            <p:spPr bwMode="auto">
              <a:xfrm>
                <a:off x="3352515" y="2466621"/>
                <a:ext cx="1097280"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OFTEN</a:t>
                </a:r>
              </a:p>
            </p:txBody>
          </p:sp>
        </p:grpSp>
        <p:grpSp>
          <p:nvGrpSpPr>
            <p:cNvPr id="211004" name="Group 39"/>
            <p:cNvGrpSpPr>
              <a:grpSpLocks/>
            </p:cNvGrpSpPr>
            <p:nvPr/>
          </p:nvGrpSpPr>
          <p:grpSpPr bwMode="auto">
            <a:xfrm>
              <a:off x="3458826" y="2530672"/>
              <a:ext cx="1378001" cy="425108"/>
              <a:chOff x="2707549" y="2473938"/>
              <a:chExt cx="1378001" cy="425108"/>
            </a:xfrm>
          </p:grpSpPr>
          <p:sp>
            <p:nvSpPr>
              <p:cNvPr id="47" name="TextBox 46"/>
              <p:cNvSpPr txBox="1"/>
              <p:nvPr/>
            </p:nvSpPr>
            <p:spPr>
              <a:xfrm>
                <a:off x="2707549" y="2473938"/>
                <a:ext cx="182562" cy="410429"/>
              </a:xfrm>
              <a:prstGeom prst="rect">
                <a:avLst/>
              </a:prstGeom>
              <a:noFill/>
              <a:ln>
                <a:noFill/>
              </a:ln>
            </p:spPr>
            <p:txBody>
              <a:bodyPr anchor="ctr">
                <a:spAutoFit/>
              </a:bodyPr>
              <a:lstStyle/>
              <a:p>
                <a:pPr algn="ctr" defTabSz="457200">
                  <a:defRPr/>
                </a:pPr>
                <a:r>
                  <a:rPr lang="en-US" sz="1400" b="1" dirty="0">
                    <a:solidFill>
                      <a:prstClr val="white"/>
                    </a:solidFill>
                  </a:rPr>
                  <a:t>3</a:t>
                </a:r>
              </a:p>
            </p:txBody>
          </p:sp>
          <p:sp>
            <p:nvSpPr>
              <p:cNvPr id="211012" name="TextBox 47"/>
              <p:cNvSpPr txBox="1">
                <a:spLocks noChangeArrowheads="1"/>
              </p:cNvSpPr>
              <p:nvPr/>
            </p:nvSpPr>
            <p:spPr bwMode="auto">
              <a:xfrm>
                <a:off x="2896830" y="2488617"/>
                <a:ext cx="1188720"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SOMETIMES</a:t>
                </a:r>
              </a:p>
            </p:txBody>
          </p:sp>
        </p:grpSp>
        <p:grpSp>
          <p:nvGrpSpPr>
            <p:cNvPr id="211005" name="Group 40"/>
            <p:cNvGrpSpPr>
              <a:grpSpLocks/>
            </p:cNvGrpSpPr>
            <p:nvPr/>
          </p:nvGrpSpPr>
          <p:grpSpPr bwMode="auto">
            <a:xfrm>
              <a:off x="1984047" y="2530672"/>
              <a:ext cx="1384091" cy="425108"/>
              <a:chOff x="1913805" y="2488154"/>
              <a:chExt cx="1384091" cy="425108"/>
            </a:xfrm>
          </p:grpSpPr>
          <p:sp>
            <p:nvSpPr>
              <p:cNvPr id="45" name="TextBox 44"/>
              <p:cNvSpPr txBox="1"/>
              <p:nvPr/>
            </p:nvSpPr>
            <p:spPr>
              <a:xfrm>
                <a:off x="1913805" y="2488154"/>
                <a:ext cx="182561" cy="410429"/>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4</a:t>
                </a:r>
              </a:p>
            </p:txBody>
          </p:sp>
          <p:sp>
            <p:nvSpPr>
              <p:cNvPr id="211010" name="TextBox 45"/>
              <p:cNvSpPr txBox="1">
                <a:spLocks noChangeArrowheads="1"/>
              </p:cNvSpPr>
              <p:nvPr/>
            </p:nvSpPr>
            <p:spPr bwMode="auto">
              <a:xfrm>
                <a:off x="2109176" y="2502833"/>
                <a:ext cx="1188720"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RARELY</a:t>
                </a:r>
              </a:p>
            </p:txBody>
          </p:sp>
        </p:grpSp>
        <p:grpSp>
          <p:nvGrpSpPr>
            <p:cNvPr id="211006" name="Group 41"/>
            <p:cNvGrpSpPr>
              <a:grpSpLocks/>
            </p:cNvGrpSpPr>
            <p:nvPr/>
          </p:nvGrpSpPr>
          <p:grpSpPr bwMode="auto">
            <a:xfrm>
              <a:off x="512443" y="2530672"/>
              <a:ext cx="1380653" cy="425108"/>
              <a:chOff x="512443" y="2464484"/>
              <a:chExt cx="1380653" cy="425108"/>
            </a:xfrm>
          </p:grpSpPr>
          <p:sp>
            <p:nvSpPr>
              <p:cNvPr id="43" name="TextBox 42"/>
              <p:cNvSpPr txBox="1"/>
              <p:nvPr/>
            </p:nvSpPr>
            <p:spPr>
              <a:xfrm>
                <a:off x="512443" y="2464484"/>
                <a:ext cx="182562" cy="410429"/>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5</a:t>
                </a:r>
              </a:p>
            </p:txBody>
          </p:sp>
          <p:sp>
            <p:nvSpPr>
              <p:cNvPr id="211008" name="TextBox 43"/>
              <p:cNvSpPr txBox="1">
                <a:spLocks noChangeArrowheads="1"/>
              </p:cNvSpPr>
              <p:nvPr/>
            </p:nvSpPr>
            <p:spPr bwMode="auto">
              <a:xfrm>
                <a:off x="704376" y="2479163"/>
                <a:ext cx="1188720"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NEVER</a:t>
                </a:r>
              </a:p>
            </p:txBody>
          </p:sp>
        </p:grpSp>
      </p:grpSp>
      <p:grpSp>
        <p:nvGrpSpPr>
          <p:cNvPr id="210952" name="Group 52"/>
          <p:cNvGrpSpPr>
            <a:grpSpLocks/>
          </p:cNvGrpSpPr>
          <p:nvPr/>
        </p:nvGrpSpPr>
        <p:grpSpPr bwMode="auto">
          <a:xfrm>
            <a:off x="453975" y="4869160"/>
            <a:ext cx="7718425" cy="387527"/>
            <a:chOff x="512443" y="2530672"/>
            <a:chExt cx="7718380" cy="516777"/>
          </a:xfrm>
        </p:grpSpPr>
        <p:grpSp>
          <p:nvGrpSpPr>
            <p:cNvPr id="210987" name="Group 53"/>
            <p:cNvGrpSpPr>
              <a:grpSpLocks/>
            </p:cNvGrpSpPr>
            <p:nvPr/>
          </p:nvGrpSpPr>
          <p:grpSpPr bwMode="auto">
            <a:xfrm>
              <a:off x="6400447" y="2530672"/>
              <a:ext cx="1830376" cy="516777"/>
              <a:chOff x="6400447" y="2479101"/>
              <a:chExt cx="1830376" cy="516777"/>
            </a:xfrm>
          </p:grpSpPr>
          <p:sp>
            <p:nvSpPr>
              <p:cNvPr id="67" name="TextBox 66"/>
              <p:cNvSpPr txBox="1"/>
              <p:nvPr/>
            </p:nvSpPr>
            <p:spPr>
              <a:xfrm>
                <a:off x="6400447" y="2479101"/>
                <a:ext cx="182561" cy="410428"/>
              </a:xfrm>
              <a:prstGeom prst="rect">
                <a:avLst/>
              </a:prstGeom>
              <a:noFill/>
              <a:ln>
                <a:noFill/>
              </a:ln>
            </p:spPr>
            <p:txBody>
              <a:bodyPr anchor="ctr">
                <a:spAutoFit/>
              </a:bodyPr>
              <a:lstStyle/>
              <a:p>
                <a:pPr algn="ctr" defTabSz="457200">
                  <a:defRPr/>
                </a:pPr>
                <a:r>
                  <a:rPr lang="en-US" sz="1400" b="1" dirty="0">
                    <a:solidFill>
                      <a:prstClr val="white"/>
                    </a:solidFill>
                  </a:rPr>
                  <a:t>1</a:t>
                </a:r>
              </a:p>
            </p:txBody>
          </p:sp>
          <p:sp>
            <p:nvSpPr>
              <p:cNvPr id="211001" name="TextBox 67"/>
              <p:cNvSpPr txBox="1">
                <a:spLocks noChangeArrowheads="1"/>
              </p:cNvSpPr>
              <p:nvPr/>
            </p:nvSpPr>
            <p:spPr bwMode="auto">
              <a:xfrm>
                <a:off x="6592146" y="2585450"/>
                <a:ext cx="1638677" cy="4104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a:solidFill>
                      <a:prstClr val="white"/>
                    </a:solidFill>
                    <a:latin typeface="Calibri"/>
                    <a:cs typeface="Arial" pitchFamily="34" charset="0"/>
                  </a:rPr>
                  <a:t>EXTREMELY OFTEN</a:t>
                </a:r>
              </a:p>
            </p:txBody>
          </p:sp>
        </p:grpSp>
        <p:grpSp>
          <p:nvGrpSpPr>
            <p:cNvPr id="210988" name="Group 54"/>
            <p:cNvGrpSpPr>
              <a:grpSpLocks/>
            </p:cNvGrpSpPr>
            <p:nvPr/>
          </p:nvGrpSpPr>
          <p:grpSpPr bwMode="auto">
            <a:xfrm>
              <a:off x="4928842" y="2530672"/>
              <a:ext cx="1380004" cy="516777"/>
              <a:chOff x="3161231" y="2451942"/>
              <a:chExt cx="1380004" cy="516777"/>
            </a:xfrm>
          </p:grpSpPr>
          <p:sp>
            <p:nvSpPr>
              <p:cNvPr id="65" name="TextBox 64"/>
              <p:cNvSpPr txBox="1"/>
              <p:nvPr/>
            </p:nvSpPr>
            <p:spPr>
              <a:xfrm>
                <a:off x="3161231" y="2451942"/>
                <a:ext cx="182562" cy="410428"/>
              </a:xfrm>
              <a:prstGeom prst="rect">
                <a:avLst/>
              </a:prstGeom>
              <a:noFill/>
              <a:ln>
                <a:noFill/>
              </a:ln>
            </p:spPr>
            <p:txBody>
              <a:bodyPr anchor="ctr">
                <a:spAutoFit/>
              </a:bodyPr>
              <a:lstStyle/>
              <a:p>
                <a:pPr algn="ctr" defTabSz="457200">
                  <a:defRPr/>
                </a:pPr>
                <a:r>
                  <a:rPr lang="en-US" sz="1400" b="1" dirty="0">
                    <a:solidFill>
                      <a:prstClr val="white"/>
                    </a:solidFill>
                  </a:rPr>
                  <a:t>2</a:t>
                </a:r>
              </a:p>
            </p:txBody>
          </p:sp>
          <p:sp>
            <p:nvSpPr>
              <p:cNvPr id="210999" name="TextBox 65"/>
              <p:cNvSpPr txBox="1">
                <a:spLocks noChangeArrowheads="1"/>
              </p:cNvSpPr>
              <p:nvPr/>
            </p:nvSpPr>
            <p:spPr bwMode="auto">
              <a:xfrm>
                <a:off x="3352515" y="2558291"/>
                <a:ext cx="1188720" cy="4104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a:solidFill>
                      <a:prstClr val="white"/>
                    </a:solidFill>
                    <a:latin typeface="Calibri"/>
                    <a:cs typeface="Arial" pitchFamily="34" charset="0"/>
                  </a:rPr>
                  <a:t>OFTEN</a:t>
                </a:r>
              </a:p>
            </p:txBody>
          </p:sp>
        </p:grpSp>
        <p:grpSp>
          <p:nvGrpSpPr>
            <p:cNvPr id="210989" name="Group 55"/>
            <p:cNvGrpSpPr>
              <a:grpSpLocks/>
            </p:cNvGrpSpPr>
            <p:nvPr/>
          </p:nvGrpSpPr>
          <p:grpSpPr bwMode="auto">
            <a:xfrm>
              <a:off x="3458826" y="2530672"/>
              <a:ext cx="1286561" cy="516777"/>
              <a:chOff x="2707549" y="2473938"/>
              <a:chExt cx="1286561" cy="516777"/>
            </a:xfrm>
          </p:grpSpPr>
          <p:sp>
            <p:nvSpPr>
              <p:cNvPr id="63" name="TextBox 62"/>
              <p:cNvSpPr txBox="1"/>
              <p:nvPr/>
            </p:nvSpPr>
            <p:spPr>
              <a:xfrm>
                <a:off x="2707549" y="2473938"/>
                <a:ext cx="182562" cy="410428"/>
              </a:xfrm>
              <a:prstGeom prst="rect">
                <a:avLst/>
              </a:prstGeom>
              <a:noFill/>
              <a:ln>
                <a:noFill/>
              </a:ln>
            </p:spPr>
            <p:txBody>
              <a:bodyPr anchor="ctr">
                <a:spAutoFit/>
              </a:bodyPr>
              <a:lstStyle/>
              <a:p>
                <a:pPr algn="ctr" defTabSz="457200">
                  <a:defRPr/>
                </a:pPr>
                <a:r>
                  <a:rPr lang="en-US" sz="1400" b="1" dirty="0">
                    <a:solidFill>
                      <a:prstClr val="white"/>
                    </a:solidFill>
                  </a:rPr>
                  <a:t>3</a:t>
                </a:r>
              </a:p>
            </p:txBody>
          </p:sp>
          <p:sp>
            <p:nvSpPr>
              <p:cNvPr id="210997" name="TextBox 63"/>
              <p:cNvSpPr txBox="1">
                <a:spLocks noChangeArrowheads="1"/>
              </p:cNvSpPr>
              <p:nvPr/>
            </p:nvSpPr>
            <p:spPr bwMode="auto">
              <a:xfrm>
                <a:off x="2896830" y="2580287"/>
                <a:ext cx="1097280" cy="4104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a:solidFill>
                      <a:prstClr val="white"/>
                    </a:solidFill>
                    <a:latin typeface="Calibri"/>
                    <a:cs typeface="Arial" pitchFamily="34" charset="0"/>
                  </a:rPr>
                  <a:t>SOMETIMES</a:t>
                </a:r>
              </a:p>
            </p:txBody>
          </p:sp>
        </p:grpSp>
        <p:grpSp>
          <p:nvGrpSpPr>
            <p:cNvPr id="210990" name="Group 56"/>
            <p:cNvGrpSpPr>
              <a:grpSpLocks/>
            </p:cNvGrpSpPr>
            <p:nvPr/>
          </p:nvGrpSpPr>
          <p:grpSpPr bwMode="auto">
            <a:xfrm>
              <a:off x="1984047" y="2530672"/>
              <a:ext cx="1292651" cy="516777"/>
              <a:chOff x="1913805" y="2488154"/>
              <a:chExt cx="1292651" cy="516777"/>
            </a:xfrm>
          </p:grpSpPr>
          <p:sp>
            <p:nvSpPr>
              <p:cNvPr id="61" name="TextBox 60"/>
              <p:cNvSpPr txBox="1"/>
              <p:nvPr/>
            </p:nvSpPr>
            <p:spPr>
              <a:xfrm>
                <a:off x="1913805" y="2488154"/>
                <a:ext cx="182561" cy="410428"/>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4</a:t>
                </a:r>
              </a:p>
            </p:txBody>
          </p:sp>
          <p:sp>
            <p:nvSpPr>
              <p:cNvPr id="210995" name="TextBox 61"/>
              <p:cNvSpPr txBox="1">
                <a:spLocks noChangeArrowheads="1"/>
              </p:cNvSpPr>
              <p:nvPr/>
            </p:nvSpPr>
            <p:spPr bwMode="auto">
              <a:xfrm>
                <a:off x="2109176" y="2594503"/>
                <a:ext cx="1097280" cy="4104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RARELY</a:t>
                </a:r>
              </a:p>
            </p:txBody>
          </p:sp>
        </p:grpSp>
        <p:grpSp>
          <p:nvGrpSpPr>
            <p:cNvPr id="210991" name="Group 57"/>
            <p:cNvGrpSpPr>
              <a:grpSpLocks/>
            </p:cNvGrpSpPr>
            <p:nvPr/>
          </p:nvGrpSpPr>
          <p:grpSpPr bwMode="auto">
            <a:xfrm>
              <a:off x="512443" y="2530672"/>
              <a:ext cx="1380653" cy="516777"/>
              <a:chOff x="512443" y="2464484"/>
              <a:chExt cx="1380653" cy="516777"/>
            </a:xfrm>
          </p:grpSpPr>
          <p:sp>
            <p:nvSpPr>
              <p:cNvPr id="59" name="TextBox 58"/>
              <p:cNvSpPr txBox="1"/>
              <p:nvPr/>
            </p:nvSpPr>
            <p:spPr>
              <a:xfrm>
                <a:off x="512443" y="2464484"/>
                <a:ext cx="182562" cy="410428"/>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5</a:t>
                </a:r>
              </a:p>
            </p:txBody>
          </p:sp>
          <p:sp>
            <p:nvSpPr>
              <p:cNvPr id="210993" name="TextBox 59"/>
              <p:cNvSpPr txBox="1">
                <a:spLocks noChangeArrowheads="1"/>
              </p:cNvSpPr>
              <p:nvPr/>
            </p:nvSpPr>
            <p:spPr bwMode="auto">
              <a:xfrm>
                <a:off x="704376" y="2570833"/>
                <a:ext cx="1188720" cy="4104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a:solidFill>
                      <a:prstClr val="white"/>
                    </a:solidFill>
                    <a:latin typeface="Calibri"/>
                    <a:cs typeface="Arial" pitchFamily="34" charset="0"/>
                  </a:rPr>
                  <a:t>NEVER</a:t>
                </a:r>
              </a:p>
            </p:txBody>
          </p:sp>
        </p:grpSp>
      </p:grpSp>
      <p:grpSp>
        <p:nvGrpSpPr>
          <p:cNvPr id="210953" name="Group 68"/>
          <p:cNvGrpSpPr>
            <a:grpSpLocks/>
          </p:cNvGrpSpPr>
          <p:nvPr/>
        </p:nvGrpSpPr>
        <p:grpSpPr bwMode="auto">
          <a:xfrm>
            <a:off x="467543" y="4077039"/>
            <a:ext cx="7718427" cy="357064"/>
            <a:chOff x="512443" y="2590426"/>
            <a:chExt cx="7718380" cy="337516"/>
          </a:xfrm>
        </p:grpSpPr>
        <p:grpSp>
          <p:nvGrpSpPr>
            <p:cNvPr id="210972" name="Group 69"/>
            <p:cNvGrpSpPr>
              <a:grpSpLocks/>
            </p:cNvGrpSpPr>
            <p:nvPr/>
          </p:nvGrpSpPr>
          <p:grpSpPr bwMode="auto">
            <a:xfrm>
              <a:off x="6400447" y="2590426"/>
              <a:ext cx="1830376" cy="337516"/>
              <a:chOff x="6400447" y="2538855"/>
              <a:chExt cx="1830376" cy="337516"/>
            </a:xfrm>
          </p:grpSpPr>
          <p:sp>
            <p:nvSpPr>
              <p:cNvPr id="83" name="TextBox 82"/>
              <p:cNvSpPr txBox="1"/>
              <p:nvPr/>
            </p:nvSpPr>
            <p:spPr>
              <a:xfrm>
                <a:off x="6400447" y="2538855"/>
                <a:ext cx="182561" cy="290923"/>
              </a:xfrm>
              <a:prstGeom prst="rect">
                <a:avLst/>
              </a:prstGeom>
              <a:noFill/>
              <a:ln>
                <a:noFill/>
              </a:ln>
            </p:spPr>
            <p:txBody>
              <a:bodyPr anchor="ctr">
                <a:spAutoFit/>
              </a:bodyPr>
              <a:lstStyle/>
              <a:p>
                <a:pPr algn="ctr" defTabSz="457200">
                  <a:defRPr/>
                </a:pPr>
                <a:r>
                  <a:rPr lang="en-US" sz="1400" b="1" dirty="0">
                    <a:solidFill>
                      <a:prstClr val="white"/>
                    </a:solidFill>
                  </a:rPr>
                  <a:t>1</a:t>
                </a:r>
              </a:p>
            </p:txBody>
          </p:sp>
          <p:sp>
            <p:nvSpPr>
              <p:cNvPr id="210986" name="TextBox 83"/>
              <p:cNvSpPr txBox="1">
                <a:spLocks noChangeArrowheads="1"/>
              </p:cNvSpPr>
              <p:nvPr/>
            </p:nvSpPr>
            <p:spPr bwMode="auto">
              <a:xfrm>
                <a:off x="6592146" y="2585448"/>
                <a:ext cx="1638677" cy="2909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ALL THE TIME</a:t>
                </a:r>
              </a:p>
            </p:txBody>
          </p:sp>
        </p:grpSp>
        <p:grpSp>
          <p:nvGrpSpPr>
            <p:cNvPr id="210973" name="Group 70"/>
            <p:cNvGrpSpPr>
              <a:grpSpLocks/>
            </p:cNvGrpSpPr>
            <p:nvPr/>
          </p:nvGrpSpPr>
          <p:grpSpPr bwMode="auto">
            <a:xfrm>
              <a:off x="4928842" y="2590426"/>
              <a:ext cx="1288564" cy="337516"/>
              <a:chOff x="3161231" y="2511696"/>
              <a:chExt cx="1288564" cy="337516"/>
            </a:xfrm>
          </p:grpSpPr>
          <p:sp>
            <p:nvSpPr>
              <p:cNvPr id="81" name="TextBox 80"/>
              <p:cNvSpPr txBox="1"/>
              <p:nvPr/>
            </p:nvSpPr>
            <p:spPr>
              <a:xfrm>
                <a:off x="3161231" y="2511696"/>
                <a:ext cx="182562" cy="290924"/>
              </a:xfrm>
              <a:prstGeom prst="rect">
                <a:avLst/>
              </a:prstGeom>
              <a:noFill/>
              <a:ln>
                <a:noFill/>
              </a:ln>
            </p:spPr>
            <p:txBody>
              <a:bodyPr anchor="ctr">
                <a:spAutoFit/>
              </a:bodyPr>
              <a:lstStyle/>
              <a:p>
                <a:pPr algn="ctr" defTabSz="457200">
                  <a:defRPr/>
                </a:pPr>
                <a:r>
                  <a:rPr lang="en-US" sz="1400" b="1" dirty="0">
                    <a:solidFill>
                      <a:prstClr val="white"/>
                    </a:solidFill>
                  </a:rPr>
                  <a:t>2</a:t>
                </a:r>
              </a:p>
            </p:txBody>
          </p:sp>
          <p:sp>
            <p:nvSpPr>
              <p:cNvPr id="210984" name="TextBox 81"/>
              <p:cNvSpPr txBox="1">
                <a:spLocks noChangeArrowheads="1"/>
              </p:cNvSpPr>
              <p:nvPr/>
            </p:nvSpPr>
            <p:spPr bwMode="auto">
              <a:xfrm>
                <a:off x="3352515" y="2558289"/>
                <a:ext cx="1097280" cy="2909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A LOT</a:t>
                </a:r>
              </a:p>
            </p:txBody>
          </p:sp>
        </p:grpSp>
        <p:grpSp>
          <p:nvGrpSpPr>
            <p:cNvPr id="210974" name="Group 71"/>
            <p:cNvGrpSpPr>
              <a:grpSpLocks/>
            </p:cNvGrpSpPr>
            <p:nvPr/>
          </p:nvGrpSpPr>
          <p:grpSpPr bwMode="auto">
            <a:xfrm>
              <a:off x="3458826" y="2590426"/>
              <a:ext cx="1378001" cy="337516"/>
              <a:chOff x="2707549" y="2533692"/>
              <a:chExt cx="1378001" cy="337516"/>
            </a:xfrm>
          </p:grpSpPr>
          <p:sp>
            <p:nvSpPr>
              <p:cNvPr id="79" name="TextBox 78"/>
              <p:cNvSpPr txBox="1"/>
              <p:nvPr/>
            </p:nvSpPr>
            <p:spPr>
              <a:xfrm>
                <a:off x="2707549" y="2533692"/>
                <a:ext cx="182562" cy="290924"/>
              </a:xfrm>
              <a:prstGeom prst="rect">
                <a:avLst/>
              </a:prstGeom>
              <a:noFill/>
              <a:ln>
                <a:noFill/>
              </a:ln>
            </p:spPr>
            <p:txBody>
              <a:bodyPr anchor="ctr">
                <a:spAutoFit/>
              </a:bodyPr>
              <a:lstStyle/>
              <a:p>
                <a:pPr algn="ctr" defTabSz="457200">
                  <a:defRPr/>
                </a:pPr>
                <a:r>
                  <a:rPr lang="en-US" sz="1400" b="1" dirty="0">
                    <a:solidFill>
                      <a:prstClr val="white"/>
                    </a:solidFill>
                  </a:rPr>
                  <a:t>3</a:t>
                </a:r>
              </a:p>
            </p:txBody>
          </p:sp>
          <p:sp>
            <p:nvSpPr>
              <p:cNvPr id="210982" name="TextBox 79"/>
              <p:cNvSpPr txBox="1">
                <a:spLocks noChangeArrowheads="1"/>
              </p:cNvSpPr>
              <p:nvPr/>
            </p:nvSpPr>
            <p:spPr bwMode="auto">
              <a:xfrm>
                <a:off x="2896830" y="2580285"/>
                <a:ext cx="1188720" cy="2909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SOMEWHAT</a:t>
                </a:r>
              </a:p>
            </p:txBody>
          </p:sp>
        </p:grpSp>
        <p:grpSp>
          <p:nvGrpSpPr>
            <p:cNvPr id="210975" name="Group 72"/>
            <p:cNvGrpSpPr>
              <a:grpSpLocks/>
            </p:cNvGrpSpPr>
            <p:nvPr/>
          </p:nvGrpSpPr>
          <p:grpSpPr bwMode="auto">
            <a:xfrm>
              <a:off x="1984047" y="2590426"/>
              <a:ext cx="1803089" cy="293440"/>
              <a:chOff x="1913805" y="2547908"/>
              <a:chExt cx="1803089" cy="293440"/>
            </a:xfrm>
          </p:grpSpPr>
          <p:sp>
            <p:nvSpPr>
              <p:cNvPr id="77" name="TextBox 76"/>
              <p:cNvSpPr txBox="1"/>
              <p:nvPr/>
            </p:nvSpPr>
            <p:spPr>
              <a:xfrm>
                <a:off x="1913805" y="2547908"/>
                <a:ext cx="182561" cy="290924"/>
              </a:xfrm>
              <a:prstGeom prst="rect">
                <a:avLst/>
              </a:prstGeom>
              <a:noFill/>
              <a:ln>
                <a:noFill/>
              </a:ln>
            </p:spPr>
            <p:txBody>
              <a:bodyPr anchor="ctr">
                <a:spAutoFit/>
              </a:bodyPr>
              <a:lstStyle/>
              <a:p>
                <a:pPr algn="ctr" defTabSz="457200">
                  <a:defRPr/>
                </a:pPr>
                <a:r>
                  <a:rPr lang="en-US" sz="1400" b="1" dirty="0">
                    <a:solidFill>
                      <a:prstClr val="white"/>
                    </a:solidFill>
                  </a:rPr>
                  <a:t>4</a:t>
                </a:r>
              </a:p>
            </p:txBody>
          </p:sp>
          <p:sp>
            <p:nvSpPr>
              <p:cNvPr id="210980" name="TextBox 77"/>
              <p:cNvSpPr txBox="1">
                <a:spLocks noChangeArrowheads="1"/>
              </p:cNvSpPr>
              <p:nvPr/>
            </p:nvSpPr>
            <p:spPr bwMode="auto">
              <a:xfrm>
                <a:off x="2078217" y="2550425"/>
                <a:ext cx="1638677" cy="2909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A LITTLE</a:t>
                </a:r>
              </a:p>
            </p:txBody>
          </p:sp>
        </p:grpSp>
        <p:grpSp>
          <p:nvGrpSpPr>
            <p:cNvPr id="210976" name="Group 73"/>
            <p:cNvGrpSpPr>
              <a:grpSpLocks/>
            </p:cNvGrpSpPr>
            <p:nvPr/>
          </p:nvGrpSpPr>
          <p:grpSpPr bwMode="auto">
            <a:xfrm>
              <a:off x="512443" y="2590426"/>
              <a:ext cx="1981900" cy="311083"/>
              <a:chOff x="512443" y="2524238"/>
              <a:chExt cx="1981900" cy="311083"/>
            </a:xfrm>
          </p:grpSpPr>
          <p:sp>
            <p:nvSpPr>
              <p:cNvPr id="75" name="TextBox 74"/>
              <p:cNvSpPr txBox="1"/>
              <p:nvPr/>
            </p:nvSpPr>
            <p:spPr>
              <a:xfrm>
                <a:off x="512443" y="2524238"/>
                <a:ext cx="182562" cy="290924"/>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5</a:t>
                </a:r>
              </a:p>
            </p:txBody>
          </p:sp>
          <p:sp>
            <p:nvSpPr>
              <p:cNvPr id="210978" name="TextBox 75"/>
              <p:cNvSpPr txBox="1">
                <a:spLocks noChangeArrowheads="1"/>
              </p:cNvSpPr>
              <p:nvPr/>
            </p:nvSpPr>
            <p:spPr bwMode="auto">
              <a:xfrm>
                <a:off x="855666" y="2544398"/>
                <a:ext cx="1638677" cy="2909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NOT AT ALL</a:t>
                </a:r>
              </a:p>
            </p:txBody>
          </p:sp>
        </p:grpSp>
      </p:grpSp>
      <p:grpSp>
        <p:nvGrpSpPr>
          <p:cNvPr id="210954" name="Group 84"/>
          <p:cNvGrpSpPr>
            <a:grpSpLocks/>
          </p:cNvGrpSpPr>
          <p:nvPr/>
        </p:nvGrpSpPr>
        <p:grpSpPr bwMode="auto">
          <a:xfrm>
            <a:off x="453975" y="5517233"/>
            <a:ext cx="7718425" cy="421935"/>
            <a:chOff x="512443" y="2530672"/>
            <a:chExt cx="7718380" cy="562662"/>
          </a:xfrm>
        </p:grpSpPr>
        <p:grpSp>
          <p:nvGrpSpPr>
            <p:cNvPr id="210957" name="Group 85"/>
            <p:cNvGrpSpPr>
              <a:grpSpLocks/>
            </p:cNvGrpSpPr>
            <p:nvPr/>
          </p:nvGrpSpPr>
          <p:grpSpPr bwMode="auto">
            <a:xfrm>
              <a:off x="6400447" y="2530672"/>
              <a:ext cx="1830376" cy="516777"/>
              <a:chOff x="6400447" y="2479101"/>
              <a:chExt cx="1830376" cy="516777"/>
            </a:xfrm>
          </p:grpSpPr>
          <p:sp>
            <p:nvSpPr>
              <p:cNvPr id="99" name="TextBox 98"/>
              <p:cNvSpPr txBox="1"/>
              <p:nvPr/>
            </p:nvSpPr>
            <p:spPr>
              <a:xfrm>
                <a:off x="6400447" y="2479101"/>
                <a:ext cx="182561" cy="410429"/>
              </a:xfrm>
              <a:prstGeom prst="rect">
                <a:avLst/>
              </a:prstGeom>
              <a:noFill/>
              <a:ln>
                <a:noFill/>
              </a:ln>
            </p:spPr>
            <p:txBody>
              <a:bodyPr anchor="ctr">
                <a:spAutoFit/>
              </a:bodyPr>
              <a:lstStyle/>
              <a:p>
                <a:pPr algn="ctr" defTabSz="457200">
                  <a:defRPr/>
                </a:pPr>
                <a:r>
                  <a:rPr lang="en-US" sz="1400" b="1" dirty="0">
                    <a:solidFill>
                      <a:prstClr val="white"/>
                    </a:solidFill>
                  </a:rPr>
                  <a:t>1</a:t>
                </a:r>
              </a:p>
            </p:txBody>
          </p:sp>
          <p:sp>
            <p:nvSpPr>
              <p:cNvPr id="210971" name="TextBox 99"/>
              <p:cNvSpPr txBox="1">
                <a:spLocks noChangeArrowheads="1"/>
              </p:cNvSpPr>
              <p:nvPr/>
            </p:nvSpPr>
            <p:spPr bwMode="auto">
              <a:xfrm>
                <a:off x="6592146" y="2585449"/>
                <a:ext cx="1638677"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NOT AT ALL</a:t>
                </a:r>
              </a:p>
            </p:txBody>
          </p:sp>
        </p:grpSp>
        <p:grpSp>
          <p:nvGrpSpPr>
            <p:cNvPr id="210958" name="Group 86"/>
            <p:cNvGrpSpPr>
              <a:grpSpLocks/>
            </p:cNvGrpSpPr>
            <p:nvPr/>
          </p:nvGrpSpPr>
          <p:grpSpPr bwMode="auto">
            <a:xfrm>
              <a:off x="4928842" y="2530673"/>
              <a:ext cx="1829961" cy="516776"/>
              <a:chOff x="3161231" y="2451943"/>
              <a:chExt cx="1829961" cy="516776"/>
            </a:xfrm>
          </p:grpSpPr>
          <p:sp>
            <p:nvSpPr>
              <p:cNvPr id="97" name="TextBox 96"/>
              <p:cNvSpPr txBox="1"/>
              <p:nvPr/>
            </p:nvSpPr>
            <p:spPr>
              <a:xfrm>
                <a:off x="3161231" y="2451943"/>
                <a:ext cx="182562" cy="410429"/>
              </a:xfrm>
              <a:prstGeom prst="rect">
                <a:avLst/>
              </a:prstGeom>
              <a:noFill/>
              <a:ln>
                <a:noFill/>
              </a:ln>
            </p:spPr>
            <p:txBody>
              <a:bodyPr anchor="ctr">
                <a:spAutoFit/>
              </a:bodyPr>
              <a:lstStyle/>
              <a:p>
                <a:pPr algn="ctr" defTabSz="457200">
                  <a:defRPr/>
                </a:pPr>
                <a:r>
                  <a:rPr lang="en-US" sz="1400" b="1" dirty="0">
                    <a:solidFill>
                      <a:prstClr val="white"/>
                    </a:solidFill>
                  </a:rPr>
                  <a:t>2</a:t>
                </a:r>
              </a:p>
            </p:txBody>
          </p:sp>
          <p:sp>
            <p:nvSpPr>
              <p:cNvPr id="210969" name="TextBox 97"/>
              <p:cNvSpPr txBox="1">
                <a:spLocks noChangeArrowheads="1"/>
              </p:cNvSpPr>
              <p:nvPr/>
            </p:nvSpPr>
            <p:spPr bwMode="auto">
              <a:xfrm>
                <a:off x="3352515" y="2558290"/>
                <a:ext cx="1638677"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a:solidFill>
                      <a:prstClr val="white"/>
                    </a:solidFill>
                    <a:latin typeface="Calibri"/>
                    <a:cs typeface="Arial" pitchFamily="34" charset="0"/>
                  </a:rPr>
                  <a:t>A LITTLE</a:t>
                </a:r>
              </a:p>
            </p:txBody>
          </p:sp>
        </p:grpSp>
        <p:grpSp>
          <p:nvGrpSpPr>
            <p:cNvPr id="210959" name="Group 87"/>
            <p:cNvGrpSpPr>
              <a:grpSpLocks/>
            </p:cNvGrpSpPr>
            <p:nvPr/>
          </p:nvGrpSpPr>
          <p:grpSpPr bwMode="auto">
            <a:xfrm>
              <a:off x="3458826" y="2530672"/>
              <a:ext cx="1827958" cy="516777"/>
              <a:chOff x="2707549" y="2473938"/>
              <a:chExt cx="1827958" cy="516777"/>
            </a:xfrm>
          </p:grpSpPr>
          <p:sp>
            <p:nvSpPr>
              <p:cNvPr id="95" name="TextBox 94"/>
              <p:cNvSpPr txBox="1"/>
              <p:nvPr/>
            </p:nvSpPr>
            <p:spPr>
              <a:xfrm>
                <a:off x="2707549" y="2473938"/>
                <a:ext cx="182562" cy="410429"/>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3</a:t>
                </a:r>
              </a:p>
            </p:txBody>
          </p:sp>
          <p:sp>
            <p:nvSpPr>
              <p:cNvPr id="210967" name="TextBox 95"/>
              <p:cNvSpPr txBox="1">
                <a:spLocks noChangeArrowheads="1"/>
              </p:cNvSpPr>
              <p:nvPr/>
            </p:nvSpPr>
            <p:spPr bwMode="auto">
              <a:xfrm>
                <a:off x="2896830" y="2580286"/>
                <a:ext cx="1638677"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a:solidFill>
                      <a:prstClr val="white"/>
                    </a:solidFill>
                    <a:latin typeface="Calibri"/>
                    <a:cs typeface="Arial" pitchFamily="34" charset="0"/>
                  </a:rPr>
                  <a:t>SOMEWHAT</a:t>
                </a:r>
              </a:p>
            </p:txBody>
          </p:sp>
        </p:grpSp>
        <p:grpSp>
          <p:nvGrpSpPr>
            <p:cNvPr id="210960" name="Group 88"/>
            <p:cNvGrpSpPr>
              <a:grpSpLocks/>
            </p:cNvGrpSpPr>
            <p:nvPr/>
          </p:nvGrpSpPr>
          <p:grpSpPr bwMode="auto">
            <a:xfrm>
              <a:off x="1984047" y="2530672"/>
              <a:ext cx="1834048" cy="516777"/>
              <a:chOff x="1913805" y="2488154"/>
              <a:chExt cx="1834048" cy="516777"/>
            </a:xfrm>
          </p:grpSpPr>
          <p:sp>
            <p:nvSpPr>
              <p:cNvPr id="93" name="TextBox 92"/>
              <p:cNvSpPr txBox="1"/>
              <p:nvPr/>
            </p:nvSpPr>
            <p:spPr>
              <a:xfrm>
                <a:off x="1913805" y="2488154"/>
                <a:ext cx="182561" cy="410429"/>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4</a:t>
                </a:r>
              </a:p>
            </p:txBody>
          </p:sp>
          <p:sp>
            <p:nvSpPr>
              <p:cNvPr id="210965" name="TextBox 93"/>
              <p:cNvSpPr txBox="1">
                <a:spLocks noChangeArrowheads="1"/>
              </p:cNvSpPr>
              <p:nvPr/>
            </p:nvSpPr>
            <p:spPr bwMode="auto">
              <a:xfrm>
                <a:off x="2109176" y="2594502"/>
                <a:ext cx="1638677"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a:solidFill>
                      <a:prstClr val="white"/>
                    </a:solidFill>
                    <a:latin typeface="Calibri"/>
                    <a:cs typeface="Arial" pitchFamily="34" charset="0"/>
                  </a:rPr>
                  <a:t>VERY</a:t>
                </a:r>
              </a:p>
            </p:txBody>
          </p:sp>
        </p:grpSp>
        <p:grpSp>
          <p:nvGrpSpPr>
            <p:cNvPr id="210961" name="Group 89"/>
            <p:cNvGrpSpPr>
              <a:grpSpLocks/>
            </p:cNvGrpSpPr>
            <p:nvPr/>
          </p:nvGrpSpPr>
          <p:grpSpPr bwMode="auto">
            <a:xfrm>
              <a:off x="512443" y="2530672"/>
              <a:ext cx="1869412" cy="562662"/>
              <a:chOff x="512443" y="2464484"/>
              <a:chExt cx="1869412" cy="562662"/>
            </a:xfrm>
          </p:grpSpPr>
          <p:sp>
            <p:nvSpPr>
              <p:cNvPr id="91" name="TextBox 90"/>
              <p:cNvSpPr txBox="1"/>
              <p:nvPr/>
            </p:nvSpPr>
            <p:spPr>
              <a:xfrm>
                <a:off x="512443" y="2464484"/>
                <a:ext cx="182562" cy="410429"/>
              </a:xfrm>
              <a:prstGeom prst="rect">
                <a:avLst/>
              </a:prstGeom>
              <a:noFill/>
              <a:ln>
                <a:solidFill>
                  <a:schemeClr val="tx1"/>
                </a:solidFill>
              </a:ln>
            </p:spPr>
            <p:txBody>
              <a:bodyPr anchor="ctr">
                <a:spAutoFit/>
              </a:bodyPr>
              <a:lstStyle/>
              <a:p>
                <a:pPr algn="ctr" defTabSz="457200">
                  <a:defRPr/>
                </a:pPr>
                <a:r>
                  <a:rPr lang="en-US" sz="1400" b="1" dirty="0">
                    <a:solidFill>
                      <a:prstClr val="white"/>
                    </a:solidFill>
                  </a:rPr>
                  <a:t>5</a:t>
                </a:r>
              </a:p>
            </p:txBody>
          </p:sp>
          <p:sp>
            <p:nvSpPr>
              <p:cNvPr id="210963" name="TextBox 91"/>
              <p:cNvSpPr txBox="1">
                <a:spLocks noChangeArrowheads="1"/>
              </p:cNvSpPr>
              <p:nvPr/>
            </p:nvSpPr>
            <p:spPr bwMode="auto">
              <a:xfrm>
                <a:off x="743178" y="2616717"/>
                <a:ext cx="1638677" cy="410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a:r>
                  <a:rPr lang="en-US" altLang="en-US" sz="1400" b="1" dirty="0">
                    <a:solidFill>
                      <a:prstClr val="white"/>
                    </a:solidFill>
                    <a:latin typeface="Calibri"/>
                    <a:cs typeface="Arial" pitchFamily="34" charset="0"/>
                  </a:rPr>
                  <a:t>COMPLETELY</a:t>
                </a:r>
              </a:p>
            </p:txBody>
          </p:sp>
        </p:grpSp>
      </p:grpSp>
      <p:sp>
        <p:nvSpPr>
          <p:cNvPr id="210955" name="TextBox 100"/>
          <p:cNvSpPr txBox="1">
            <a:spLocks noChangeArrowheads="1"/>
          </p:cNvSpPr>
          <p:nvPr/>
        </p:nvSpPr>
        <p:spPr bwMode="auto">
          <a:xfrm>
            <a:off x="6629128" y="6083782"/>
            <a:ext cx="1746250" cy="369332"/>
          </a:xfrm>
          <a:prstGeom prst="rect">
            <a:avLst/>
          </a:prstGeom>
          <a:noFill/>
          <a:ln w="9525">
            <a:solidFill>
              <a:srgbClr val="FFFF00"/>
            </a:solidFill>
            <a:miter lim="800000"/>
            <a:headEnd/>
            <a:tailEnd/>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a:r>
              <a:rPr lang="en-US" altLang="en-US" b="1" dirty="0">
                <a:solidFill>
                  <a:prstClr val="white"/>
                </a:solidFill>
                <a:latin typeface="Calibri"/>
                <a:cs typeface="Arial" pitchFamily="34" charset="0"/>
              </a:rPr>
              <a:t>TOTAL</a:t>
            </a:r>
            <a:r>
              <a:rPr lang="en-US" altLang="en-US" b="1" dirty="0">
                <a:solidFill>
                  <a:prstClr val="black"/>
                </a:solidFill>
                <a:latin typeface="Calibri"/>
                <a:cs typeface="Arial" pitchFamily="34" charset="0"/>
              </a:rPr>
              <a:t> </a:t>
            </a:r>
            <a:r>
              <a:rPr lang="en-US" altLang="en-US" b="1" dirty="0">
                <a:solidFill>
                  <a:prstClr val="white"/>
                </a:solidFill>
                <a:latin typeface="Calibri"/>
                <a:cs typeface="Arial" pitchFamily="34" charset="0"/>
              </a:rPr>
              <a:t>SCORE</a:t>
            </a:r>
          </a:p>
        </p:txBody>
      </p:sp>
    </p:spTree>
    <p:extLst>
      <p:ext uri="{BB962C8B-B14F-4D97-AF65-F5344CB8AC3E}">
        <p14:creationId xmlns:p14="http://schemas.microsoft.com/office/powerpoint/2010/main" val="35905834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3"/>
          <p:cNvSpPr>
            <a:spLocks noGrp="1"/>
          </p:cNvSpPr>
          <p:nvPr>
            <p:ph type="title" idx="4294967295"/>
          </p:nvPr>
        </p:nvSpPr>
        <p:spPr>
          <a:xfrm>
            <a:off x="0" y="-1910"/>
            <a:ext cx="9144000" cy="803275"/>
          </a:xfrm>
        </p:spPr>
        <p:txBody>
          <a:bodyPr>
            <a:noAutofit/>
          </a:bodyPr>
          <a:lstStyle/>
          <a:p>
            <a:pPr algn="ctr" eaLnBrk="1" hangingPunct="1"/>
            <a:r>
              <a:rPr lang="en-US" altLang="en-US" sz="3400" b="1" dirty="0">
                <a:latin typeface="+mn-lt"/>
                <a:cs typeface="Arial Bold" pitchFamily="34" charset="0"/>
              </a:rPr>
              <a:t>Mean RCAT Score from Baseline to One Month</a:t>
            </a:r>
            <a:endParaRPr lang="en-US" altLang="en-US" sz="3400" b="1" dirty="0">
              <a:latin typeface="+mn-lt"/>
              <a:cs typeface="Arial" pitchFamily="34" charset="0"/>
            </a:endParaRPr>
          </a:p>
        </p:txBody>
      </p:sp>
      <p:sp>
        <p:nvSpPr>
          <p:cNvPr id="212998" name="Rectangle 3"/>
          <p:cNvSpPr txBox="1">
            <a:spLocks noChangeArrowheads="1"/>
          </p:cNvSpPr>
          <p:nvPr/>
        </p:nvSpPr>
        <p:spPr bwMode="auto">
          <a:xfrm>
            <a:off x="257622" y="1179785"/>
            <a:ext cx="8772525" cy="56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23838" indent="-223838">
              <a:spcBef>
                <a:spcPct val="20000"/>
              </a:spcBef>
              <a:buFont typeface="Arial" pitchFamily="34" charset="0"/>
              <a:buChar char="•"/>
              <a:defRPr sz="2200">
                <a:solidFill>
                  <a:srgbClr val="16564D"/>
                </a:solidFill>
                <a:latin typeface="Arial" pitchFamily="34" charset="0"/>
                <a:cs typeface="Arial" pitchFamily="34" charset="0"/>
              </a:defRPr>
            </a:lvl1pPr>
            <a:lvl2pPr marL="742950" indent="-285750">
              <a:spcBef>
                <a:spcPct val="20000"/>
              </a:spcBef>
              <a:buFont typeface="Arial" pitchFamily="34" charset="0"/>
              <a:buChar char="–"/>
              <a:defRPr sz="2000">
                <a:solidFill>
                  <a:srgbClr val="16564D"/>
                </a:solidFill>
                <a:latin typeface="Arial" pitchFamily="34" charset="0"/>
                <a:cs typeface="Arial" pitchFamily="34" charset="0"/>
              </a:defRPr>
            </a:lvl2pPr>
            <a:lvl3pPr marL="1143000" indent="-228600">
              <a:spcBef>
                <a:spcPct val="20000"/>
              </a:spcBef>
              <a:buFont typeface="Arial" pitchFamily="34" charset="0"/>
              <a:buChar char="•"/>
              <a:defRPr>
                <a:solidFill>
                  <a:srgbClr val="16564D"/>
                </a:solidFill>
                <a:latin typeface="Arial" pitchFamily="34" charset="0"/>
                <a:cs typeface="Arial" pitchFamily="34" charset="0"/>
              </a:defRPr>
            </a:lvl3pPr>
            <a:lvl4pPr marL="1600200" indent="-228600">
              <a:spcBef>
                <a:spcPct val="20000"/>
              </a:spcBef>
              <a:buFont typeface="Arial" pitchFamily="34" charset="0"/>
              <a:buChar char="–"/>
              <a:defRPr sz="1600">
                <a:solidFill>
                  <a:srgbClr val="184177"/>
                </a:solidFill>
                <a:latin typeface="Arial" pitchFamily="34" charset="0"/>
                <a:cs typeface="Arial" pitchFamily="34" charset="0"/>
              </a:defRPr>
            </a:lvl4pPr>
            <a:lvl5pPr marL="2057400" indent="-228600">
              <a:spcBef>
                <a:spcPct val="20000"/>
              </a:spcBef>
              <a:buFont typeface="Arial" pitchFamily="34" charset="0"/>
              <a:buChar char="»"/>
              <a:defRPr sz="1600">
                <a:solidFill>
                  <a:srgbClr val="184177"/>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1600">
                <a:solidFill>
                  <a:srgbClr val="184177"/>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1600">
                <a:solidFill>
                  <a:srgbClr val="184177"/>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1600">
                <a:solidFill>
                  <a:srgbClr val="184177"/>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1600">
                <a:solidFill>
                  <a:srgbClr val="184177"/>
                </a:solidFill>
                <a:latin typeface="Arial" pitchFamily="34" charset="0"/>
                <a:cs typeface="Arial" pitchFamily="34" charset="0"/>
              </a:defRPr>
            </a:lvl9pPr>
          </a:lstStyle>
          <a:p>
            <a:pPr defTabSz="457200">
              <a:spcBef>
                <a:spcPts val="375"/>
              </a:spcBef>
            </a:pPr>
            <a:r>
              <a:rPr lang="en-US" altLang="en-US" sz="2800" b="1" dirty="0">
                <a:solidFill>
                  <a:prstClr val="white"/>
                </a:solidFill>
                <a:latin typeface="Calibri"/>
              </a:rPr>
              <a:t>The primary outcome assessment was the RCAT, a patient-reported questionnaire validated in patients ≥12 years of age with PAR</a:t>
            </a:r>
            <a:r>
              <a:rPr lang="en-US" altLang="en-US" sz="2800" b="1" baseline="30000" dirty="0">
                <a:solidFill>
                  <a:prstClr val="white"/>
                </a:solidFill>
                <a:latin typeface="Calibri"/>
              </a:rPr>
              <a:t>1</a:t>
            </a:r>
            <a:r>
              <a:rPr lang="en-US" altLang="en-US" sz="2800" b="1" dirty="0">
                <a:solidFill>
                  <a:prstClr val="white"/>
                </a:solidFill>
                <a:latin typeface="Calibri"/>
              </a:rPr>
              <a:t> </a:t>
            </a:r>
            <a:endParaRPr lang="en-US" altLang="en-US" sz="2800" b="1" dirty="0" smtClean="0">
              <a:solidFill>
                <a:prstClr val="white"/>
              </a:solidFill>
              <a:latin typeface="Calibri"/>
            </a:endParaRPr>
          </a:p>
          <a:p>
            <a:pPr defTabSz="457200">
              <a:spcBef>
                <a:spcPts val="375"/>
              </a:spcBef>
            </a:pPr>
            <a:endParaRPr lang="en-US" altLang="en-US" sz="2800" b="1" dirty="0">
              <a:solidFill>
                <a:prstClr val="white"/>
              </a:solidFill>
              <a:latin typeface="Calibri"/>
            </a:endParaRPr>
          </a:p>
          <a:p>
            <a:pPr defTabSz="457200">
              <a:spcBef>
                <a:spcPts val="375"/>
              </a:spcBef>
            </a:pPr>
            <a:endParaRPr lang="en-US" altLang="en-US" sz="2800" b="1" dirty="0" smtClean="0">
              <a:solidFill>
                <a:prstClr val="white"/>
              </a:solidFill>
              <a:latin typeface="Calibri"/>
            </a:endParaRPr>
          </a:p>
          <a:p>
            <a:pPr defTabSz="457200">
              <a:spcBef>
                <a:spcPts val="375"/>
              </a:spcBef>
            </a:pPr>
            <a:endParaRPr lang="en-US" altLang="en-US" sz="2000" b="1" dirty="0">
              <a:solidFill>
                <a:prstClr val="white"/>
              </a:solidFill>
              <a:latin typeface="Calibri"/>
            </a:endParaRPr>
          </a:p>
          <a:p>
            <a:pPr defTabSz="457200">
              <a:spcBef>
                <a:spcPts val="375"/>
              </a:spcBef>
            </a:pPr>
            <a:endParaRPr lang="en-US" altLang="en-US" sz="1800" dirty="0" smtClean="0">
              <a:solidFill>
                <a:prstClr val="white"/>
              </a:solidFill>
              <a:latin typeface="Calibri"/>
            </a:endParaRPr>
          </a:p>
          <a:p>
            <a:pPr defTabSz="457200">
              <a:spcBef>
                <a:spcPts val="375"/>
              </a:spcBef>
            </a:pPr>
            <a:endParaRPr lang="en-US" altLang="en-US" sz="1800" dirty="0">
              <a:solidFill>
                <a:prstClr val="white"/>
              </a:solidFill>
              <a:latin typeface="Calibri"/>
            </a:endParaRPr>
          </a:p>
        </p:txBody>
      </p:sp>
      <p:sp>
        <p:nvSpPr>
          <p:cNvPr id="212999" name="Text Box 20"/>
          <p:cNvSpPr txBox="1">
            <a:spLocks noChangeArrowheads="1"/>
          </p:cNvSpPr>
          <p:nvPr/>
        </p:nvSpPr>
        <p:spPr bwMode="auto">
          <a:xfrm>
            <a:off x="0" y="6239053"/>
            <a:ext cx="9107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nchor="b">
            <a:spAutoFit/>
          </a:bodyPr>
          <a:lstStyle>
            <a:lvl1pPr defTabSz="342900">
              <a:defRPr>
                <a:solidFill>
                  <a:schemeClr val="tx1"/>
                </a:solidFill>
                <a:latin typeface="Calibri" pitchFamily="34" charset="0"/>
              </a:defRPr>
            </a:lvl1pPr>
            <a:lvl2pPr marL="742950" indent="-285750" defTabSz="342900">
              <a:defRPr>
                <a:solidFill>
                  <a:schemeClr val="tx1"/>
                </a:solidFill>
                <a:latin typeface="Calibri" pitchFamily="34" charset="0"/>
              </a:defRPr>
            </a:lvl2pPr>
            <a:lvl3pPr marL="1143000" indent="-228600" defTabSz="342900">
              <a:defRPr>
                <a:solidFill>
                  <a:schemeClr val="tx1"/>
                </a:solidFill>
                <a:latin typeface="Calibri" pitchFamily="34" charset="0"/>
              </a:defRPr>
            </a:lvl3pPr>
            <a:lvl4pPr marL="1600200" indent="-228600" defTabSz="342900">
              <a:defRPr>
                <a:solidFill>
                  <a:schemeClr val="tx1"/>
                </a:solidFill>
                <a:latin typeface="Calibri" pitchFamily="34" charset="0"/>
              </a:defRPr>
            </a:lvl4pPr>
            <a:lvl5pPr marL="2057400" indent="-228600" defTabSz="342900">
              <a:defRPr>
                <a:solidFill>
                  <a:schemeClr val="tx1"/>
                </a:solidFill>
                <a:latin typeface="Calibri" pitchFamily="34" charset="0"/>
              </a:defRPr>
            </a:lvl5pPr>
            <a:lvl6pPr marL="2514600" indent="-228600" defTabSz="342900" eaLnBrk="0" fontAlgn="base" hangingPunct="0">
              <a:spcBef>
                <a:spcPct val="0"/>
              </a:spcBef>
              <a:spcAft>
                <a:spcPct val="0"/>
              </a:spcAft>
              <a:defRPr>
                <a:solidFill>
                  <a:schemeClr val="tx1"/>
                </a:solidFill>
                <a:latin typeface="Calibri" pitchFamily="34" charset="0"/>
              </a:defRPr>
            </a:lvl6pPr>
            <a:lvl7pPr marL="2971800" indent="-228600" defTabSz="342900" eaLnBrk="0" fontAlgn="base" hangingPunct="0">
              <a:spcBef>
                <a:spcPct val="0"/>
              </a:spcBef>
              <a:spcAft>
                <a:spcPct val="0"/>
              </a:spcAft>
              <a:defRPr>
                <a:solidFill>
                  <a:schemeClr val="tx1"/>
                </a:solidFill>
                <a:latin typeface="Calibri" pitchFamily="34" charset="0"/>
              </a:defRPr>
            </a:lvl7pPr>
            <a:lvl8pPr marL="3429000" indent="-228600" defTabSz="342900" eaLnBrk="0" fontAlgn="base" hangingPunct="0">
              <a:spcBef>
                <a:spcPct val="0"/>
              </a:spcBef>
              <a:spcAft>
                <a:spcPct val="0"/>
              </a:spcAft>
              <a:defRPr>
                <a:solidFill>
                  <a:schemeClr val="tx1"/>
                </a:solidFill>
                <a:latin typeface="Calibri" pitchFamily="34" charset="0"/>
              </a:defRPr>
            </a:lvl8pPr>
            <a:lvl9pPr marL="3886200" indent="-228600" defTabSz="342900" eaLnBrk="0" fontAlgn="base" hangingPunct="0">
              <a:spcBef>
                <a:spcPct val="0"/>
              </a:spcBef>
              <a:spcAft>
                <a:spcPct val="0"/>
              </a:spcAft>
              <a:defRPr>
                <a:solidFill>
                  <a:schemeClr val="tx1"/>
                </a:solidFill>
                <a:latin typeface="Calibri" pitchFamily="34" charset="0"/>
              </a:defRPr>
            </a:lvl9pPr>
          </a:lstStyle>
          <a:p>
            <a:r>
              <a:rPr lang="en-US" altLang="en-US" sz="1200" dirty="0">
                <a:solidFill>
                  <a:prstClr val="white"/>
                </a:solidFill>
                <a:latin typeface="Calibri"/>
                <a:cs typeface="Arial" pitchFamily="34" charset="0"/>
              </a:rPr>
              <a:t>RCAT, Rhinitis Control Assessment Test; PAR, perennial allergic rhinitis.</a:t>
            </a:r>
            <a:br>
              <a:rPr lang="en-US" altLang="en-US" sz="1200" dirty="0">
                <a:solidFill>
                  <a:prstClr val="white"/>
                </a:solidFill>
                <a:latin typeface="Calibri"/>
                <a:cs typeface="Arial" pitchFamily="34" charset="0"/>
              </a:rPr>
            </a:br>
            <a:r>
              <a:rPr lang="en-US" altLang="en-US" sz="1200" dirty="0" smtClean="0">
                <a:solidFill>
                  <a:prstClr val="white"/>
                </a:solidFill>
                <a:latin typeface="Calibri"/>
                <a:cs typeface="Arial" pitchFamily="34" charset="0"/>
              </a:rPr>
              <a:t>1.</a:t>
            </a:r>
            <a:r>
              <a:rPr lang="fr-FR" sz="1200" dirty="0">
                <a:solidFill>
                  <a:prstClr val="white"/>
                </a:solidFill>
              </a:rPr>
              <a:t> ClinicalTrials.gov </a:t>
            </a:r>
            <a:endParaRPr lang="en-US" altLang="en-US" sz="1200" b="1" dirty="0">
              <a:solidFill>
                <a:prstClr val="white"/>
              </a:solidFill>
              <a:latin typeface="Calibri"/>
              <a:cs typeface="Arial" pitchFamily="34" charset="0"/>
            </a:endParaRPr>
          </a:p>
          <a:p>
            <a:r>
              <a:rPr lang="en-US" altLang="en-US" sz="1200" dirty="0" smtClean="0">
                <a:solidFill>
                  <a:prstClr val="white"/>
                </a:solidFill>
                <a:latin typeface="Calibri"/>
                <a:cs typeface="Arial" pitchFamily="34" charset="0"/>
              </a:rPr>
              <a:t>2</a:t>
            </a:r>
            <a:r>
              <a:rPr lang="en-US" altLang="en-US" sz="1200" dirty="0">
                <a:solidFill>
                  <a:prstClr val="white"/>
                </a:solidFill>
                <a:latin typeface="Calibri"/>
                <a:cs typeface="Arial" pitchFamily="34" charset="0"/>
              </a:rPr>
              <a:t>. Meltzer et al. </a:t>
            </a:r>
            <a:r>
              <a:rPr lang="en-US" altLang="en-US" sz="1200" i="1" dirty="0">
                <a:solidFill>
                  <a:prstClr val="white"/>
                </a:solidFill>
                <a:latin typeface="Calibri"/>
                <a:cs typeface="Arial" pitchFamily="34" charset="0"/>
              </a:rPr>
              <a:t>J Allergy </a:t>
            </a:r>
            <a:r>
              <a:rPr lang="en-US" altLang="en-US" sz="1200" i="1" dirty="0" err="1">
                <a:solidFill>
                  <a:prstClr val="white"/>
                </a:solidFill>
                <a:latin typeface="Calibri"/>
                <a:cs typeface="Arial" pitchFamily="34" charset="0"/>
              </a:rPr>
              <a:t>Clin</a:t>
            </a:r>
            <a:r>
              <a:rPr lang="en-US" altLang="en-US" sz="1200" i="1" dirty="0">
                <a:solidFill>
                  <a:prstClr val="white"/>
                </a:solidFill>
                <a:latin typeface="Calibri"/>
                <a:cs typeface="Arial" pitchFamily="34" charset="0"/>
              </a:rPr>
              <a:t> </a:t>
            </a:r>
            <a:r>
              <a:rPr lang="en-US" altLang="en-US" sz="1200" i="1" dirty="0" err="1">
                <a:solidFill>
                  <a:prstClr val="white"/>
                </a:solidFill>
                <a:latin typeface="Calibri"/>
                <a:cs typeface="Arial" pitchFamily="34" charset="0"/>
              </a:rPr>
              <a:t>Immunol</a:t>
            </a:r>
            <a:r>
              <a:rPr lang="en-US" altLang="en-US" sz="1200" dirty="0">
                <a:solidFill>
                  <a:prstClr val="white"/>
                </a:solidFill>
                <a:latin typeface="Calibri"/>
                <a:cs typeface="Arial" pitchFamily="34" charset="0"/>
              </a:rPr>
              <a:t>. 2013;131(2):379-386.</a:t>
            </a:r>
          </a:p>
        </p:txBody>
      </p:sp>
      <p:sp>
        <p:nvSpPr>
          <p:cNvPr id="213002" name="Rectangle 3"/>
          <p:cNvSpPr txBox="1">
            <a:spLocks noChangeArrowheads="1"/>
          </p:cNvSpPr>
          <p:nvPr/>
        </p:nvSpPr>
        <p:spPr bwMode="auto">
          <a:xfrm>
            <a:off x="195382" y="2805512"/>
            <a:ext cx="8972551" cy="119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23838" indent="-223838">
              <a:spcBef>
                <a:spcPct val="20000"/>
              </a:spcBef>
              <a:buFont typeface="Arial" pitchFamily="34" charset="0"/>
              <a:buChar char="•"/>
              <a:defRPr sz="2200">
                <a:solidFill>
                  <a:srgbClr val="16564D"/>
                </a:solidFill>
                <a:latin typeface="Arial" pitchFamily="34" charset="0"/>
                <a:cs typeface="Arial" pitchFamily="34" charset="0"/>
              </a:defRPr>
            </a:lvl1pPr>
            <a:lvl2pPr marL="742950" indent="-285750">
              <a:spcBef>
                <a:spcPct val="20000"/>
              </a:spcBef>
              <a:buFont typeface="Arial" pitchFamily="34" charset="0"/>
              <a:buChar char="–"/>
              <a:defRPr sz="2000">
                <a:solidFill>
                  <a:srgbClr val="16564D"/>
                </a:solidFill>
                <a:latin typeface="Arial" pitchFamily="34" charset="0"/>
                <a:cs typeface="Arial" pitchFamily="34" charset="0"/>
              </a:defRPr>
            </a:lvl2pPr>
            <a:lvl3pPr marL="1143000" indent="-228600">
              <a:spcBef>
                <a:spcPct val="20000"/>
              </a:spcBef>
              <a:buFont typeface="Arial" pitchFamily="34" charset="0"/>
              <a:buChar char="•"/>
              <a:defRPr>
                <a:solidFill>
                  <a:srgbClr val="16564D"/>
                </a:solidFill>
                <a:latin typeface="Arial" pitchFamily="34" charset="0"/>
                <a:cs typeface="Arial" pitchFamily="34" charset="0"/>
              </a:defRPr>
            </a:lvl3pPr>
            <a:lvl4pPr marL="1600200" indent="-228600">
              <a:spcBef>
                <a:spcPct val="20000"/>
              </a:spcBef>
              <a:buFont typeface="Arial" pitchFamily="34" charset="0"/>
              <a:buChar char="–"/>
              <a:defRPr sz="1600">
                <a:solidFill>
                  <a:srgbClr val="184177"/>
                </a:solidFill>
                <a:latin typeface="Arial" pitchFamily="34" charset="0"/>
                <a:cs typeface="Arial" pitchFamily="34" charset="0"/>
              </a:defRPr>
            </a:lvl4pPr>
            <a:lvl5pPr marL="2057400" indent="-228600">
              <a:spcBef>
                <a:spcPct val="20000"/>
              </a:spcBef>
              <a:buFont typeface="Arial" pitchFamily="34" charset="0"/>
              <a:buChar char="»"/>
              <a:defRPr sz="1600">
                <a:solidFill>
                  <a:srgbClr val="184177"/>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1600">
                <a:solidFill>
                  <a:srgbClr val="184177"/>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1600">
                <a:solidFill>
                  <a:srgbClr val="184177"/>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1600">
                <a:solidFill>
                  <a:srgbClr val="184177"/>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1600">
                <a:solidFill>
                  <a:srgbClr val="184177"/>
                </a:solidFill>
                <a:latin typeface="Arial" pitchFamily="34" charset="0"/>
                <a:cs typeface="Arial" pitchFamily="34" charset="0"/>
              </a:defRPr>
            </a:lvl9pPr>
          </a:lstStyle>
          <a:p>
            <a:pPr defTabSz="457200">
              <a:spcBef>
                <a:spcPts val="375"/>
              </a:spcBef>
            </a:pPr>
            <a:r>
              <a:rPr lang="en-US" altLang="en-US" sz="2800" b="1" dirty="0">
                <a:solidFill>
                  <a:prstClr val="white"/>
                </a:solidFill>
                <a:latin typeface="Calibri"/>
              </a:rPr>
              <a:t>A score of ≤21 may be useful in identifying patients who are experiencing control problems</a:t>
            </a:r>
            <a:r>
              <a:rPr lang="en-US" altLang="en-US" sz="2800" b="1" baseline="30000" dirty="0">
                <a:solidFill>
                  <a:prstClr val="white"/>
                </a:solidFill>
                <a:latin typeface="Calibri"/>
              </a:rPr>
              <a:t>2</a:t>
            </a:r>
          </a:p>
          <a:p>
            <a:pPr marL="0" indent="0" defTabSz="457200">
              <a:spcBef>
                <a:spcPts val="375"/>
              </a:spcBef>
              <a:buFont typeface="Arial" pitchFamily="34" charset="0"/>
              <a:buNone/>
            </a:pPr>
            <a:endParaRPr lang="en-US" altLang="en-US" sz="1800" baseline="30000" dirty="0">
              <a:solidFill>
                <a:prstClr val="white"/>
              </a:solidFill>
              <a:latin typeface="Calibri"/>
            </a:endParaRPr>
          </a:p>
          <a:p>
            <a:pPr defTabSz="457200">
              <a:spcBef>
                <a:spcPts val="375"/>
              </a:spcBef>
            </a:pPr>
            <a:endParaRPr lang="en-US" altLang="en-US" sz="1800" dirty="0">
              <a:solidFill>
                <a:prstClr val="white"/>
              </a:solidFill>
              <a:latin typeface="Calibri"/>
            </a:endParaRPr>
          </a:p>
          <a:p>
            <a:pPr defTabSz="457200">
              <a:spcBef>
                <a:spcPts val="375"/>
              </a:spcBef>
            </a:pPr>
            <a:r>
              <a:rPr lang="en-US" altLang="en-US" sz="2800" b="1" dirty="0">
                <a:solidFill>
                  <a:prstClr val="white"/>
                </a:solidFill>
                <a:latin typeface="Calibri"/>
              </a:rPr>
              <a:t>The RCAT can be used to gauge success of therapies and detect changes in symptoms over time—a change in RCAT score of ≥3 points is considered clinically meaningful (MID = minimal important difference)</a:t>
            </a:r>
            <a:r>
              <a:rPr lang="en-US" altLang="en-US" sz="2800" b="1" baseline="30000" dirty="0">
                <a:solidFill>
                  <a:prstClr val="white"/>
                </a:solidFill>
                <a:latin typeface="Calibri"/>
              </a:rPr>
              <a:t>2</a:t>
            </a:r>
          </a:p>
        </p:txBody>
      </p:sp>
    </p:spTree>
    <p:extLst>
      <p:ext uri="{BB962C8B-B14F-4D97-AF65-F5344CB8AC3E}">
        <p14:creationId xmlns:p14="http://schemas.microsoft.com/office/powerpoint/2010/main" val="9935387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8" name="Rectangle 2"/>
          <p:cNvSpPr>
            <a:spLocks noGrp="1" noChangeArrowheads="1"/>
          </p:cNvSpPr>
          <p:nvPr>
            <p:ph type="title" idx="4294967295"/>
          </p:nvPr>
        </p:nvSpPr>
        <p:spPr>
          <a:xfrm>
            <a:off x="0" y="-27384"/>
            <a:ext cx="9144000" cy="864096"/>
          </a:xfrm>
        </p:spPr>
        <p:txBody>
          <a:bodyPr/>
          <a:lstStyle/>
          <a:p>
            <a:pPr algn="ctr" eaLnBrk="1" hangingPunct="1">
              <a:defRPr/>
            </a:pPr>
            <a:r>
              <a:rPr lang="en-US" b="1" dirty="0" smtClean="0"/>
              <a:t>Pollution: Epidemiologic Evidence</a:t>
            </a:r>
          </a:p>
        </p:txBody>
      </p:sp>
      <p:sp>
        <p:nvSpPr>
          <p:cNvPr id="1212419" name="Rectangle 3"/>
          <p:cNvSpPr>
            <a:spLocks noGrp="1" noChangeArrowheads="1"/>
          </p:cNvSpPr>
          <p:nvPr>
            <p:ph type="body" idx="4294967295"/>
          </p:nvPr>
        </p:nvSpPr>
        <p:spPr>
          <a:xfrm>
            <a:off x="179512" y="1135285"/>
            <a:ext cx="8568952" cy="4525963"/>
          </a:xfrm>
        </p:spPr>
        <p:txBody>
          <a:bodyPr>
            <a:normAutofit fontScale="85000" lnSpcReduction="20000"/>
          </a:bodyPr>
          <a:lstStyle/>
          <a:p>
            <a:pPr eaLnBrk="1" hangingPunct="1">
              <a:lnSpc>
                <a:spcPct val="110000"/>
              </a:lnSpc>
              <a:defRPr/>
            </a:pPr>
            <a:r>
              <a:rPr lang="en-US" dirty="0" smtClean="0"/>
              <a:t>Upper airway inflammation correlating with endotoxin and </a:t>
            </a:r>
            <a:r>
              <a:rPr lang="en-US" dirty="0" smtClean="0">
                <a:latin typeface="Symbol" charset="0"/>
              </a:rPr>
              <a:t>b</a:t>
            </a:r>
            <a:r>
              <a:rPr lang="en-US" dirty="0" smtClean="0"/>
              <a:t>1-3-glucan exposure has also been demonstrated in sanitation workers exposed to organic waste</a:t>
            </a:r>
          </a:p>
          <a:p>
            <a:pPr marL="0" indent="0" eaLnBrk="1" hangingPunct="1">
              <a:lnSpc>
                <a:spcPct val="110000"/>
              </a:lnSpc>
              <a:buNone/>
              <a:defRPr/>
            </a:pPr>
            <a:endParaRPr lang="en-US" dirty="0" smtClean="0"/>
          </a:p>
          <a:p>
            <a:pPr eaLnBrk="1" hangingPunct="1">
              <a:lnSpc>
                <a:spcPct val="110000"/>
              </a:lnSpc>
              <a:defRPr/>
            </a:pPr>
            <a:r>
              <a:rPr lang="en-US" dirty="0" smtClean="0"/>
              <a:t>Population studies have also demonstrated structural changes in the nasal epithelium in subjects exposed to high or prolonged ozone levels</a:t>
            </a:r>
          </a:p>
          <a:p>
            <a:pPr marL="0" indent="0" eaLnBrk="1" hangingPunct="1">
              <a:lnSpc>
                <a:spcPct val="110000"/>
              </a:lnSpc>
              <a:buNone/>
              <a:defRPr/>
            </a:pPr>
            <a:endParaRPr lang="en-US" dirty="0" smtClean="0"/>
          </a:p>
          <a:p>
            <a:pPr eaLnBrk="1" hangingPunct="1">
              <a:lnSpc>
                <a:spcPct val="110000"/>
              </a:lnSpc>
              <a:defRPr/>
            </a:pPr>
            <a:r>
              <a:rPr lang="en-US" dirty="0" smtClean="0"/>
              <a:t>A longitudinal study in reunified Germany suggested that improvement in air quality might account for a decrease in respiratory disease including rhinosinusitis</a:t>
            </a:r>
          </a:p>
        </p:txBody>
      </p:sp>
      <p:sp>
        <p:nvSpPr>
          <p:cNvPr id="1212420" name="Text Box 4"/>
          <p:cNvSpPr txBox="1">
            <a:spLocks noChangeArrowheads="1"/>
          </p:cNvSpPr>
          <p:nvPr/>
        </p:nvSpPr>
        <p:spPr bwMode="auto">
          <a:xfrm>
            <a:off x="0" y="6439108"/>
            <a:ext cx="914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a:defRPr/>
            </a:pPr>
            <a:r>
              <a:rPr lang="en-US" sz="1600" dirty="0">
                <a:solidFill>
                  <a:prstClr val="white"/>
                </a:solidFill>
                <a:ea typeface="ＭＳ Ｐゴシック" charset="0"/>
              </a:rPr>
              <a:t>JM Pinto, </a:t>
            </a:r>
            <a:r>
              <a:rPr lang="en-US" sz="1600" dirty="0" err="1">
                <a:solidFill>
                  <a:prstClr val="white"/>
                </a:solidFill>
                <a:ea typeface="ＭＳ Ｐゴシック" charset="0"/>
              </a:rPr>
              <a:t>Clin</a:t>
            </a:r>
            <a:r>
              <a:rPr lang="en-US" sz="1600" dirty="0">
                <a:solidFill>
                  <a:prstClr val="white"/>
                </a:solidFill>
                <a:ea typeface="ＭＳ Ｐゴシック" charset="0"/>
              </a:rPr>
              <a:t> Allergy </a:t>
            </a:r>
            <a:r>
              <a:rPr lang="en-US" sz="1600" dirty="0" err="1">
                <a:solidFill>
                  <a:prstClr val="white"/>
                </a:solidFill>
                <a:ea typeface="ＭＳ Ｐゴシック" charset="0"/>
              </a:rPr>
              <a:t>Immunol</a:t>
            </a:r>
            <a:r>
              <a:rPr lang="en-US" sz="1600" dirty="0">
                <a:solidFill>
                  <a:prstClr val="white"/>
                </a:solidFill>
                <a:ea typeface="ＭＳ Ｐゴシック" charset="0"/>
              </a:rPr>
              <a:t>. 2007;20:25-49 </a:t>
            </a:r>
          </a:p>
        </p:txBody>
      </p:sp>
    </p:spTree>
    <p:extLst>
      <p:ext uri="{BB962C8B-B14F-4D97-AF65-F5344CB8AC3E}">
        <p14:creationId xmlns:p14="http://schemas.microsoft.com/office/powerpoint/2010/main" val="2840226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66" name="Rectangle 2"/>
          <p:cNvSpPr>
            <a:spLocks noGrp="1" noChangeArrowheads="1"/>
          </p:cNvSpPr>
          <p:nvPr>
            <p:ph type="title" idx="4294967295"/>
          </p:nvPr>
        </p:nvSpPr>
        <p:spPr>
          <a:xfrm>
            <a:off x="0" y="53752"/>
            <a:ext cx="9144000" cy="782960"/>
          </a:xfrm>
        </p:spPr>
        <p:txBody>
          <a:bodyPr/>
          <a:lstStyle/>
          <a:p>
            <a:pPr algn="ctr" eaLnBrk="1" hangingPunct="1">
              <a:defRPr/>
            </a:pPr>
            <a:r>
              <a:rPr lang="en-US" b="1" dirty="0" smtClean="0"/>
              <a:t>Epidemiologic Evidence</a:t>
            </a:r>
          </a:p>
        </p:txBody>
      </p:sp>
      <p:sp>
        <p:nvSpPr>
          <p:cNvPr id="1214467" name="Rectangle 3"/>
          <p:cNvSpPr>
            <a:spLocks noGrp="1" noChangeArrowheads="1"/>
          </p:cNvSpPr>
          <p:nvPr>
            <p:ph type="body" idx="4294967295"/>
          </p:nvPr>
        </p:nvSpPr>
        <p:spPr>
          <a:xfrm>
            <a:off x="33136" y="980728"/>
            <a:ext cx="9110864" cy="5112568"/>
          </a:xfrm>
        </p:spPr>
        <p:txBody>
          <a:bodyPr>
            <a:noAutofit/>
          </a:bodyPr>
          <a:lstStyle/>
          <a:p>
            <a:pPr eaLnBrk="1" hangingPunct="1">
              <a:lnSpc>
                <a:spcPct val="90000"/>
              </a:lnSpc>
              <a:defRPr/>
            </a:pPr>
            <a:r>
              <a:rPr lang="en-US" sz="2600" dirty="0" smtClean="0"/>
              <a:t>A large study from Brazil comparing children from polluted and non-polluted areas demonstrated an increased incidence of rhinosinusitis (12 versus 8%) and rhinitis (7 versus 4%) in the exposed group </a:t>
            </a:r>
          </a:p>
          <a:p>
            <a:pPr eaLnBrk="1" hangingPunct="1">
              <a:lnSpc>
                <a:spcPct val="90000"/>
              </a:lnSpc>
              <a:defRPr/>
            </a:pPr>
            <a:r>
              <a:rPr lang="en-US" sz="2600" dirty="0" smtClean="0"/>
              <a:t>Mail carriers have an increased prevalence of chronic rhinosinusitis as compared to controls, with smoking being an additional negative factor  </a:t>
            </a:r>
          </a:p>
          <a:p>
            <a:pPr eaLnBrk="1" hangingPunct="1">
              <a:lnSpc>
                <a:spcPct val="90000"/>
              </a:lnSpc>
              <a:defRPr/>
            </a:pPr>
            <a:r>
              <a:rPr lang="en-US" sz="2600" dirty="0" smtClean="0"/>
              <a:t>Sanitation workers exposed to pollutants demonstrated significant sinonasal symptoms as well as increases in nasal inflammation</a:t>
            </a:r>
          </a:p>
          <a:p>
            <a:pPr eaLnBrk="1" hangingPunct="1">
              <a:lnSpc>
                <a:spcPct val="90000"/>
              </a:lnSpc>
              <a:defRPr/>
            </a:pPr>
            <a:r>
              <a:rPr lang="en-US" sz="2600" dirty="0" smtClean="0"/>
              <a:t>Coal workers with pneumoconiosis had highest level of sinus inflammation, followed by coal workers without and then controls</a:t>
            </a:r>
            <a:endParaRPr lang="en-US" sz="2600" dirty="0"/>
          </a:p>
        </p:txBody>
      </p:sp>
      <p:sp>
        <p:nvSpPr>
          <p:cNvPr id="5" name="Text Box 4"/>
          <p:cNvSpPr txBox="1">
            <a:spLocks noChangeArrowheads="1"/>
          </p:cNvSpPr>
          <p:nvPr/>
        </p:nvSpPr>
        <p:spPr bwMode="auto">
          <a:xfrm>
            <a:off x="0" y="6202227"/>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a:defRPr/>
            </a:pPr>
            <a:r>
              <a:rPr lang="en-US" sz="1400" dirty="0">
                <a:solidFill>
                  <a:prstClr val="white"/>
                </a:solidFill>
                <a:ea typeface="ＭＳ Ｐゴシック" charset="0"/>
              </a:rPr>
              <a:t>JM Pinto, </a:t>
            </a:r>
            <a:r>
              <a:rPr lang="en-US" sz="1400" dirty="0" err="1">
                <a:solidFill>
                  <a:prstClr val="white"/>
                </a:solidFill>
                <a:ea typeface="ＭＳ Ｐゴシック" charset="0"/>
              </a:rPr>
              <a:t>Clin</a:t>
            </a:r>
            <a:r>
              <a:rPr lang="en-US" sz="1400" dirty="0">
                <a:solidFill>
                  <a:prstClr val="white"/>
                </a:solidFill>
                <a:ea typeface="ＭＳ Ｐゴシック" charset="0"/>
              </a:rPr>
              <a:t> Allergy </a:t>
            </a:r>
            <a:r>
              <a:rPr lang="en-US" sz="1400" dirty="0" err="1">
                <a:solidFill>
                  <a:prstClr val="white"/>
                </a:solidFill>
                <a:ea typeface="ＭＳ Ｐゴシック" charset="0"/>
              </a:rPr>
              <a:t>Immunol</a:t>
            </a:r>
            <a:r>
              <a:rPr lang="en-US" sz="1400" dirty="0">
                <a:solidFill>
                  <a:prstClr val="white"/>
                </a:solidFill>
                <a:ea typeface="ＭＳ Ｐゴシック" charset="0"/>
              </a:rPr>
              <a:t>. 2007;20:25-49 </a:t>
            </a:r>
          </a:p>
        </p:txBody>
      </p:sp>
    </p:spTree>
    <p:extLst>
      <p:ext uri="{BB962C8B-B14F-4D97-AF65-F5344CB8AC3E}">
        <p14:creationId xmlns:p14="http://schemas.microsoft.com/office/powerpoint/2010/main" val="136649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idx="4294967295"/>
          </p:nvPr>
        </p:nvSpPr>
        <p:spPr>
          <a:xfrm>
            <a:off x="0" y="44624"/>
            <a:ext cx="9144000" cy="792088"/>
          </a:xfrm>
        </p:spPr>
        <p:txBody>
          <a:bodyPr/>
          <a:lstStyle/>
          <a:p>
            <a:pPr algn="ctr" eaLnBrk="1" hangingPunct="1">
              <a:defRPr/>
            </a:pPr>
            <a:r>
              <a:rPr lang="en-US" b="1" dirty="0" smtClean="0"/>
              <a:t>Effects of Pollutants on the Nose</a:t>
            </a:r>
          </a:p>
        </p:txBody>
      </p:sp>
      <p:sp>
        <p:nvSpPr>
          <p:cNvPr id="1208323" name="Rectangle 3"/>
          <p:cNvSpPr>
            <a:spLocks noGrp="1" noChangeArrowheads="1"/>
          </p:cNvSpPr>
          <p:nvPr>
            <p:ph type="body" idx="4294967295"/>
          </p:nvPr>
        </p:nvSpPr>
        <p:spPr>
          <a:xfrm>
            <a:off x="251520" y="1196752"/>
            <a:ext cx="8424936" cy="4032448"/>
          </a:xfrm>
        </p:spPr>
        <p:txBody>
          <a:bodyPr>
            <a:normAutofit lnSpcReduction="10000"/>
          </a:bodyPr>
          <a:lstStyle/>
          <a:p>
            <a:pPr eaLnBrk="1" hangingPunct="1">
              <a:lnSpc>
                <a:spcPct val="150000"/>
              </a:lnSpc>
              <a:defRPr/>
            </a:pPr>
            <a:r>
              <a:rPr lang="en-US" sz="2700" dirty="0"/>
              <a:t>Release of mediators with acute and chronic inflammatory effects</a:t>
            </a:r>
          </a:p>
          <a:p>
            <a:pPr eaLnBrk="1" hangingPunct="1">
              <a:lnSpc>
                <a:spcPct val="150000"/>
              </a:lnSpc>
              <a:defRPr/>
            </a:pPr>
            <a:r>
              <a:rPr lang="en-US" sz="2700" dirty="0"/>
              <a:t>Immunotoxic effects of pollutants</a:t>
            </a:r>
          </a:p>
          <a:p>
            <a:pPr eaLnBrk="1" hangingPunct="1">
              <a:lnSpc>
                <a:spcPct val="150000"/>
              </a:lnSpc>
              <a:defRPr/>
            </a:pPr>
            <a:r>
              <a:rPr lang="en-US" sz="2700" dirty="0"/>
              <a:t>Diesel exhaust particles enhance sensitization to allergen and related inflammation</a:t>
            </a:r>
          </a:p>
          <a:p>
            <a:pPr eaLnBrk="1" hangingPunct="1">
              <a:lnSpc>
                <a:spcPct val="150000"/>
              </a:lnSpc>
              <a:defRPr/>
            </a:pPr>
            <a:r>
              <a:rPr lang="en-US" sz="2700" dirty="0"/>
              <a:t>Lastly, direct toxic effects on sinonasal epithelium</a:t>
            </a:r>
          </a:p>
        </p:txBody>
      </p:sp>
      <p:sp>
        <p:nvSpPr>
          <p:cNvPr id="5" name="Text Box 4"/>
          <p:cNvSpPr txBox="1">
            <a:spLocks noChangeArrowheads="1"/>
          </p:cNvSpPr>
          <p:nvPr/>
        </p:nvSpPr>
        <p:spPr bwMode="auto">
          <a:xfrm>
            <a:off x="0" y="6423719"/>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a:defRPr/>
            </a:pPr>
            <a:r>
              <a:rPr lang="en-US" sz="1200" dirty="0">
                <a:solidFill>
                  <a:prstClr val="white"/>
                </a:solidFill>
                <a:ea typeface="ＭＳ Ｐゴシック" charset="0"/>
              </a:rPr>
              <a:t>JM Pinto, </a:t>
            </a:r>
            <a:r>
              <a:rPr lang="en-US" sz="1200" dirty="0" err="1">
                <a:solidFill>
                  <a:prstClr val="white"/>
                </a:solidFill>
                <a:ea typeface="ＭＳ Ｐゴシック" charset="0"/>
              </a:rPr>
              <a:t>Clin</a:t>
            </a:r>
            <a:r>
              <a:rPr lang="en-US" sz="1200" dirty="0">
                <a:solidFill>
                  <a:prstClr val="white"/>
                </a:solidFill>
                <a:ea typeface="ＭＳ Ｐゴシック" charset="0"/>
              </a:rPr>
              <a:t> </a:t>
            </a:r>
            <a:r>
              <a:rPr lang="en-US" dirty="0">
                <a:solidFill>
                  <a:prstClr val="white"/>
                </a:solidFill>
                <a:ea typeface="ＭＳ Ｐゴシック" charset="0"/>
              </a:rPr>
              <a:t>Allergy</a:t>
            </a:r>
            <a:r>
              <a:rPr lang="en-US" sz="1200" dirty="0">
                <a:solidFill>
                  <a:prstClr val="white"/>
                </a:solidFill>
                <a:ea typeface="ＭＳ Ｐゴシック" charset="0"/>
              </a:rPr>
              <a:t> </a:t>
            </a:r>
            <a:r>
              <a:rPr lang="en-US" sz="1200" dirty="0" err="1">
                <a:solidFill>
                  <a:prstClr val="white"/>
                </a:solidFill>
                <a:ea typeface="ＭＳ Ｐゴシック" charset="0"/>
              </a:rPr>
              <a:t>Immunol</a:t>
            </a:r>
            <a:r>
              <a:rPr lang="en-US" sz="1200" dirty="0">
                <a:solidFill>
                  <a:prstClr val="white"/>
                </a:solidFill>
                <a:ea typeface="ＭＳ Ｐゴシック" charset="0"/>
              </a:rPr>
              <a:t>. 2007;20:25-49 </a:t>
            </a:r>
          </a:p>
        </p:txBody>
      </p:sp>
    </p:spTree>
    <p:extLst>
      <p:ext uri="{BB962C8B-B14F-4D97-AF65-F5344CB8AC3E}">
        <p14:creationId xmlns:p14="http://schemas.microsoft.com/office/powerpoint/2010/main" val="1021130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2"/>
          <p:cNvSpPr>
            <a:spLocks noGrp="1" noChangeArrowheads="1"/>
          </p:cNvSpPr>
          <p:nvPr>
            <p:ph type="title" idx="4294967295"/>
          </p:nvPr>
        </p:nvSpPr>
        <p:spPr>
          <a:xfrm>
            <a:off x="0" y="53752"/>
            <a:ext cx="9144000" cy="782960"/>
          </a:xfrm>
        </p:spPr>
        <p:txBody>
          <a:bodyPr/>
          <a:lstStyle/>
          <a:p>
            <a:pPr algn="ctr" eaLnBrk="1" hangingPunct="1">
              <a:defRPr/>
            </a:pPr>
            <a:r>
              <a:rPr lang="en-US" b="1" dirty="0" smtClean="0"/>
              <a:t>Particulates and Allergic Rhinitis</a:t>
            </a:r>
          </a:p>
        </p:txBody>
      </p:sp>
      <p:sp>
        <p:nvSpPr>
          <p:cNvPr id="1218563" name="Rectangle 3"/>
          <p:cNvSpPr>
            <a:spLocks noGrp="1" noChangeArrowheads="1"/>
          </p:cNvSpPr>
          <p:nvPr>
            <p:ph type="body" idx="4294967295"/>
          </p:nvPr>
        </p:nvSpPr>
        <p:spPr>
          <a:xfrm>
            <a:off x="251520" y="1340768"/>
            <a:ext cx="8496944" cy="4320480"/>
          </a:xfrm>
        </p:spPr>
        <p:txBody>
          <a:bodyPr>
            <a:normAutofit lnSpcReduction="10000"/>
          </a:bodyPr>
          <a:lstStyle/>
          <a:p>
            <a:pPr eaLnBrk="1" hangingPunct="1">
              <a:lnSpc>
                <a:spcPct val="150000"/>
              </a:lnSpc>
              <a:defRPr/>
            </a:pPr>
            <a:r>
              <a:rPr lang="en-US" dirty="0"/>
              <a:t>Adjuvant for allergen sensitization</a:t>
            </a:r>
          </a:p>
          <a:p>
            <a:pPr eaLnBrk="1" hangingPunct="1">
              <a:lnSpc>
                <a:spcPct val="150000"/>
              </a:lnSpc>
              <a:defRPr/>
            </a:pPr>
            <a:r>
              <a:rPr lang="en-US" dirty="0"/>
              <a:t>Enhances airway inflammation</a:t>
            </a:r>
          </a:p>
          <a:p>
            <a:pPr eaLnBrk="1" hangingPunct="1">
              <a:lnSpc>
                <a:spcPct val="150000"/>
              </a:lnSpc>
              <a:defRPr/>
            </a:pPr>
            <a:r>
              <a:rPr lang="en-US" dirty="0"/>
              <a:t>Effects on oxidative stress and alters antioxidant defense</a:t>
            </a:r>
          </a:p>
          <a:p>
            <a:pPr lvl="1" eaLnBrk="1" hangingPunct="1">
              <a:lnSpc>
                <a:spcPct val="150000"/>
              </a:lnSpc>
              <a:buFont typeface="Wingdings" panose="05000000000000000000" pitchFamily="2" charset="2"/>
              <a:buChar char="§"/>
              <a:defRPr/>
            </a:pPr>
            <a:r>
              <a:rPr lang="en-US" dirty="0"/>
              <a:t>Susceptibility based on genetic polymorphisms in </a:t>
            </a:r>
            <a:r>
              <a:rPr lang="en-US" i="1" dirty="0"/>
              <a:t>GSTT1</a:t>
            </a:r>
            <a:r>
              <a:rPr lang="en-US" dirty="0"/>
              <a:t> and </a:t>
            </a:r>
            <a:r>
              <a:rPr lang="en-US" i="1" dirty="0"/>
              <a:t>GSTM1</a:t>
            </a:r>
            <a:r>
              <a:rPr lang="en-US" dirty="0"/>
              <a:t> for asthma</a:t>
            </a:r>
          </a:p>
        </p:txBody>
      </p:sp>
      <p:sp>
        <p:nvSpPr>
          <p:cNvPr id="1218565" name="Text Box 5"/>
          <p:cNvSpPr txBox="1">
            <a:spLocks noChangeArrowheads="1"/>
          </p:cNvSpPr>
          <p:nvPr/>
        </p:nvSpPr>
        <p:spPr bwMode="auto">
          <a:xfrm>
            <a:off x="0" y="640063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a:defRPr/>
            </a:pPr>
            <a:r>
              <a:rPr lang="en-US" sz="1200" dirty="0">
                <a:solidFill>
                  <a:prstClr val="white"/>
                </a:solidFill>
                <a:ea typeface="ＭＳ Ｐゴシック" charset="0"/>
              </a:rPr>
              <a:t>A </a:t>
            </a:r>
            <a:r>
              <a:rPr lang="en-US" sz="1200" dirty="0" err="1">
                <a:solidFill>
                  <a:prstClr val="white"/>
                </a:solidFill>
                <a:ea typeface="ＭＳ Ｐゴシック" charset="0"/>
              </a:rPr>
              <a:t>Nel</a:t>
            </a:r>
            <a:r>
              <a:rPr lang="en-US" sz="1200" dirty="0">
                <a:solidFill>
                  <a:prstClr val="white"/>
                </a:solidFill>
                <a:ea typeface="ＭＳ Ｐゴシック" charset="0"/>
              </a:rPr>
              <a:t>. </a:t>
            </a:r>
            <a:r>
              <a:rPr lang="en-US" dirty="0">
                <a:solidFill>
                  <a:prstClr val="white"/>
                </a:solidFill>
                <a:ea typeface="ＭＳ Ｐゴシック" charset="0"/>
              </a:rPr>
              <a:t>Science</a:t>
            </a:r>
            <a:r>
              <a:rPr lang="en-US" sz="1200" dirty="0">
                <a:solidFill>
                  <a:prstClr val="white"/>
                </a:solidFill>
                <a:ea typeface="ＭＳ Ｐゴシック" charset="0"/>
              </a:rPr>
              <a:t> 6 May 2005:308 ( 5723): 804 - 806</a:t>
            </a:r>
          </a:p>
        </p:txBody>
      </p:sp>
    </p:spTree>
    <p:extLst>
      <p:ext uri="{BB962C8B-B14F-4D97-AF65-F5344CB8AC3E}">
        <p14:creationId xmlns:p14="http://schemas.microsoft.com/office/powerpoint/2010/main" val="79659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39194"/>
            <a:ext cx="9144000" cy="725510"/>
          </a:xfrm>
        </p:spPr>
        <p:txBody>
          <a:bodyPr>
            <a:normAutofit fontScale="90000"/>
          </a:bodyPr>
          <a:lstStyle/>
          <a:p>
            <a:pPr algn="ctr" eaLnBrk="1" hangingPunct="1">
              <a:defRPr/>
            </a:pPr>
            <a:r>
              <a:rPr lang="en-US" altLang="en-US" sz="3000" b="1" dirty="0"/>
              <a:t>Global Warming Affects </a:t>
            </a:r>
            <a:br>
              <a:rPr lang="en-US" altLang="en-US" sz="3000" b="1" dirty="0"/>
            </a:br>
            <a:r>
              <a:rPr lang="en-US" altLang="en-US" sz="3000" b="1" dirty="0"/>
              <a:t>Ragweed Growth</a:t>
            </a:r>
          </a:p>
        </p:txBody>
      </p:sp>
      <p:pic>
        <p:nvPicPr>
          <p:cNvPr id="18435" name="Picture 3" descr="weed grow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8592344"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4308" y="6267460"/>
            <a:ext cx="914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90000"/>
              <a:buFont typeface="Wingdings" pitchFamily="2" charset="2"/>
              <a:buChar char="n"/>
              <a:defRPr sz="2800" b="1">
                <a:solidFill>
                  <a:schemeClr val="bg1"/>
                </a:solidFill>
                <a:latin typeface="Arial" pitchFamily="34" charset="0"/>
              </a:defRPr>
            </a:lvl1pPr>
            <a:lvl2pPr marL="742950" indent="-285750" algn="l">
              <a:spcBef>
                <a:spcPct val="20000"/>
              </a:spcBef>
              <a:buChar char="–"/>
              <a:defRPr sz="2600" b="1">
                <a:solidFill>
                  <a:schemeClr val="bg1"/>
                </a:solidFill>
                <a:latin typeface="Arial" pitchFamily="34" charset="0"/>
              </a:defRPr>
            </a:lvl2pPr>
            <a:lvl3pPr marL="1143000" indent="-228600" algn="l">
              <a:spcBef>
                <a:spcPct val="20000"/>
              </a:spcBef>
              <a:buSzPct val="70000"/>
              <a:buFont typeface="Wingdings" pitchFamily="2" charset="2"/>
              <a:buChar char="n"/>
              <a:defRPr sz="2400" b="1">
                <a:solidFill>
                  <a:schemeClr val="bg1"/>
                </a:solidFill>
                <a:latin typeface="Arial" pitchFamily="34" charset="0"/>
              </a:defRPr>
            </a:lvl3pPr>
            <a:lvl4pPr marL="1600200" indent="-228600" algn="l">
              <a:spcBef>
                <a:spcPct val="20000"/>
              </a:spcBef>
              <a:buChar char="–"/>
              <a:defRPr sz="2200" b="1">
                <a:solidFill>
                  <a:schemeClr val="bg1"/>
                </a:solidFill>
                <a:latin typeface="Arial" pitchFamily="34" charset="0"/>
              </a:defRPr>
            </a:lvl4pPr>
            <a:lvl5pPr marL="2057400" indent="-228600" algn="l">
              <a:spcBef>
                <a:spcPct val="20000"/>
              </a:spcBef>
              <a:buChar char="–"/>
              <a:defRPr sz="2000" b="1">
                <a:solidFill>
                  <a:schemeClr val="bg1"/>
                </a:solidFill>
                <a:latin typeface="Arial" pitchFamily="34" charset="0"/>
              </a:defRPr>
            </a:lvl5pPr>
            <a:lvl6pPr marL="2514600" indent="-228600" eaLnBrk="0" fontAlgn="base" hangingPunct="0">
              <a:spcBef>
                <a:spcPct val="20000"/>
              </a:spcBef>
              <a:spcAft>
                <a:spcPct val="0"/>
              </a:spcAft>
              <a:buChar char="–"/>
              <a:defRPr sz="2000" b="1">
                <a:solidFill>
                  <a:schemeClr val="bg1"/>
                </a:solidFill>
                <a:latin typeface="Arial" pitchFamily="34" charset="0"/>
              </a:defRPr>
            </a:lvl6pPr>
            <a:lvl7pPr marL="2971800" indent="-228600" eaLnBrk="0" fontAlgn="base" hangingPunct="0">
              <a:spcBef>
                <a:spcPct val="20000"/>
              </a:spcBef>
              <a:spcAft>
                <a:spcPct val="0"/>
              </a:spcAft>
              <a:buChar char="–"/>
              <a:defRPr sz="2000" b="1">
                <a:solidFill>
                  <a:schemeClr val="bg1"/>
                </a:solidFill>
                <a:latin typeface="Arial" pitchFamily="34" charset="0"/>
              </a:defRPr>
            </a:lvl7pPr>
            <a:lvl8pPr marL="3429000" indent="-228600" eaLnBrk="0" fontAlgn="base" hangingPunct="0">
              <a:spcBef>
                <a:spcPct val="20000"/>
              </a:spcBef>
              <a:spcAft>
                <a:spcPct val="0"/>
              </a:spcAft>
              <a:buChar char="–"/>
              <a:defRPr sz="2000" b="1">
                <a:solidFill>
                  <a:schemeClr val="bg1"/>
                </a:solidFill>
                <a:latin typeface="Arial" pitchFamily="34" charset="0"/>
              </a:defRPr>
            </a:lvl8pPr>
            <a:lvl9pPr marL="3886200" indent="-228600" eaLnBrk="0" fontAlgn="base" hangingPunct="0">
              <a:spcBef>
                <a:spcPct val="20000"/>
              </a:spcBef>
              <a:spcAft>
                <a:spcPct val="0"/>
              </a:spcAft>
              <a:buChar char="–"/>
              <a:defRPr sz="2000" b="1">
                <a:solidFill>
                  <a:schemeClr val="bg1"/>
                </a:solidFill>
                <a:latin typeface="Arial" pitchFamily="34" charset="0"/>
              </a:defRPr>
            </a:lvl9pPr>
          </a:lstStyle>
          <a:p>
            <a:pPr algn="ctr" defTabSz="457200">
              <a:spcBef>
                <a:spcPct val="0"/>
              </a:spcBef>
              <a:buClrTx/>
              <a:buSzTx/>
              <a:buFontTx/>
              <a:buNone/>
            </a:pPr>
            <a:r>
              <a:rPr lang="en-US" altLang="en-US" sz="1200" b="0" dirty="0">
                <a:solidFill>
                  <a:prstClr val="white"/>
                </a:solidFill>
                <a:latin typeface="Calibri"/>
              </a:rPr>
              <a:t>Wall Street </a:t>
            </a:r>
            <a:r>
              <a:rPr lang="en-US" altLang="en-US" sz="1600" b="0" dirty="0">
                <a:solidFill>
                  <a:prstClr val="white"/>
                </a:solidFill>
                <a:latin typeface="Calibri"/>
              </a:rPr>
              <a:t>Journal</a:t>
            </a:r>
            <a:r>
              <a:rPr lang="en-US" altLang="en-US" sz="1200" b="0" dirty="0">
                <a:solidFill>
                  <a:prstClr val="white"/>
                </a:solidFill>
                <a:latin typeface="Calibri"/>
              </a:rPr>
              <a:t> 5/03/07, from data from L. </a:t>
            </a:r>
            <a:r>
              <a:rPr lang="en-US" altLang="en-US" sz="1200" b="0" dirty="0" err="1">
                <a:solidFill>
                  <a:prstClr val="white"/>
                </a:solidFill>
                <a:latin typeface="Calibri"/>
              </a:rPr>
              <a:t>Ziska</a:t>
            </a:r>
            <a:endParaRPr lang="en-US" altLang="en-US" sz="1200" b="0" dirty="0">
              <a:solidFill>
                <a:prstClr val="white"/>
              </a:solidFill>
              <a:latin typeface="Calibri"/>
            </a:endParaRPr>
          </a:p>
        </p:txBody>
      </p:sp>
    </p:spTree>
    <p:extLst>
      <p:ext uri="{BB962C8B-B14F-4D97-AF65-F5344CB8AC3E}">
        <p14:creationId xmlns:p14="http://schemas.microsoft.com/office/powerpoint/2010/main" val="470212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0"/>
            <a:ext cx="9144000" cy="836712"/>
          </a:xfrm>
        </p:spPr>
        <p:txBody>
          <a:bodyPr>
            <a:normAutofit/>
          </a:bodyPr>
          <a:lstStyle/>
          <a:p>
            <a:pPr algn="ctr" eaLnBrk="1" hangingPunct="1">
              <a:defRPr/>
            </a:pPr>
            <a:r>
              <a:rPr lang="en-US" altLang="en-US" b="1" dirty="0" smtClean="0"/>
              <a:t>Climate Change and Allergic Rhinitis</a:t>
            </a:r>
          </a:p>
        </p:txBody>
      </p:sp>
      <p:sp>
        <p:nvSpPr>
          <p:cNvPr id="26627" name="Rectangle 3"/>
          <p:cNvSpPr>
            <a:spLocks noGrp="1" noChangeArrowheads="1"/>
          </p:cNvSpPr>
          <p:nvPr>
            <p:ph type="body" idx="4294967295"/>
          </p:nvPr>
        </p:nvSpPr>
        <p:spPr>
          <a:xfrm>
            <a:off x="179512" y="1340768"/>
            <a:ext cx="8712968" cy="4536504"/>
          </a:xfrm>
        </p:spPr>
        <p:txBody>
          <a:bodyPr>
            <a:normAutofit lnSpcReduction="10000"/>
          </a:bodyPr>
          <a:lstStyle/>
          <a:p>
            <a:pPr eaLnBrk="1" hangingPunct="1">
              <a:lnSpc>
                <a:spcPct val="150000"/>
              </a:lnSpc>
              <a:defRPr/>
            </a:pPr>
            <a:r>
              <a:rPr lang="en-US" altLang="en-US" sz="2700" dirty="0"/>
              <a:t>Environmental changes affect plant biology</a:t>
            </a:r>
          </a:p>
          <a:p>
            <a:pPr eaLnBrk="1" hangingPunct="1">
              <a:lnSpc>
                <a:spcPct val="150000"/>
              </a:lnSpc>
              <a:defRPr/>
            </a:pPr>
            <a:r>
              <a:rPr lang="en-US" altLang="en-US" sz="2700" dirty="0"/>
              <a:t>These effects are complex and involve heat island effects in the inner city, pollution, and elevated CO</a:t>
            </a:r>
            <a:r>
              <a:rPr lang="en-US" altLang="en-US" sz="2700" baseline="-25000" dirty="0"/>
              <a:t>2</a:t>
            </a:r>
          </a:p>
          <a:p>
            <a:pPr eaLnBrk="1" hangingPunct="1">
              <a:lnSpc>
                <a:spcPct val="150000"/>
              </a:lnSpc>
              <a:defRPr/>
            </a:pPr>
            <a:r>
              <a:rPr lang="en-US" altLang="en-US" sz="2700" dirty="0"/>
              <a:t>In urban environments, ragweed growth, pollen counts, and allergenicity are increased</a:t>
            </a:r>
          </a:p>
          <a:p>
            <a:pPr eaLnBrk="1" hangingPunct="1">
              <a:lnSpc>
                <a:spcPct val="150000"/>
              </a:lnSpc>
              <a:defRPr/>
            </a:pPr>
            <a:r>
              <a:rPr lang="en-US" altLang="en-US" sz="2700" dirty="0"/>
              <a:t>These effects may represent increasing clinical challenges in the future</a:t>
            </a:r>
          </a:p>
        </p:txBody>
      </p:sp>
    </p:spTree>
    <p:extLst>
      <p:ext uri="{BB962C8B-B14F-4D97-AF65-F5344CB8AC3E}">
        <p14:creationId xmlns:p14="http://schemas.microsoft.com/office/powerpoint/2010/main" val="3454481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556792"/>
          </a:xfrm>
        </p:spPr>
        <p:txBody>
          <a:bodyPr>
            <a:normAutofit fontScale="90000"/>
          </a:bodyPr>
          <a:lstStyle/>
          <a:p>
            <a:pPr algn="ctr"/>
            <a:r>
              <a:rPr lang="en-US" sz="2200" b="1" dirty="0"/>
              <a:t>Preconceptional, prenatal and postnatal exposure to outdoor and</a:t>
            </a:r>
            <a:br>
              <a:rPr lang="en-US" sz="2200" b="1" dirty="0"/>
            </a:br>
            <a:r>
              <a:rPr lang="en-US" sz="2200" b="1" dirty="0"/>
              <a:t>indoor environmental factors on allergic diseases/symptoms in</a:t>
            </a:r>
            <a:br>
              <a:rPr lang="en-US" sz="2200" b="1" dirty="0"/>
            </a:br>
            <a:r>
              <a:rPr lang="en-US" sz="2200" b="1" dirty="0"/>
              <a:t>preschool </a:t>
            </a:r>
            <a:r>
              <a:rPr lang="en-US" sz="2200" b="1" dirty="0" smtClean="0"/>
              <a:t>children</a:t>
            </a:r>
            <a:br>
              <a:rPr lang="en-US" sz="2200" b="1" dirty="0" smtClean="0"/>
            </a:br>
            <a:r>
              <a:rPr lang="en-US" sz="2025" b="1" dirty="0"/>
              <a:t/>
            </a:r>
            <a:br>
              <a:rPr lang="en-US" sz="2025" b="1" dirty="0"/>
            </a:br>
            <a:endParaRPr lang="en-US" sz="1500" dirty="0"/>
          </a:p>
        </p:txBody>
      </p:sp>
      <p:sp>
        <p:nvSpPr>
          <p:cNvPr id="3" name="Content Placeholder 2"/>
          <p:cNvSpPr>
            <a:spLocks noGrp="1"/>
          </p:cNvSpPr>
          <p:nvPr>
            <p:ph idx="4294967295"/>
          </p:nvPr>
        </p:nvSpPr>
        <p:spPr>
          <a:xfrm>
            <a:off x="179512" y="1287449"/>
            <a:ext cx="8856984" cy="4752528"/>
          </a:xfrm>
        </p:spPr>
        <p:txBody>
          <a:bodyPr>
            <a:normAutofit fontScale="62500" lnSpcReduction="20000"/>
          </a:bodyPr>
          <a:lstStyle/>
          <a:p>
            <a:pPr marL="0" indent="0">
              <a:lnSpc>
                <a:spcPct val="120000"/>
              </a:lnSpc>
              <a:buNone/>
            </a:pPr>
            <a:r>
              <a:rPr lang="en-US" dirty="0" smtClean="0"/>
              <a:t>They found that </a:t>
            </a:r>
            <a:r>
              <a:rPr lang="en-US" dirty="0" err="1" smtClean="0"/>
              <a:t>preconceptional</a:t>
            </a:r>
            <a:r>
              <a:rPr lang="en-US" dirty="0" smtClean="0"/>
              <a:t>, prenatal, and postnatal exposure to outdoor industrial and traffic air pollutants were significantly associated with increase in the risk of childhood asthma, and also positively associated with allergic rhinitis and eczema. However, we cannot distinguish the effect of outdoor air pollutants and exposure windows because of their high correlations. New furniture was associated with eczema and allergic rhinitis during postnatal exposure, but redecoration associated with asthma and eczema during prenatal exposure. Indoor visible mold/damp stains was significant for eczema during prenatal exposure and asthma during postnatal exposure respectively, but window condensation was significant for all childhood allergic diseases during both prenatal and postnatal exposures. Allergic symptoms in children were found to be associated with exposure to indoor factors only.</a:t>
            </a:r>
          </a:p>
          <a:p>
            <a:pPr marL="0" indent="0">
              <a:lnSpc>
                <a:spcPct val="120000"/>
              </a:lnSpc>
              <a:buNone/>
            </a:pPr>
            <a:r>
              <a:rPr lang="en-US" b="1" dirty="0" smtClean="0">
                <a:solidFill>
                  <a:srgbClr val="FFFF00"/>
                </a:solidFill>
              </a:rPr>
              <a:t>Conclusions: Associations between outdoor air pollutants and indoor environmental factors and childhood allergic diseases/symptoms were divergent and related to the timing of exposure</a:t>
            </a:r>
            <a:endParaRPr lang="en-US" b="1" dirty="0">
              <a:solidFill>
                <a:srgbClr val="FFFF00"/>
              </a:solidFill>
            </a:endParaRPr>
          </a:p>
        </p:txBody>
      </p:sp>
      <p:sp>
        <p:nvSpPr>
          <p:cNvPr id="4" name="ZoneTexte 3"/>
          <p:cNvSpPr txBox="1"/>
          <p:nvPr/>
        </p:nvSpPr>
        <p:spPr>
          <a:xfrm>
            <a:off x="518797" y="6242446"/>
            <a:ext cx="8517699" cy="369332"/>
          </a:xfrm>
          <a:prstGeom prst="rect">
            <a:avLst/>
          </a:prstGeom>
          <a:noFill/>
        </p:spPr>
        <p:txBody>
          <a:bodyPr wrap="square" rtlCol="0">
            <a:spAutoFit/>
          </a:bodyPr>
          <a:lstStyle/>
          <a:p>
            <a:pPr defTabSz="457200"/>
            <a:r>
              <a:rPr lang="en-US" dirty="0" err="1">
                <a:solidFill>
                  <a:prstClr val="white"/>
                </a:solidFill>
              </a:rPr>
              <a:t>Qihong</a:t>
            </a:r>
            <a:r>
              <a:rPr lang="en-US" dirty="0">
                <a:solidFill>
                  <a:prstClr val="white"/>
                </a:solidFill>
              </a:rPr>
              <a:t> Deng, Chan Lu, </a:t>
            </a:r>
            <a:r>
              <a:rPr lang="en-US" dirty="0" err="1">
                <a:solidFill>
                  <a:prstClr val="white"/>
                </a:solidFill>
              </a:rPr>
              <a:t>Cuiyun</a:t>
            </a:r>
            <a:r>
              <a:rPr lang="en-US" dirty="0">
                <a:solidFill>
                  <a:prstClr val="white"/>
                </a:solidFill>
              </a:rPr>
              <a:t> </a:t>
            </a:r>
            <a:r>
              <a:rPr lang="en-US" dirty="0" err="1">
                <a:solidFill>
                  <a:prstClr val="white"/>
                </a:solidFill>
              </a:rPr>
              <a:t>Ou</a:t>
            </a:r>
            <a:r>
              <a:rPr lang="en-US" dirty="0">
                <a:solidFill>
                  <a:prstClr val="white"/>
                </a:solidFill>
              </a:rPr>
              <a:t>, </a:t>
            </a:r>
            <a:r>
              <a:rPr lang="en-US" dirty="0" err="1">
                <a:solidFill>
                  <a:prstClr val="white"/>
                </a:solidFill>
              </a:rPr>
              <a:t>Lv</a:t>
            </a:r>
            <a:r>
              <a:rPr lang="en-US" dirty="0">
                <a:solidFill>
                  <a:prstClr val="white"/>
                </a:solidFill>
              </a:rPr>
              <a:t> Chen, Hong Yuan </a:t>
            </a:r>
            <a:r>
              <a:rPr lang="en-US" sz="1600" dirty="0">
                <a:solidFill>
                  <a:prstClr val="white"/>
                </a:solidFill>
              </a:rPr>
              <a:t>Chemosphere 152 (2016)459e467</a:t>
            </a:r>
            <a:endParaRPr lang="fr-FR" dirty="0">
              <a:solidFill>
                <a:prstClr val="white"/>
              </a:solidFill>
            </a:endParaRPr>
          </a:p>
        </p:txBody>
      </p:sp>
    </p:spTree>
    <p:extLst>
      <p:ext uri="{BB962C8B-B14F-4D97-AF65-F5344CB8AC3E}">
        <p14:creationId xmlns:p14="http://schemas.microsoft.com/office/powerpoint/2010/main" val="24823223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9533" y="1412776"/>
            <a:ext cx="8424936" cy="4032448"/>
          </a:xfrm>
        </p:spPr>
        <p:txBody>
          <a:bodyPr>
            <a:noAutofit/>
          </a:bodyPr>
          <a:lstStyle/>
          <a:p>
            <a:pPr algn="l"/>
            <a:r>
              <a:rPr lang="en-US" sz="2600" dirty="0" smtClean="0"/>
              <a:t>“A </a:t>
            </a:r>
            <a:r>
              <a:rPr lang="en-US" sz="2600" dirty="0"/>
              <a:t>nationwide cross-sectional survey was conducted in 6- to 7-year-old children. The prevalence of allergic diseases was assessed by using questionnaires. </a:t>
            </a:r>
            <a:r>
              <a:rPr lang="en-US" sz="2600" dirty="0" smtClean="0"/>
              <a:t/>
            </a:r>
            <a:br>
              <a:rPr lang="en-US" sz="2600" dirty="0" smtClean="0"/>
            </a:br>
            <a:r>
              <a:rPr lang="en-US" sz="2600" dirty="0"/>
              <a:t/>
            </a:r>
            <a:br>
              <a:rPr lang="en-US" sz="2600" dirty="0"/>
            </a:br>
            <a:r>
              <a:rPr lang="en-US" sz="2600" dirty="0" smtClean="0"/>
              <a:t>For </a:t>
            </a:r>
            <a:r>
              <a:rPr lang="en-US" sz="2600" dirty="0"/>
              <a:t>a 100 ppb increase in the mean daily CO level during the first year of life, the adjusted odds ratio for lifetime allergic rhinitis was 1.10 (95% confidence interval, 1.03–1.19).  </a:t>
            </a:r>
            <a:r>
              <a:rPr lang="en-US" sz="2600" dirty="0" smtClean="0"/>
              <a:t/>
            </a:r>
            <a:br>
              <a:rPr lang="en-US" sz="2600" dirty="0" smtClean="0"/>
            </a:br>
            <a:r>
              <a:rPr lang="en-US" sz="2600" dirty="0" smtClean="0"/>
              <a:t/>
            </a:r>
            <a:br>
              <a:rPr lang="en-US" sz="2600" dirty="0" smtClean="0"/>
            </a:br>
            <a:r>
              <a:rPr lang="en-US" sz="2600" dirty="0" smtClean="0"/>
              <a:t>Higher </a:t>
            </a:r>
            <a:r>
              <a:rPr lang="en-US" sz="2600" dirty="0"/>
              <a:t>exposure to CO during infancy increased the risk of development of allergic rhinitis</a:t>
            </a:r>
            <a:r>
              <a:rPr lang="en-US" sz="2600" dirty="0" smtClean="0"/>
              <a:t>.’’</a:t>
            </a:r>
            <a:endParaRPr lang="en-US" sz="2600" dirty="0"/>
          </a:p>
        </p:txBody>
      </p:sp>
      <p:sp>
        <p:nvSpPr>
          <p:cNvPr id="4" name="Rectangle 3"/>
          <p:cNvSpPr/>
          <p:nvPr/>
        </p:nvSpPr>
        <p:spPr>
          <a:xfrm>
            <a:off x="41317" y="-27384"/>
            <a:ext cx="9139195" cy="954107"/>
          </a:xfrm>
          <a:prstGeom prst="rect">
            <a:avLst/>
          </a:prstGeom>
        </p:spPr>
        <p:txBody>
          <a:bodyPr wrap="square">
            <a:spAutoFit/>
          </a:bodyPr>
          <a:lstStyle/>
          <a:p>
            <a:pPr algn="ctr" defTabSz="457200"/>
            <a:r>
              <a:rPr lang="en-US" sz="2800" b="1" dirty="0">
                <a:solidFill>
                  <a:prstClr val="white"/>
                </a:solidFill>
              </a:rPr>
              <a:t>Association of carbon monoxide levels with allergic diseases in children</a:t>
            </a:r>
          </a:p>
        </p:txBody>
      </p:sp>
      <p:sp>
        <p:nvSpPr>
          <p:cNvPr id="5" name="Rectangle 4"/>
          <p:cNvSpPr/>
          <p:nvPr/>
        </p:nvSpPr>
        <p:spPr>
          <a:xfrm>
            <a:off x="-100207" y="6294511"/>
            <a:ext cx="9144000" cy="276999"/>
          </a:xfrm>
          <a:prstGeom prst="rect">
            <a:avLst/>
          </a:prstGeom>
        </p:spPr>
        <p:txBody>
          <a:bodyPr wrap="square">
            <a:spAutoFit/>
          </a:bodyPr>
          <a:lstStyle/>
          <a:p>
            <a:pPr algn="ctr" defTabSz="457200"/>
            <a:r>
              <a:rPr lang="en-US" sz="1200" dirty="0" err="1">
                <a:solidFill>
                  <a:prstClr val="white"/>
                </a:solidFill>
              </a:rPr>
              <a:t>Jihyun</a:t>
            </a:r>
            <a:r>
              <a:rPr lang="en-US" sz="1200" dirty="0">
                <a:solidFill>
                  <a:prstClr val="white"/>
                </a:solidFill>
              </a:rPr>
              <a:t> Kim, et al</a:t>
            </a:r>
            <a:r>
              <a:rPr lang="en-SG" sz="1200" dirty="0">
                <a:solidFill>
                  <a:prstClr val="white"/>
                </a:solidFill>
              </a:rPr>
              <a:t> </a:t>
            </a:r>
            <a:r>
              <a:rPr lang="en-US" sz="1200" dirty="0">
                <a:solidFill>
                  <a:prstClr val="white"/>
                </a:solidFill>
              </a:rPr>
              <a:t>Allergy Asthma </a:t>
            </a:r>
            <a:r>
              <a:rPr lang="en-US" sz="1200" dirty="0" err="1">
                <a:solidFill>
                  <a:prstClr val="white"/>
                </a:solidFill>
              </a:rPr>
              <a:t>Proc</a:t>
            </a:r>
            <a:r>
              <a:rPr lang="en-US" sz="1200" dirty="0">
                <a:solidFill>
                  <a:prstClr val="white"/>
                </a:solidFill>
              </a:rPr>
              <a:t> 37:e1–e7, 2016; </a:t>
            </a:r>
            <a:r>
              <a:rPr lang="en-US" sz="1200" dirty="0" err="1">
                <a:solidFill>
                  <a:prstClr val="white"/>
                </a:solidFill>
              </a:rPr>
              <a:t>doi</a:t>
            </a:r>
            <a:r>
              <a:rPr lang="en-US" sz="1200" dirty="0">
                <a:solidFill>
                  <a:prstClr val="white"/>
                </a:solidFill>
              </a:rPr>
              <a:t>: 10.2500/aap.2016.37.3918</a:t>
            </a:r>
            <a:endParaRPr lang="en-SG" sz="1200" dirty="0">
              <a:solidFill>
                <a:prstClr val="white"/>
              </a:solidFill>
            </a:endParaRPr>
          </a:p>
        </p:txBody>
      </p:sp>
    </p:spTree>
    <p:extLst>
      <p:ext uri="{BB962C8B-B14F-4D97-AF65-F5344CB8AC3E}">
        <p14:creationId xmlns:p14="http://schemas.microsoft.com/office/powerpoint/2010/main" val="3221285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lum contrast="12000"/>
            <a:alphaModFix/>
          </a:blip>
          <a:srcRect l="654" t="3085"/>
          <a:stretch>
            <a:fillRect/>
          </a:stretch>
        </p:blipFill>
        <p:spPr>
          <a:xfrm>
            <a:off x="4379760" y="0"/>
            <a:ext cx="4758840" cy="6857640"/>
          </a:xfrm>
          <a:prstGeom prst="rect">
            <a:avLst/>
          </a:prstGeom>
          <a:noFill/>
          <a:ln>
            <a:noFill/>
          </a:ln>
        </p:spPr>
      </p:pic>
      <p:pic>
        <p:nvPicPr>
          <p:cNvPr id="3" name="Picture 10"/>
          <p:cNvPicPr>
            <a:picLocks noChangeAspect="1"/>
          </p:cNvPicPr>
          <p:nvPr/>
        </p:nvPicPr>
        <p:blipFill>
          <a:blip r:embed="rId4" cstate="print">
            <a:lum/>
            <a:alphaModFix/>
          </a:blip>
          <a:srcRect l="4166" r="44999"/>
          <a:stretch>
            <a:fillRect/>
          </a:stretch>
        </p:blipFill>
        <p:spPr>
          <a:xfrm>
            <a:off x="0" y="3240"/>
            <a:ext cx="4495320" cy="6854400"/>
          </a:xfrm>
          <a:prstGeom prst="rect">
            <a:avLst/>
          </a:prstGeom>
          <a:noFill/>
          <a:ln>
            <a:noFill/>
          </a:ln>
        </p:spPr>
      </p:pic>
      <p:sp>
        <p:nvSpPr>
          <p:cNvPr id="4" name="AutoShape 5"/>
          <p:cNvSpPr/>
          <p:nvPr/>
        </p:nvSpPr>
        <p:spPr>
          <a:xfrm>
            <a:off x="2743199" y="2286000"/>
            <a:ext cx="2041200" cy="1560239"/>
          </a:xfrm>
          <a:custGeom>
            <a:avLst/>
            <a:gdLst>
              <a:gd name="f0" fmla="val 10800000"/>
              <a:gd name="f1" fmla="val 5400000"/>
              <a:gd name="f2" fmla="val 180"/>
              <a:gd name="f3" fmla="val w"/>
              <a:gd name="f4" fmla="val h"/>
              <a:gd name="f5" fmla="val 0"/>
              <a:gd name="f6" fmla="val 21600"/>
              <a:gd name="f7" fmla="val 8458"/>
              <a:gd name="f8" fmla="val 3923"/>
              <a:gd name="f9" fmla="val 7564"/>
              <a:gd name="f10" fmla="val 8416"/>
              <a:gd name="f11" fmla="val 4993"/>
              <a:gd name="f12" fmla="val 9720"/>
              <a:gd name="f13" fmla="val 12197"/>
              <a:gd name="f14" fmla="val 13904"/>
              <a:gd name="f15" fmla="val 9987"/>
              <a:gd name="f16" fmla="val 14934"/>
              <a:gd name="f17" fmla="val 14768"/>
              <a:gd name="f18" fmla="val 12911"/>
              <a:gd name="f19" fmla="val 16558"/>
              <a:gd name="f20" fmla="val 12016"/>
              <a:gd name="f21" fmla="val 11030"/>
              <a:gd name="f22" fmla="val 6840"/>
              <a:gd name="f23" fmla="val 12831"/>
              <a:gd name="f24" fmla="val 6120"/>
              <a:gd name="f25" fmla="+- 0 0 0"/>
              <a:gd name="f26" fmla="*/ f3 1 21600"/>
              <a:gd name="f27" fmla="*/ f4 1 21600"/>
              <a:gd name="f28" fmla="*/ f25 f0 1"/>
              <a:gd name="f29" fmla="*/ 8680 f26 1"/>
              <a:gd name="f30" fmla="*/ 13970 f26 1"/>
              <a:gd name="f31" fmla="*/ 14190 f27 1"/>
              <a:gd name="f32" fmla="*/ 7410 f27 1"/>
              <a:gd name="f33" fmla="*/ 8458 f26 1"/>
              <a:gd name="f34" fmla="*/ 0 f27 1"/>
              <a:gd name="f35" fmla="*/ f28 1 f2"/>
              <a:gd name="f36" fmla="*/ 0 f26 1"/>
              <a:gd name="f37" fmla="*/ 3923 f27 1"/>
              <a:gd name="f38" fmla="*/ 4993 f26 1"/>
              <a:gd name="f39" fmla="*/ 9720 f27 1"/>
              <a:gd name="f40" fmla="*/ 9987 f26 1"/>
              <a:gd name="f41" fmla="*/ 14934 f27 1"/>
              <a:gd name="f42" fmla="*/ 21600 f26 1"/>
              <a:gd name="f43" fmla="*/ 21600 f27 1"/>
              <a:gd name="f44" fmla="*/ 16558 f26 1"/>
              <a:gd name="f45" fmla="*/ 12016 f27 1"/>
              <a:gd name="f46" fmla="*/ 12831 f26 1"/>
              <a:gd name="f47" fmla="*/ 6120 f27 1"/>
              <a:gd name="f48" fmla="+- f35 0 f1"/>
            </a:gdLst>
            <a:ahLst/>
            <a:cxnLst>
              <a:cxn ang="3cd4">
                <a:pos x="hc" y="t"/>
              </a:cxn>
              <a:cxn ang="0">
                <a:pos x="r" y="vc"/>
              </a:cxn>
              <a:cxn ang="cd4">
                <a:pos x="hc" y="b"/>
              </a:cxn>
              <a:cxn ang="cd2">
                <a:pos x="l" y="vc"/>
              </a:cxn>
              <a:cxn ang="f48">
                <a:pos x="f33" y="f34"/>
              </a:cxn>
              <a:cxn ang="f48">
                <a:pos x="f36" y="f37"/>
              </a:cxn>
              <a:cxn ang="f48">
                <a:pos x="f38" y="f39"/>
              </a:cxn>
              <a:cxn ang="f48">
                <a:pos x="f40" y="f41"/>
              </a:cxn>
              <a:cxn ang="f48">
                <a:pos x="f42" y="f43"/>
              </a:cxn>
              <a:cxn ang="f48">
                <a:pos x="f44" y="f45"/>
              </a:cxn>
              <a:cxn ang="f48">
                <a:pos x="f46" y="f47"/>
              </a:cxn>
            </a:cxnLst>
            <a:rect l="f29" t="f32" r="f30" b="f31"/>
            <a:pathLst>
              <a:path w="21600" h="21600">
                <a:moveTo>
                  <a:pt x="f7" y="f5"/>
                </a:moveTo>
                <a:lnTo>
                  <a:pt x="f5" y="f8"/>
                </a:lnTo>
                <a:lnTo>
                  <a:pt x="f9" y="f10"/>
                </a:lnTo>
                <a:lnTo>
                  <a:pt x="f11" y="f12"/>
                </a:lnTo>
                <a:lnTo>
                  <a:pt x="f13" y="f14"/>
                </a:lnTo>
                <a:lnTo>
                  <a:pt x="f15" y="f16"/>
                </a:lnTo>
                <a:lnTo>
                  <a:pt x="f6" y="f6"/>
                </a:lnTo>
                <a:lnTo>
                  <a:pt x="f17" y="f18"/>
                </a:lnTo>
                <a:lnTo>
                  <a:pt x="f19" y="f20"/>
                </a:lnTo>
                <a:lnTo>
                  <a:pt x="f21" y="f22"/>
                </a:lnTo>
                <a:lnTo>
                  <a:pt x="f23" y="f24"/>
                </a:lnTo>
                <a:lnTo>
                  <a:pt x="f7" y="f5"/>
                </a:lnTo>
                <a:close/>
              </a:path>
            </a:pathLst>
          </a:custGeom>
          <a:solidFill>
            <a:srgbClr val="FF0000"/>
          </a:solidFill>
          <a:ln w="57240">
            <a:solidFill>
              <a:srgbClr val="000000"/>
            </a:solidFill>
            <a:prstDash val="solid"/>
            <a:miter/>
          </a:ln>
        </p:spPr>
        <p:txBody>
          <a:bodyPr vert="horz" wrap="none" lIns="90000" tIns="45000" rIns="90000" bIns="45000" anchor="ctr" anchorCtr="0" compatLnSpc="0"/>
          <a:lstStyle/>
          <a:p>
            <a:pPr defTabSz="457200" hangingPunct="0"/>
            <a:endParaRPr lang="it-IT">
              <a:solidFill>
                <a:prstClr val="white"/>
              </a:solidFill>
              <a:latin typeface="Arial" pitchFamily="18"/>
              <a:ea typeface="Microsoft YaHei" pitchFamily="2"/>
              <a:cs typeface="Mangal" pitchFamily="2"/>
            </a:endParaRPr>
          </a:p>
        </p:txBody>
      </p:sp>
      <p:sp>
        <p:nvSpPr>
          <p:cNvPr id="5" name="Rettangolo arrotondato 5"/>
          <p:cNvSpPr/>
          <p:nvPr/>
        </p:nvSpPr>
        <p:spPr>
          <a:xfrm>
            <a:off x="484380" y="349200"/>
            <a:ext cx="3727580" cy="18486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240">
            <a:solidFill>
              <a:srgbClr val="FFFF00"/>
            </a:solidFill>
            <a:prstDash val="solid"/>
          </a:ln>
        </p:spPr>
        <p:txBody>
          <a:bodyPr vert="horz" wrap="square" lIns="90000" tIns="45000" rIns="90000" bIns="45000" anchor="ctr" anchorCtr="0" compatLnSpc="0"/>
          <a:lstStyle/>
          <a:p>
            <a:pPr defTabSz="457200" hangingPunct="0"/>
            <a:endParaRPr lang="it-IT">
              <a:solidFill>
                <a:prstClr val="white"/>
              </a:solidFill>
              <a:latin typeface="Arial" pitchFamily="18"/>
              <a:ea typeface="Microsoft YaHei" pitchFamily="2"/>
              <a:cs typeface="Mangal" pitchFamily="2"/>
            </a:endParaRPr>
          </a:p>
        </p:txBody>
      </p:sp>
      <p:sp>
        <p:nvSpPr>
          <p:cNvPr id="6" name="Text Box 4"/>
          <p:cNvSpPr/>
          <p:nvPr/>
        </p:nvSpPr>
        <p:spPr>
          <a:xfrm>
            <a:off x="499463" y="457200"/>
            <a:ext cx="3880297" cy="10815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defTabSz="457200">
              <a:defRPr sz="1800"/>
            </a:pPr>
            <a:r>
              <a:rPr lang="en-US" sz="3200" dirty="0">
                <a:solidFill>
                  <a:prstClr val="white"/>
                </a:solidFill>
                <a:ea typeface="Microsoft YaHei" pitchFamily="2"/>
                <a:cs typeface="Mangal" pitchFamily="2"/>
              </a:rPr>
              <a:t>The thunderstorm</a:t>
            </a:r>
          </a:p>
          <a:p>
            <a:pPr defTabSz="457200">
              <a:defRPr sz="1800"/>
            </a:pPr>
            <a:r>
              <a:rPr lang="en-US" sz="3200" dirty="0">
                <a:solidFill>
                  <a:prstClr val="white"/>
                </a:solidFill>
                <a:ea typeface="Microsoft YaHei" pitchFamily="2"/>
                <a:cs typeface="Mangal" pitchFamily="2"/>
              </a:rPr>
              <a:t>rhinitis and asthma</a:t>
            </a:r>
          </a:p>
        </p:txBody>
      </p:sp>
      <p:sp>
        <p:nvSpPr>
          <p:cNvPr id="9" name="Rectangle 8"/>
          <p:cNvSpPr/>
          <p:nvPr/>
        </p:nvSpPr>
        <p:spPr>
          <a:xfrm>
            <a:off x="24612" y="6381328"/>
            <a:ext cx="9083892" cy="461665"/>
          </a:xfrm>
          <a:prstGeom prst="rect">
            <a:avLst/>
          </a:prstGeom>
        </p:spPr>
        <p:txBody>
          <a:bodyPr wrap="square">
            <a:spAutoFit/>
          </a:bodyPr>
          <a:lstStyle/>
          <a:p>
            <a:pPr defTabSz="457200"/>
            <a:r>
              <a:rPr lang="en-US" sz="1200" dirty="0">
                <a:solidFill>
                  <a:srgbClr val="FFFFFF"/>
                </a:solidFill>
              </a:rPr>
              <a:t>:   D’Amato G et al .Thunderstorm related asthma: what happens and why. </a:t>
            </a:r>
            <a:endParaRPr lang="fr-FR" sz="1200" dirty="0">
              <a:solidFill>
                <a:srgbClr val="FFFFFF"/>
              </a:solidFill>
            </a:endParaRPr>
          </a:p>
          <a:p>
            <a:pPr defTabSz="457200"/>
            <a:r>
              <a:rPr lang="en-US" sz="1200" dirty="0">
                <a:solidFill>
                  <a:srgbClr val="FFFFFF"/>
                </a:solidFill>
              </a:rPr>
              <a:t>    </a:t>
            </a:r>
            <a:r>
              <a:rPr lang="en-US" sz="1200" dirty="0" err="1">
                <a:solidFill>
                  <a:srgbClr val="FFFFFF"/>
                </a:solidFill>
              </a:rPr>
              <a:t>Clin</a:t>
            </a:r>
            <a:r>
              <a:rPr lang="en-US" sz="1200" dirty="0">
                <a:solidFill>
                  <a:srgbClr val="FFFFFF"/>
                </a:solidFill>
              </a:rPr>
              <a:t> Exp Allergy 2016 ;(46) :390–396. </a:t>
            </a:r>
            <a:endParaRPr lang="fr-FR" sz="1200" dirty="0">
              <a:solidFill>
                <a:srgbClr val="FFFFFF"/>
              </a:solidFill>
            </a:endParaRPr>
          </a:p>
        </p:txBody>
      </p:sp>
    </p:spTree>
    <p:extLst>
      <p:ext uri="{BB962C8B-B14F-4D97-AF65-F5344CB8AC3E}">
        <p14:creationId xmlns:p14="http://schemas.microsoft.com/office/powerpoint/2010/main" val="758340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82" y="1098607"/>
            <a:ext cx="8964488" cy="5040559"/>
          </a:xfrm>
        </p:spPr>
        <p:txBody>
          <a:bodyPr>
            <a:noAutofit/>
          </a:bodyPr>
          <a:lstStyle/>
          <a:p>
            <a:pPr algn="l"/>
            <a:r>
              <a:rPr lang="en-US" sz="2000" dirty="0" smtClean="0">
                <a:latin typeface="+mn-lt"/>
              </a:rPr>
              <a:t>The </a:t>
            </a:r>
            <a:r>
              <a:rPr lang="en-US" sz="2000" dirty="0">
                <a:latin typeface="+mn-lt"/>
              </a:rPr>
              <a:t>aim of the study was to investigate the association between the frequency of truck traffic and allergic rhinitis symptoms, rhinoconjunctivitis and hayfever among 13 to 14 year old school children in Ekurhuleni Metropolitan Municipality, South Africa.  In a cross-sectional study design, 3468 completed the International Study of Asthma and Allergies in Childhood (ISAAC) Phase I questionnaire.  </a:t>
            </a:r>
            <a:br>
              <a:rPr lang="en-US" sz="2000" dirty="0">
                <a:latin typeface="+mn-lt"/>
              </a:rPr>
            </a:br>
            <a:r>
              <a:rPr lang="en-US" sz="2000" dirty="0" smtClean="0">
                <a:latin typeface="+mn-lt"/>
              </a:rPr>
              <a:t/>
            </a:r>
            <a:br>
              <a:rPr lang="en-US" sz="2000" dirty="0" smtClean="0">
                <a:latin typeface="+mn-lt"/>
              </a:rPr>
            </a:br>
            <a:r>
              <a:rPr lang="en-US" sz="2000" dirty="0" smtClean="0">
                <a:latin typeface="+mn-lt"/>
              </a:rPr>
              <a:t>The </a:t>
            </a:r>
            <a:r>
              <a:rPr lang="en-US" sz="2000" dirty="0">
                <a:latin typeface="+mn-lt"/>
              </a:rPr>
              <a:t>prevalence of self-reported rhinitis ever, current rhinitis, rhinoconjunctivitis and hayfever was 52, 40, 21 and 37 % respectively.  </a:t>
            </a:r>
            <a:r>
              <a:rPr lang="en-US" sz="2000" dirty="0" smtClean="0">
                <a:latin typeface="+mn-lt"/>
              </a:rPr>
              <a:t/>
            </a:r>
            <a:br>
              <a:rPr lang="en-US" sz="2000" dirty="0" smtClean="0">
                <a:latin typeface="+mn-lt"/>
              </a:rPr>
            </a:br>
            <a:r>
              <a:rPr lang="en-US" sz="2000" dirty="0">
                <a:latin typeface="+mn-lt"/>
              </a:rPr>
              <a:t/>
            </a:r>
            <a:br>
              <a:rPr lang="en-US" sz="2000" dirty="0">
                <a:latin typeface="+mn-lt"/>
              </a:rPr>
            </a:br>
            <a:r>
              <a:rPr lang="en-US" sz="2000" dirty="0" smtClean="0">
                <a:latin typeface="+mn-lt"/>
              </a:rPr>
              <a:t>Rhinitis </a:t>
            </a:r>
            <a:r>
              <a:rPr lang="en-US" sz="2000" dirty="0">
                <a:latin typeface="+mn-lt"/>
              </a:rPr>
              <a:t>ever, current rhinitis and current rhinoconjunctivitis were significantly associated with the frequency of trucks passing near residences almost all day on weekdays, (OR 1.46 95 % CI: 1.16 − 1.84), (OR 1.60 95 % CI: 1.24–2.02) and (OR 1.42 95 % CI: 1.09–1.84) respectively. </a:t>
            </a:r>
            <a:r>
              <a:rPr lang="en-US" sz="2000" dirty="0" smtClean="0">
                <a:latin typeface="+mn-lt"/>
              </a:rPr>
              <a:t/>
            </a:r>
            <a:br>
              <a:rPr lang="en-US" sz="2000" dirty="0" smtClean="0">
                <a:latin typeface="+mn-lt"/>
              </a:rPr>
            </a:br>
            <a:r>
              <a:rPr lang="en-US" sz="2000" dirty="0">
                <a:latin typeface="+mn-lt"/>
              </a:rPr>
              <a:t/>
            </a:r>
            <a:br>
              <a:rPr lang="en-US" sz="2000" dirty="0">
                <a:latin typeface="+mn-lt"/>
              </a:rPr>
            </a:br>
            <a:r>
              <a:rPr lang="en-US" sz="2000" b="1" dirty="0" smtClean="0">
                <a:solidFill>
                  <a:srgbClr val="FFFF00"/>
                </a:solidFill>
                <a:latin typeface="+mn-lt"/>
              </a:rPr>
              <a:t>The </a:t>
            </a:r>
            <a:r>
              <a:rPr lang="en-US" sz="2000" b="1" dirty="0">
                <a:solidFill>
                  <a:srgbClr val="FFFF00"/>
                </a:solidFill>
                <a:latin typeface="+mn-lt"/>
              </a:rPr>
              <a:t>study shows a high prevalence of allergic rhinitis symptoms amongst children. The results support the hypothesis that traffic related pollution plays a role in the prevalence of allergic rhinitis symptoms in children residing in the area.</a:t>
            </a:r>
          </a:p>
        </p:txBody>
      </p:sp>
      <p:sp>
        <p:nvSpPr>
          <p:cNvPr id="3" name="Rectangle 2"/>
          <p:cNvSpPr/>
          <p:nvPr/>
        </p:nvSpPr>
        <p:spPr>
          <a:xfrm>
            <a:off x="0" y="57979"/>
            <a:ext cx="9144000" cy="1046440"/>
          </a:xfrm>
          <a:prstGeom prst="rect">
            <a:avLst/>
          </a:prstGeom>
        </p:spPr>
        <p:txBody>
          <a:bodyPr wrap="square">
            <a:spAutoFit/>
          </a:bodyPr>
          <a:lstStyle/>
          <a:p>
            <a:pPr algn="ctr" defTabSz="457200"/>
            <a:r>
              <a:rPr lang="en-US" sz="2100" b="1" dirty="0">
                <a:solidFill>
                  <a:prstClr val="white"/>
                </a:solidFill>
              </a:rPr>
              <a:t>Allergic rhinitis, rhino conjunctivitis and hay fever symptoms among children are</a:t>
            </a:r>
            <a:br>
              <a:rPr lang="en-US" sz="2100" b="1" dirty="0">
                <a:solidFill>
                  <a:prstClr val="white"/>
                </a:solidFill>
              </a:rPr>
            </a:br>
            <a:r>
              <a:rPr lang="en-US" sz="2100" b="1" dirty="0">
                <a:solidFill>
                  <a:prstClr val="white"/>
                </a:solidFill>
              </a:rPr>
              <a:t>associated with frequency of truck traffic near residences: a cross sectional study</a:t>
            </a:r>
            <a:r>
              <a:rPr lang="en-US" sz="2000" dirty="0">
                <a:solidFill>
                  <a:prstClr val="white"/>
                </a:solidFill>
              </a:rPr>
              <a:t/>
            </a:r>
            <a:br>
              <a:rPr lang="en-US" sz="2000" dirty="0">
                <a:solidFill>
                  <a:prstClr val="white"/>
                </a:solidFill>
              </a:rPr>
            </a:br>
            <a:endParaRPr lang="en-US" sz="2000" dirty="0">
              <a:solidFill>
                <a:prstClr val="white"/>
              </a:solidFill>
            </a:endParaRPr>
          </a:p>
        </p:txBody>
      </p:sp>
      <p:sp>
        <p:nvSpPr>
          <p:cNvPr id="4" name="ZoneTexte 3"/>
          <p:cNvSpPr txBox="1"/>
          <p:nvPr/>
        </p:nvSpPr>
        <p:spPr>
          <a:xfrm>
            <a:off x="2165379" y="6364069"/>
            <a:ext cx="4813241" cy="646331"/>
          </a:xfrm>
          <a:prstGeom prst="rect">
            <a:avLst/>
          </a:prstGeom>
          <a:noFill/>
        </p:spPr>
        <p:txBody>
          <a:bodyPr wrap="none" rtlCol="0">
            <a:spAutoFit/>
          </a:bodyPr>
          <a:lstStyle/>
          <a:p>
            <a:pPr defTabSz="457200"/>
            <a:r>
              <a:rPr lang="da-DK" dirty="0">
                <a:solidFill>
                  <a:prstClr val="white"/>
                </a:solidFill>
              </a:rPr>
              <a:t>Shirinde et al. Environmental Health (2015) 14:84</a:t>
            </a:r>
            <a:endParaRPr lang="en-SG" dirty="0">
              <a:solidFill>
                <a:prstClr val="white"/>
              </a:solidFill>
            </a:endParaRPr>
          </a:p>
          <a:p>
            <a:pPr defTabSz="457200"/>
            <a:endParaRPr lang="fr-FR" dirty="0">
              <a:solidFill>
                <a:prstClr val="white"/>
              </a:solidFill>
            </a:endParaRPr>
          </a:p>
        </p:txBody>
      </p:sp>
    </p:spTree>
    <p:extLst>
      <p:ext uri="{BB962C8B-B14F-4D97-AF65-F5344CB8AC3E}">
        <p14:creationId xmlns:p14="http://schemas.microsoft.com/office/powerpoint/2010/main" val="24521532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2844" y="1280349"/>
            <a:ext cx="8424936" cy="4680520"/>
          </a:xfrm>
        </p:spPr>
        <p:txBody>
          <a:bodyPr>
            <a:noAutofit/>
          </a:bodyPr>
          <a:lstStyle/>
          <a:p>
            <a:pPr algn="l"/>
            <a:r>
              <a:rPr lang="en-US" sz="2000" dirty="0" smtClean="0"/>
              <a:t>This </a:t>
            </a:r>
            <a:r>
              <a:rPr lang="en-US" sz="2000" dirty="0"/>
              <a:t>longitudinal study examined whether traffic-related air pollution (TRAP) is associated with the prevalence of asthma, allergic rhinitis and aeroallergen sensitization in two German cohorts followed from birth to 10 years. </a:t>
            </a:r>
            <a:r>
              <a:rPr lang="en-US" sz="2000" dirty="0" smtClean="0"/>
              <a:t/>
            </a:r>
            <a:br>
              <a:rPr lang="en-US" sz="2000" dirty="0" smtClean="0"/>
            </a:br>
            <a:r>
              <a:rPr lang="en-US" sz="2000" dirty="0" smtClean="0"/>
              <a:t/>
            </a:r>
            <a:br>
              <a:rPr lang="en-US" sz="2000" dirty="0" smtClean="0"/>
            </a:br>
            <a:r>
              <a:rPr lang="en-US" sz="2000" dirty="0" smtClean="0"/>
              <a:t>Questionnaire-derived </a:t>
            </a:r>
            <a:r>
              <a:rPr lang="en-US" sz="2000" dirty="0"/>
              <a:t>annual reports of doctor diagnosed asthma and allergic rhinitis, as well as eye and nose symptoms, were collected from 6,604 children. Aeroallergen sensitization was assessed for 3,655 children who provided blood</a:t>
            </a:r>
            <a:br>
              <a:rPr lang="en-US" sz="2000" dirty="0"/>
            </a:br>
            <a:r>
              <a:rPr lang="en-US" sz="2000" dirty="0"/>
              <a:t>samples. Associations between these health outcomes and nitrogen dioxide (NO2</a:t>
            </a:r>
            <a:r>
              <a:rPr lang="en-US" sz="2000" dirty="0" smtClean="0"/>
              <a:t>), particles </a:t>
            </a:r>
            <a:r>
              <a:rPr lang="en-US" sz="2000" dirty="0"/>
              <a:t>with aerodynamic diameters less than 2:5 g=m3 (PM2:5) mass, PM2:5 absorbance and ozone, individually estimated for each child at the birth, six and 10 year home addresses. </a:t>
            </a:r>
            <a:r>
              <a:rPr lang="en-US" sz="2000" dirty="0" smtClean="0"/>
              <a:t/>
            </a:r>
            <a:br>
              <a:rPr lang="en-US" sz="2000" dirty="0" smtClean="0"/>
            </a:br>
            <a:r>
              <a:rPr lang="en-US" sz="2000" dirty="0"/>
              <a:t/>
            </a:r>
            <a:br>
              <a:rPr lang="en-US" sz="2000" dirty="0"/>
            </a:br>
            <a:r>
              <a:rPr lang="en-US" sz="2000" b="1" dirty="0" smtClean="0">
                <a:solidFill>
                  <a:srgbClr val="FFFF00"/>
                </a:solidFill>
              </a:rPr>
              <a:t>This </a:t>
            </a:r>
            <a:r>
              <a:rPr lang="en-US" sz="2000" b="1" dirty="0">
                <a:solidFill>
                  <a:srgbClr val="FFFF00"/>
                </a:solidFill>
              </a:rPr>
              <a:t>study did not find consistent evidence that TRAP increases the prevalence of childhood asthma, allergic rhinitis or aeroallergen sensitization in later childhood using data from birth cohort participants followed for 10 years in three locations in Germany. </a:t>
            </a:r>
          </a:p>
        </p:txBody>
      </p:sp>
      <p:sp>
        <p:nvSpPr>
          <p:cNvPr id="3" name="Rectangle 2"/>
          <p:cNvSpPr/>
          <p:nvPr/>
        </p:nvSpPr>
        <p:spPr>
          <a:xfrm>
            <a:off x="6626" y="-8513"/>
            <a:ext cx="9137373" cy="1061829"/>
          </a:xfrm>
          <a:prstGeom prst="rect">
            <a:avLst/>
          </a:prstGeom>
        </p:spPr>
        <p:txBody>
          <a:bodyPr wrap="square">
            <a:spAutoFit/>
          </a:bodyPr>
          <a:lstStyle/>
          <a:p>
            <a:pPr algn="ctr" defTabSz="457200"/>
            <a:r>
              <a:rPr lang="en-US" sz="2100" b="1" dirty="0">
                <a:solidFill>
                  <a:prstClr val="white"/>
                </a:solidFill>
              </a:rPr>
              <a:t>A longitudinal analysis of associations between traffic-related air pollution with</a:t>
            </a:r>
            <a:br>
              <a:rPr lang="en-US" sz="2100" b="1" dirty="0">
                <a:solidFill>
                  <a:prstClr val="white"/>
                </a:solidFill>
              </a:rPr>
            </a:br>
            <a:r>
              <a:rPr lang="en-US" sz="2100" b="1" dirty="0">
                <a:solidFill>
                  <a:prstClr val="white"/>
                </a:solidFill>
              </a:rPr>
              <a:t>asthma, allergies and sensitization in the </a:t>
            </a:r>
            <a:r>
              <a:rPr lang="en-US" sz="2100" b="1" dirty="0" err="1">
                <a:solidFill>
                  <a:prstClr val="white"/>
                </a:solidFill>
              </a:rPr>
              <a:t>GINIplus</a:t>
            </a:r>
            <a:r>
              <a:rPr lang="en-US" sz="2100" b="1" dirty="0">
                <a:solidFill>
                  <a:prstClr val="white"/>
                </a:solidFill>
              </a:rPr>
              <a:t> and </a:t>
            </a:r>
            <a:r>
              <a:rPr lang="en-US" sz="2100" b="1" dirty="0" err="1">
                <a:solidFill>
                  <a:prstClr val="white"/>
                </a:solidFill>
              </a:rPr>
              <a:t>LISAplus</a:t>
            </a:r>
            <a:r>
              <a:rPr lang="en-US" sz="2100" b="1" dirty="0">
                <a:solidFill>
                  <a:prstClr val="white"/>
                </a:solidFill>
              </a:rPr>
              <a:t> birth cohorts</a:t>
            </a:r>
            <a:br>
              <a:rPr lang="en-US" sz="2100" b="1" dirty="0">
                <a:solidFill>
                  <a:prstClr val="white"/>
                </a:solidFill>
              </a:rPr>
            </a:br>
            <a:endParaRPr lang="en-US" sz="2100" b="1" dirty="0">
              <a:solidFill>
                <a:prstClr val="white"/>
              </a:solidFill>
            </a:endParaRPr>
          </a:p>
        </p:txBody>
      </p:sp>
      <p:sp>
        <p:nvSpPr>
          <p:cNvPr id="4" name="ZoneTexte 3"/>
          <p:cNvSpPr txBox="1"/>
          <p:nvPr/>
        </p:nvSpPr>
        <p:spPr>
          <a:xfrm>
            <a:off x="1971824" y="6197623"/>
            <a:ext cx="4935838" cy="646331"/>
          </a:xfrm>
          <a:prstGeom prst="rect">
            <a:avLst/>
          </a:prstGeom>
          <a:noFill/>
        </p:spPr>
        <p:txBody>
          <a:bodyPr wrap="none" rtlCol="0">
            <a:spAutoFit/>
          </a:bodyPr>
          <a:lstStyle/>
          <a:p>
            <a:pPr defTabSz="457200"/>
            <a:r>
              <a:rPr lang="en-US" dirty="0">
                <a:solidFill>
                  <a:prstClr val="white"/>
                </a:solidFill>
              </a:rPr>
              <a:t>Fuertes et al. (2013), </a:t>
            </a:r>
            <a:r>
              <a:rPr lang="en-US" dirty="0" err="1">
                <a:solidFill>
                  <a:prstClr val="white"/>
                </a:solidFill>
              </a:rPr>
              <a:t>PeerJ</a:t>
            </a:r>
            <a:r>
              <a:rPr lang="en-US" dirty="0">
                <a:solidFill>
                  <a:prstClr val="white"/>
                </a:solidFill>
              </a:rPr>
              <a:t>, DOI 10.7717/peerj.193</a:t>
            </a:r>
            <a:endParaRPr lang="en-SG" dirty="0">
              <a:solidFill>
                <a:prstClr val="white"/>
              </a:solidFill>
            </a:endParaRPr>
          </a:p>
          <a:p>
            <a:pPr defTabSz="457200"/>
            <a:endParaRPr lang="fr-FR" dirty="0">
              <a:solidFill>
                <a:prstClr val="white"/>
              </a:solidFill>
            </a:endParaRPr>
          </a:p>
        </p:txBody>
      </p:sp>
    </p:spTree>
    <p:extLst>
      <p:ext uri="{BB962C8B-B14F-4D97-AF65-F5344CB8AC3E}">
        <p14:creationId xmlns:p14="http://schemas.microsoft.com/office/powerpoint/2010/main" val="189954610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776"/>
            <a:ext cx="9144000" cy="1493738"/>
          </a:xfrm>
        </p:spPr>
        <p:txBody>
          <a:bodyPr>
            <a:noAutofit/>
          </a:bodyPr>
          <a:lstStyle/>
          <a:p>
            <a:pPr algn="ctr"/>
            <a:r>
              <a:rPr lang="en-US" sz="2400" b="1" dirty="0"/>
              <a:t>Childhood allergic rhinitis, traffic-related air pollution, and variability in the GSTP1, TNF, TLR2, and TLR4 genes: Results from the TAG </a:t>
            </a:r>
            <a:r>
              <a:rPr lang="en-US" sz="2400" b="1" dirty="0" smtClean="0"/>
              <a:t>Study</a:t>
            </a:r>
            <a:br>
              <a:rPr lang="en-US" sz="2400" b="1" dirty="0" smtClean="0"/>
            </a:br>
            <a:r>
              <a:rPr lang="en-US" sz="2700" b="1" dirty="0"/>
              <a:t/>
            </a:r>
            <a:br>
              <a:rPr lang="en-US" sz="2700" b="1" dirty="0"/>
            </a:br>
            <a:endParaRPr lang="en-US" sz="1400" dirty="0"/>
          </a:p>
        </p:txBody>
      </p:sp>
      <p:sp>
        <p:nvSpPr>
          <p:cNvPr id="3" name="Content Placeholder 2"/>
          <p:cNvSpPr>
            <a:spLocks noGrp="1"/>
          </p:cNvSpPr>
          <p:nvPr>
            <p:ph idx="4294967295"/>
          </p:nvPr>
        </p:nvSpPr>
        <p:spPr>
          <a:xfrm>
            <a:off x="287524" y="1368902"/>
            <a:ext cx="8568952" cy="4608512"/>
          </a:xfrm>
        </p:spPr>
        <p:txBody>
          <a:bodyPr>
            <a:noAutofit/>
          </a:bodyPr>
          <a:lstStyle/>
          <a:p>
            <a:pPr>
              <a:lnSpc>
                <a:spcPct val="150000"/>
              </a:lnSpc>
            </a:pPr>
            <a:r>
              <a:rPr lang="en-US" sz="2400" dirty="0"/>
              <a:t>Associations between traffic-related air pollution (TRAP) and allergic rhinitis remain inconsistent, possibly because of unexplored gene-environment interactions.</a:t>
            </a:r>
          </a:p>
          <a:p>
            <a:pPr>
              <a:lnSpc>
                <a:spcPct val="150000"/>
              </a:lnSpc>
            </a:pPr>
            <a:r>
              <a:rPr lang="en-US" sz="2400" dirty="0"/>
              <a:t>The generally null effect of TRAP on allergic rhinitis and aeroallergen sensitization was not modified by the studied variants in the GSTP1, TNF, TLR2, or TLR4 genes. Children carrying a minor rs1800629 (TNF) or rs1927911 (TLR4) allele may be at a higher risk of allergic rhinitis.</a:t>
            </a:r>
          </a:p>
        </p:txBody>
      </p:sp>
      <p:sp>
        <p:nvSpPr>
          <p:cNvPr id="4" name="ZoneTexte 3"/>
          <p:cNvSpPr txBox="1"/>
          <p:nvPr/>
        </p:nvSpPr>
        <p:spPr>
          <a:xfrm>
            <a:off x="2179528" y="6350696"/>
            <a:ext cx="5179175" cy="369332"/>
          </a:xfrm>
          <a:prstGeom prst="rect">
            <a:avLst/>
          </a:prstGeom>
          <a:noFill/>
        </p:spPr>
        <p:txBody>
          <a:bodyPr wrap="none" rtlCol="0">
            <a:spAutoFit/>
          </a:bodyPr>
          <a:lstStyle/>
          <a:p>
            <a:pPr defTabSz="457200"/>
            <a:r>
              <a:rPr lang="en-US" dirty="0">
                <a:solidFill>
                  <a:prstClr val="white"/>
                </a:solidFill>
              </a:rPr>
              <a:t>Fuertes et al  </a:t>
            </a:r>
            <a:r>
              <a:rPr lang="de-DE" dirty="0">
                <a:solidFill>
                  <a:prstClr val="white"/>
                </a:solidFill>
              </a:rPr>
              <a:t>J </a:t>
            </a:r>
            <a:r>
              <a:rPr lang="de-DE" dirty="0" err="1">
                <a:solidFill>
                  <a:prstClr val="white"/>
                </a:solidFill>
              </a:rPr>
              <a:t>Allergy</a:t>
            </a:r>
            <a:r>
              <a:rPr lang="de-DE" dirty="0">
                <a:solidFill>
                  <a:prstClr val="white"/>
                </a:solidFill>
              </a:rPr>
              <a:t> </a:t>
            </a:r>
            <a:r>
              <a:rPr lang="de-DE" dirty="0" err="1">
                <a:solidFill>
                  <a:prstClr val="white"/>
                </a:solidFill>
              </a:rPr>
              <a:t>Clin</a:t>
            </a:r>
            <a:r>
              <a:rPr lang="de-DE" dirty="0">
                <a:solidFill>
                  <a:prstClr val="white"/>
                </a:solidFill>
              </a:rPr>
              <a:t> </a:t>
            </a:r>
            <a:r>
              <a:rPr lang="de-DE" dirty="0" err="1">
                <a:solidFill>
                  <a:prstClr val="white"/>
                </a:solidFill>
              </a:rPr>
              <a:t>Immunol</a:t>
            </a:r>
            <a:r>
              <a:rPr lang="de-DE" dirty="0">
                <a:solidFill>
                  <a:prstClr val="white"/>
                </a:solidFill>
              </a:rPr>
              <a:t> 2013;132:342-52</a:t>
            </a:r>
            <a:endParaRPr lang="fr-FR" dirty="0">
              <a:solidFill>
                <a:prstClr val="white"/>
              </a:solidFill>
            </a:endParaRPr>
          </a:p>
        </p:txBody>
      </p:sp>
    </p:spTree>
    <p:extLst>
      <p:ext uri="{BB962C8B-B14F-4D97-AF65-F5344CB8AC3E}">
        <p14:creationId xmlns:p14="http://schemas.microsoft.com/office/powerpoint/2010/main" val="178643474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08" y="0"/>
            <a:ext cx="9149308" cy="1484784"/>
          </a:xfrm>
        </p:spPr>
        <p:txBody>
          <a:bodyPr>
            <a:noAutofit/>
          </a:bodyPr>
          <a:lstStyle/>
          <a:p>
            <a:pPr algn="ctr"/>
            <a:r>
              <a:rPr lang="en-US" sz="3100" b="1" dirty="0"/>
              <a:t>Ambient air pollution and allergic diseases in children</a:t>
            </a:r>
            <a:r>
              <a:rPr lang="en-US" sz="3000" b="1" dirty="0"/>
              <a:t/>
            </a:r>
            <a:br>
              <a:rPr lang="en-US" sz="3000" b="1" dirty="0"/>
            </a:br>
            <a:r>
              <a:rPr lang="en-US" sz="2000" b="1" dirty="0" smtClean="0"/>
              <a:t/>
            </a:r>
            <a:br>
              <a:rPr lang="en-US" sz="2000" b="1" dirty="0" smtClean="0"/>
            </a:br>
            <a:endParaRPr lang="en-US" sz="1400" dirty="0"/>
          </a:p>
        </p:txBody>
      </p:sp>
      <p:sp>
        <p:nvSpPr>
          <p:cNvPr id="3" name="Content Placeholder 2"/>
          <p:cNvSpPr>
            <a:spLocks noGrp="1"/>
          </p:cNvSpPr>
          <p:nvPr>
            <p:ph idx="4294967295"/>
          </p:nvPr>
        </p:nvSpPr>
        <p:spPr>
          <a:xfrm>
            <a:off x="251520" y="1556792"/>
            <a:ext cx="8712968" cy="4032448"/>
          </a:xfrm>
        </p:spPr>
        <p:txBody>
          <a:bodyPr>
            <a:noAutofit/>
          </a:bodyPr>
          <a:lstStyle/>
          <a:p>
            <a:pPr marL="0" indent="0">
              <a:buNone/>
            </a:pPr>
            <a:r>
              <a:rPr lang="en-US" sz="3000" dirty="0"/>
              <a:t>The reactive oxidative species produced in response to air pollutants can overwhelm the redox system and damage the cell wall, lipids, proteins, and DNA, leading to airway inflammation and </a:t>
            </a:r>
            <a:r>
              <a:rPr lang="en-US" sz="3000" dirty="0" smtClean="0"/>
              <a:t>hyperactivity. </a:t>
            </a:r>
          </a:p>
          <a:p>
            <a:pPr marL="0" indent="0">
              <a:buNone/>
            </a:pPr>
            <a:endParaRPr lang="en-US" sz="3000" dirty="0"/>
          </a:p>
          <a:p>
            <a:pPr marL="0" indent="0">
              <a:buNone/>
            </a:pPr>
            <a:r>
              <a:rPr lang="en-US" sz="3000" dirty="0" smtClean="0"/>
              <a:t>Pollutants </a:t>
            </a:r>
            <a:r>
              <a:rPr lang="en-US" sz="3000" dirty="0"/>
              <a:t>may also cause harmful effects via epigenetic mechanisms, which control the expression of genes without changing the DNA sequence itself.</a:t>
            </a:r>
          </a:p>
        </p:txBody>
      </p:sp>
      <p:sp>
        <p:nvSpPr>
          <p:cNvPr id="4" name="ZoneTexte 3"/>
          <p:cNvSpPr txBox="1"/>
          <p:nvPr/>
        </p:nvSpPr>
        <p:spPr>
          <a:xfrm>
            <a:off x="2167003" y="6125227"/>
            <a:ext cx="4938981" cy="646331"/>
          </a:xfrm>
          <a:prstGeom prst="rect">
            <a:avLst/>
          </a:prstGeom>
          <a:noFill/>
        </p:spPr>
        <p:txBody>
          <a:bodyPr wrap="none" rtlCol="0">
            <a:spAutoFit/>
          </a:bodyPr>
          <a:lstStyle/>
          <a:p>
            <a:pPr defTabSz="457200"/>
            <a:r>
              <a:rPr lang="en-US" dirty="0" err="1">
                <a:solidFill>
                  <a:prstClr val="white"/>
                </a:solidFill>
              </a:rPr>
              <a:t>Byoung-Ju</a:t>
            </a:r>
            <a:r>
              <a:rPr lang="en-US" dirty="0">
                <a:solidFill>
                  <a:prstClr val="white"/>
                </a:solidFill>
              </a:rPr>
              <a:t> Kim, MD, PhD, Soo-Jong Hong, MD, PhD</a:t>
            </a:r>
            <a:br>
              <a:rPr lang="en-US" dirty="0">
                <a:solidFill>
                  <a:prstClr val="white"/>
                </a:solidFill>
              </a:rPr>
            </a:br>
            <a:r>
              <a:rPr lang="es-ES" dirty="0" err="1">
                <a:solidFill>
                  <a:prstClr val="white"/>
                </a:solidFill>
              </a:rPr>
              <a:t>Korean</a:t>
            </a:r>
            <a:r>
              <a:rPr lang="es-ES" dirty="0">
                <a:solidFill>
                  <a:prstClr val="white"/>
                </a:solidFill>
              </a:rPr>
              <a:t> J </a:t>
            </a:r>
            <a:r>
              <a:rPr lang="es-ES" dirty="0" err="1">
                <a:solidFill>
                  <a:prstClr val="white"/>
                </a:solidFill>
              </a:rPr>
              <a:t>Pediatr</a:t>
            </a:r>
            <a:r>
              <a:rPr lang="es-ES" dirty="0">
                <a:solidFill>
                  <a:prstClr val="white"/>
                </a:solidFill>
              </a:rPr>
              <a:t> 2012;55(6):185-192 </a:t>
            </a:r>
            <a:endParaRPr lang="fr-FR" dirty="0">
              <a:solidFill>
                <a:prstClr val="white"/>
              </a:solidFill>
            </a:endParaRPr>
          </a:p>
        </p:txBody>
      </p:sp>
    </p:spTree>
    <p:extLst>
      <p:ext uri="{BB962C8B-B14F-4D97-AF65-F5344CB8AC3E}">
        <p14:creationId xmlns:p14="http://schemas.microsoft.com/office/powerpoint/2010/main" val="20373154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00" y="0"/>
            <a:ext cx="9118600" cy="1556792"/>
          </a:xfrm>
        </p:spPr>
        <p:txBody>
          <a:bodyPr>
            <a:noAutofit/>
          </a:bodyPr>
          <a:lstStyle/>
          <a:p>
            <a:pPr algn="ctr"/>
            <a:r>
              <a:rPr lang="en-US" sz="1800" b="1" dirty="0"/>
              <a:t>Indoor mildew odor in old housing was associated with </a:t>
            </a:r>
            <a:r>
              <a:rPr lang="en-US" sz="1800" b="1" dirty="0" smtClean="0"/>
              <a:t>adult allergic </a:t>
            </a:r>
            <a:r>
              <a:rPr lang="en-US" sz="1800" b="1" dirty="0"/>
              <a:t>symptoms, asthma, chronic bronchitis, vision, </a:t>
            </a:r>
            <a:r>
              <a:rPr lang="en-US" sz="1800" b="1" dirty="0" smtClean="0"/>
              <a:t>sleep and </a:t>
            </a:r>
            <a:r>
              <a:rPr lang="en-US" sz="1800" b="1" dirty="0"/>
              <a:t>self-rated health: USA NHANES, </a:t>
            </a:r>
            <a:r>
              <a:rPr lang="en-US" sz="1800" b="1" dirty="0" smtClean="0"/>
              <a:t>2005–2006</a:t>
            </a:r>
            <a:br>
              <a:rPr lang="en-US" sz="1800" b="1" dirty="0" smtClean="0"/>
            </a:br>
            <a:r>
              <a:rPr lang="en-US" sz="1800" b="1" dirty="0"/>
              <a:t/>
            </a:r>
            <a:br>
              <a:rPr lang="en-US" sz="1800" b="1" dirty="0"/>
            </a:br>
            <a:endParaRPr lang="en-US" sz="1800" dirty="0"/>
          </a:p>
        </p:txBody>
      </p:sp>
      <p:sp>
        <p:nvSpPr>
          <p:cNvPr id="3" name="Content Placeholder 2"/>
          <p:cNvSpPr>
            <a:spLocks noGrp="1"/>
          </p:cNvSpPr>
          <p:nvPr>
            <p:ph idx="4294967295"/>
          </p:nvPr>
        </p:nvSpPr>
        <p:spPr>
          <a:xfrm>
            <a:off x="179512" y="1581696"/>
            <a:ext cx="8784976" cy="4367584"/>
          </a:xfrm>
        </p:spPr>
        <p:txBody>
          <a:bodyPr>
            <a:noAutofit/>
          </a:bodyPr>
          <a:lstStyle/>
          <a:p>
            <a:pPr marL="0" indent="0">
              <a:buNone/>
            </a:pPr>
            <a:r>
              <a:rPr lang="en-US" sz="2400" dirty="0"/>
              <a:t>Data was retrieved from the United States National Health and Nutrition Examination Surveys, 2005–2006, including the available information on demographics, housing characteristics, self-reported health conditions and urinary concentrations of environmental chemicals. </a:t>
            </a:r>
            <a:endParaRPr lang="en-US" sz="2400" dirty="0" smtClean="0"/>
          </a:p>
          <a:p>
            <a:pPr marL="0" indent="0">
              <a:buNone/>
            </a:pPr>
            <a:endParaRPr lang="en-US" sz="2400" dirty="0"/>
          </a:p>
          <a:p>
            <a:pPr marL="0" indent="0">
              <a:buNone/>
            </a:pPr>
            <a:r>
              <a:rPr lang="en-US" sz="2400" dirty="0" smtClean="0"/>
              <a:t>Of </a:t>
            </a:r>
            <a:r>
              <a:rPr lang="en-US" sz="2400" dirty="0"/>
              <a:t>all American adults (n= 4979), 744 (15.1 %) reported indoor mildew odor or musty smell in their households. People who reported indoor mildew odor or musty smell also reported poorer self-rated health, sleep complaints, chronic bronchitis, asthma attack, itchy rash, sneezing and poor vision.</a:t>
            </a:r>
          </a:p>
        </p:txBody>
      </p:sp>
      <p:sp>
        <p:nvSpPr>
          <p:cNvPr id="4" name="ZoneTexte 3"/>
          <p:cNvSpPr txBox="1"/>
          <p:nvPr/>
        </p:nvSpPr>
        <p:spPr>
          <a:xfrm>
            <a:off x="1891429" y="6241186"/>
            <a:ext cx="5424434" cy="369332"/>
          </a:xfrm>
          <a:prstGeom prst="rect">
            <a:avLst/>
          </a:prstGeom>
          <a:noFill/>
        </p:spPr>
        <p:txBody>
          <a:bodyPr wrap="none" rtlCol="0">
            <a:spAutoFit/>
          </a:bodyPr>
          <a:lstStyle/>
          <a:p>
            <a:pPr defTabSz="457200"/>
            <a:r>
              <a:rPr lang="en-US" dirty="0">
                <a:solidFill>
                  <a:prstClr val="white"/>
                </a:solidFill>
              </a:rPr>
              <a:t>Ivy </a:t>
            </a:r>
            <a:r>
              <a:rPr lang="en-US" dirty="0" err="1">
                <a:solidFill>
                  <a:prstClr val="white"/>
                </a:solidFill>
              </a:rPr>
              <a:t>Shiue</a:t>
            </a:r>
            <a:r>
              <a:rPr lang="en-US" dirty="0">
                <a:solidFill>
                  <a:prstClr val="white"/>
                </a:solidFill>
              </a:rPr>
              <a:t>: </a:t>
            </a:r>
            <a:r>
              <a:rPr lang="fr-FR" dirty="0">
                <a:solidFill>
                  <a:prstClr val="white"/>
                </a:solidFill>
              </a:rPr>
              <a:t>Environ </a:t>
            </a:r>
            <a:r>
              <a:rPr lang="fr-FR" dirty="0" err="1">
                <a:solidFill>
                  <a:prstClr val="white"/>
                </a:solidFill>
              </a:rPr>
              <a:t>Sci</a:t>
            </a:r>
            <a:r>
              <a:rPr lang="fr-FR" dirty="0">
                <a:solidFill>
                  <a:prstClr val="white"/>
                </a:solidFill>
              </a:rPr>
              <a:t> </a:t>
            </a:r>
            <a:r>
              <a:rPr lang="fr-FR" dirty="0" err="1">
                <a:solidFill>
                  <a:prstClr val="white"/>
                </a:solidFill>
              </a:rPr>
              <a:t>Pollut</a:t>
            </a:r>
            <a:r>
              <a:rPr lang="fr-FR" dirty="0">
                <a:solidFill>
                  <a:prstClr val="white"/>
                </a:solidFill>
              </a:rPr>
              <a:t> </a:t>
            </a:r>
            <a:r>
              <a:rPr lang="fr-FR" dirty="0" err="1">
                <a:solidFill>
                  <a:prstClr val="white"/>
                </a:solidFill>
              </a:rPr>
              <a:t>Res</a:t>
            </a:r>
            <a:r>
              <a:rPr lang="fr-FR" dirty="0">
                <a:solidFill>
                  <a:prstClr val="white"/>
                </a:solidFill>
              </a:rPr>
              <a:t> (2015) 22:14234–14240</a:t>
            </a:r>
          </a:p>
        </p:txBody>
      </p:sp>
    </p:spTree>
    <p:extLst>
      <p:ext uri="{BB962C8B-B14F-4D97-AF65-F5344CB8AC3E}">
        <p14:creationId xmlns:p14="http://schemas.microsoft.com/office/powerpoint/2010/main" val="19819193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484784"/>
          </a:xfrm>
        </p:spPr>
        <p:txBody>
          <a:bodyPr>
            <a:normAutofit/>
          </a:bodyPr>
          <a:lstStyle/>
          <a:p>
            <a:pPr algn="ctr"/>
            <a:r>
              <a:rPr lang="en-US" sz="2400" b="1" dirty="0"/>
              <a:t>Respiratory and Allergic Health Effects of Dampness, Mold, </a:t>
            </a:r>
            <a:r>
              <a:rPr lang="en-US" sz="2400" b="1" dirty="0" smtClean="0"/>
              <a:t>and Dampness‑Related </a:t>
            </a:r>
            <a:r>
              <a:rPr lang="en-US" sz="2400" b="1" dirty="0"/>
              <a:t>Agents: A Review of the Epidemiologic </a:t>
            </a:r>
            <a:r>
              <a:rPr lang="en-US" sz="2400" b="1" dirty="0" smtClean="0"/>
              <a:t>Evidence</a:t>
            </a:r>
            <a:br>
              <a:rPr lang="en-US" sz="2400" b="1" dirty="0" smtClean="0"/>
            </a:br>
            <a:r>
              <a:rPr lang="en-US" sz="2400" b="1" dirty="0" smtClean="0"/>
              <a:t/>
            </a:r>
            <a:br>
              <a:rPr lang="en-US" sz="2400" b="1" dirty="0" smtClean="0"/>
            </a:br>
            <a:r>
              <a:rPr lang="en-US" sz="1600" dirty="0"/>
              <a:t>Mark J. </a:t>
            </a:r>
            <a:r>
              <a:rPr lang="en-US" sz="1600" dirty="0" err="1"/>
              <a:t>Mendell</a:t>
            </a:r>
            <a:r>
              <a:rPr lang="en-US" sz="1600" dirty="0"/>
              <a:t> et al Environ Health </a:t>
            </a:r>
            <a:r>
              <a:rPr lang="en-US" sz="1600" dirty="0" err="1"/>
              <a:t>Perspect</a:t>
            </a:r>
            <a:r>
              <a:rPr lang="en-US" sz="1600" dirty="0"/>
              <a:t> 119:748–756 (2011)</a:t>
            </a:r>
          </a:p>
        </p:txBody>
      </p:sp>
      <p:sp>
        <p:nvSpPr>
          <p:cNvPr id="3" name="Content Placeholder 2"/>
          <p:cNvSpPr>
            <a:spLocks noGrp="1"/>
          </p:cNvSpPr>
          <p:nvPr>
            <p:ph idx="4294967295"/>
          </p:nvPr>
        </p:nvSpPr>
        <p:spPr>
          <a:xfrm>
            <a:off x="179512" y="1844824"/>
            <a:ext cx="8784976" cy="3672408"/>
          </a:xfrm>
        </p:spPr>
        <p:txBody>
          <a:bodyPr>
            <a:noAutofit/>
          </a:bodyPr>
          <a:lstStyle/>
          <a:p>
            <a:pPr marL="0" indent="0">
              <a:buNone/>
            </a:pPr>
            <a:r>
              <a:rPr lang="en-US" sz="2400" dirty="0"/>
              <a:t>Evident dampness or mold had consistent positive associations with multiple allergic and respiratory effects. Measured microbiologic agents in dust had limited suggestive associations, including both positive and negative associations for some agents. </a:t>
            </a:r>
            <a:endParaRPr lang="en-US" sz="2400" dirty="0" smtClean="0"/>
          </a:p>
          <a:p>
            <a:pPr marL="0" indent="0">
              <a:buNone/>
            </a:pPr>
            <a:endParaRPr lang="en-US" sz="2400" dirty="0"/>
          </a:p>
          <a:p>
            <a:pPr marL="0" indent="0">
              <a:buNone/>
            </a:pPr>
            <a:r>
              <a:rPr lang="en-US" sz="2400" dirty="0" smtClean="0"/>
              <a:t>Thus</a:t>
            </a:r>
            <a:r>
              <a:rPr lang="en-US" sz="2400" dirty="0"/>
              <a:t>, prevention and remediation of indoor dampness and mold are likely to reduce health risks, but current evidence does not support measuring specific indoor microbiologic factors to guide health-protective actions.</a:t>
            </a:r>
          </a:p>
        </p:txBody>
      </p:sp>
      <p:sp>
        <p:nvSpPr>
          <p:cNvPr id="4" name="ZoneTexte 3"/>
          <p:cNvSpPr txBox="1"/>
          <p:nvPr/>
        </p:nvSpPr>
        <p:spPr>
          <a:xfrm>
            <a:off x="1628384" y="6203608"/>
            <a:ext cx="6391301" cy="369332"/>
          </a:xfrm>
          <a:prstGeom prst="rect">
            <a:avLst/>
          </a:prstGeom>
          <a:noFill/>
        </p:spPr>
        <p:txBody>
          <a:bodyPr wrap="none" rtlCol="0">
            <a:spAutoFit/>
          </a:bodyPr>
          <a:lstStyle/>
          <a:p>
            <a:pPr defTabSz="457200"/>
            <a:r>
              <a:rPr lang="en-US" dirty="0">
                <a:solidFill>
                  <a:prstClr val="white"/>
                </a:solidFill>
              </a:rPr>
              <a:t>Mark J. </a:t>
            </a:r>
            <a:r>
              <a:rPr lang="en-US" dirty="0" err="1">
                <a:solidFill>
                  <a:prstClr val="white"/>
                </a:solidFill>
              </a:rPr>
              <a:t>Mendell</a:t>
            </a:r>
            <a:r>
              <a:rPr lang="en-US" dirty="0">
                <a:solidFill>
                  <a:prstClr val="white"/>
                </a:solidFill>
              </a:rPr>
              <a:t> et al Environ Health </a:t>
            </a:r>
            <a:r>
              <a:rPr lang="en-US" dirty="0" err="1">
                <a:solidFill>
                  <a:prstClr val="white"/>
                </a:solidFill>
              </a:rPr>
              <a:t>Perspect</a:t>
            </a:r>
            <a:r>
              <a:rPr lang="en-US" dirty="0">
                <a:solidFill>
                  <a:prstClr val="white"/>
                </a:solidFill>
              </a:rPr>
              <a:t> 119:748–756 (2011)</a:t>
            </a:r>
            <a:endParaRPr lang="fr-FR" dirty="0">
              <a:solidFill>
                <a:prstClr val="white"/>
              </a:solidFill>
            </a:endParaRPr>
          </a:p>
        </p:txBody>
      </p:sp>
    </p:spTree>
    <p:extLst>
      <p:ext uri="{BB962C8B-B14F-4D97-AF65-F5344CB8AC3E}">
        <p14:creationId xmlns:p14="http://schemas.microsoft.com/office/powerpoint/2010/main" val="2865159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2008"/>
            <a:ext cx="9144000" cy="1340768"/>
          </a:xfrm>
        </p:spPr>
        <p:txBody>
          <a:bodyPr>
            <a:normAutofit fontScale="90000"/>
          </a:bodyPr>
          <a:lstStyle/>
          <a:p>
            <a:pPr algn="ctr"/>
            <a:r>
              <a:rPr lang="en-US" sz="2700" b="1" dirty="0"/>
              <a:t>Allergic sensitization, rhinitis, and tobacco smoke exposure in U.S. children and </a:t>
            </a:r>
            <a:r>
              <a:rPr lang="en-US" sz="2700" b="1" dirty="0" smtClean="0"/>
              <a:t>adolescents</a:t>
            </a:r>
            <a:br>
              <a:rPr lang="en-US" sz="2700" b="1" dirty="0" smtClean="0"/>
            </a:br>
            <a:r>
              <a:rPr lang="en-US" sz="2700" b="1" dirty="0"/>
              <a:t/>
            </a:r>
            <a:br>
              <a:rPr lang="en-US" sz="2700" b="1" dirty="0"/>
            </a:br>
            <a:endParaRPr lang="en-US" sz="1600" dirty="0"/>
          </a:p>
        </p:txBody>
      </p:sp>
      <p:sp>
        <p:nvSpPr>
          <p:cNvPr id="3" name="Content Placeholder 2"/>
          <p:cNvSpPr>
            <a:spLocks noGrp="1"/>
          </p:cNvSpPr>
          <p:nvPr>
            <p:ph idx="4294967295"/>
          </p:nvPr>
        </p:nvSpPr>
        <p:spPr>
          <a:xfrm>
            <a:off x="72008" y="1556792"/>
            <a:ext cx="9036496" cy="4525963"/>
          </a:xfrm>
        </p:spPr>
        <p:txBody>
          <a:bodyPr>
            <a:noAutofit/>
          </a:bodyPr>
          <a:lstStyle/>
          <a:p>
            <a:pPr marL="0" indent="0">
              <a:buNone/>
            </a:pPr>
            <a:r>
              <a:rPr lang="en-US" sz="1800" dirty="0"/>
              <a:t>Cross-sectional study in 2714 children and adolescents aged 6 to 19 in the National Health and Nutrition Examination Survey (NHANES), 2005–2006. About half of the population (54%) had detectable levels of IgE specific to at least 1 of the tested allergens, and 25% reported a history of rhinitis.  </a:t>
            </a:r>
            <a:endParaRPr lang="en-US" sz="1800" dirty="0" smtClean="0"/>
          </a:p>
          <a:p>
            <a:pPr marL="0" indent="0">
              <a:buNone/>
            </a:pPr>
            <a:endParaRPr lang="en-US" sz="1800" dirty="0"/>
          </a:p>
          <a:p>
            <a:pPr marL="0" indent="0">
              <a:buNone/>
            </a:pPr>
            <a:r>
              <a:rPr lang="en-US" sz="1800" dirty="0" smtClean="0"/>
              <a:t>After </a:t>
            </a:r>
            <a:r>
              <a:rPr lang="en-US" sz="1800" dirty="0"/>
              <a:t>multivariate adjustment, an increased prevalence rate ratio (PRR) of self-reported rhinitis was seen in individuals in the highest cotinine tertile among active smokers (PRR, 1.73; 95% confidence interval [CI], 1.23 to 2.43), with a significant trend between increasing cotinine levels in individuals exposed to either secondhand smoke or active smoking (</a:t>
            </a:r>
            <a:r>
              <a:rPr lang="en-US" sz="1800" i="1" dirty="0"/>
              <a:t>p </a:t>
            </a:r>
            <a:r>
              <a:rPr lang="en-US" sz="1800" b="1" dirty="0"/>
              <a:t>= </a:t>
            </a:r>
            <a:r>
              <a:rPr lang="en-US" sz="1800" dirty="0"/>
              <a:t>0.05 for both analyses). Significantly less food allergen sensitization was observed in participants in the highest cotinine tertile of secondhand smoke (PRR, 0.61; 95% CI, 0.43 to 0.85).</a:t>
            </a:r>
          </a:p>
          <a:p>
            <a:pPr marL="0" indent="0">
              <a:buNone/>
            </a:pPr>
            <a:endParaRPr lang="en-US" sz="1800" dirty="0" smtClean="0"/>
          </a:p>
          <a:p>
            <a:pPr marL="0" indent="0">
              <a:buNone/>
            </a:pPr>
            <a:r>
              <a:rPr lang="en-US" sz="1800" b="1" dirty="0" smtClean="0">
                <a:solidFill>
                  <a:srgbClr val="FFFF00"/>
                </a:solidFill>
              </a:rPr>
              <a:t>Tobacco </a:t>
            </a:r>
            <a:r>
              <a:rPr lang="en-US" sz="1800" b="1" dirty="0">
                <a:solidFill>
                  <a:srgbClr val="FFFF00"/>
                </a:solidFill>
              </a:rPr>
              <a:t>smoke exposure was associated with increased prevalence of rhinitis symptoms, but decreased prevalence of allergic sensitization. The results highlight the complex relationship between tobacco exposure and sinonasal pathology.</a:t>
            </a:r>
          </a:p>
        </p:txBody>
      </p:sp>
      <p:sp>
        <p:nvSpPr>
          <p:cNvPr id="4" name="ZoneTexte 3"/>
          <p:cNvSpPr txBox="1"/>
          <p:nvPr/>
        </p:nvSpPr>
        <p:spPr>
          <a:xfrm>
            <a:off x="1803750" y="6363222"/>
            <a:ext cx="5985100" cy="369332"/>
          </a:xfrm>
          <a:prstGeom prst="rect">
            <a:avLst/>
          </a:prstGeom>
          <a:noFill/>
        </p:spPr>
        <p:txBody>
          <a:bodyPr wrap="none" rtlCol="0">
            <a:spAutoFit/>
          </a:bodyPr>
          <a:lstStyle/>
          <a:p>
            <a:pPr defTabSz="457200"/>
            <a:r>
              <a:rPr lang="en-US" dirty="0" err="1">
                <a:solidFill>
                  <a:prstClr val="white"/>
                </a:solidFill>
              </a:rPr>
              <a:t>Shargorodsky</a:t>
            </a:r>
            <a:r>
              <a:rPr lang="en-US" dirty="0">
                <a:solidFill>
                  <a:prstClr val="white"/>
                </a:solidFill>
              </a:rPr>
              <a:t> et </a:t>
            </a:r>
            <a:r>
              <a:rPr lang="en-US" i="1" dirty="0">
                <a:solidFill>
                  <a:prstClr val="white"/>
                </a:solidFill>
              </a:rPr>
              <a:t>al </a:t>
            </a:r>
            <a:r>
              <a:rPr lang="en-US" i="1" dirty="0" err="1">
                <a:solidFill>
                  <a:prstClr val="white"/>
                </a:solidFill>
              </a:rPr>
              <a:t>Int</a:t>
            </a:r>
            <a:r>
              <a:rPr lang="en-US" i="1" dirty="0">
                <a:solidFill>
                  <a:prstClr val="white"/>
                </a:solidFill>
              </a:rPr>
              <a:t> Forum Allergy </a:t>
            </a:r>
            <a:r>
              <a:rPr lang="en-US" i="1" dirty="0" err="1">
                <a:solidFill>
                  <a:prstClr val="white"/>
                </a:solidFill>
              </a:rPr>
              <a:t>Rhinol</a:t>
            </a:r>
            <a:r>
              <a:rPr lang="en-US" i="1" dirty="0">
                <a:solidFill>
                  <a:prstClr val="white"/>
                </a:solidFill>
              </a:rPr>
              <a:t>. </a:t>
            </a:r>
            <a:r>
              <a:rPr lang="en-US" dirty="0">
                <a:solidFill>
                  <a:prstClr val="white"/>
                </a:solidFill>
              </a:rPr>
              <a:t>2015;5:471–476.</a:t>
            </a:r>
            <a:endParaRPr lang="fr-FR" dirty="0">
              <a:solidFill>
                <a:prstClr val="white"/>
              </a:solidFill>
            </a:endParaRPr>
          </a:p>
        </p:txBody>
      </p:sp>
    </p:spTree>
    <p:extLst>
      <p:ext uri="{BB962C8B-B14F-4D97-AF65-F5344CB8AC3E}">
        <p14:creationId xmlns:p14="http://schemas.microsoft.com/office/powerpoint/2010/main" val="16435261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0" y="-27384"/>
            <a:ext cx="9144000" cy="864096"/>
          </a:xfrm>
        </p:spPr>
        <p:txBody>
          <a:bodyPr/>
          <a:lstStyle/>
          <a:p>
            <a:pPr algn="ctr"/>
            <a:r>
              <a:rPr lang="en-US" altLang="en-US" b="1" dirty="0"/>
              <a:t>Cigarette Smoke</a:t>
            </a:r>
          </a:p>
        </p:txBody>
      </p:sp>
      <p:sp>
        <p:nvSpPr>
          <p:cNvPr id="86019" name="Rectangle 3"/>
          <p:cNvSpPr>
            <a:spLocks noGrp="1" noChangeArrowheads="1"/>
          </p:cNvSpPr>
          <p:nvPr>
            <p:ph type="body" idx="4294967295"/>
          </p:nvPr>
        </p:nvSpPr>
        <p:spPr>
          <a:xfrm>
            <a:off x="323528" y="1481702"/>
            <a:ext cx="8640960" cy="4525963"/>
          </a:xfrm>
        </p:spPr>
        <p:txBody>
          <a:bodyPr>
            <a:normAutofit/>
          </a:bodyPr>
          <a:lstStyle/>
          <a:p>
            <a:pPr>
              <a:lnSpc>
                <a:spcPct val="90000"/>
              </a:lnSpc>
            </a:pPr>
            <a:r>
              <a:rPr lang="en-US" altLang="en-US" dirty="0"/>
              <a:t>Cigarette smoke alters dendritic cell function</a:t>
            </a:r>
          </a:p>
          <a:p>
            <a:pPr marL="457200" lvl="1" indent="0">
              <a:lnSpc>
                <a:spcPct val="90000"/>
              </a:lnSpc>
              <a:buNone/>
            </a:pPr>
            <a:r>
              <a:rPr lang="en-US" altLang="en-US" sz="2400" dirty="0" smtClean="0"/>
              <a:t>    </a:t>
            </a:r>
            <a:r>
              <a:rPr lang="en-US" altLang="en-US" sz="2400" dirty="0" err="1" smtClean="0"/>
              <a:t>Tsoumakidou</a:t>
            </a:r>
            <a:r>
              <a:rPr lang="en-US" altLang="en-US" sz="2400" dirty="0" smtClean="0"/>
              <a:t> </a:t>
            </a:r>
            <a:r>
              <a:rPr lang="en-US" altLang="en-US" sz="2400" dirty="0"/>
              <a:t>– AJRCCM 175: 919-925, 2007</a:t>
            </a:r>
          </a:p>
          <a:p>
            <a:pPr marL="457200" lvl="1" indent="0">
              <a:lnSpc>
                <a:spcPct val="90000"/>
              </a:lnSpc>
              <a:buNone/>
            </a:pPr>
            <a:endParaRPr lang="en-US" altLang="en-US" sz="2400" dirty="0"/>
          </a:p>
          <a:p>
            <a:pPr>
              <a:lnSpc>
                <a:spcPct val="90000"/>
              </a:lnSpc>
            </a:pPr>
            <a:r>
              <a:rPr lang="en-US" altLang="en-US" dirty="0"/>
              <a:t>Second hand smoke increased respiratory symptoms; Hong Kong</a:t>
            </a:r>
          </a:p>
          <a:p>
            <a:pPr marL="457200" lvl="1" indent="0">
              <a:lnSpc>
                <a:spcPct val="90000"/>
              </a:lnSpc>
              <a:buNone/>
            </a:pPr>
            <a:r>
              <a:rPr lang="en-US" altLang="en-US" sz="2400" dirty="0" smtClean="0"/>
              <a:t>    Ho </a:t>
            </a:r>
            <a:r>
              <a:rPr lang="en-US" altLang="en-US" sz="2400" dirty="0"/>
              <a:t>- Ann </a:t>
            </a:r>
            <a:r>
              <a:rPr lang="en-US" altLang="en-US" sz="2400" dirty="0" err="1"/>
              <a:t>Epidemiol</a:t>
            </a:r>
            <a:r>
              <a:rPr lang="en-US" altLang="en-US" sz="2400" dirty="0"/>
              <a:t> 17:126-131, 2007</a:t>
            </a:r>
          </a:p>
          <a:p>
            <a:pPr marL="457200" lvl="1" indent="0">
              <a:lnSpc>
                <a:spcPct val="90000"/>
              </a:lnSpc>
              <a:buNone/>
            </a:pPr>
            <a:endParaRPr lang="en-US" altLang="en-US" sz="2400" dirty="0"/>
          </a:p>
          <a:p>
            <a:pPr>
              <a:lnSpc>
                <a:spcPct val="90000"/>
              </a:lnSpc>
            </a:pPr>
            <a:r>
              <a:rPr lang="en-US" altLang="en-US" dirty="0"/>
              <a:t>Smoking reduces effectiveness of corticosteroids, but not </a:t>
            </a:r>
            <a:r>
              <a:rPr lang="en-US" altLang="en-US" dirty="0" err="1" smtClean="0"/>
              <a:t>montelukast</a:t>
            </a:r>
            <a:r>
              <a:rPr lang="en-US" altLang="en-US" dirty="0" smtClean="0"/>
              <a:t> </a:t>
            </a:r>
            <a:endParaRPr lang="en-US" altLang="en-US" dirty="0"/>
          </a:p>
          <a:p>
            <a:pPr marL="0" indent="0">
              <a:lnSpc>
                <a:spcPct val="90000"/>
              </a:lnSpc>
              <a:buNone/>
            </a:pPr>
            <a:r>
              <a:rPr lang="es-ES" altLang="en-US" sz="2400" dirty="0" smtClean="0"/>
              <a:t>            </a:t>
            </a:r>
            <a:r>
              <a:rPr lang="es-ES" altLang="en-US" sz="2400" dirty="0" err="1" smtClean="0"/>
              <a:t>Lazarus</a:t>
            </a:r>
            <a:r>
              <a:rPr lang="es-ES" altLang="en-US" sz="2400" dirty="0" smtClean="0"/>
              <a:t> </a:t>
            </a:r>
            <a:r>
              <a:rPr lang="es-ES" altLang="en-US" sz="2400" dirty="0"/>
              <a:t>– AJRCCM 175: 783-790, 2007 </a:t>
            </a:r>
          </a:p>
          <a:p>
            <a:pPr marL="457200" lvl="1" indent="0">
              <a:lnSpc>
                <a:spcPct val="90000"/>
              </a:lnSpc>
              <a:buNone/>
            </a:pPr>
            <a:endParaRPr lang="en-US" altLang="en-US" sz="2400" dirty="0" smtClean="0"/>
          </a:p>
          <a:p>
            <a:pPr marL="457200" lvl="1" indent="0">
              <a:lnSpc>
                <a:spcPct val="90000"/>
              </a:lnSpc>
              <a:buNone/>
            </a:pPr>
            <a:endParaRPr lang="en-US" altLang="en-US" sz="3200" dirty="0" smtClean="0"/>
          </a:p>
          <a:p>
            <a:pPr marL="457200" lvl="1" indent="0">
              <a:lnSpc>
                <a:spcPct val="90000"/>
              </a:lnSpc>
              <a:buNone/>
            </a:pPr>
            <a:endParaRPr lang="en-US" altLang="en-US" sz="3200" dirty="0"/>
          </a:p>
          <a:p>
            <a:pPr marL="457200" lvl="1" indent="0">
              <a:lnSpc>
                <a:spcPct val="90000"/>
              </a:lnSpc>
              <a:buNone/>
            </a:pPr>
            <a:endParaRPr lang="en-US" altLang="en-US" sz="3200" dirty="0" smtClean="0"/>
          </a:p>
          <a:p>
            <a:pPr marL="457200" lvl="1" indent="0">
              <a:lnSpc>
                <a:spcPct val="90000"/>
              </a:lnSpc>
              <a:buNone/>
            </a:pPr>
            <a:endParaRPr lang="en-US" altLang="en-US" sz="3200" dirty="0"/>
          </a:p>
          <a:p>
            <a:pPr marL="457200" lvl="1" indent="0">
              <a:lnSpc>
                <a:spcPct val="90000"/>
              </a:lnSpc>
              <a:buNone/>
            </a:pPr>
            <a:endParaRPr lang="en-US" altLang="en-US" sz="3200" dirty="0" smtClean="0"/>
          </a:p>
        </p:txBody>
      </p:sp>
    </p:spTree>
    <p:extLst>
      <p:ext uri="{BB962C8B-B14F-4D97-AF65-F5344CB8AC3E}">
        <p14:creationId xmlns:p14="http://schemas.microsoft.com/office/powerpoint/2010/main" val="103532177"/>
      </p:ext>
    </p:extLst>
  </p:cSld>
  <p:clrMapOvr>
    <a:masterClrMapping/>
  </p:clrMapOvr>
  <p:transition advTm="34669"/>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700808"/>
          </a:xfrm>
        </p:spPr>
        <p:txBody>
          <a:bodyPr>
            <a:noAutofit/>
          </a:bodyPr>
          <a:lstStyle/>
          <a:p>
            <a:pPr algn="ctr"/>
            <a:r>
              <a:rPr lang="en-US" sz="2400" b="1" dirty="0"/>
              <a:t>Impact of environmental tobacco smoke and active tobacco smoking on the development and outcomes of asthma and </a:t>
            </a:r>
            <a:r>
              <a:rPr lang="en-US" sz="2400" b="1" dirty="0" smtClean="0"/>
              <a:t>rhinitis</a:t>
            </a:r>
            <a:br>
              <a:rPr lang="en-US" sz="2400" b="1" dirty="0" smtClean="0"/>
            </a:br>
            <a:r>
              <a:rPr lang="en-US" sz="2400" b="1" dirty="0"/>
              <a:t/>
            </a:r>
            <a:br>
              <a:rPr lang="en-US" sz="2400" b="1" dirty="0"/>
            </a:br>
            <a:endParaRPr lang="en-US" sz="1400" dirty="0"/>
          </a:p>
        </p:txBody>
      </p:sp>
      <p:sp>
        <p:nvSpPr>
          <p:cNvPr id="3" name="Content Placeholder 2"/>
          <p:cNvSpPr>
            <a:spLocks noGrp="1"/>
          </p:cNvSpPr>
          <p:nvPr>
            <p:ph idx="4294967295"/>
          </p:nvPr>
        </p:nvSpPr>
        <p:spPr>
          <a:xfrm>
            <a:off x="89756" y="2037308"/>
            <a:ext cx="8964488" cy="3263900"/>
          </a:xfrm>
        </p:spPr>
        <p:txBody>
          <a:bodyPr>
            <a:normAutofit fontScale="92500" lnSpcReduction="10000"/>
          </a:bodyPr>
          <a:lstStyle/>
          <a:p>
            <a:r>
              <a:rPr lang="en-US" sz="2400" dirty="0"/>
              <a:t>The harmful effect of tobacco smoking is not only on asthma but also on rhinitis playing a role in disease outcomes</a:t>
            </a:r>
            <a:r>
              <a:rPr lang="en-US" sz="2400" dirty="0" smtClean="0"/>
              <a:t>.</a:t>
            </a:r>
          </a:p>
          <a:p>
            <a:pPr marL="0" indent="0">
              <a:buNone/>
            </a:pPr>
            <a:endParaRPr lang="en-US" sz="2400" dirty="0" smtClean="0"/>
          </a:p>
          <a:p>
            <a:r>
              <a:rPr lang="en-US" sz="2400" dirty="0" smtClean="0"/>
              <a:t> </a:t>
            </a:r>
            <a:r>
              <a:rPr lang="en-US" sz="2400" dirty="0"/>
              <a:t>Tobacco exposure can influence innate immunity diminishing innate production of antigen presenting cells cytokines, as well as an impaired response to toll-like receptor ligands</a:t>
            </a:r>
            <a:r>
              <a:rPr lang="en-US" sz="2400" dirty="0" smtClean="0"/>
              <a:t>.</a:t>
            </a:r>
          </a:p>
          <a:p>
            <a:pPr marL="0" indent="0">
              <a:buNone/>
            </a:pPr>
            <a:endParaRPr lang="en-US" sz="2400" dirty="0"/>
          </a:p>
          <a:p>
            <a:r>
              <a:rPr lang="en-US" sz="2400" dirty="0"/>
              <a:t>Tobacco smoking has been also found among the factors inducing nasal obstruction and decreased mucociliary clearance in nonallergic rhinitis.</a:t>
            </a:r>
          </a:p>
        </p:txBody>
      </p:sp>
      <p:sp>
        <p:nvSpPr>
          <p:cNvPr id="4" name="ZoneTexte 3"/>
          <p:cNvSpPr txBox="1"/>
          <p:nvPr/>
        </p:nvSpPr>
        <p:spPr>
          <a:xfrm>
            <a:off x="212942" y="6087649"/>
            <a:ext cx="8374087" cy="584775"/>
          </a:xfrm>
          <a:prstGeom prst="rect">
            <a:avLst/>
          </a:prstGeom>
          <a:noFill/>
        </p:spPr>
        <p:txBody>
          <a:bodyPr wrap="none" rtlCol="0">
            <a:spAutoFit/>
          </a:bodyPr>
          <a:lstStyle/>
          <a:p>
            <a:pPr defTabSz="457200"/>
            <a:r>
              <a:rPr lang="en-US" sz="1600" dirty="0">
                <a:solidFill>
                  <a:prstClr val="white"/>
                </a:solidFill>
              </a:rPr>
              <a:t>Carlos E. </a:t>
            </a:r>
            <a:r>
              <a:rPr lang="en-US" sz="1600" dirty="0" err="1">
                <a:solidFill>
                  <a:prstClr val="white"/>
                </a:solidFill>
              </a:rPr>
              <a:t>Baena-Cagnania</a:t>
            </a:r>
            <a:r>
              <a:rPr lang="en-US" sz="1600" dirty="0">
                <a:solidFill>
                  <a:prstClr val="white"/>
                </a:solidFill>
              </a:rPr>
              <a:t>, R. Maximiliano Gomez, Rodrigo </a:t>
            </a:r>
            <a:r>
              <a:rPr lang="en-US" sz="1600" dirty="0" err="1">
                <a:solidFill>
                  <a:prstClr val="white"/>
                </a:solidFill>
              </a:rPr>
              <a:t>Baena-Cagnani</a:t>
            </a:r>
            <a:r>
              <a:rPr lang="en-US" sz="1600" dirty="0">
                <a:solidFill>
                  <a:prstClr val="white"/>
                </a:solidFill>
              </a:rPr>
              <a:t> and G. Walter </a:t>
            </a:r>
            <a:r>
              <a:rPr lang="en-US" sz="1600" dirty="0" err="1">
                <a:solidFill>
                  <a:prstClr val="white"/>
                </a:solidFill>
              </a:rPr>
              <a:t>Canonica</a:t>
            </a:r>
            <a:r>
              <a:rPr lang="en-US" sz="1600" dirty="0">
                <a:solidFill>
                  <a:prstClr val="white"/>
                </a:solidFill>
              </a:rPr>
              <a:t>  </a:t>
            </a:r>
            <a:br>
              <a:rPr lang="en-US" sz="1600" dirty="0">
                <a:solidFill>
                  <a:prstClr val="white"/>
                </a:solidFill>
              </a:rPr>
            </a:br>
            <a:r>
              <a:rPr lang="en-US" sz="1600" dirty="0">
                <a:solidFill>
                  <a:prstClr val="white"/>
                </a:solidFill>
              </a:rPr>
              <a:t>Current Opinion in Allergy and Clinical Immunology 2009, 9:136–140</a:t>
            </a:r>
            <a:endParaRPr lang="fr-FR" sz="1600" dirty="0">
              <a:solidFill>
                <a:prstClr val="white"/>
              </a:solidFill>
            </a:endParaRPr>
          </a:p>
        </p:txBody>
      </p:sp>
    </p:spTree>
    <p:extLst>
      <p:ext uri="{BB962C8B-B14F-4D97-AF65-F5344CB8AC3E}">
        <p14:creationId xmlns:p14="http://schemas.microsoft.com/office/powerpoint/2010/main" val="246329974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68760"/>
          </a:xfrm>
        </p:spPr>
        <p:txBody>
          <a:bodyPr>
            <a:normAutofit fontScale="90000"/>
          </a:bodyPr>
          <a:lstStyle/>
          <a:p>
            <a:pPr algn="ctr"/>
            <a:r>
              <a:rPr lang="en-US" sz="2700" b="1" dirty="0"/>
              <a:t>Association of Indoor Air </a:t>
            </a:r>
            <a:r>
              <a:rPr lang="en-US" sz="2700" b="1" dirty="0" smtClean="0"/>
              <a:t>Pollution with </a:t>
            </a:r>
            <a:r>
              <a:rPr lang="en-US" sz="2700" b="1" dirty="0"/>
              <a:t>Rhinitis Symptoms, Atopy </a:t>
            </a:r>
            <a:r>
              <a:rPr lang="en-US" sz="2700" b="1" dirty="0" smtClean="0"/>
              <a:t>and Nitric </a:t>
            </a:r>
            <a:r>
              <a:rPr lang="en-US" sz="2700" b="1" dirty="0"/>
              <a:t>Oxide Levels in Exhaled </a:t>
            </a:r>
            <a:r>
              <a:rPr lang="en-US" sz="2700" b="1" dirty="0" smtClean="0"/>
              <a:t>Air</a:t>
            </a:r>
            <a:r>
              <a:rPr lang="en-US" b="1" dirty="0" smtClean="0"/>
              <a:t/>
            </a:r>
            <a:br>
              <a:rPr lang="en-US" b="1" dirty="0" smtClean="0"/>
            </a:br>
            <a:r>
              <a:rPr lang="en-US" sz="1200" b="1" dirty="0" smtClean="0"/>
              <a:t/>
            </a:r>
            <a:br>
              <a:rPr lang="en-US" sz="1200" b="1" dirty="0" smtClean="0"/>
            </a:br>
            <a:endParaRPr lang="en-US" sz="1200" dirty="0"/>
          </a:p>
        </p:txBody>
      </p:sp>
      <p:sp>
        <p:nvSpPr>
          <p:cNvPr id="3" name="Content Placeholder 2"/>
          <p:cNvSpPr>
            <a:spLocks noGrp="1"/>
          </p:cNvSpPr>
          <p:nvPr>
            <p:ph idx="4294967295"/>
          </p:nvPr>
        </p:nvSpPr>
        <p:spPr>
          <a:xfrm>
            <a:off x="179512" y="2132856"/>
            <a:ext cx="8640960" cy="1872208"/>
          </a:xfrm>
        </p:spPr>
        <p:txBody>
          <a:bodyPr>
            <a:normAutofit lnSpcReduction="10000"/>
          </a:bodyPr>
          <a:lstStyle/>
          <a:p>
            <a:pPr marL="0" indent="0">
              <a:buNone/>
            </a:pPr>
            <a:r>
              <a:rPr lang="en-US" sz="3000" dirty="0"/>
              <a:t>Self reported exposure to the use of woodstoves, candles or gas cookers was not </a:t>
            </a:r>
            <a:r>
              <a:rPr lang="en-US" sz="3000" dirty="0" smtClean="0"/>
              <a:t>significantly associated </a:t>
            </a:r>
            <a:r>
              <a:rPr lang="en-US" sz="3000" dirty="0"/>
              <a:t>with an increased risk of rhinitis symptoms or atopy, nor increased Fe NO .</a:t>
            </a:r>
          </a:p>
        </p:txBody>
      </p:sp>
      <p:sp>
        <p:nvSpPr>
          <p:cNvPr id="4" name="ZoneTexte 3"/>
          <p:cNvSpPr txBox="1"/>
          <p:nvPr/>
        </p:nvSpPr>
        <p:spPr>
          <a:xfrm>
            <a:off x="1841326" y="6037545"/>
            <a:ext cx="5622629" cy="369332"/>
          </a:xfrm>
          <a:prstGeom prst="rect">
            <a:avLst/>
          </a:prstGeom>
          <a:noFill/>
        </p:spPr>
        <p:txBody>
          <a:bodyPr wrap="none" rtlCol="0">
            <a:spAutoFit/>
          </a:bodyPr>
          <a:lstStyle/>
          <a:p>
            <a:pPr defTabSz="457200"/>
            <a:r>
              <a:rPr lang="en-US" dirty="0" err="1">
                <a:solidFill>
                  <a:prstClr val="white"/>
                </a:solidFill>
              </a:rPr>
              <a:t>Hersoug</a:t>
            </a:r>
            <a:r>
              <a:rPr lang="en-US" dirty="0">
                <a:solidFill>
                  <a:prstClr val="white"/>
                </a:solidFill>
              </a:rPr>
              <a:t> et al </a:t>
            </a:r>
            <a:r>
              <a:rPr lang="en-US" dirty="0" err="1">
                <a:solidFill>
                  <a:prstClr val="white"/>
                </a:solidFill>
              </a:rPr>
              <a:t>Int</a:t>
            </a:r>
            <a:r>
              <a:rPr lang="en-US" dirty="0">
                <a:solidFill>
                  <a:prstClr val="white"/>
                </a:solidFill>
              </a:rPr>
              <a:t> Arch Allergy </a:t>
            </a:r>
            <a:r>
              <a:rPr lang="en-US" dirty="0" err="1">
                <a:solidFill>
                  <a:prstClr val="white"/>
                </a:solidFill>
              </a:rPr>
              <a:t>Immunol</a:t>
            </a:r>
            <a:r>
              <a:rPr lang="en-US" dirty="0">
                <a:solidFill>
                  <a:prstClr val="white"/>
                </a:solidFill>
              </a:rPr>
              <a:t> 2010;153:403–412</a:t>
            </a:r>
            <a:endParaRPr lang="fr-FR" dirty="0">
              <a:solidFill>
                <a:prstClr val="white"/>
              </a:solidFill>
            </a:endParaRPr>
          </a:p>
        </p:txBody>
      </p:sp>
    </p:spTree>
    <p:extLst>
      <p:ext uri="{BB962C8B-B14F-4D97-AF65-F5344CB8AC3E}">
        <p14:creationId xmlns:p14="http://schemas.microsoft.com/office/powerpoint/2010/main" val="2806186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44450"/>
            <a:ext cx="9144000" cy="792262"/>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4000" b="1" dirty="0" smtClean="0">
                <a:solidFill>
                  <a:srgbClr val="FFFFFF"/>
                </a:solidFill>
                <a:latin typeface="+mn-lt"/>
              </a:rPr>
              <a:t>Hydrated pollen on a wet surface</a:t>
            </a:r>
            <a:endParaRPr lang="en-US" sz="4000" b="1" dirty="0">
              <a:solidFill>
                <a:srgbClr val="FFFFFF"/>
              </a:solidFill>
              <a:latin typeface="+mn-lt"/>
            </a:endParaRPr>
          </a:p>
        </p:txBody>
      </p:sp>
      <p:pic>
        <p:nvPicPr>
          <p:cNvPr id="3" name="Picture 3"/>
          <p:cNvPicPr>
            <a:picLocks noChangeAspect="1"/>
          </p:cNvPicPr>
          <p:nvPr/>
        </p:nvPicPr>
        <p:blipFill>
          <a:blip r:embed="rId3" cstate="print">
            <a:lum bright="24000" contrast="6000"/>
            <a:alphaModFix/>
          </a:blip>
          <a:srcRect/>
          <a:stretch>
            <a:fillRect/>
          </a:stretch>
        </p:blipFill>
        <p:spPr>
          <a:xfrm>
            <a:off x="1583070" y="1622694"/>
            <a:ext cx="6085274" cy="43714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AutoShape 4"/>
          <p:cNvSpPr/>
          <p:nvPr/>
        </p:nvSpPr>
        <p:spPr>
          <a:xfrm>
            <a:off x="4191120" y="5105520"/>
            <a:ext cx="975960" cy="151920"/>
          </a:xfrm>
          <a:custGeom>
            <a:avLst>
              <a:gd name="f0" fmla="val 50000"/>
              <a:gd name="f1" fmla="val 160156"/>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21600 f7 1"/>
              <a:gd name="f17" fmla="*/ f12 f11 1"/>
              <a:gd name="f18" fmla="*/ f13 f8 1"/>
              <a:gd name="f19" fmla="*/ f11 f8 1"/>
              <a:gd name="f20" fmla="*/ f17 1 10800"/>
              <a:gd name="f21" fmla="+- f12 0 f20"/>
              <a:gd name="f22" fmla="*/ f21 f7 1"/>
            </a:gdLst>
            <a:ahLst>
              <a:ahXY gdRefX="f0" minX="f4" maxX="f5" gdRefY="f1" minY="f4" maxY="f6">
                <a:pos x="f14" y="f15"/>
              </a:ahXY>
            </a:ahLst>
            <a:cxnLst>
              <a:cxn ang="3cd4">
                <a:pos x="hc" y="t"/>
              </a:cxn>
              <a:cxn ang="0">
                <a:pos x="r" y="vc"/>
              </a:cxn>
              <a:cxn ang="cd4">
                <a:pos x="hc" y="b"/>
              </a:cxn>
              <a:cxn ang="cd2">
                <a:pos x="l" y="vc"/>
              </a:cxn>
            </a:cxnLst>
            <a:rect l="f22" t="f19" r="f16" b="f18"/>
            <a:pathLst>
              <a:path w="21600" h="21600">
                <a:moveTo>
                  <a:pt x="f5" y="f11"/>
                </a:moveTo>
                <a:lnTo>
                  <a:pt x="f12" y="f11"/>
                </a:lnTo>
                <a:lnTo>
                  <a:pt x="f12" y="f4"/>
                </a:lnTo>
                <a:lnTo>
                  <a:pt x="f4" y="f6"/>
                </a:lnTo>
                <a:lnTo>
                  <a:pt x="f12" y="f5"/>
                </a:lnTo>
                <a:lnTo>
                  <a:pt x="f12" y="f13"/>
                </a:lnTo>
                <a:lnTo>
                  <a:pt x="f5" y="f13"/>
                </a:lnTo>
                <a:close/>
              </a:path>
            </a:pathLst>
          </a:custGeom>
          <a:solidFill>
            <a:srgbClr val="FF0000"/>
          </a:solidFill>
          <a:ln w="12600">
            <a:solidFill>
              <a:srgbClr val="000000"/>
            </a:solidFill>
            <a:prstDash val="solid"/>
            <a:miter/>
          </a:ln>
        </p:spPr>
        <p:txBody>
          <a:bodyPr vert="horz" wrap="none" lIns="90000" tIns="45000" rIns="90000" bIns="45000" anchor="ctr" anchorCtr="0" compatLnSpc="0"/>
          <a:lstStyle/>
          <a:p>
            <a:pPr defTabSz="457200">
              <a:defRPr sz="1800"/>
            </a:pPr>
            <a:endParaRPr lang="it-IT">
              <a:solidFill>
                <a:srgbClr val="000000"/>
              </a:solidFill>
              <a:ea typeface="Microsoft YaHei" pitchFamily="2"/>
              <a:cs typeface="Mangal" pitchFamily="2"/>
            </a:endParaRPr>
          </a:p>
        </p:txBody>
      </p:sp>
      <p:sp>
        <p:nvSpPr>
          <p:cNvPr id="5" name="AutoShape 5"/>
          <p:cNvSpPr/>
          <p:nvPr/>
        </p:nvSpPr>
        <p:spPr>
          <a:xfrm rot="10800000">
            <a:off x="2362679" y="4572360"/>
            <a:ext cx="975960" cy="151920"/>
          </a:xfrm>
          <a:custGeom>
            <a:avLst>
              <a:gd name="f0" fmla="val 50000"/>
              <a:gd name="f1" fmla="val 160156"/>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21600 f7 1"/>
              <a:gd name="f17" fmla="*/ f12 f11 1"/>
              <a:gd name="f18" fmla="*/ f13 f8 1"/>
              <a:gd name="f19" fmla="*/ f11 f8 1"/>
              <a:gd name="f20" fmla="*/ f17 1 10800"/>
              <a:gd name="f21" fmla="+- f12 0 f20"/>
              <a:gd name="f22" fmla="*/ f21 f7 1"/>
            </a:gdLst>
            <a:ahLst>
              <a:ahXY gdRefX="f0" minX="f4" maxX="f5" gdRefY="f1" minY="f4" maxY="f6">
                <a:pos x="f14" y="f15"/>
              </a:ahXY>
            </a:ahLst>
            <a:cxnLst>
              <a:cxn ang="3cd4">
                <a:pos x="hc" y="t"/>
              </a:cxn>
              <a:cxn ang="0">
                <a:pos x="r" y="vc"/>
              </a:cxn>
              <a:cxn ang="cd4">
                <a:pos x="hc" y="b"/>
              </a:cxn>
              <a:cxn ang="cd2">
                <a:pos x="l" y="vc"/>
              </a:cxn>
            </a:cxnLst>
            <a:rect l="f22" t="f19" r="f16" b="f18"/>
            <a:pathLst>
              <a:path w="21600" h="21600">
                <a:moveTo>
                  <a:pt x="f5" y="f11"/>
                </a:moveTo>
                <a:lnTo>
                  <a:pt x="f12" y="f11"/>
                </a:lnTo>
                <a:lnTo>
                  <a:pt x="f12" y="f4"/>
                </a:lnTo>
                <a:lnTo>
                  <a:pt x="f4" y="f6"/>
                </a:lnTo>
                <a:lnTo>
                  <a:pt x="f12" y="f5"/>
                </a:lnTo>
                <a:lnTo>
                  <a:pt x="f12" y="f13"/>
                </a:lnTo>
                <a:lnTo>
                  <a:pt x="f5" y="f13"/>
                </a:lnTo>
                <a:close/>
              </a:path>
            </a:pathLst>
          </a:custGeom>
          <a:solidFill>
            <a:srgbClr val="FF0000"/>
          </a:solidFill>
          <a:ln w="12600">
            <a:solidFill>
              <a:srgbClr val="000000"/>
            </a:solidFill>
            <a:prstDash val="solid"/>
            <a:miter/>
          </a:ln>
        </p:spPr>
        <p:txBody>
          <a:bodyPr vert="horz" wrap="none" lIns="90000" tIns="45000" rIns="90000" bIns="45000" anchor="ctr" anchorCtr="0" compatLnSpc="0"/>
          <a:lstStyle/>
          <a:p>
            <a:pPr defTabSz="457200">
              <a:defRPr sz="1800"/>
            </a:pPr>
            <a:endParaRPr lang="it-IT">
              <a:solidFill>
                <a:srgbClr val="000000"/>
              </a:solidFill>
              <a:ea typeface="Microsoft YaHei" pitchFamily="2"/>
              <a:cs typeface="Mangal" pitchFamily="2"/>
            </a:endParaRPr>
          </a:p>
        </p:txBody>
      </p:sp>
      <p:sp>
        <p:nvSpPr>
          <p:cNvPr id="6" name="Text Box 6"/>
          <p:cNvSpPr/>
          <p:nvPr/>
        </p:nvSpPr>
        <p:spPr>
          <a:xfrm>
            <a:off x="4896000" y="4735440"/>
            <a:ext cx="823460" cy="3986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hangingPunct="0">
              <a:defRPr sz="1800"/>
            </a:pPr>
            <a:r>
              <a:rPr lang="it-IT" sz="2000">
                <a:solidFill>
                  <a:srgbClr val="000000"/>
                </a:solidFill>
                <a:ea typeface="Microsoft YaHei" pitchFamily="2"/>
                <a:cs typeface="Mangal" pitchFamily="2"/>
              </a:rPr>
              <a:t>starch</a:t>
            </a:r>
          </a:p>
        </p:txBody>
      </p:sp>
      <p:sp>
        <p:nvSpPr>
          <p:cNvPr id="7" name="Text Box 7"/>
          <p:cNvSpPr/>
          <p:nvPr/>
        </p:nvSpPr>
        <p:spPr>
          <a:xfrm>
            <a:off x="1832760" y="4149719"/>
            <a:ext cx="1280316" cy="3986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hangingPunct="0">
              <a:defRPr sz="1800"/>
            </a:pPr>
            <a:r>
              <a:rPr lang="it-IT" sz="2000">
                <a:solidFill>
                  <a:srgbClr val="000000"/>
                </a:solidFill>
                <a:ea typeface="Microsoft YaHei" pitchFamily="2"/>
                <a:cs typeface="Mangal" pitchFamily="2"/>
              </a:rPr>
              <a:t>lipid drops</a:t>
            </a:r>
          </a:p>
        </p:txBody>
      </p:sp>
      <p:sp>
        <p:nvSpPr>
          <p:cNvPr id="8" name="Text Box 8"/>
          <p:cNvSpPr/>
          <p:nvPr/>
        </p:nvSpPr>
        <p:spPr>
          <a:xfrm>
            <a:off x="5001840" y="3886200"/>
            <a:ext cx="1087560" cy="395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hangingPunct="0">
              <a:defRPr sz="1800"/>
            </a:pPr>
            <a:r>
              <a:rPr lang="it-IT" sz="2000" u="sng">
                <a:solidFill>
                  <a:srgbClr val="000000"/>
                </a:solidFill>
                <a:ea typeface="Microsoft YaHei" pitchFamily="2"/>
                <a:cs typeface="Mangal" pitchFamily="2"/>
              </a:rPr>
              <a:t>proteins</a:t>
            </a:r>
          </a:p>
        </p:txBody>
      </p:sp>
      <p:sp>
        <p:nvSpPr>
          <p:cNvPr id="9" name="AutoShape 9"/>
          <p:cNvSpPr/>
          <p:nvPr/>
        </p:nvSpPr>
        <p:spPr>
          <a:xfrm rot="1600800">
            <a:off x="4724448" y="4114836"/>
            <a:ext cx="75960" cy="380520"/>
          </a:xfrm>
          <a:custGeom>
            <a:avLst>
              <a:gd name="f0" fmla="val 50000"/>
              <a:gd name="f1" fmla="val 1250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0 f8 1"/>
              <a:gd name="f17" fmla="+- 21600 0 f12"/>
              <a:gd name="f18" fmla="*/ f11 f7 1"/>
              <a:gd name="f19" fmla="*/ f13 f7 1"/>
              <a:gd name="f20" fmla="*/ f17 f11 1"/>
              <a:gd name="f21" fmla="*/ f20 1 10800"/>
              <a:gd name="f22" fmla="+- f12 f21 0"/>
              <a:gd name="f23" fmla="*/ f22 f8 1"/>
            </a:gdLst>
            <a:ahLst>
              <a:ahXY gdRefX="f1" minX="f4" maxX="f6" gdRefY="f0" minY="f4" maxY="f5">
                <a:pos x="f14" y="f15"/>
              </a:ahXY>
            </a:ahLst>
            <a:cxnLst>
              <a:cxn ang="3cd4">
                <a:pos x="hc" y="t"/>
              </a:cxn>
              <a:cxn ang="0">
                <a:pos x="r" y="vc"/>
              </a:cxn>
              <a:cxn ang="cd4">
                <a:pos x="hc" y="b"/>
              </a:cxn>
              <a:cxn ang="cd2">
                <a:pos x="l" y="vc"/>
              </a:cxn>
            </a:cxnLst>
            <a:rect l="f18" t="f16" r="f19" b="f23"/>
            <a:pathLst>
              <a:path w="21600" h="21600">
                <a:moveTo>
                  <a:pt x="f11" y="f4"/>
                </a:moveTo>
                <a:lnTo>
                  <a:pt x="f11" y="f12"/>
                </a:lnTo>
                <a:lnTo>
                  <a:pt x="f4" y="f12"/>
                </a:lnTo>
                <a:lnTo>
                  <a:pt x="f6" y="f5"/>
                </a:lnTo>
                <a:lnTo>
                  <a:pt x="f5" y="f12"/>
                </a:lnTo>
                <a:lnTo>
                  <a:pt x="f13" y="f12"/>
                </a:lnTo>
                <a:lnTo>
                  <a:pt x="f13" y="f4"/>
                </a:lnTo>
                <a:close/>
              </a:path>
            </a:pathLst>
          </a:custGeom>
          <a:solidFill>
            <a:srgbClr val="FF0000"/>
          </a:solidFill>
          <a:ln w="12600">
            <a:solidFill>
              <a:srgbClr val="000000"/>
            </a:solidFill>
            <a:prstDash val="solid"/>
            <a:miter/>
          </a:ln>
        </p:spPr>
        <p:txBody>
          <a:bodyPr vert="horz" wrap="none" lIns="90000" tIns="45000" rIns="90000" bIns="45000" anchor="ctr" anchorCtr="0" compatLnSpc="0"/>
          <a:lstStyle/>
          <a:p>
            <a:pPr defTabSz="457200">
              <a:defRPr sz="1800"/>
            </a:pPr>
            <a:endParaRPr lang="it-IT">
              <a:solidFill>
                <a:srgbClr val="000000"/>
              </a:solidFill>
              <a:ea typeface="Microsoft YaHei" pitchFamily="2"/>
              <a:cs typeface="Mangal" pitchFamily="2"/>
            </a:endParaRPr>
          </a:p>
        </p:txBody>
      </p:sp>
      <p:sp>
        <p:nvSpPr>
          <p:cNvPr id="10" name="AutoShape 10"/>
          <p:cNvSpPr/>
          <p:nvPr/>
        </p:nvSpPr>
        <p:spPr>
          <a:xfrm rot="2041200">
            <a:off x="4877012" y="4267285"/>
            <a:ext cx="75960" cy="380520"/>
          </a:xfrm>
          <a:custGeom>
            <a:avLst>
              <a:gd name="f0" fmla="val 50000"/>
              <a:gd name="f1" fmla="val 1250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0 f8 1"/>
              <a:gd name="f17" fmla="+- 21600 0 f12"/>
              <a:gd name="f18" fmla="*/ f11 f7 1"/>
              <a:gd name="f19" fmla="*/ f13 f7 1"/>
              <a:gd name="f20" fmla="*/ f17 f11 1"/>
              <a:gd name="f21" fmla="*/ f20 1 10800"/>
              <a:gd name="f22" fmla="+- f12 f21 0"/>
              <a:gd name="f23" fmla="*/ f22 f8 1"/>
            </a:gdLst>
            <a:ahLst>
              <a:ahXY gdRefX="f1" minX="f4" maxX="f6" gdRefY="f0" minY="f4" maxY="f5">
                <a:pos x="f14" y="f15"/>
              </a:ahXY>
            </a:ahLst>
            <a:cxnLst>
              <a:cxn ang="3cd4">
                <a:pos x="hc" y="t"/>
              </a:cxn>
              <a:cxn ang="0">
                <a:pos x="r" y="vc"/>
              </a:cxn>
              <a:cxn ang="cd4">
                <a:pos x="hc" y="b"/>
              </a:cxn>
              <a:cxn ang="cd2">
                <a:pos x="l" y="vc"/>
              </a:cxn>
            </a:cxnLst>
            <a:rect l="f18" t="f16" r="f19" b="f23"/>
            <a:pathLst>
              <a:path w="21600" h="21600">
                <a:moveTo>
                  <a:pt x="f11" y="f4"/>
                </a:moveTo>
                <a:lnTo>
                  <a:pt x="f11" y="f12"/>
                </a:lnTo>
                <a:lnTo>
                  <a:pt x="f4" y="f12"/>
                </a:lnTo>
                <a:lnTo>
                  <a:pt x="f6" y="f5"/>
                </a:lnTo>
                <a:lnTo>
                  <a:pt x="f5" y="f12"/>
                </a:lnTo>
                <a:lnTo>
                  <a:pt x="f13" y="f12"/>
                </a:lnTo>
                <a:lnTo>
                  <a:pt x="f13" y="f4"/>
                </a:lnTo>
                <a:close/>
              </a:path>
            </a:pathLst>
          </a:custGeom>
          <a:solidFill>
            <a:srgbClr val="FF0000"/>
          </a:solidFill>
          <a:ln w="12600">
            <a:solidFill>
              <a:srgbClr val="000000"/>
            </a:solidFill>
            <a:prstDash val="solid"/>
            <a:miter/>
          </a:ln>
        </p:spPr>
        <p:txBody>
          <a:bodyPr vert="horz" wrap="none" lIns="90000" tIns="45000" rIns="90000" bIns="45000" anchor="ctr" anchorCtr="0" compatLnSpc="0"/>
          <a:lstStyle/>
          <a:p>
            <a:pPr defTabSz="457200">
              <a:defRPr sz="1800"/>
            </a:pPr>
            <a:endParaRPr lang="it-IT">
              <a:solidFill>
                <a:srgbClr val="000000"/>
              </a:solidFill>
              <a:ea typeface="Microsoft YaHei" pitchFamily="2"/>
              <a:cs typeface="Mangal" pitchFamily="2"/>
            </a:endParaRPr>
          </a:p>
        </p:txBody>
      </p:sp>
      <p:sp>
        <p:nvSpPr>
          <p:cNvPr id="11" name="AutoShape 11"/>
          <p:cNvSpPr/>
          <p:nvPr/>
        </p:nvSpPr>
        <p:spPr>
          <a:xfrm rot="1702800">
            <a:off x="4496082" y="3962386"/>
            <a:ext cx="75960" cy="380520"/>
          </a:xfrm>
          <a:custGeom>
            <a:avLst>
              <a:gd name="f0" fmla="val 50000"/>
              <a:gd name="f1" fmla="val 1250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0 f8 1"/>
              <a:gd name="f17" fmla="+- 21600 0 f12"/>
              <a:gd name="f18" fmla="*/ f11 f7 1"/>
              <a:gd name="f19" fmla="*/ f13 f7 1"/>
              <a:gd name="f20" fmla="*/ f17 f11 1"/>
              <a:gd name="f21" fmla="*/ f20 1 10800"/>
              <a:gd name="f22" fmla="+- f12 f21 0"/>
              <a:gd name="f23" fmla="*/ f22 f8 1"/>
            </a:gdLst>
            <a:ahLst>
              <a:ahXY gdRefX="f1" minX="f4" maxX="f6" gdRefY="f0" minY="f4" maxY="f5">
                <a:pos x="f14" y="f15"/>
              </a:ahXY>
            </a:ahLst>
            <a:cxnLst>
              <a:cxn ang="3cd4">
                <a:pos x="hc" y="t"/>
              </a:cxn>
              <a:cxn ang="0">
                <a:pos x="r" y="vc"/>
              </a:cxn>
              <a:cxn ang="cd4">
                <a:pos x="hc" y="b"/>
              </a:cxn>
              <a:cxn ang="cd2">
                <a:pos x="l" y="vc"/>
              </a:cxn>
            </a:cxnLst>
            <a:rect l="f18" t="f16" r="f19" b="f23"/>
            <a:pathLst>
              <a:path w="21600" h="21600">
                <a:moveTo>
                  <a:pt x="f11" y="f4"/>
                </a:moveTo>
                <a:lnTo>
                  <a:pt x="f11" y="f12"/>
                </a:lnTo>
                <a:lnTo>
                  <a:pt x="f4" y="f12"/>
                </a:lnTo>
                <a:lnTo>
                  <a:pt x="f6" y="f5"/>
                </a:lnTo>
                <a:lnTo>
                  <a:pt x="f5" y="f12"/>
                </a:lnTo>
                <a:lnTo>
                  <a:pt x="f13" y="f12"/>
                </a:lnTo>
                <a:lnTo>
                  <a:pt x="f13" y="f4"/>
                </a:lnTo>
                <a:close/>
              </a:path>
            </a:pathLst>
          </a:custGeom>
          <a:solidFill>
            <a:srgbClr val="FF0000"/>
          </a:solidFill>
          <a:ln w="12600">
            <a:solidFill>
              <a:srgbClr val="000000"/>
            </a:solidFill>
            <a:prstDash val="solid"/>
            <a:miter/>
          </a:ln>
        </p:spPr>
        <p:txBody>
          <a:bodyPr vert="horz" wrap="none" lIns="90000" tIns="45000" rIns="90000" bIns="45000" anchor="ctr" anchorCtr="0" compatLnSpc="0"/>
          <a:lstStyle/>
          <a:p>
            <a:pPr defTabSz="457200">
              <a:defRPr sz="1800"/>
            </a:pPr>
            <a:endParaRPr lang="it-IT">
              <a:solidFill>
                <a:srgbClr val="000000"/>
              </a:solidFill>
              <a:ea typeface="Microsoft YaHei" pitchFamily="2"/>
              <a:cs typeface="Mangal" pitchFamily="2"/>
            </a:endParaRPr>
          </a:p>
        </p:txBody>
      </p:sp>
    </p:spTree>
    <p:extLst>
      <p:ext uri="{BB962C8B-B14F-4D97-AF65-F5344CB8AC3E}">
        <p14:creationId xmlns:p14="http://schemas.microsoft.com/office/powerpoint/2010/main" val="3271729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Class="entr"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ppt_x</p:attrName>
                                        </p:attrNameLst>
                                      </p:cBhvr>
                                      <p:tavLst>
                                        <p:tav tm="0">
                                          <p:val>
                                            <p:strVal val="1+#ppt_w/2"/>
                                          </p:val>
                                        </p:tav>
                                        <p:tav tm="100000">
                                          <p:val>
                                            <p:strVal val="#ppt_x"/>
                                          </p:val>
                                        </p:tav>
                                      </p:tavLst>
                                    </p:anim>
                                    <p:anim calcmode="lin" valueType="num">
                                      <p:cBhvr>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Class="entr" fill="hold" nodeType="after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par>
                          <p:cTn id="28" fill="hold">
                            <p:stCondLst>
                              <p:cond delay="2000"/>
                            </p:stCondLst>
                            <p:childTnLst>
                              <p:par>
                                <p:cTn id="29" presetClass="entr"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ppt_x</p:attrName>
                                        </p:attrNameLst>
                                      </p:cBhvr>
                                      <p:tavLst>
                                        <p:tav tm="0">
                                          <p:val>
                                            <p:strVal val="1+#ppt_w/2"/>
                                          </p:val>
                                        </p:tav>
                                        <p:tav tm="100000">
                                          <p:val>
                                            <p:strVal val="#ppt_x"/>
                                          </p:val>
                                        </p:tav>
                                      </p:tavLst>
                                    </p:anim>
                                    <p:anim calcmode="lin" valueType="num">
                                      <p:cBhvr>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Class="entr" fill="hold" nodeType="afterEffect">
                                  <p:stCondLst>
                                    <p:cond delay="10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ppt_x</p:attrName>
                                        </p:attrNameLst>
                                      </p:cBhvr>
                                      <p:tavLst>
                                        <p:tav tm="0">
                                          <p:val>
                                            <p:strVal val="1+#ppt_w/2"/>
                                          </p:val>
                                        </p:tav>
                                        <p:tav tm="100000">
                                          <p:val>
                                            <p:strVal val="#ppt_x"/>
                                          </p:val>
                                        </p:tav>
                                      </p:tavLst>
                                    </p:anim>
                                    <p:anim calcmode="lin" valueType="num">
                                      <p:cBhvr>
                                        <p:cTn id="37" dur="500" fill="hold"/>
                                        <p:tgtEl>
                                          <p:spTgt spid="5"/>
                                        </p:tgtEl>
                                        <p:attrNameLst>
                                          <p:attrName>ppt_y</p:attrName>
                                        </p:attrNameLst>
                                      </p:cBhvr>
                                      <p:tavLst>
                                        <p:tav tm="0">
                                          <p:val>
                                            <p:strVal val="#ppt_y"/>
                                          </p:val>
                                        </p:tav>
                                        <p:tav tm="100000">
                                          <p:val>
                                            <p:strVal val="#ppt_y"/>
                                          </p:val>
                                        </p:tav>
                                      </p:tavLst>
                                    </p:anim>
                                  </p:childTnLst>
                                </p:cTn>
                              </p:par>
                            </p:childTnLst>
                          </p:cTn>
                        </p:par>
                        <p:par>
                          <p:cTn id="38" fill="hold">
                            <p:stCondLst>
                              <p:cond delay="5000"/>
                            </p:stCondLst>
                            <p:childTnLst>
                              <p:par>
                                <p:cTn id="39" presetClass="entr"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ppt_x</p:attrName>
                                        </p:attrNameLst>
                                      </p:cBhvr>
                                      <p:tavLst>
                                        <p:tav tm="0">
                                          <p:val>
                                            <p:strVal val="0-#ppt_w/2"/>
                                          </p:val>
                                        </p:tav>
                                        <p:tav tm="100000">
                                          <p:val>
                                            <p:strVal val="#ppt_x"/>
                                          </p:val>
                                        </p:tav>
                                      </p:tavLst>
                                    </p:anim>
                                    <p:anim calcmode="lin" valueType="num">
                                      <p:cBhvr>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752"/>
            <a:ext cx="9144000" cy="710952"/>
          </a:xfrm>
        </p:spPr>
        <p:txBody>
          <a:bodyPr>
            <a:normAutofit fontScale="90000"/>
          </a:bodyPr>
          <a:lstStyle/>
          <a:p>
            <a:pPr algn="ctr"/>
            <a:r>
              <a:rPr lang="en-US" b="1" dirty="0" smtClean="0"/>
              <a:t>Toxic Mold Syndrome</a:t>
            </a:r>
            <a:endParaRPr lang="en-US" b="1" dirty="0"/>
          </a:p>
        </p:txBody>
      </p:sp>
      <p:sp>
        <p:nvSpPr>
          <p:cNvPr id="3" name="Content Placeholder 2"/>
          <p:cNvSpPr>
            <a:spLocks noGrp="1"/>
          </p:cNvSpPr>
          <p:nvPr>
            <p:ph idx="4294967295"/>
          </p:nvPr>
        </p:nvSpPr>
        <p:spPr>
          <a:xfrm>
            <a:off x="179512" y="1412777"/>
            <a:ext cx="8640960" cy="4248472"/>
          </a:xfrm>
        </p:spPr>
        <p:txBody>
          <a:bodyPr>
            <a:normAutofit/>
          </a:bodyPr>
          <a:lstStyle/>
          <a:p>
            <a:r>
              <a:rPr lang="en-US" sz="2700" dirty="0"/>
              <a:t>The Institute of Medicine report on damp spaces and health reported “insufficient evidence was found to determine an association between mycotoxin exposure and a number of other reported health effects, including gastrointestinal problems fatigue, neuro-psychiatric symptoms an skin </a:t>
            </a:r>
            <a:r>
              <a:rPr lang="en-US" sz="2700" dirty="0" smtClean="0"/>
              <a:t>problems</a:t>
            </a:r>
          </a:p>
          <a:p>
            <a:pPr marL="0" indent="0">
              <a:buNone/>
            </a:pPr>
            <a:endParaRPr lang="en-US" sz="2700" dirty="0"/>
          </a:p>
          <a:p>
            <a:r>
              <a:rPr lang="en-US" sz="2700" dirty="0"/>
              <a:t>The same conclusion of the World Health Organization panel on mold and dampness</a:t>
            </a:r>
          </a:p>
        </p:txBody>
      </p:sp>
    </p:spTree>
    <p:extLst>
      <p:ext uri="{BB962C8B-B14F-4D97-AF65-F5344CB8AC3E}">
        <p14:creationId xmlns:p14="http://schemas.microsoft.com/office/powerpoint/2010/main" val="246815447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96752"/>
          </a:xfrm>
        </p:spPr>
        <p:txBody>
          <a:bodyPr>
            <a:normAutofit/>
          </a:bodyPr>
          <a:lstStyle/>
          <a:p>
            <a:pPr algn="ctr"/>
            <a:r>
              <a:rPr lang="en-US" sz="2400" b="1" dirty="0"/>
              <a:t>Particulate matter modifies the association between airborne pollen </a:t>
            </a:r>
            <a:r>
              <a:rPr lang="en-US" sz="2400" b="1" dirty="0" smtClean="0"/>
              <a:t>and daily </a:t>
            </a:r>
            <a:r>
              <a:rPr lang="en-US" sz="2400" b="1" dirty="0"/>
              <a:t>medical consultations for pollinosis in </a:t>
            </a:r>
            <a:r>
              <a:rPr lang="en-US" sz="2400" b="1" dirty="0" smtClean="0"/>
              <a:t>Tokyo</a:t>
            </a:r>
            <a:br>
              <a:rPr lang="en-US" sz="2400" b="1" dirty="0" smtClean="0"/>
            </a:br>
            <a:r>
              <a:rPr lang="en-US" sz="1200" b="1" dirty="0" smtClean="0"/>
              <a:t/>
            </a:r>
            <a:br>
              <a:rPr lang="en-US" sz="1200" b="1" dirty="0" smtClean="0"/>
            </a:br>
            <a:endParaRPr lang="en-US" sz="1200" dirty="0"/>
          </a:p>
        </p:txBody>
      </p:sp>
      <p:sp>
        <p:nvSpPr>
          <p:cNvPr id="3" name="Content Placeholder 2"/>
          <p:cNvSpPr>
            <a:spLocks noGrp="1"/>
          </p:cNvSpPr>
          <p:nvPr>
            <p:ph idx="4294967295"/>
          </p:nvPr>
        </p:nvSpPr>
        <p:spPr>
          <a:xfrm>
            <a:off x="395536" y="1628800"/>
            <a:ext cx="8424936" cy="3262313"/>
          </a:xfrm>
        </p:spPr>
        <p:txBody>
          <a:bodyPr>
            <a:normAutofit fontScale="92500" lnSpcReduction="10000"/>
          </a:bodyPr>
          <a:lstStyle/>
          <a:p>
            <a:r>
              <a:rPr lang="en-US" sz="2700" dirty="0"/>
              <a:t>Ambient PM2.5 and SPM (suspended particulate matter) modify the effect of pollen on daily new cases of pollinosis. </a:t>
            </a:r>
            <a:endParaRPr lang="en-US" sz="2700" dirty="0" smtClean="0"/>
          </a:p>
          <a:p>
            <a:pPr marL="0" indent="0">
              <a:buNone/>
            </a:pPr>
            <a:endParaRPr lang="en-US" sz="2700" dirty="0"/>
          </a:p>
          <a:p>
            <a:r>
              <a:rPr lang="en-US" sz="2700" dirty="0"/>
              <a:t>The cumulative effect of pollen was larger with higher levels of PM2.5 and SPM</a:t>
            </a:r>
            <a:r>
              <a:rPr lang="en-US" sz="2700" dirty="0" smtClean="0"/>
              <a:t>.</a:t>
            </a:r>
          </a:p>
          <a:p>
            <a:pPr marL="0" indent="0">
              <a:buNone/>
            </a:pPr>
            <a:endParaRPr lang="en-US" sz="2700" dirty="0"/>
          </a:p>
          <a:p>
            <a:r>
              <a:rPr lang="en-US" sz="2700" dirty="0"/>
              <a:t>Particulate pollutants may act as an adjuvant to </a:t>
            </a:r>
            <a:r>
              <a:rPr lang="en-US" sz="2700" dirty="0" smtClean="0"/>
              <a:t>promote </a:t>
            </a:r>
            <a:r>
              <a:rPr lang="en-US" sz="2700" dirty="0"/>
              <a:t>pollinosis symptoms.</a:t>
            </a:r>
          </a:p>
        </p:txBody>
      </p:sp>
      <p:sp>
        <p:nvSpPr>
          <p:cNvPr id="4" name="ZoneTexte 3"/>
          <p:cNvSpPr txBox="1"/>
          <p:nvPr/>
        </p:nvSpPr>
        <p:spPr>
          <a:xfrm>
            <a:off x="1929008" y="5799551"/>
            <a:ext cx="6444456" cy="369332"/>
          </a:xfrm>
          <a:prstGeom prst="rect">
            <a:avLst/>
          </a:prstGeom>
          <a:noFill/>
        </p:spPr>
        <p:txBody>
          <a:bodyPr wrap="none" rtlCol="0">
            <a:spAutoFit/>
          </a:bodyPr>
          <a:lstStyle/>
          <a:p>
            <a:pPr defTabSz="457200"/>
            <a:r>
              <a:rPr lang="en-US" dirty="0" err="1">
                <a:solidFill>
                  <a:prstClr val="white"/>
                </a:solidFill>
              </a:rPr>
              <a:t>Konishi</a:t>
            </a:r>
            <a:r>
              <a:rPr lang="en-US" dirty="0">
                <a:solidFill>
                  <a:prstClr val="white"/>
                </a:solidFill>
              </a:rPr>
              <a:t> et al  Science of the Total Environment 499 (2014) 125–132</a:t>
            </a:r>
            <a:endParaRPr lang="fr-FR" dirty="0">
              <a:solidFill>
                <a:prstClr val="white"/>
              </a:solidFill>
            </a:endParaRPr>
          </a:p>
        </p:txBody>
      </p:sp>
    </p:spTree>
    <p:extLst>
      <p:ext uri="{BB962C8B-B14F-4D97-AF65-F5344CB8AC3E}">
        <p14:creationId xmlns:p14="http://schemas.microsoft.com/office/powerpoint/2010/main" val="8470422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340768"/>
          </a:xfrm>
        </p:spPr>
        <p:txBody>
          <a:bodyPr>
            <a:normAutofit fontScale="90000"/>
          </a:bodyPr>
          <a:lstStyle/>
          <a:p>
            <a:pPr algn="ctr"/>
            <a:r>
              <a:rPr lang="en-US" sz="2700" b="1" dirty="0"/>
              <a:t>The Influence of </a:t>
            </a:r>
            <a:r>
              <a:rPr lang="en-US" sz="2700" b="1" dirty="0" smtClean="0"/>
              <a:t>Environmental Exposure </a:t>
            </a:r>
            <a:r>
              <a:rPr lang="en-US" sz="2700" b="1" dirty="0"/>
              <a:t>to Formaldehyde in </a:t>
            </a:r>
            <a:r>
              <a:rPr lang="en-US" sz="2700" b="1" dirty="0" smtClean="0"/>
              <a:t>Nasal Mucosa </a:t>
            </a:r>
            <a:r>
              <a:rPr lang="en-US" sz="2700" b="1" dirty="0"/>
              <a:t>of Medical Students </a:t>
            </a:r>
            <a:r>
              <a:rPr lang="en-US" sz="2700" b="1" dirty="0" smtClean="0"/>
              <a:t>during Cadaver Dissection</a:t>
            </a:r>
            <a:r>
              <a:rPr lang="en-US" sz="2400" b="1" dirty="0" smtClean="0"/>
              <a:t/>
            </a:r>
            <a:br>
              <a:rPr lang="en-US" sz="2400" b="1" dirty="0" smtClean="0"/>
            </a:br>
            <a:r>
              <a:rPr lang="en-US" sz="2400" b="1" dirty="0" smtClean="0"/>
              <a:t/>
            </a:r>
            <a:br>
              <a:rPr lang="en-US" sz="2400" b="1" dirty="0" smtClean="0"/>
            </a:br>
            <a:endParaRPr lang="en-US" sz="1400" dirty="0"/>
          </a:p>
        </p:txBody>
      </p:sp>
      <p:sp>
        <p:nvSpPr>
          <p:cNvPr id="3" name="Content Placeholder 2"/>
          <p:cNvSpPr>
            <a:spLocks noGrp="1"/>
          </p:cNvSpPr>
          <p:nvPr>
            <p:ph idx="4294967295"/>
          </p:nvPr>
        </p:nvSpPr>
        <p:spPr>
          <a:xfrm>
            <a:off x="323528" y="1556792"/>
            <a:ext cx="8689280" cy="4104456"/>
          </a:xfrm>
        </p:spPr>
        <p:txBody>
          <a:bodyPr>
            <a:noAutofit/>
          </a:bodyPr>
          <a:lstStyle/>
          <a:p>
            <a:pPr marL="0" indent="0">
              <a:buNone/>
            </a:pPr>
            <a:r>
              <a:rPr lang="en-US" sz="1800" dirty="0"/>
              <a:t>This observational non-comparative study consisted of a group of 41 medical students who had signed up for a cadaver dissection course as part of their gross anatomy teaching at the school of medicine Chiba University in Japan. </a:t>
            </a:r>
            <a:endParaRPr lang="en-US" sz="1800" dirty="0" smtClean="0"/>
          </a:p>
          <a:p>
            <a:pPr marL="0" indent="0">
              <a:buNone/>
            </a:pPr>
            <a:endParaRPr lang="en-US" sz="1800" dirty="0"/>
          </a:p>
          <a:p>
            <a:pPr marL="0" indent="0">
              <a:buNone/>
            </a:pPr>
            <a:r>
              <a:rPr lang="en-US" sz="1800" dirty="0" smtClean="0"/>
              <a:t>During </a:t>
            </a:r>
            <a:r>
              <a:rPr lang="en-US" sz="1800" dirty="0"/>
              <a:t>such dissection course, the students were exposed to variable levels of environmental formaldehyde routinely employed for the preservation the cadavers.</a:t>
            </a:r>
            <a:r>
              <a:rPr lang="en-US" sz="1800" b="1" dirty="0"/>
              <a:t> </a:t>
            </a:r>
            <a:r>
              <a:rPr lang="en-US" sz="1800" dirty="0"/>
              <a:t>Olfactory abnormalities were observed in 32% subjects and increased nasal mucosal hypersensitivity to histamine was observed in 41% during and immediately after completion of the course. </a:t>
            </a:r>
            <a:endParaRPr lang="en-US" sz="1800" dirty="0" smtClean="0"/>
          </a:p>
          <a:p>
            <a:pPr marL="0" indent="0">
              <a:buNone/>
            </a:pPr>
            <a:endParaRPr lang="en-US" sz="1800" dirty="0"/>
          </a:p>
          <a:p>
            <a:pPr marL="0" indent="0">
              <a:buNone/>
            </a:pPr>
            <a:r>
              <a:rPr lang="en-US" sz="1800" dirty="0" smtClean="0"/>
              <a:t>These </a:t>
            </a:r>
            <a:r>
              <a:rPr lang="en-US" sz="1800" dirty="0"/>
              <a:t>subjects had evidence of preexisting allergic rhinitis. 15% of other students with no prior evidence of allergic rhinitis also exhibited formaldehyde associated clinical symptoms during the dissecting course. However, the symptoms disappeared upon completion of the course in all subjects studied.</a:t>
            </a:r>
          </a:p>
        </p:txBody>
      </p:sp>
      <p:sp>
        <p:nvSpPr>
          <p:cNvPr id="4" name="ZoneTexte 3"/>
          <p:cNvSpPr txBox="1"/>
          <p:nvPr/>
        </p:nvSpPr>
        <p:spPr>
          <a:xfrm>
            <a:off x="2016690" y="6059373"/>
            <a:ext cx="5650971" cy="369332"/>
          </a:xfrm>
          <a:prstGeom prst="rect">
            <a:avLst/>
          </a:prstGeom>
          <a:noFill/>
        </p:spPr>
        <p:txBody>
          <a:bodyPr wrap="none" rtlCol="0">
            <a:spAutoFit/>
          </a:bodyPr>
          <a:lstStyle/>
          <a:p>
            <a:pPr defTabSz="457200"/>
            <a:r>
              <a:rPr lang="en-US" dirty="0">
                <a:solidFill>
                  <a:prstClr val="white"/>
                </a:solidFill>
              </a:rPr>
              <a:t>Hisamitsu et al </a:t>
            </a:r>
            <a:r>
              <a:rPr lang="en-US" dirty="0" err="1">
                <a:solidFill>
                  <a:prstClr val="white"/>
                </a:solidFill>
              </a:rPr>
              <a:t>Allergology</a:t>
            </a:r>
            <a:r>
              <a:rPr lang="en-US" dirty="0">
                <a:solidFill>
                  <a:prstClr val="white"/>
                </a:solidFill>
              </a:rPr>
              <a:t> International </a:t>
            </a:r>
            <a:r>
              <a:rPr lang="en-US" dirty="0" err="1">
                <a:solidFill>
                  <a:prstClr val="white"/>
                </a:solidFill>
              </a:rPr>
              <a:t>Vol</a:t>
            </a:r>
            <a:r>
              <a:rPr lang="en-US" dirty="0">
                <a:solidFill>
                  <a:prstClr val="white"/>
                </a:solidFill>
              </a:rPr>
              <a:t> 60, No3, 2011</a:t>
            </a:r>
            <a:endParaRPr lang="fr-FR" dirty="0">
              <a:solidFill>
                <a:prstClr val="white"/>
              </a:solidFill>
            </a:endParaRPr>
          </a:p>
        </p:txBody>
      </p:sp>
    </p:spTree>
    <p:extLst>
      <p:ext uri="{BB962C8B-B14F-4D97-AF65-F5344CB8AC3E}">
        <p14:creationId xmlns:p14="http://schemas.microsoft.com/office/powerpoint/2010/main" val="29705206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720" y="-13047"/>
            <a:ext cx="9124280" cy="1353815"/>
          </a:xfrm>
        </p:spPr>
        <p:txBody>
          <a:bodyPr>
            <a:noAutofit/>
          </a:bodyPr>
          <a:lstStyle/>
          <a:p>
            <a:pPr algn="ctr"/>
            <a:r>
              <a:rPr lang="en-US" sz="2400" b="1" dirty="0"/>
              <a:t>The relationship between exposure to microbial volatile organic compound and allergy prevalence in single-family </a:t>
            </a:r>
            <a:r>
              <a:rPr lang="en-US" sz="2400" b="1" dirty="0" smtClean="0"/>
              <a:t>homes</a:t>
            </a:r>
            <a:br>
              <a:rPr lang="en-US" sz="2400" b="1" dirty="0" smtClean="0"/>
            </a:br>
            <a:r>
              <a:rPr lang="en-US" sz="1400" dirty="0"/>
              <a:t/>
            </a:r>
            <a:br>
              <a:rPr lang="en-US" sz="1400" dirty="0"/>
            </a:br>
            <a:endParaRPr lang="en-US" sz="1400" dirty="0"/>
          </a:p>
        </p:txBody>
      </p:sp>
      <p:sp>
        <p:nvSpPr>
          <p:cNvPr id="3" name="Content Placeholder 2"/>
          <p:cNvSpPr>
            <a:spLocks noGrp="1"/>
          </p:cNvSpPr>
          <p:nvPr>
            <p:ph idx="4294967295"/>
          </p:nvPr>
        </p:nvSpPr>
        <p:spPr>
          <a:xfrm>
            <a:off x="107504" y="1412776"/>
            <a:ext cx="8928992" cy="4824536"/>
          </a:xfrm>
        </p:spPr>
        <p:txBody>
          <a:bodyPr>
            <a:noAutofit/>
          </a:bodyPr>
          <a:lstStyle/>
          <a:p>
            <a:pPr marL="0" indent="0">
              <a:buNone/>
            </a:pPr>
            <a:r>
              <a:rPr lang="en-US" sz="1800" dirty="0"/>
              <a:t>Microbial volatile organic compounds (MVOCs) are a type of VOCs produced by microorganisms. Exposure to 1-octen-3-ol, one of the known MVOCs, has been reported to reduce nasal patency and increase nasal lavage myeloperoxidase, eosinophil cationic proteins, and lysozymes in both experimental and field studies. </a:t>
            </a:r>
          </a:p>
          <a:p>
            <a:pPr marL="0" indent="0">
              <a:buNone/>
            </a:pPr>
            <a:r>
              <a:rPr lang="en-US" sz="1800" dirty="0" smtClean="0"/>
              <a:t>In </a:t>
            </a:r>
            <a:r>
              <a:rPr lang="en-US" sz="1800" dirty="0"/>
              <a:t>this study, 624 inhabitants of 182 detached houses in six regions of Japan, air samples were collected using diffusive samplers, and the concentrations of eight selected MVOCs were analyzed .  </a:t>
            </a:r>
            <a:endParaRPr lang="en-US" sz="1800" dirty="0" smtClean="0"/>
          </a:p>
          <a:p>
            <a:pPr marL="0" indent="0">
              <a:buNone/>
            </a:pPr>
            <a:endParaRPr lang="en-US" sz="1800" dirty="0"/>
          </a:p>
          <a:p>
            <a:pPr marL="0" indent="0">
              <a:buNone/>
            </a:pPr>
            <a:r>
              <a:rPr lang="en-US" sz="1800" dirty="0" smtClean="0"/>
              <a:t>Among </a:t>
            </a:r>
            <a:r>
              <a:rPr lang="en-US" sz="1800" dirty="0"/>
              <a:t>the 609 subjects, a significant association between 1-octen-3-ol (per log10 unit) and allergic rhinitis odds ratio (OR): 4.10, 95% confidence interval (CI): 1.71 to 9.80 and conjunctivitis (OR: 3.54, CI: 1.17 to 10.7) was found after adjusting or age, sex, tobacco, wall-to-wall carpeting, signs of dampness, history of treatment for hay fever, and other potentially relevant environmental factors. </a:t>
            </a:r>
            <a:endParaRPr lang="en-US" sz="1800" dirty="0" smtClean="0"/>
          </a:p>
          <a:p>
            <a:pPr marL="0" indent="0">
              <a:buNone/>
            </a:pPr>
            <a:r>
              <a:rPr lang="en-US" sz="1800" dirty="0" smtClean="0"/>
              <a:t>The </a:t>
            </a:r>
            <a:r>
              <a:rPr lang="en-US" sz="1800" dirty="0"/>
              <a:t>levels of MVOCs and airborne fungi were only weakly correlated. These results are consistent with previous studies that have associated higher levels of 1-octen-3-ol exposure with increased irritation of nasal and ocular mucosae. </a:t>
            </a:r>
          </a:p>
        </p:txBody>
      </p:sp>
      <p:sp>
        <p:nvSpPr>
          <p:cNvPr id="4" name="ZoneTexte 3"/>
          <p:cNvSpPr txBox="1"/>
          <p:nvPr/>
        </p:nvSpPr>
        <p:spPr>
          <a:xfrm>
            <a:off x="1954060" y="6375748"/>
            <a:ext cx="5956567" cy="369332"/>
          </a:xfrm>
          <a:prstGeom prst="rect">
            <a:avLst/>
          </a:prstGeom>
          <a:noFill/>
        </p:spPr>
        <p:txBody>
          <a:bodyPr wrap="none" rtlCol="0">
            <a:spAutoFit/>
          </a:bodyPr>
          <a:lstStyle/>
          <a:p>
            <a:pPr defTabSz="457200"/>
            <a:r>
              <a:rPr lang="en-US" dirty="0">
                <a:solidFill>
                  <a:prstClr val="white"/>
                </a:solidFill>
              </a:rPr>
              <a:t>Araki et al Science of the Total Environment 423 (2012) 18–26</a:t>
            </a:r>
            <a:endParaRPr lang="fr-FR" dirty="0">
              <a:solidFill>
                <a:prstClr val="white"/>
              </a:solidFill>
            </a:endParaRPr>
          </a:p>
        </p:txBody>
      </p:sp>
    </p:spTree>
    <p:extLst>
      <p:ext uri="{BB962C8B-B14F-4D97-AF65-F5344CB8AC3E}">
        <p14:creationId xmlns:p14="http://schemas.microsoft.com/office/powerpoint/2010/main" val="26937010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9144000" cy="908720"/>
          </a:xfrm>
        </p:spPr>
        <p:txBody>
          <a:bodyPr>
            <a:normAutofit/>
          </a:bodyPr>
          <a:lstStyle/>
          <a:p>
            <a:pPr algn="ctr"/>
            <a:r>
              <a:rPr lang="en-US" sz="2600" b="1" dirty="0"/>
              <a:t>Efficacy and Safety of Once Daily Fluticasone Furoate</a:t>
            </a:r>
            <a:br>
              <a:rPr lang="en-US" sz="2600" b="1" dirty="0"/>
            </a:br>
            <a:r>
              <a:rPr lang="en-US" sz="2600" b="1" dirty="0"/>
              <a:t>Nasal Spray for Treatment of Irritant (Non-allergic) </a:t>
            </a:r>
            <a:r>
              <a:rPr lang="en-US" sz="2600" b="1" dirty="0" smtClean="0"/>
              <a:t>Rhinitis</a:t>
            </a:r>
            <a:endParaRPr lang="en-US" sz="2600" dirty="0"/>
          </a:p>
        </p:txBody>
      </p:sp>
      <p:pic>
        <p:nvPicPr>
          <p:cNvPr id="6" name="Content Placeholder 5"/>
          <p:cNvPicPr>
            <a:picLocks noGrp="1" noChangeAspect="1"/>
          </p:cNvPicPr>
          <p:nvPr>
            <p:ph idx="4294967295"/>
          </p:nvPr>
        </p:nvPicPr>
        <p:blipFill>
          <a:blip r:embed="rId2"/>
          <a:stretch>
            <a:fillRect/>
          </a:stretch>
        </p:blipFill>
        <p:spPr>
          <a:xfrm>
            <a:off x="405503" y="3429000"/>
            <a:ext cx="8270951" cy="2347731"/>
          </a:xfrm>
          <a:prstGeom prst="rect">
            <a:avLst/>
          </a:prstGeom>
        </p:spPr>
      </p:pic>
      <p:pic>
        <p:nvPicPr>
          <p:cNvPr id="8" name="Picture 7"/>
          <p:cNvPicPr>
            <a:picLocks noChangeAspect="1"/>
          </p:cNvPicPr>
          <p:nvPr/>
        </p:nvPicPr>
        <p:blipFill>
          <a:blip r:embed="rId3"/>
          <a:stretch>
            <a:fillRect/>
          </a:stretch>
        </p:blipFill>
        <p:spPr>
          <a:xfrm>
            <a:off x="405504" y="1052736"/>
            <a:ext cx="8270952" cy="2391586"/>
          </a:xfrm>
          <a:prstGeom prst="rect">
            <a:avLst/>
          </a:prstGeom>
        </p:spPr>
      </p:pic>
      <p:sp>
        <p:nvSpPr>
          <p:cNvPr id="9" name="Rectangle 8"/>
          <p:cNvSpPr/>
          <p:nvPr/>
        </p:nvSpPr>
        <p:spPr>
          <a:xfrm>
            <a:off x="0" y="6202179"/>
            <a:ext cx="9144000" cy="276999"/>
          </a:xfrm>
          <a:prstGeom prst="rect">
            <a:avLst/>
          </a:prstGeom>
        </p:spPr>
        <p:txBody>
          <a:bodyPr wrap="square">
            <a:spAutoFit/>
          </a:bodyPr>
          <a:lstStyle/>
          <a:p>
            <a:pPr algn="ctr" defTabSz="457200"/>
            <a:r>
              <a:rPr lang="en-US" sz="1200" dirty="0" err="1">
                <a:solidFill>
                  <a:prstClr val="white"/>
                </a:solidFill>
              </a:rPr>
              <a:t>Pongsakorn</a:t>
            </a:r>
            <a:r>
              <a:rPr lang="en-US" sz="1200" dirty="0">
                <a:solidFill>
                  <a:prstClr val="white"/>
                </a:solidFill>
              </a:rPr>
              <a:t> </a:t>
            </a:r>
            <a:r>
              <a:rPr lang="en-US" sz="1200" dirty="0" err="1">
                <a:solidFill>
                  <a:prstClr val="white"/>
                </a:solidFill>
              </a:rPr>
              <a:t>Tantilipikorn</a:t>
            </a:r>
            <a:r>
              <a:rPr lang="en-US" sz="1200" dirty="0">
                <a:solidFill>
                  <a:prstClr val="white"/>
                </a:solidFill>
              </a:rPr>
              <a:t> et al </a:t>
            </a:r>
            <a:r>
              <a:rPr lang="en-US" sz="1200" b="1" i="1" dirty="0">
                <a:solidFill>
                  <a:prstClr val="white"/>
                </a:solidFill>
              </a:rPr>
              <a:t>The Open Respiratory Medicine Journal, </a:t>
            </a:r>
            <a:r>
              <a:rPr lang="en-US" sz="1200" b="1" dirty="0">
                <a:solidFill>
                  <a:prstClr val="white"/>
                </a:solidFill>
              </a:rPr>
              <a:t>2010, </a:t>
            </a:r>
            <a:r>
              <a:rPr lang="en-US" sz="1200" b="1" i="1" dirty="0">
                <a:solidFill>
                  <a:prstClr val="white"/>
                </a:solidFill>
              </a:rPr>
              <a:t>4, </a:t>
            </a:r>
            <a:r>
              <a:rPr lang="en-US" sz="1200" b="1" dirty="0">
                <a:solidFill>
                  <a:prstClr val="white"/>
                </a:solidFill>
              </a:rPr>
              <a:t>92-99</a:t>
            </a:r>
            <a:endParaRPr lang="en-US" sz="1200" dirty="0">
              <a:solidFill>
                <a:prstClr val="white"/>
              </a:solidFill>
            </a:endParaRPr>
          </a:p>
        </p:txBody>
      </p:sp>
    </p:spTree>
    <p:extLst>
      <p:ext uri="{BB962C8B-B14F-4D97-AF65-F5344CB8AC3E}">
        <p14:creationId xmlns:p14="http://schemas.microsoft.com/office/powerpoint/2010/main" val="307236265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628800"/>
          </a:xfrm>
        </p:spPr>
        <p:txBody>
          <a:bodyPr>
            <a:noAutofit/>
          </a:bodyPr>
          <a:lstStyle/>
          <a:p>
            <a:pPr algn="ctr"/>
            <a:r>
              <a:rPr lang="en-US" sz="3700" b="1" dirty="0"/>
              <a:t>Environmental pollutants and allergic </a:t>
            </a:r>
            <a:r>
              <a:rPr lang="en-US" sz="3700" b="1" dirty="0" smtClean="0"/>
              <a:t>rhinitis</a:t>
            </a:r>
            <a:r>
              <a:rPr lang="en-US" sz="3600" b="1" dirty="0" smtClean="0"/>
              <a:t/>
            </a:r>
            <a:br>
              <a:rPr lang="en-US" sz="3600" b="1" dirty="0" smtClean="0"/>
            </a:br>
            <a:r>
              <a:rPr lang="en-US" sz="1400" b="1" dirty="0" smtClean="0"/>
              <a:t/>
            </a:r>
            <a:br>
              <a:rPr lang="en-US" sz="1400" b="1" dirty="0" smtClean="0"/>
            </a:br>
            <a:endParaRPr lang="en-US" sz="1400" dirty="0"/>
          </a:p>
        </p:txBody>
      </p:sp>
      <p:sp>
        <p:nvSpPr>
          <p:cNvPr id="3" name="Content Placeholder 2"/>
          <p:cNvSpPr>
            <a:spLocks noGrp="1"/>
          </p:cNvSpPr>
          <p:nvPr>
            <p:ph idx="4294967295"/>
          </p:nvPr>
        </p:nvSpPr>
        <p:spPr>
          <a:xfrm>
            <a:off x="107504" y="1661964"/>
            <a:ext cx="8928992" cy="4143300"/>
          </a:xfrm>
        </p:spPr>
        <p:txBody>
          <a:bodyPr>
            <a:noAutofit/>
          </a:bodyPr>
          <a:lstStyle/>
          <a:p>
            <a:pPr marL="0" indent="0" algn="ctr">
              <a:buNone/>
            </a:pPr>
            <a:r>
              <a:rPr lang="en-US" sz="2400" u="sng" dirty="0"/>
              <a:t>MANAGEMENT OF </a:t>
            </a:r>
            <a:r>
              <a:rPr lang="en-US" sz="2400" u="sng" dirty="0" smtClean="0"/>
              <a:t>ENVIRONMENTAL RELATED CHRONIC RHINITIS</a:t>
            </a:r>
            <a:endParaRPr lang="en-US" sz="2400" dirty="0"/>
          </a:p>
          <a:p>
            <a:pPr marL="0" indent="0" algn="just">
              <a:lnSpc>
                <a:spcPct val="150000"/>
              </a:lnSpc>
              <a:buNone/>
            </a:pPr>
            <a:r>
              <a:rPr lang="en-US" sz="2100" dirty="0"/>
              <a:t>The treatment strategy for chronic rhinitis secondary to environmental irritants is similar to the management of other types of chronic rhinitis.  It is important to note that the patient may have concomitant allergic and nonallergic rhinitis; thus, treating allergic disease may help the patient’s symptoms, while the treatment plan may also need to include the identification and avoidance of other nonallergic triggers. Once the possible triggers are identified, the most effective way to limit symptoms is avoidance. </a:t>
            </a:r>
          </a:p>
        </p:txBody>
      </p:sp>
      <p:sp>
        <p:nvSpPr>
          <p:cNvPr id="4" name="ZoneTexte 3"/>
          <p:cNvSpPr txBox="1"/>
          <p:nvPr/>
        </p:nvSpPr>
        <p:spPr>
          <a:xfrm>
            <a:off x="1929008" y="5805264"/>
            <a:ext cx="5523243" cy="646331"/>
          </a:xfrm>
          <a:prstGeom prst="rect">
            <a:avLst/>
          </a:prstGeom>
          <a:noFill/>
        </p:spPr>
        <p:txBody>
          <a:bodyPr wrap="none" rtlCol="0">
            <a:spAutoFit/>
          </a:bodyPr>
          <a:lstStyle/>
          <a:p>
            <a:pPr defTabSz="457200"/>
            <a:r>
              <a:rPr lang="en-US" dirty="0">
                <a:solidFill>
                  <a:prstClr val="white"/>
                </a:solidFill>
              </a:rPr>
              <a:t>Higgins and </a:t>
            </a:r>
            <a:r>
              <a:rPr lang="en-US" dirty="0" err="1">
                <a:solidFill>
                  <a:prstClr val="white"/>
                </a:solidFill>
              </a:rPr>
              <a:t>Reh</a:t>
            </a:r>
            <a:r>
              <a:rPr lang="en-US" dirty="0">
                <a:solidFill>
                  <a:prstClr val="white"/>
                </a:solidFill>
              </a:rPr>
              <a:t>; Johns Hopkins Sinus Center</a:t>
            </a:r>
            <a:br>
              <a:rPr lang="en-US" dirty="0">
                <a:solidFill>
                  <a:prstClr val="white"/>
                </a:solidFill>
              </a:rPr>
            </a:br>
            <a:r>
              <a:rPr lang="en-US" dirty="0" err="1">
                <a:solidFill>
                  <a:prstClr val="white"/>
                </a:solidFill>
              </a:rPr>
              <a:t>Curr</a:t>
            </a:r>
            <a:r>
              <a:rPr lang="en-US" dirty="0">
                <a:solidFill>
                  <a:prstClr val="white"/>
                </a:solidFill>
              </a:rPr>
              <a:t> </a:t>
            </a:r>
            <a:r>
              <a:rPr lang="en-US" dirty="0" err="1">
                <a:solidFill>
                  <a:prstClr val="white"/>
                </a:solidFill>
              </a:rPr>
              <a:t>Opin</a:t>
            </a:r>
            <a:r>
              <a:rPr lang="en-US" dirty="0">
                <a:solidFill>
                  <a:prstClr val="white"/>
                </a:solidFill>
              </a:rPr>
              <a:t> Otolaryngol Head Neck </a:t>
            </a:r>
            <a:r>
              <a:rPr lang="en-US" dirty="0" err="1">
                <a:solidFill>
                  <a:prstClr val="white"/>
                </a:solidFill>
              </a:rPr>
              <a:t>Surg</a:t>
            </a:r>
            <a:r>
              <a:rPr lang="en-US" dirty="0">
                <a:solidFill>
                  <a:prstClr val="white"/>
                </a:solidFill>
              </a:rPr>
              <a:t> 2012, 20:209–214</a:t>
            </a:r>
            <a:endParaRPr lang="fr-FR" dirty="0">
              <a:solidFill>
                <a:prstClr val="white"/>
              </a:solidFill>
            </a:endParaRPr>
          </a:p>
        </p:txBody>
      </p:sp>
    </p:spTree>
    <p:extLst>
      <p:ext uri="{BB962C8B-B14F-4D97-AF65-F5344CB8AC3E}">
        <p14:creationId xmlns:p14="http://schemas.microsoft.com/office/powerpoint/2010/main" val="22847184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84003"/>
          </a:xfrm>
        </p:spPr>
        <p:txBody>
          <a:bodyPr>
            <a:normAutofit fontScale="90000"/>
          </a:bodyPr>
          <a:lstStyle/>
          <a:p>
            <a:pPr algn="ctr"/>
            <a:r>
              <a:rPr lang="en-US" b="1" dirty="0"/>
              <a:t>Does air pollution really cause allergy</a:t>
            </a:r>
            <a:r>
              <a:rPr lang="en-US" b="1" dirty="0" smtClean="0"/>
              <a:t>?</a:t>
            </a:r>
            <a:br>
              <a:rPr lang="en-US" b="1" dirty="0" smtClean="0"/>
            </a:br>
            <a:r>
              <a:rPr lang="en-US" sz="1600" b="1" dirty="0" smtClean="0"/>
              <a:t/>
            </a:r>
            <a:br>
              <a:rPr lang="en-US" sz="1600" b="1" dirty="0" smtClean="0"/>
            </a:br>
            <a:endParaRPr lang="en-US" sz="1600" dirty="0"/>
          </a:p>
        </p:txBody>
      </p:sp>
      <p:sp>
        <p:nvSpPr>
          <p:cNvPr id="3" name="Content Placeholder 2"/>
          <p:cNvSpPr>
            <a:spLocks noGrp="1"/>
          </p:cNvSpPr>
          <p:nvPr>
            <p:ph idx="4294967295"/>
          </p:nvPr>
        </p:nvSpPr>
        <p:spPr>
          <a:xfrm>
            <a:off x="105569" y="1184003"/>
            <a:ext cx="8932862" cy="5053310"/>
          </a:xfrm>
        </p:spPr>
        <p:txBody>
          <a:bodyPr>
            <a:noAutofit/>
          </a:bodyPr>
          <a:lstStyle/>
          <a:p>
            <a:r>
              <a:rPr lang="en-US" sz="2200" dirty="0"/>
              <a:t>There is robust evidence that air pollutants can </a:t>
            </a:r>
            <a:r>
              <a:rPr lang="en-US" sz="2200" dirty="0" smtClean="0"/>
              <a:t>exacerbate response </a:t>
            </a:r>
            <a:r>
              <a:rPr lang="en-US" sz="2200" dirty="0"/>
              <a:t>to allergens to which persons </a:t>
            </a:r>
            <a:r>
              <a:rPr lang="en-US" sz="2200" dirty="0" smtClean="0"/>
              <a:t>already sensitized. </a:t>
            </a:r>
            <a:r>
              <a:rPr lang="en-US" sz="2200" dirty="0"/>
              <a:t>However, it remains unclear </a:t>
            </a:r>
            <a:r>
              <a:rPr lang="en-US" sz="2200" dirty="0" smtClean="0"/>
              <a:t>whether exposure </a:t>
            </a:r>
            <a:r>
              <a:rPr lang="en-US" sz="2200" dirty="0"/>
              <a:t>to ambient air pollutants can promote </a:t>
            </a:r>
            <a:r>
              <a:rPr lang="en-US" sz="2200" dirty="0" smtClean="0"/>
              <a:t>primary development </a:t>
            </a:r>
            <a:r>
              <a:rPr lang="en-US" sz="2200" dirty="0"/>
              <a:t>of atopy</a:t>
            </a:r>
            <a:r>
              <a:rPr lang="en-US" sz="2200" dirty="0" smtClean="0"/>
              <a:t>.</a:t>
            </a:r>
          </a:p>
          <a:p>
            <a:r>
              <a:rPr lang="en-US" sz="2200" dirty="0" smtClean="0"/>
              <a:t>Epigenetic </a:t>
            </a:r>
            <a:r>
              <a:rPr lang="en-US" sz="2200" dirty="0"/>
              <a:t>changes are a </a:t>
            </a:r>
            <a:r>
              <a:rPr lang="en-US" sz="2200" dirty="0" smtClean="0"/>
              <a:t>plausible explanation for </a:t>
            </a:r>
            <a:r>
              <a:rPr lang="en-US" sz="2200" dirty="0"/>
              <a:t>the effect of environmental agents on </a:t>
            </a:r>
            <a:r>
              <a:rPr lang="en-US" sz="2200" dirty="0" smtClean="0"/>
              <a:t>molecular modification </a:t>
            </a:r>
            <a:r>
              <a:rPr lang="en-US" sz="2200" dirty="0"/>
              <a:t>of atopy, and perhaps more </a:t>
            </a:r>
            <a:r>
              <a:rPr lang="en-US" sz="2200" dirty="0" smtClean="0"/>
              <a:t>plausible than </a:t>
            </a:r>
            <a:r>
              <a:rPr lang="en-US" sz="2200" dirty="0"/>
              <a:t>environmentally induced changes in </a:t>
            </a:r>
            <a:r>
              <a:rPr lang="en-US" sz="2200" dirty="0" smtClean="0"/>
              <a:t>DNA sequence</a:t>
            </a:r>
            <a:r>
              <a:rPr lang="en-US" sz="2200" dirty="0"/>
              <a:t>, or the impact of a </a:t>
            </a:r>
            <a:r>
              <a:rPr lang="en-US" sz="2200" dirty="0" smtClean="0"/>
              <a:t>single </a:t>
            </a:r>
            <a:r>
              <a:rPr lang="en-US" sz="2200" dirty="0"/>
              <a:t>nucleotide polymorphisms on </a:t>
            </a:r>
            <a:r>
              <a:rPr lang="en-US" sz="2200" dirty="0" smtClean="0"/>
              <a:t>gene–environment interactions </a:t>
            </a:r>
            <a:r>
              <a:rPr lang="en-US" sz="2200" dirty="0"/>
              <a:t>relevant to atopy. </a:t>
            </a:r>
            <a:endParaRPr lang="en-US" sz="2200" dirty="0" smtClean="0"/>
          </a:p>
          <a:p>
            <a:r>
              <a:rPr lang="en-US" sz="2200" dirty="0" smtClean="0"/>
              <a:t>While </a:t>
            </a:r>
            <a:r>
              <a:rPr lang="en-US" sz="2200" dirty="0"/>
              <a:t>it is likely </a:t>
            </a:r>
            <a:r>
              <a:rPr lang="en-US" sz="2200" dirty="0" smtClean="0"/>
              <a:t>that multiple </a:t>
            </a:r>
            <a:r>
              <a:rPr lang="en-US" sz="2200" dirty="0"/>
              <a:t>factors such as exposure pattern and </a:t>
            </a:r>
            <a:r>
              <a:rPr lang="en-US" sz="2200" dirty="0" smtClean="0"/>
              <a:t>duration, exposure </a:t>
            </a:r>
            <a:r>
              <a:rPr lang="en-US" sz="2200" dirty="0"/>
              <a:t>during specific windows of susceptibility </a:t>
            </a:r>
            <a:r>
              <a:rPr lang="en-US" sz="2200" dirty="0" smtClean="0"/>
              <a:t>and non-inheritance </a:t>
            </a:r>
            <a:r>
              <a:rPr lang="en-US" sz="2200" dirty="0"/>
              <a:t>of biological responses and genetic </a:t>
            </a:r>
            <a:r>
              <a:rPr lang="en-US" sz="2200" dirty="0" smtClean="0"/>
              <a:t>risk factors </a:t>
            </a:r>
            <a:r>
              <a:rPr lang="en-US" sz="2200" dirty="0"/>
              <a:t>simultaneously impact development of </a:t>
            </a:r>
            <a:r>
              <a:rPr lang="en-US" sz="2200" dirty="0" smtClean="0"/>
              <a:t>atopy, epigenetic </a:t>
            </a:r>
            <a:r>
              <a:rPr lang="en-US" sz="2200" dirty="0"/>
              <a:t>modulation </a:t>
            </a:r>
            <a:r>
              <a:rPr lang="en-US" sz="2200" dirty="0" smtClean="0"/>
              <a:t>will </a:t>
            </a:r>
            <a:r>
              <a:rPr lang="en-US" sz="2200" dirty="0"/>
              <a:t>prove to be a central mechanism enhancing </a:t>
            </a:r>
            <a:r>
              <a:rPr lang="en-US" sz="2200" dirty="0" smtClean="0"/>
              <a:t>environmental modulation </a:t>
            </a:r>
            <a:r>
              <a:rPr lang="en-US" sz="2200" dirty="0"/>
              <a:t>of </a:t>
            </a:r>
            <a:r>
              <a:rPr lang="en-US" sz="2200" dirty="0" err="1"/>
              <a:t>atopy</a:t>
            </a:r>
            <a:r>
              <a:rPr lang="en-US" sz="2200" dirty="0" smtClean="0"/>
              <a:t>.</a:t>
            </a:r>
          </a:p>
        </p:txBody>
      </p:sp>
      <p:sp>
        <p:nvSpPr>
          <p:cNvPr id="4" name="ZoneTexte 3"/>
          <p:cNvSpPr txBox="1"/>
          <p:nvPr/>
        </p:nvSpPr>
        <p:spPr>
          <a:xfrm>
            <a:off x="2179529" y="6278764"/>
            <a:ext cx="5596789" cy="369332"/>
          </a:xfrm>
          <a:prstGeom prst="rect">
            <a:avLst/>
          </a:prstGeom>
          <a:noFill/>
        </p:spPr>
        <p:txBody>
          <a:bodyPr wrap="none" rtlCol="0">
            <a:spAutoFit/>
          </a:bodyPr>
          <a:lstStyle/>
          <a:p>
            <a:pPr defTabSz="457200"/>
            <a:r>
              <a:rPr lang="en-US" dirty="0">
                <a:solidFill>
                  <a:prstClr val="white"/>
                </a:solidFill>
              </a:rPr>
              <a:t>D. B. </a:t>
            </a:r>
            <a:r>
              <a:rPr lang="en-US" dirty="0" err="1">
                <a:solidFill>
                  <a:prstClr val="white"/>
                </a:solidFill>
              </a:rPr>
              <a:t>Peden</a:t>
            </a:r>
            <a:r>
              <a:rPr lang="en-US" dirty="0">
                <a:solidFill>
                  <a:prstClr val="white"/>
                </a:solidFill>
              </a:rPr>
              <a:t> Clinical &amp; Experimental Allergy, 45 : 3–5, 2014</a:t>
            </a:r>
            <a:endParaRPr lang="fr-FR" dirty="0">
              <a:solidFill>
                <a:prstClr val="white"/>
              </a:solidFill>
            </a:endParaRPr>
          </a:p>
        </p:txBody>
      </p:sp>
    </p:spTree>
    <p:extLst>
      <p:ext uri="{BB962C8B-B14F-4D97-AF65-F5344CB8AC3E}">
        <p14:creationId xmlns:p14="http://schemas.microsoft.com/office/powerpoint/2010/main" val="294101249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4294967295"/>
          </p:nvPr>
        </p:nvSpPr>
        <p:spPr>
          <a:xfrm>
            <a:off x="0" y="1484313"/>
            <a:ext cx="9015413" cy="3959225"/>
          </a:xfrm>
          <a:noFill/>
        </p:spPr>
        <p:txBody>
          <a:bodyPr>
            <a:normAutofit fontScale="97500"/>
          </a:bodyPr>
          <a:lstStyle/>
          <a:p>
            <a:pPr marL="0" indent="0" algn="ctr">
              <a:buNone/>
            </a:pPr>
            <a:r>
              <a:rPr lang="en-US" sz="4125" dirty="0"/>
              <a:t>Advertisements Impact the Physiological Efficacy of a Branded Drug</a:t>
            </a:r>
          </a:p>
          <a:p>
            <a:pPr marL="0" indent="0" algn="ctr">
              <a:buNone/>
            </a:pPr>
            <a:endParaRPr lang="en-US" sz="3000" dirty="0"/>
          </a:p>
        </p:txBody>
      </p:sp>
    </p:spTree>
    <p:extLst>
      <p:ext uri="{BB962C8B-B14F-4D97-AF65-F5344CB8AC3E}">
        <p14:creationId xmlns:p14="http://schemas.microsoft.com/office/powerpoint/2010/main" val="21544726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nacleri\AppData\Local\Microsoft\Windows\Temporary Internet Files\Content.Outlook\592Q57HI\Fig 1.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87874" y="764704"/>
            <a:ext cx="8848622" cy="453650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723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92696"/>
            <a:ext cx="8621074" cy="4680520"/>
          </a:xfrm>
          <a:prstGeom prst="rect">
            <a:avLst/>
          </a:prstGeom>
          <a:noFill/>
          <a:ln w="762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323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1"/>
            <a:ext cx="9144000" cy="836713"/>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000" b="1" dirty="0" smtClean="0">
                <a:solidFill>
                  <a:srgbClr val="FFFFFF"/>
                </a:solidFill>
                <a:latin typeface="+mn-lt"/>
              </a:rPr>
              <a:t>The pollen allergens are located in the walls or in the cytoplasm</a:t>
            </a:r>
            <a:endParaRPr lang="en-US" sz="3000" b="1" dirty="0">
              <a:solidFill>
                <a:srgbClr val="FFFFFF"/>
              </a:solidFill>
              <a:latin typeface="+mn-lt"/>
            </a:endParaRPr>
          </a:p>
        </p:txBody>
      </p:sp>
      <p:pic>
        <p:nvPicPr>
          <p:cNvPr id="3" name="Picture 3"/>
          <p:cNvPicPr>
            <a:picLocks noChangeAspect="1"/>
          </p:cNvPicPr>
          <p:nvPr/>
        </p:nvPicPr>
        <p:blipFill>
          <a:blip r:embed="rId3" cstate="print">
            <a:lum/>
            <a:alphaModFix/>
          </a:blip>
          <a:srcRect/>
          <a:stretch>
            <a:fillRect/>
          </a:stretch>
        </p:blipFill>
        <p:spPr>
          <a:xfrm>
            <a:off x="395536" y="2636912"/>
            <a:ext cx="4536720" cy="3182400"/>
          </a:xfrm>
          <a:prstGeom prst="rect">
            <a:avLst/>
          </a:prstGeom>
          <a:noFill/>
          <a:ln>
            <a:noFill/>
          </a:ln>
        </p:spPr>
      </p:pic>
      <p:pic>
        <p:nvPicPr>
          <p:cNvPr id="4" name="Picture 4"/>
          <p:cNvPicPr>
            <a:picLocks noChangeAspect="1"/>
          </p:cNvPicPr>
          <p:nvPr/>
        </p:nvPicPr>
        <p:blipFill>
          <a:blip r:embed="rId4" cstate="print">
            <a:lum/>
            <a:alphaModFix/>
          </a:blip>
          <a:srcRect/>
          <a:stretch>
            <a:fillRect/>
          </a:stretch>
        </p:blipFill>
        <p:spPr>
          <a:xfrm>
            <a:off x="5326200" y="2827983"/>
            <a:ext cx="3053880" cy="2964959"/>
          </a:xfrm>
          <a:prstGeom prst="rect">
            <a:avLst/>
          </a:prstGeom>
          <a:noFill/>
          <a:ln>
            <a:noFill/>
          </a:ln>
        </p:spPr>
      </p:pic>
      <p:sp>
        <p:nvSpPr>
          <p:cNvPr id="5" name="AutoShape 5"/>
          <p:cNvSpPr/>
          <p:nvPr/>
        </p:nvSpPr>
        <p:spPr>
          <a:xfrm rot="3656400">
            <a:off x="1771239" y="5969820"/>
            <a:ext cx="975960" cy="215640"/>
          </a:xfrm>
          <a:custGeom>
            <a:avLst>
              <a:gd name="f0" fmla="val 50000"/>
              <a:gd name="f1" fmla="val 11305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chemeClr val="tx1"/>
          </a:solidFill>
          <a:ln w="12600">
            <a:solidFill>
              <a:schemeClr val="tx1"/>
            </a:solidFill>
            <a:prstDash val="solid"/>
            <a:miter/>
          </a:ln>
        </p:spPr>
        <p:txBody>
          <a:bodyPr vert="horz" wrap="none" lIns="90000" tIns="45000" rIns="90000" bIns="45000" anchor="ctr" anchorCtr="0" compatLnSpc="0"/>
          <a:lstStyle/>
          <a:p>
            <a:pPr defTabSz="457200">
              <a:defRPr sz="1800"/>
            </a:pPr>
            <a:endParaRPr lang="en-GB">
              <a:solidFill>
                <a:srgbClr val="000000"/>
              </a:solidFill>
              <a:latin typeface="Arial" pitchFamily="18"/>
              <a:ea typeface="Microsoft YaHei" pitchFamily="2"/>
              <a:cs typeface="Mangal" pitchFamily="2"/>
            </a:endParaRPr>
          </a:p>
        </p:txBody>
      </p:sp>
      <p:sp>
        <p:nvSpPr>
          <p:cNvPr id="6" name="AutoShape 6"/>
          <p:cNvSpPr/>
          <p:nvPr/>
        </p:nvSpPr>
        <p:spPr>
          <a:xfrm rot="8741400">
            <a:off x="7259054" y="5563859"/>
            <a:ext cx="975960" cy="215640"/>
          </a:xfrm>
          <a:custGeom>
            <a:avLst>
              <a:gd name="f0" fmla="val 50000"/>
              <a:gd name="f1" fmla="val 113051"/>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chemeClr val="tx1"/>
          </a:solidFill>
          <a:ln w="12600">
            <a:solidFill>
              <a:schemeClr val="tx1"/>
            </a:solidFill>
            <a:prstDash val="solid"/>
            <a:miter/>
          </a:ln>
        </p:spPr>
        <p:txBody>
          <a:bodyPr vert="horz" wrap="none" lIns="90000" tIns="45000" rIns="90000" bIns="45000" anchor="ctr" anchorCtr="0" compatLnSpc="0"/>
          <a:lstStyle/>
          <a:p>
            <a:pPr defTabSz="457200">
              <a:defRPr sz="1800"/>
            </a:pPr>
            <a:endParaRPr lang="en-GB">
              <a:solidFill>
                <a:prstClr val="white"/>
              </a:solidFill>
              <a:latin typeface="Arial" pitchFamily="18"/>
              <a:ea typeface="Microsoft YaHei" pitchFamily="2"/>
              <a:cs typeface="Mangal" pitchFamily="2"/>
            </a:endParaRPr>
          </a:p>
        </p:txBody>
      </p:sp>
      <p:sp>
        <p:nvSpPr>
          <p:cNvPr id="7" name="AutoShape 7"/>
          <p:cNvSpPr/>
          <p:nvPr/>
        </p:nvSpPr>
        <p:spPr>
          <a:xfrm rot="6186613">
            <a:off x="6231712" y="2931597"/>
            <a:ext cx="1617433" cy="404052"/>
          </a:xfrm>
          <a:custGeom>
            <a:avLst>
              <a:gd name="f0" fmla="val 50000"/>
              <a:gd name="f1" fmla="val 113051"/>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FF0000"/>
          </a:solidFill>
          <a:ln w="12600">
            <a:solidFill>
              <a:schemeClr val="tx1"/>
            </a:solidFill>
            <a:prstDash val="solid"/>
            <a:miter/>
          </a:ln>
        </p:spPr>
        <p:txBody>
          <a:bodyPr vert="horz" wrap="none" lIns="90000" tIns="45000" rIns="90000" bIns="45000" anchor="ctr" anchorCtr="0" compatLnSpc="0"/>
          <a:lstStyle/>
          <a:p>
            <a:pPr defTabSz="457200">
              <a:defRPr sz="1800"/>
            </a:pPr>
            <a:endParaRPr lang="en-GB">
              <a:solidFill>
                <a:prstClr val="white"/>
              </a:solidFill>
              <a:latin typeface="Arial" pitchFamily="18"/>
              <a:ea typeface="Microsoft YaHei" pitchFamily="2"/>
              <a:cs typeface="Mangal" pitchFamily="2"/>
            </a:endParaRPr>
          </a:p>
        </p:txBody>
      </p:sp>
      <p:sp>
        <p:nvSpPr>
          <p:cNvPr id="8" name="Text Box 8"/>
          <p:cNvSpPr/>
          <p:nvPr/>
        </p:nvSpPr>
        <p:spPr>
          <a:xfrm>
            <a:off x="2665074" y="6352448"/>
            <a:ext cx="1064286" cy="3986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hangingPunct="0">
              <a:defRPr sz="1800"/>
            </a:pPr>
            <a:r>
              <a:rPr lang="en-GB" sz="2000" dirty="0">
                <a:solidFill>
                  <a:prstClr val="white"/>
                </a:solidFill>
                <a:ea typeface="Microsoft YaHei" pitchFamily="2"/>
                <a:cs typeface="Mangal" pitchFamily="2"/>
              </a:rPr>
              <a:t>Orbicule</a:t>
            </a:r>
          </a:p>
        </p:txBody>
      </p:sp>
      <p:sp>
        <p:nvSpPr>
          <p:cNvPr id="9" name="Text Box 9"/>
          <p:cNvSpPr/>
          <p:nvPr/>
        </p:nvSpPr>
        <p:spPr>
          <a:xfrm>
            <a:off x="7740352" y="5877272"/>
            <a:ext cx="809183" cy="3986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hangingPunct="0">
              <a:defRPr sz="1800"/>
            </a:pPr>
            <a:r>
              <a:rPr lang="en-GB" sz="2000" dirty="0">
                <a:solidFill>
                  <a:prstClr val="white"/>
                </a:solidFill>
                <a:ea typeface="Microsoft YaHei" pitchFamily="2"/>
                <a:cs typeface="Mangal" pitchFamily="2"/>
              </a:rPr>
              <a:t>Intine</a:t>
            </a:r>
          </a:p>
        </p:txBody>
      </p:sp>
      <p:sp>
        <p:nvSpPr>
          <p:cNvPr id="10" name="Text Box 10"/>
          <p:cNvSpPr/>
          <p:nvPr/>
        </p:nvSpPr>
        <p:spPr>
          <a:xfrm>
            <a:off x="7236296" y="1340768"/>
            <a:ext cx="1605224" cy="132198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marL="342900" indent="-342900" defTabSz="457200" hangingPunct="0">
              <a:buSzPct val="100000"/>
              <a:buFont typeface="Arial"/>
              <a:buChar char="•"/>
              <a:defRPr sz="1800"/>
            </a:pPr>
            <a:r>
              <a:rPr lang="en-GB" sz="2000" dirty="0">
                <a:solidFill>
                  <a:prstClr val="white"/>
                </a:solidFill>
                <a:ea typeface="Microsoft YaHei" pitchFamily="2"/>
                <a:cs typeface="Mangal" pitchFamily="2"/>
              </a:rPr>
              <a:t>Cytoplasm</a:t>
            </a:r>
          </a:p>
          <a:p>
            <a:pPr marL="342900" indent="-342900" defTabSz="457200" hangingPunct="0">
              <a:buSzPct val="100000"/>
              <a:buFont typeface="Arial"/>
              <a:buChar char="•"/>
              <a:defRPr sz="1800"/>
            </a:pPr>
            <a:r>
              <a:rPr lang="en-GB" sz="2000" dirty="0">
                <a:solidFill>
                  <a:prstClr val="white"/>
                </a:solidFill>
                <a:ea typeface="Microsoft YaHei" pitchFamily="2"/>
                <a:cs typeface="Mangal" pitchFamily="2"/>
              </a:rPr>
              <a:t>R.E.</a:t>
            </a:r>
          </a:p>
          <a:p>
            <a:pPr marL="342900" indent="-342900" defTabSz="457200" hangingPunct="0">
              <a:buSzPct val="100000"/>
              <a:buFont typeface="Arial"/>
              <a:buChar char="•"/>
              <a:defRPr sz="1800"/>
            </a:pPr>
            <a:r>
              <a:rPr lang="en-GB" sz="2000" dirty="0">
                <a:solidFill>
                  <a:prstClr val="white"/>
                </a:solidFill>
                <a:ea typeface="Microsoft YaHei" pitchFamily="2"/>
                <a:cs typeface="Mangal" pitchFamily="2"/>
              </a:rPr>
              <a:t>Nucleous</a:t>
            </a:r>
          </a:p>
          <a:p>
            <a:pPr marL="342900" indent="-342900" defTabSz="457200" hangingPunct="0">
              <a:buSzPct val="100000"/>
              <a:buFont typeface="Arial"/>
              <a:buChar char="•"/>
              <a:defRPr sz="1800"/>
            </a:pPr>
            <a:r>
              <a:rPr lang="en-GB" sz="2000" dirty="0">
                <a:solidFill>
                  <a:prstClr val="white"/>
                </a:solidFill>
                <a:ea typeface="Microsoft YaHei" pitchFamily="2"/>
                <a:cs typeface="Mangal" pitchFamily="2"/>
              </a:rPr>
              <a:t>Plastids</a:t>
            </a:r>
          </a:p>
        </p:txBody>
      </p:sp>
    </p:spTree>
    <p:extLst>
      <p:ext uri="{BB962C8B-B14F-4D97-AF65-F5344CB8AC3E}">
        <p14:creationId xmlns:p14="http://schemas.microsoft.com/office/powerpoint/2010/main" val="7518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ppt_x</p:attrName>
                                        </p:attrNameLst>
                                      </p:cBhvr>
                                      <p:tavLst>
                                        <p:tav tm="0">
                                          <p:val>
                                            <p:strVal val="0-#ppt_w/2"/>
                                          </p:val>
                                        </p:tav>
                                        <p:tav tm="100000">
                                          <p:val>
                                            <p:strVal val="#ppt_x"/>
                                          </p:val>
                                        </p:tav>
                                      </p:tavLst>
                                    </p:anim>
                                    <p:anim calcmode="lin" valueType="num">
                                      <p:cBhvr>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fill="hold" nodeType="clickEffect">
                                  <p:stCondLst>
                                    <p:cond delay="0"/>
                                  </p:stCondLst>
                                  <p:childTnLst>
                                    <p:set>
                                      <p:cBhvr>
                                        <p:cTn id="20" dur="1" fill="hold">
                                          <p:stCondLst>
                                            <p:cond delay="499"/>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ppt_x</p:attrName>
                                        </p:attrNameLst>
                                      </p:cBhvr>
                                      <p:tavLst>
                                        <p:tav tm="0">
                                          <p:val>
                                            <p:strVal val="1+#ppt_w/2"/>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fill="hold" nodeType="clickEffect">
                                  <p:stCondLst>
                                    <p:cond delay="0"/>
                                  </p:stCondLst>
                                  <p:childTnLst>
                                    <p:set>
                                      <p:cBhvr>
                                        <p:cTn id="30" dur="1" fill="hold">
                                          <p:stCondLst>
                                            <p:cond delay="499"/>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ppt_x</p:attrName>
                                        </p:attrNameLst>
                                      </p:cBhvr>
                                      <p:tavLst>
                                        <p:tav tm="0">
                                          <p:val>
                                            <p:strVal val="1+#ppt_w/2"/>
                                          </p:val>
                                        </p:tav>
                                        <p:tav tm="100000">
                                          <p:val>
                                            <p:strVal val="#ppt_x"/>
                                          </p:val>
                                        </p:tav>
                                      </p:tavLst>
                                    </p:anim>
                                    <p:anim calcmode="lin" valueType="num">
                                      <p:cBhvr>
                                        <p:cTn id="3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fill="hold" nodeType="clickEffect">
                                  <p:stCondLst>
                                    <p:cond delay="0"/>
                                  </p:stCondLst>
                                  <p:childTnLst>
                                    <p:set>
                                      <p:cBhvr>
                                        <p:cTn id="40"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850005" y="1002082"/>
            <a:ext cx="7273925" cy="5499608"/>
          </a:xfrm>
          <a:prstGeom prst="rect">
            <a:avLst/>
          </a:prstGeom>
          <a:noFill/>
          <a:ln w="762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50786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811369"/>
          </a:xfrm>
        </p:spPr>
        <p:txBody>
          <a:bodyPr>
            <a:normAutofit fontScale="90000"/>
          </a:bodyPr>
          <a:lstStyle/>
          <a:p>
            <a:pPr algn="ctr"/>
            <a:r>
              <a:rPr lang="en-US" sz="6000" b="1" dirty="0" smtClean="0"/>
              <a:t>Conclusions</a:t>
            </a:r>
            <a:endParaRPr lang="en-US" sz="6000" b="1" dirty="0"/>
          </a:p>
        </p:txBody>
      </p:sp>
      <p:sp>
        <p:nvSpPr>
          <p:cNvPr id="3" name="Content Placeholder 2"/>
          <p:cNvSpPr>
            <a:spLocks noGrp="1"/>
          </p:cNvSpPr>
          <p:nvPr>
            <p:ph idx="4294967295"/>
          </p:nvPr>
        </p:nvSpPr>
        <p:spPr>
          <a:xfrm>
            <a:off x="457200" y="1228860"/>
            <a:ext cx="8229600" cy="5416639"/>
          </a:xfrm>
        </p:spPr>
        <p:txBody>
          <a:bodyPr>
            <a:noAutofit/>
          </a:bodyPr>
          <a:lstStyle/>
          <a:p>
            <a:r>
              <a:rPr lang="en-US" sz="4000" dirty="0" smtClean="0"/>
              <a:t>Allergic rhinitis adversely affects suffers’ quality of life</a:t>
            </a:r>
          </a:p>
          <a:p>
            <a:r>
              <a:rPr lang="en-US" sz="4000" dirty="0" smtClean="0"/>
              <a:t>Treatment of allergic rhinitis with oral H1 antihistamines and intranasal steroids improves quality of life</a:t>
            </a:r>
          </a:p>
          <a:p>
            <a:r>
              <a:rPr lang="en-US" sz="4000" dirty="0" smtClean="0"/>
              <a:t>Indoor and outdoor pollution worsens the symptoms of allergic rhinitis and may modify the disease.</a:t>
            </a:r>
            <a:endParaRPr lang="en-US" sz="4000" dirty="0"/>
          </a:p>
        </p:txBody>
      </p:sp>
    </p:spTree>
    <p:extLst>
      <p:ext uri="{BB962C8B-B14F-4D97-AF65-F5344CB8AC3E}">
        <p14:creationId xmlns:p14="http://schemas.microsoft.com/office/powerpoint/2010/main" val="970749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5589588"/>
        </p:xfrm>
        <a:graphic>
          <a:graphicData uri="http://schemas.openxmlformats.org/presentationml/2006/ole">
            <mc:AlternateContent xmlns:mc="http://schemas.openxmlformats.org/markup-compatibility/2006">
              <mc:Choice xmlns:v="urn:schemas-microsoft-com:vml" Requires="v">
                <p:oleObj spid="_x0000_s1027" name="Fotografia Photo Editor" r:id="rId4" imgW="5668166" imgH="4704762" progId="">
                  <p:embed/>
                </p:oleObj>
              </mc:Choice>
              <mc:Fallback>
                <p:oleObj name="Fotografia Photo Editor" r:id="rId4" imgW="5668166" imgH="47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58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Rectangle 3"/>
          <p:cNvSpPr>
            <a:spLocks noChangeArrowheads="1"/>
          </p:cNvSpPr>
          <p:nvPr/>
        </p:nvSpPr>
        <p:spPr bwMode="auto">
          <a:xfrm>
            <a:off x="0" y="5589240"/>
            <a:ext cx="9144000" cy="701675"/>
          </a:xfrm>
          <a:prstGeom prst="rect">
            <a:avLst/>
          </a:prstGeom>
          <a:noFill/>
          <a:ln w="9525">
            <a:noFill/>
            <a:miter lim="800000"/>
            <a:headEnd/>
            <a:tailEnd/>
          </a:ln>
        </p:spPr>
        <p:txBody>
          <a:bodyPr>
            <a:spAutoFit/>
          </a:bodyPr>
          <a:lstStyle/>
          <a:p>
            <a:pPr defTabSz="457200">
              <a:spcBef>
                <a:spcPct val="20000"/>
              </a:spcBef>
            </a:pPr>
            <a:r>
              <a:rPr lang="it-IT" sz="2000" b="1" i="1" dirty="0">
                <a:solidFill>
                  <a:prstClr val="white"/>
                </a:solidFill>
              </a:rPr>
              <a:t>Under wet conditions or during thunderstorms pollen grains may, after rupture by osmotic shock, release part of their cytoplasmic content into the atmosphere.</a:t>
            </a:r>
          </a:p>
        </p:txBody>
      </p:sp>
      <p:sp>
        <p:nvSpPr>
          <p:cNvPr id="4100" name="Rectangle 7"/>
          <p:cNvSpPr>
            <a:spLocks noChangeArrowheads="1"/>
          </p:cNvSpPr>
          <p:nvPr/>
        </p:nvSpPr>
        <p:spPr bwMode="auto">
          <a:xfrm>
            <a:off x="0" y="0"/>
            <a:ext cx="9144000" cy="1077218"/>
          </a:xfrm>
          <a:prstGeom prst="rect">
            <a:avLst/>
          </a:prstGeom>
          <a:noFill/>
          <a:ln w="9525">
            <a:noFill/>
            <a:miter lim="800000"/>
            <a:headEnd/>
            <a:tailEnd/>
          </a:ln>
          <a:effectLst>
            <a:prstShdw prst="shdw13" dist="53882" dir="13500000">
              <a:schemeClr val="bg2">
                <a:alpha val="50000"/>
              </a:schemeClr>
            </a:prstShdw>
          </a:effectLst>
        </p:spPr>
        <p:txBody>
          <a:bodyPr wrap="square">
            <a:spAutoFit/>
          </a:bodyPr>
          <a:lstStyle/>
          <a:p>
            <a:pPr algn="ctr" defTabSz="457200" eaLnBrk="0" hangingPunct="0">
              <a:spcBef>
                <a:spcPct val="50000"/>
              </a:spcBef>
            </a:pPr>
            <a:r>
              <a:rPr lang="en-GB" altLang="ja-JP" sz="3200" b="1" dirty="0">
                <a:solidFill>
                  <a:srgbClr val="FFFFFF"/>
                </a:solidFill>
                <a:latin typeface="Arial" panose="020B0604020202020204" pitchFamily="34" charset="0"/>
                <a:cs typeface="Arial" panose="020B0604020202020204" pitchFamily="34" charset="0"/>
              </a:rPr>
              <a:t>Thunderstorm related epidemics of  rhinitis and asthma exacerbations</a:t>
            </a:r>
            <a:endParaRPr lang="it-IT" sz="3200" b="1" dirty="0">
              <a:solidFill>
                <a:srgbClr val="FFFFFF"/>
              </a:solidFill>
              <a:latin typeface="Arial" panose="020B0604020202020204" pitchFamily="34" charset="0"/>
              <a:cs typeface="Arial" panose="020B0604020202020204" pitchFamily="34" charset="0"/>
            </a:endParaRPr>
          </a:p>
        </p:txBody>
      </p:sp>
      <p:sp>
        <p:nvSpPr>
          <p:cNvPr id="4101" name="Rectangle 8"/>
          <p:cNvSpPr>
            <a:spLocks noChangeArrowheads="1"/>
          </p:cNvSpPr>
          <p:nvPr/>
        </p:nvSpPr>
        <p:spPr bwMode="auto">
          <a:xfrm>
            <a:off x="0" y="6597352"/>
            <a:ext cx="9144000" cy="276999"/>
          </a:xfrm>
          <a:prstGeom prst="rect">
            <a:avLst/>
          </a:prstGeom>
          <a:noFill/>
          <a:ln w="9525">
            <a:noFill/>
            <a:miter lim="800000"/>
            <a:headEnd/>
            <a:tailEnd/>
          </a:ln>
          <a:effectLst>
            <a:prstShdw prst="shdw13" dist="53882" dir="13500000">
              <a:schemeClr val="bg2">
                <a:alpha val="50000"/>
              </a:schemeClr>
            </a:prstShdw>
          </a:effectLst>
        </p:spPr>
        <p:txBody>
          <a:bodyPr wrap="square">
            <a:spAutoFit/>
          </a:bodyPr>
          <a:lstStyle/>
          <a:p>
            <a:pPr defTabSz="457200">
              <a:spcBef>
                <a:spcPct val="50000"/>
              </a:spcBef>
            </a:pPr>
            <a:r>
              <a:rPr lang="it-IT" sz="1200" dirty="0">
                <a:solidFill>
                  <a:srgbClr val="FFFFFF"/>
                </a:solidFill>
              </a:rPr>
              <a:t>D’Amato G, et al BMJ ,2005; Clin Exp Allergy, 2005; Allergy , 2007; JACI, 2 008; JIACI2, 010; ERR 2014; Clin Exp Allergy, 2016</a:t>
            </a:r>
          </a:p>
        </p:txBody>
      </p:sp>
    </p:spTree>
    <p:extLst>
      <p:ext uri="{BB962C8B-B14F-4D97-AF65-F5344CB8AC3E}">
        <p14:creationId xmlns:p14="http://schemas.microsoft.com/office/powerpoint/2010/main" val="2523636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458788"/>
            <a:ext cx="8686800" cy="1079501"/>
          </a:xfrm>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it-IT" sz="3600" b="1">
                <a:cs typeface="Times New Roman" pitchFamily="18"/>
              </a:rPr>
              <a:t/>
            </a:r>
            <a:br>
              <a:rPr lang="it-IT" sz="3600" b="1">
                <a:cs typeface="Times New Roman" pitchFamily="18"/>
              </a:rPr>
            </a:br>
            <a:r>
              <a:rPr lang="it-IT" sz="3200" b="1">
                <a:cs typeface="Times New Roman" pitchFamily="18"/>
              </a:rPr>
              <a:t/>
            </a:r>
            <a:br>
              <a:rPr lang="it-IT" sz="3200" b="1">
                <a:cs typeface="Times New Roman" pitchFamily="18"/>
              </a:rPr>
            </a:br>
            <a:endParaRPr lang="it-IT" sz="3200" b="1">
              <a:cs typeface="Times New Roman" pitchFamily="18"/>
            </a:endParaRPr>
          </a:p>
        </p:txBody>
      </p:sp>
      <p:sp>
        <p:nvSpPr>
          <p:cNvPr id="3" name="Rectangle 3"/>
          <p:cNvSpPr txBox="1">
            <a:spLocks noGrp="1"/>
          </p:cNvSpPr>
          <p:nvPr>
            <p:ph type="body" idx="4294967295"/>
          </p:nvPr>
        </p:nvSpPr>
        <p:spPr>
          <a:xfrm>
            <a:off x="0" y="981075"/>
            <a:ext cx="9144000" cy="4530725"/>
          </a:xfrm>
        </p:spPr>
        <p:txBody>
          <a:bodyPr/>
          <a:lstStyle>
            <a:defPPr marL="432000" lvl="0" indent="-324000" algn="l" rtl="0" hangingPunct="0">
              <a:spcBef>
                <a:spcPts val="0"/>
              </a:spcBef>
              <a:spcAft>
                <a:spcPts val="1417"/>
              </a:spcAft>
              <a:buSzPct val="45000"/>
              <a:buFont typeface="StarSymbol"/>
              <a:buNone/>
              <a:defRPr lang="it-IT" sz="3200" b="0" i="0" u="none" strike="noStrike" kern="1200" spc="0">
                <a:ln>
                  <a:noFill/>
                </a:ln>
                <a:solidFill>
                  <a:srgbClr val="000000"/>
                </a:solidFill>
                <a:latin typeface="Arial"/>
                <a:ea typeface="Microsoft YaHei" pitchFamily="2"/>
                <a:cs typeface="Mangal" pitchFamily="2"/>
              </a:defRPr>
            </a:defPPr>
            <a:lvl1pPr marL="432000" lvl="0" indent="-324000" algn="l" rtl="0" hangingPunct="0">
              <a:spcBef>
                <a:spcPts val="0"/>
              </a:spcBef>
              <a:spcAft>
                <a:spcPts val="1417"/>
              </a:spcAft>
              <a:buSzPct val="45000"/>
              <a:buFont typeface="StarSymbol"/>
              <a:buChar char="●"/>
              <a:defRPr lang="it-IT" sz="3200" b="0" i="0" u="none" strike="noStrike" kern="1200" spc="0">
                <a:ln>
                  <a:noFill/>
                </a:ln>
                <a:solidFill>
                  <a:srgbClr val="000000"/>
                </a:solidFill>
                <a:latin typeface="Arial"/>
                <a:ea typeface="Microsoft YaHei" pitchFamily="2"/>
                <a:cs typeface="Mangal" pitchFamily="2"/>
              </a:defRPr>
            </a:lvl1pPr>
            <a:lvl2pPr marL="864000" lvl="1" indent="-324000" algn="l" rtl="0" hangingPunct="0">
              <a:spcBef>
                <a:spcPts val="0"/>
              </a:spcBef>
              <a:spcAft>
                <a:spcPts val="1134"/>
              </a:spcAft>
              <a:buSzPct val="75000"/>
              <a:buFont typeface="StarSymbol"/>
              <a:buChar char="–"/>
              <a:defRPr lang="it-IT" sz="2400" b="0" i="0" u="none" strike="noStrike" kern="1200" spc="0">
                <a:ln>
                  <a:noFill/>
                </a:ln>
                <a:solidFill>
                  <a:srgbClr val="000000"/>
                </a:solidFill>
                <a:latin typeface="Arial"/>
                <a:ea typeface="Microsoft YaHei" pitchFamily="2"/>
                <a:cs typeface="Mangal" pitchFamily="2"/>
              </a:defRPr>
            </a:lvl2pPr>
            <a:lvl3pPr marL="1295999" lvl="2" indent="-288000" algn="l" rtl="0" hangingPunct="0">
              <a:spcBef>
                <a:spcPts val="0"/>
              </a:spcBef>
              <a:spcAft>
                <a:spcPts val="850"/>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3pPr>
            <a:lvl4pPr marL="1728000" lvl="3" indent="-216000" algn="l" rtl="0" hangingPunct="0">
              <a:spcBef>
                <a:spcPts val="0"/>
              </a:spcBef>
              <a:spcAft>
                <a:spcPts val="567"/>
              </a:spcAft>
              <a:buSzPct val="75000"/>
              <a:buFont typeface="StarSymbol"/>
              <a:buChar char="–"/>
              <a:defRPr lang="it-IT" sz="2000" b="0" i="0" u="none" strike="noStrike" kern="1200" spc="0">
                <a:ln>
                  <a:noFill/>
                </a:ln>
                <a:solidFill>
                  <a:srgbClr val="000000"/>
                </a:solidFill>
                <a:latin typeface="Arial"/>
                <a:ea typeface="Microsoft YaHei" pitchFamily="2"/>
                <a:cs typeface="Mangal" pitchFamily="2"/>
              </a:defRPr>
            </a:lvl4pPr>
            <a:lvl5pPr marL="2160000" lvl="4"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5pPr>
            <a:lvl6pPr marL="2592000" lvl="5"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6pPr>
            <a:lvl7pPr marL="3024000" lvl="6"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7pPr>
            <a:lvl8pPr marL="3456000" lvl="7"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8pPr>
            <a:lvl9pPr marL="3887999" lvl="8"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9pPr>
          </a:lstStyle>
          <a:p>
            <a:pPr marL="0" lvl="0" indent="0" hangingPunct="1">
              <a:lnSpc>
                <a:spcPct val="90000"/>
              </a:lnSpc>
              <a:spcBef>
                <a:spcPts val="638"/>
              </a:spcBef>
              <a:spcAft>
                <a:spcPts val="0"/>
              </a:spcAft>
              <a:buNone/>
            </a:pPr>
            <a:endParaRPr lang="en-US" sz="2400" b="1" dirty="0">
              <a:solidFill>
                <a:schemeClr val="tx1"/>
              </a:solidFill>
              <a:latin typeface="Arial" pitchFamily="18"/>
              <a:cs typeface="Times New Roman" pitchFamily="16"/>
            </a:endParaRPr>
          </a:p>
          <a:p>
            <a:pPr marL="0" lvl="0" indent="0" algn="just" hangingPunct="1">
              <a:lnSpc>
                <a:spcPct val="90000"/>
              </a:lnSpc>
              <a:spcBef>
                <a:spcPts val="638"/>
              </a:spcBef>
              <a:spcAft>
                <a:spcPts val="0"/>
              </a:spcAft>
              <a:buSzPts val="3657"/>
              <a:buBlip>
                <a:blip r:embed="rId3"/>
              </a:buBlip>
            </a:pPr>
            <a:r>
              <a:rPr lang="en-US" sz="1800" b="1" dirty="0" smtClean="0">
                <a:solidFill>
                  <a:schemeClr val="tx1"/>
                </a:solidFill>
                <a:latin typeface="Arial" pitchFamily="18"/>
                <a:cs typeface="Times New Roman" pitchFamily="16"/>
              </a:rPr>
              <a:t> Pollen </a:t>
            </a:r>
            <a:r>
              <a:rPr lang="en-US" sz="1800" b="1" dirty="0">
                <a:solidFill>
                  <a:schemeClr val="tx1"/>
                </a:solidFill>
                <a:latin typeface="Arial" pitchFamily="18"/>
                <a:cs typeface="Times New Roman" pitchFamily="16"/>
              </a:rPr>
              <a:t>fragments</a:t>
            </a:r>
          </a:p>
          <a:p>
            <a:pPr marL="0" lvl="0" indent="0" algn="just" hangingPunct="1">
              <a:lnSpc>
                <a:spcPct val="90000"/>
              </a:lnSpc>
              <a:spcBef>
                <a:spcPts val="638"/>
              </a:spcBef>
              <a:spcAft>
                <a:spcPts val="0"/>
              </a:spcAft>
              <a:buNone/>
            </a:pPr>
            <a:endParaRPr lang="en-US" sz="1800" b="1" dirty="0">
              <a:solidFill>
                <a:schemeClr val="tx1"/>
              </a:solidFill>
              <a:latin typeface="Arial" pitchFamily="18"/>
              <a:cs typeface="Times New Roman" pitchFamily="16"/>
            </a:endParaRPr>
          </a:p>
          <a:p>
            <a:pPr marL="0" lvl="0" indent="0" algn="just" hangingPunct="1">
              <a:lnSpc>
                <a:spcPct val="90000"/>
              </a:lnSpc>
              <a:spcBef>
                <a:spcPts val="638"/>
              </a:spcBef>
              <a:spcAft>
                <a:spcPts val="0"/>
              </a:spcAft>
              <a:buSzPts val="3657"/>
              <a:buBlip>
                <a:blip r:embed="rId3"/>
              </a:buBlip>
            </a:pPr>
            <a:r>
              <a:rPr lang="en-US" sz="1800" b="1" dirty="0" smtClean="0">
                <a:solidFill>
                  <a:schemeClr val="tx1"/>
                </a:solidFill>
                <a:latin typeface="Arial" pitchFamily="18"/>
                <a:cs typeface="Times New Roman" pitchFamily="16"/>
              </a:rPr>
              <a:t> Starch </a:t>
            </a:r>
            <a:r>
              <a:rPr lang="en-US" sz="1800" b="1" dirty="0">
                <a:solidFill>
                  <a:schemeClr val="tx1"/>
                </a:solidFill>
                <a:latin typeface="Arial" pitchFamily="18"/>
                <a:cs typeface="Times New Roman" pitchFamily="16"/>
              </a:rPr>
              <a:t>granules and other cytoplasmic granules</a:t>
            </a:r>
          </a:p>
          <a:p>
            <a:pPr marL="0" lvl="0" indent="0" algn="just" hangingPunct="1">
              <a:lnSpc>
                <a:spcPct val="90000"/>
              </a:lnSpc>
              <a:spcBef>
                <a:spcPts val="638"/>
              </a:spcBef>
              <a:spcAft>
                <a:spcPts val="0"/>
              </a:spcAft>
              <a:buNone/>
            </a:pPr>
            <a:endParaRPr lang="en-US" sz="1800" b="1" dirty="0">
              <a:solidFill>
                <a:schemeClr val="tx1"/>
              </a:solidFill>
              <a:latin typeface="Arial" pitchFamily="18"/>
              <a:cs typeface="Times New Roman" pitchFamily="16"/>
            </a:endParaRPr>
          </a:p>
          <a:p>
            <a:pPr marL="0" lvl="0" indent="0" algn="just" hangingPunct="1">
              <a:lnSpc>
                <a:spcPct val="90000"/>
              </a:lnSpc>
              <a:spcBef>
                <a:spcPts val="638"/>
              </a:spcBef>
              <a:spcAft>
                <a:spcPts val="0"/>
              </a:spcAft>
              <a:buSzPts val="3657"/>
              <a:buBlip>
                <a:blip r:embed="rId3"/>
              </a:buBlip>
            </a:pPr>
            <a:r>
              <a:rPr lang="en-US" sz="1800" b="1" dirty="0" smtClean="0">
                <a:solidFill>
                  <a:schemeClr val="tx1"/>
                </a:solidFill>
                <a:latin typeface="Arial" pitchFamily="18"/>
                <a:cs typeface="Times New Roman" pitchFamily="16"/>
              </a:rPr>
              <a:t>  Non-pollen </a:t>
            </a:r>
            <a:r>
              <a:rPr lang="en-US" sz="1800" b="1" dirty="0">
                <a:solidFill>
                  <a:schemeClr val="tx1"/>
                </a:solidFill>
                <a:latin typeface="Arial" pitchFamily="18"/>
                <a:cs typeface="Times New Roman" pitchFamily="16"/>
              </a:rPr>
              <a:t>plant parts (from inflorescences, leaves or </a:t>
            </a:r>
            <a:r>
              <a:rPr lang="en-US" sz="1800" b="1" dirty="0" err="1">
                <a:solidFill>
                  <a:schemeClr val="tx1"/>
                </a:solidFill>
                <a:latin typeface="Arial" pitchFamily="18"/>
                <a:cs typeface="Times New Roman" pitchFamily="16"/>
              </a:rPr>
              <a:t>Ubisch</a:t>
            </a:r>
            <a:r>
              <a:rPr lang="en-US" sz="1800" b="1" dirty="0">
                <a:solidFill>
                  <a:schemeClr val="tx1"/>
                </a:solidFill>
                <a:latin typeface="Arial" pitchFamily="18"/>
                <a:cs typeface="Times New Roman" pitchFamily="16"/>
              </a:rPr>
              <a:t> bodies)</a:t>
            </a:r>
          </a:p>
          <a:p>
            <a:pPr marL="0" lvl="0" indent="0" algn="just" hangingPunct="1">
              <a:lnSpc>
                <a:spcPct val="90000"/>
              </a:lnSpc>
              <a:spcBef>
                <a:spcPts val="638"/>
              </a:spcBef>
              <a:spcAft>
                <a:spcPts val="0"/>
              </a:spcAft>
              <a:buNone/>
            </a:pPr>
            <a:endParaRPr lang="en-US" sz="1800" b="1" dirty="0">
              <a:solidFill>
                <a:schemeClr val="tx1"/>
              </a:solidFill>
              <a:latin typeface="Arial" pitchFamily="18"/>
              <a:cs typeface="Times New Roman" pitchFamily="16"/>
            </a:endParaRPr>
          </a:p>
          <a:p>
            <a:pPr marL="0" lvl="0" indent="0" algn="just" hangingPunct="1">
              <a:lnSpc>
                <a:spcPct val="90000"/>
              </a:lnSpc>
              <a:spcBef>
                <a:spcPts val="638"/>
              </a:spcBef>
              <a:spcAft>
                <a:spcPts val="0"/>
              </a:spcAft>
              <a:buSzPts val="3657"/>
              <a:buBlip>
                <a:blip r:embed="rId3"/>
              </a:buBlip>
            </a:pPr>
            <a:r>
              <a:rPr lang="en-US" sz="1800" b="1" dirty="0" smtClean="0">
                <a:solidFill>
                  <a:schemeClr val="tx1"/>
                </a:solidFill>
                <a:latin typeface="Arial" pitchFamily="18"/>
                <a:cs typeface="Times New Roman" pitchFamily="16"/>
              </a:rPr>
              <a:t>  Non-plant </a:t>
            </a:r>
            <a:r>
              <a:rPr lang="en-US" sz="1800" b="1" dirty="0">
                <a:solidFill>
                  <a:schemeClr val="tx1"/>
                </a:solidFill>
                <a:latin typeface="Arial" pitchFamily="18"/>
                <a:cs typeface="Times New Roman" pitchFamily="16"/>
              </a:rPr>
              <a:t>particulate matter (allergens transferred through physical </a:t>
            </a:r>
            <a:r>
              <a:rPr lang="en-US" sz="1800" b="1" dirty="0" smtClean="0">
                <a:solidFill>
                  <a:schemeClr val="tx1"/>
                </a:solidFill>
                <a:latin typeface="Arial" pitchFamily="18"/>
                <a:cs typeface="Times New Roman" pitchFamily="16"/>
              </a:rPr>
              <a:t>  contact      	or </a:t>
            </a:r>
            <a:r>
              <a:rPr lang="en-US" sz="1800" b="1" dirty="0">
                <a:solidFill>
                  <a:schemeClr val="tx1"/>
                </a:solidFill>
                <a:latin typeface="Arial" pitchFamily="18"/>
                <a:cs typeface="Times New Roman" pitchFamily="16"/>
              </a:rPr>
              <a:t>by leaching from the surface of the pollen grain to other </a:t>
            </a:r>
            <a:r>
              <a:rPr lang="en-US" sz="1800" b="1" dirty="0" smtClean="0">
                <a:solidFill>
                  <a:schemeClr val="tx1"/>
                </a:solidFill>
                <a:latin typeface="Arial" pitchFamily="18"/>
                <a:cs typeface="Times New Roman" pitchFamily="16"/>
              </a:rPr>
              <a:t>                           	airborne </a:t>
            </a:r>
            <a:r>
              <a:rPr lang="en-US" sz="1800" b="1" dirty="0">
                <a:solidFill>
                  <a:schemeClr val="tx1"/>
                </a:solidFill>
                <a:latin typeface="Arial" pitchFamily="18"/>
                <a:cs typeface="Times New Roman" pitchFamily="16"/>
              </a:rPr>
              <a:t>small particles).</a:t>
            </a:r>
          </a:p>
        </p:txBody>
      </p:sp>
      <p:sp>
        <p:nvSpPr>
          <p:cNvPr id="4" name="Text Box 4"/>
          <p:cNvSpPr/>
          <p:nvPr/>
        </p:nvSpPr>
        <p:spPr>
          <a:xfrm>
            <a:off x="0" y="44624"/>
            <a:ext cx="9144000" cy="82954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vert="horz" wrap="square" lIns="90000" tIns="45000" rIns="90000" bIns="45000" anchor="t" anchorCtr="0" compatLnSpc="0">
            <a:spAutoFit/>
          </a:bodyPr>
          <a:lstStyle/>
          <a:p>
            <a:pPr algn="ctr" defTabSz="457200">
              <a:spcBef>
                <a:spcPts val="899"/>
              </a:spcBef>
              <a:defRPr sz="1800"/>
            </a:pPr>
            <a:r>
              <a:rPr lang="en-US" sz="2400" b="1" dirty="0">
                <a:solidFill>
                  <a:srgbClr val="FFFFFF"/>
                </a:solidFill>
                <a:ea typeface="Microsoft YaHei" pitchFamily="2"/>
                <a:cs typeface="Times New Roman" pitchFamily="18"/>
              </a:rPr>
              <a:t>Climate changes favor production also of Airborne Small Allergen-carrying Particles</a:t>
            </a:r>
          </a:p>
        </p:txBody>
      </p:sp>
      <p:pic>
        <p:nvPicPr>
          <p:cNvPr id="5" name="Picture 8"/>
          <p:cNvPicPr>
            <a:picLocks noChangeAspect="1"/>
          </p:cNvPicPr>
          <p:nvPr/>
        </p:nvPicPr>
        <p:blipFill>
          <a:blip r:embed="rId4" cstate="print">
            <a:lum/>
            <a:alphaModFix/>
          </a:blip>
          <a:srcRect/>
          <a:stretch>
            <a:fillRect/>
          </a:stretch>
        </p:blipFill>
        <p:spPr>
          <a:xfrm>
            <a:off x="1331640" y="4228291"/>
            <a:ext cx="2628720" cy="12650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7"/>
          <p:cNvPicPr>
            <a:picLocks noChangeAspect="1"/>
          </p:cNvPicPr>
          <p:nvPr/>
        </p:nvPicPr>
        <p:blipFill>
          <a:blip r:embed="rId5" cstate="print">
            <a:lum/>
            <a:alphaModFix/>
          </a:blip>
          <a:srcRect/>
          <a:stretch>
            <a:fillRect/>
          </a:stretch>
        </p:blipFill>
        <p:spPr>
          <a:xfrm>
            <a:off x="6012160" y="3940947"/>
            <a:ext cx="1618920" cy="15713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Rettangolo 7"/>
          <p:cNvSpPr/>
          <p:nvPr/>
        </p:nvSpPr>
        <p:spPr>
          <a:xfrm>
            <a:off x="-252536" y="5512346"/>
            <a:ext cx="9254344" cy="35633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defTabSz="457200">
              <a:defRPr sz="1800"/>
            </a:pPr>
            <a:r>
              <a:rPr lang="en-US" sz="1400" b="1" dirty="0">
                <a:solidFill>
                  <a:prstClr val="white"/>
                </a:solidFill>
                <a:latin typeface="Arial" pitchFamily="18"/>
                <a:ea typeface="Microsoft YaHei" pitchFamily="2"/>
                <a:cs typeface="Mangal" pitchFamily="2"/>
              </a:rPr>
              <a:t>          </a:t>
            </a:r>
            <a:r>
              <a:rPr lang="en-US" b="1" dirty="0">
                <a:solidFill>
                  <a:prstClr val="white"/>
                </a:solidFill>
                <a:latin typeface="Arial" pitchFamily="18"/>
                <a:ea typeface="Microsoft YaHei" pitchFamily="2"/>
                <a:cs typeface="Mangal" pitchFamily="2"/>
              </a:rPr>
              <a:t>Pollen grains fragmented and dispersed  in atmosphere during Thunderstorms</a:t>
            </a:r>
          </a:p>
        </p:txBody>
      </p:sp>
      <p:sp>
        <p:nvSpPr>
          <p:cNvPr id="9" name="Rectangle 8"/>
          <p:cNvSpPr/>
          <p:nvPr/>
        </p:nvSpPr>
        <p:spPr>
          <a:xfrm>
            <a:off x="35496" y="6608385"/>
            <a:ext cx="9036496" cy="276999"/>
          </a:xfrm>
          <a:prstGeom prst="rect">
            <a:avLst/>
          </a:prstGeom>
        </p:spPr>
        <p:txBody>
          <a:bodyPr wrap="square">
            <a:spAutoFit/>
          </a:bodyPr>
          <a:lstStyle/>
          <a:p>
            <a:pPr defTabSz="457200">
              <a:spcBef>
                <a:spcPts val="899"/>
              </a:spcBef>
              <a:defRPr sz="1800"/>
            </a:pPr>
            <a:r>
              <a:rPr lang="en-US" sz="1200" dirty="0">
                <a:solidFill>
                  <a:srgbClr val="FFFFFF"/>
                </a:solidFill>
                <a:ea typeface="Microsoft YaHei" pitchFamily="2"/>
                <a:cs typeface="Times New Roman" pitchFamily="18"/>
              </a:rPr>
              <a:t>D’Amato G et al  Allergy, 2007; </a:t>
            </a:r>
            <a:r>
              <a:rPr lang="en-US" sz="1200" dirty="0" err="1">
                <a:solidFill>
                  <a:srgbClr val="FFFFFF"/>
                </a:solidFill>
                <a:ea typeface="Microsoft YaHei" pitchFamily="2"/>
                <a:cs typeface="Times New Roman" pitchFamily="18"/>
              </a:rPr>
              <a:t>Clin</a:t>
            </a:r>
            <a:r>
              <a:rPr lang="en-US" sz="1200" dirty="0">
                <a:solidFill>
                  <a:srgbClr val="FFFFFF"/>
                </a:solidFill>
                <a:ea typeface="Microsoft YaHei" pitchFamily="2"/>
                <a:cs typeface="Times New Roman" pitchFamily="18"/>
              </a:rPr>
              <a:t> Exp Allergy, 2008; JIACI, 2010;ERR , 2012;Clin Exp Allergy,  2016</a:t>
            </a:r>
          </a:p>
        </p:txBody>
      </p:sp>
      <p:cxnSp>
        <p:nvCxnSpPr>
          <p:cNvPr id="12" name="Straight Connector 11"/>
          <p:cNvCxnSpPr/>
          <p:nvPr/>
        </p:nvCxnSpPr>
        <p:spPr>
          <a:xfrm>
            <a:off x="4211960" y="4869160"/>
            <a:ext cx="1152128" cy="0"/>
          </a:xfrm>
          <a:prstGeom prst="line">
            <a:avLst/>
          </a:prstGeom>
          <a:ln w="3175"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364088" y="4365104"/>
            <a:ext cx="0" cy="1080120"/>
          </a:xfrm>
          <a:prstGeom prst="line">
            <a:avLst/>
          </a:prstGeom>
          <a:ln w="3175" cmpd="sng">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185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p:nvPr/>
        </p:nvSpPr>
        <p:spPr>
          <a:xfrm>
            <a:off x="2452527" y="1413924"/>
            <a:ext cx="1152360" cy="1079279"/>
          </a:xfrm>
          <a:prstGeom prst="line">
            <a:avLst/>
          </a:prstGeom>
          <a:noFill/>
          <a:ln w="28440">
            <a:solidFill>
              <a:srgbClr val="FFFF00"/>
            </a:solidFill>
            <a:prstDash val="solid"/>
            <a:miter/>
            <a:tailEnd type="arrow"/>
          </a:ln>
        </p:spPr>
        <p:txBody>
          <a:bodyPr vert="horz" wrap="square" lIns="90000" tIns="45000" rIns="90000" bIns="45000" anchor="t" anchorCtr="1" compatLnSpc="0"/>
          <a:lstStyle/>
          <a:p>
            <a:pPr defTabSz="457200" hangingPunct="0"/>
            <a:endParaRPr lang="it-IT">
              <a:solidFill>
                <a:prstClr val="white"/>
              </a:solidFill>
              <a:latin typeface="Arial" pitchFamily="18"/>
              <a:ea typeface="Microsoft YaHei" pitchFamily="2"/>
              <a:cs typeface="Mangal" pitchFamily="2"/>
            </a:endParaRPr>
          </a:p>
        </p:txBody>
      </p:sp>
      <p:sp>
        <p:nvSpPr>
          <p:cNvPr id="3" name="Oval 5"/>
          <p:cNvSpPr/>
          <p:nvPr/>
        </p:nvSpPr>
        <p:spPr>
          <a:xfrm>
            <a:off x="3911736" y="2632993"/>
            <a:ext cx="151920" cy="151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blipFill>
            <a:blip r:embed="rId3" cstate="print"/>
            <a:tile sx="99987" sy="99987" algn="tl"/>
          </a:blipFill>
          <a:ln w="9360">
            <a:solidFill>
              <a:srgbClr val="000000"/>
            </a:solidFill>
            <a:prstDash val="solid"/>
            <a:miter/>
          </a:ln>
        </p:spPr>
        <p:txBody>
          <a:bodyPr vert="horz" wrap="none" lIns="90000" tIns="45000" rIns="90000" bIns="45000" anchor="ctr" anchorCtr="0" compatLnSpc="0"/>
          <a:lstStyle/>
          <a:p>
            <a:pPr defTabSz="457200" hangingPunct="0"/>
            <a:endParaRPr lang="it-IT">
              <a:solidFill>
                <a:prstClr val="white"/>
              </a:solidFill>
              <a:latin typeface="Arial" pitchFamily="18"/>
              <a:ea typeface="Microsoft YaHei" pitchFamily="2"/>
              <a:cs typeface="Mangal" pitchFamily="2"/>
            </a:endParaRPr>
          </a:p>
        </p:txBody>
      </p:sp>
      <p:sp>
        <p:nvSpPr>
          <p:cNvPr id="4" name="Oval 6"/>
          <p:cNvSpPr/>
          <p:nvPr/>
        </p:nvSpPr>
        <p:spPr>
          <a:xfrm>
            <a:off x="3767735" y="2200992"/>
            <a:ext cx="151920" cy="228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blipFill>
            <a:blip r:embed="rId3" cstate="print"/>
            <a:tile sx="99987" sy="99987" algn="tl"/>
          </a:blipFill>
          <a:ln w="9360">
            <a:solidFill>
              <a:srgbClr val="000000"/>
            </a:solidFill>
            <a:prstDash val="solid"/>
            <a:miter/>
          </a:ln>
        </p:spPr>
        <p:txBody>
          <a:bodyPr vert="horz" wrap="none" lIns="90000" tIns="45000" rIns="90000" bIns="45000" anchor="ctr" anchorCtr="0" compatLnSpc="0"/>
          <a:lstStyle/>
          <a:p>
            <a:pPr defTabSz="457200" hangingPunct="0"/>
            <a:endParaRPr lang="it-IT">
              <a:solidFill>
                <a:prstClr val="white"/>
              </a:solidFill>
              <a:latin typeface="Arial" pitchFamily="18"/>
              <a:ea typeface="Microsoft YaHei" pitchFamily="2"/>
              <a:cs typeface="Mangal" pitchFamily="2"/>
            </a:endParaRPr>
          </a:p>
        </p:txBody>
      </p:sp>
      <p:sp>
        <p:nvSpPr>
          <p:cNvPr id="5" name="Oval 9"/>
          <p:cNvSpPr/>
          <p:nvPr/>
        </p:nvSpPr>
        <p:spPr>
          <a:xfrm>
            <a:off x="4127736" y="2780928"/>
            <a:ext cx="75960" cy="759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blipFill>
            <a:blip r:embed="rId3" cstate="print"/>
            <a:tile sx="99987" sy="99987" algn="tl"/>
          </a:blipFill>
          <a:ln w="9360">
            <a:solidFill>
              <a:srgbClr val="000000"/>
            </a:solidFill>
            <a:prstDash val="solid"/>
            <a:miter/>
          </a:ln>
        </p:spPr>
        <p:txBody>
          <a:bodyPr vert="horz" wrap="none" lIns="90000" tIns="45000" rIns="90000" bIns="45000" anchor="ctr" anchorCtr="0" compatLnSpc="0"/>
          <a:lstStyle/>
          <a:p>
            <a:pPr defTabSz="457200" hangingPunct="0"/>
            <a:endParaRPr lang="it-IT">
              <a:solidFill>
                <a:prstClr val="white"/>
              </a:solidFill>
              <a:latin typeface="Arial" pitchFamily="18"/>
              <a:ea typeface="Microsoft YaHei" pitchFamily="2"/>
              <a:cs typeface="Mangal" pitchFamily="2"/>
            </a:endParaRPr>
          </a:p>
        </p:txBody>
      </p:sp>
      <p:sp>
        <p:nvSpPr>
          <p:cNvPr id="6" name="Oval 10"/>
          <p:cNvSpPr/>
          <p:nvPr/>
        </p:nvSpPr>
        <p:spPr>
          <a:xfrm>
            <a:off x="4127736" y="2272992"/>
            <a:ext cx="228240" cy="3045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blipFill>
            <a:blip r:embed="rId3" cstate="print"/>
            <a:tile sx="99987" sy="99987" algn="tl"/>
          </a:blipFill>
          <a:ln w="9360">
            <a:solidFill>
              <a:srgbClr val="000000"/>
            </a:solidFill>
            <a:prstDash val="solid"/>
            <a:miter/>
          </a:ln>
        </p:spPr>
        <p:txBody>
          <a:bodyPr vert="horz" wrap="none" lIns="90000" tIns="45000" rIns="90000" bIns="45000" anchor="ctr" anchorCtr="0" compatLnSpc="0"/>
          <a:lstStyle/>
          <a:p>
            <a:pPr defTabSz="457200" hangingPunct="0"/>
            <a:endParaRPr lang="it-IT">
              <a:solidFill>
                <a:prstClr val="white"/>
              </a:solidFill>
              <a:latin typeface="Arial" pitchFamily="18"/>
              <a:ea typeface="Microsoft YaHei" pitchFamily="2"/>
              <a:cs typeface="Mangal" pitchFamily="2"/>
            </a:endParaRPr>
          </a:p>
        </p:txBody>
      </p:sp>
      <p:sp>
        <p:nvSpPr>
          <p:cNvPr id="7" name="Line 11"/>
          <p:cNvSpPr/>
          <p:nvPr/>
        </p:nvSpPr>
        <p:spPr>
          <a:xfrm>
            <a:off x="2050919" y="1844639"/>
            <a:ext cx="1034641" cy="1463151"/>
          </a:xfrm>
          <a:prstGeom prst="line">
            <a:avLst/>
          </a:prstGeom>
          <a:noFill/>
          <a:ln w="28440">
            <a:solidFill>
              <a:srgbClr val="FFFF00"/>
            </a:solidFill>
            <a:prstDash val="solid"/>
            <a:miter/>
            <a:tailEnd type="arrow"/>
          </a:ln>
        </p:spPr>
        <p:txBody>
          <a:bodyPr vert="horz" wrap="square" lIns="90000" tIns="45000" rIns="90000" bIns="45000" anchor="t" anchorCtr="1" compatLnSpc="0"/>
          <a:lstStyle/>
          <a:p>
            <a:pPr defTabSz="457200" hangingPunct="0"/>
            <a:endParaRPr lang="it-IT">
              <a:solidFill>
                <a:prstClr val="white"/>
              </a:solidFill>
              <a:latin typeface="Arial" pitchFamily="18"/>
              <a:ea typeface="Microsoft YaHei" pitchFamily="2"/>
              <a:cs typeface="Mangal" pitchFamily="2"/>
            </a:endParaRPr>
          </a:p>
        </p:txBody>
      </p:sp>
      <p:pic>
        <p:nvPicPr>
          <p:cNvPr id="8" name="Picture 13"/>
          <p:cNvPicPr>
            <a:picLocks noChangeAspect="1"/>
          </p:cNvPicPr>
          <p:nvPr/>
        </p:nvPicPr>
        <p:blipFill>
          <a:blip r:embed="rId4" cstate="print">
            <a:lum/>
            <a:alphaModFix/>
          </a:blip>
          <a:srcRect l="27864" r="50222" b="69068"/>
          <a:stretch>
            <a:fillRect/>
          </a:stretch>
        </p:blipFill>
        <p:spPr>
          <a:xfrm>
            <a:off x="94314" y="1205624"/>
            <a:ext cx="2437920" cy="20793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 Box 14"/>
          <p:cNvSpPr/>
          <p:nvPr/>
        </p:nvSpPr>
        <p:spPr>
          <a:xfrm>
            <a:off x="0" y="0"/>
            <a:ext cx="914400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algn="ctr" defTabSz="457200">
              <a:spcBef>
                <a:spcPts val="1001"/>
              </a:spcBef>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800"/>
            </a:pPr>
            <a:r>
              <a:rPr lang="en-US" sz="2800" b="1" dirty="0">
                <a:solidFill>
                  <a:srgbClr val="FFFFFF"/>
                </a:solidFill>
                <a:latin typeface="Century Gothic" pitchFamily="18"/>
                <a:ea typeface="ＭＳ Ｐゴシック" pitchFamily="2"/>
                <a:cs typeface="Century Gothic" pitchFamily="2"/>
              </a:rPr>
              <a:t>Submicronic and/or paucimicronic particles in atmosphere</a:t>
            </a:r>
          </a:p>
        </p:txBody>
      </p:sp>
      <p:pic>
        <p:nvPicPr>
          <p:cNvPr id="10" name="Picture 19"/>
          <p:cNvPicPr>
            <a:picLocks noChangeAspect="1"/>
          </p:cNvPicPr>
          <p:nvPr/>
        </p:nvPicPr>
        <p:blipFill>
          <a:blip r:embed="rId5" cstate="print">
            <a:lum/>
            <a:alphaModFix/>
          </a:blip>
          <a:srcRect/>
          <a:stretch>
            <a:fillRect/>
          </a:stretch>
        </p:blipFill>
        <p:spPr>
          <a:xfrm>
            <a:off x="5756975" y="1226134"/>
            <a:ext cx="3096440" cy="23976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Line 12"/>
          <p:cNvSpPr/>
          <p:nvPr/>
        </p:nvSpPr>
        <p:spPr>
          <a:xfrm>
            <a:off x="6080590" y="3792651"/>
            <a:ext cx="253555" cy="932349"/>
          </a:xfrm>
          <a:prstGeom prst="line">
            <a:avLst/>
          </a:prstGeom>
          <a:noFill/>
          <a:ln w="28440">
            <a:solidFill>
              <a:srgbClr val="FFFF00"/>
            </a:solidFill>
            <a:prstDash val="solid"/>
            <a:miter/>
            <a:headEnd type="arrow"/>
          </a:ln>
        </p:spPr>
        <p:txBody>
          <a:bodyPr vert="horz" wrap="square" lIns="90000" tIns="45000" rIns="90000" bIns="45000" anchor="t" anchorCtr="1" compatLnSpc="0"/>
          <a:lstStyle/>
          <a:p>
            <a:pPr defTabSz="457200" hangingPunct="0"/>
            <a:endParaRPr lang="it-IT">
              <a:solidFill>
                <a:prstClr val="white"/>
              </a:solidFill>
              <a:latin typeface="Arial" pitchFamily="18"/>
              <a:ea typeface="Microsoft YaHei" pitchFamily="2"/>
              <a:cs typeface="Mangal" pitchFamily="2"/>
            </a:endParaRPr>
          </a:p>
        </p:txBody>
      </p:sp>
      <p:sp>
        <p:nvSpPr>
          <p:cNvPr id="12" name="Line 7"/>
          <p:cNvSpPr/>
          <p:nvPr/>
        </p:nvSpPr>
        <p:spPr>
          <a:xfrm>
            <a:off x="4440240" y="2500920"/>
            <a:ext cx="1142639" cy="360166"/>
          </a:xfrm>
          <a:prstGeom prst="line">
            <a:avLst/>
          </a:prstGeom>
          <a:noFill/>
          <a:ln w="28440">
            <a:solidFill>
              <a:srgbClr val="FFFF00"/>
            </a:solidFill>
            <a:prstDash val="solid"/>
            <a:miter/>
            <a:tailEnd type="arrow"/>
          </a:ln>
        </p:spPr>
        <p:txBody>
          <a:bodyPr vert="horz" wrap="square" lIns="90000" tIns="45000" rIns="90000" bIns="45000" anchor="t" anchorCtr="1" compatLnSpc="0"/>
          <a:lstStyle/>
          <a:p>
            <a:pPr defTabSz="457200" hangingPunct="0"/>
            <a:endParaRPr lang="it-IT">
              <a:solidFill>
                <a:prstClr val="white"/>
              </a:solidFill>
              <a:latin typeface="Arial" pitchFamily="18"/>
              <a:ea typeface="Microsoft YaHei" pitchFamily="2"/>
              <a:cs typeface="Mangal" pitchFamily="2"/>
            </a:endParaRPr>
          </a:p>
        </p:txBody>
      </p:sp>
      <p:pic>
        <p:nvPicPr>
          <p:cNvPr id="15" name="Picture 12"/>
          <p:cNvPicPr>
            <a:picLocks noChangeAspect="1"/>
          </p:cNvPicPr>
          <p:nvPr/>
        </p:nvPicPr>
        <p:blipFill>
          <a:blip r:embed="rId6" cstate="print">
            <a:lum/>
            <a:alphaModFix/>
          </a:blip>
          <a:srcRect l="19985" t="9976" r="17180" b="10212"/>
          <a:stretch>
            <a:fillRect/>
          </a:stretch>
        </p:blipFill>
        <p:spPr>
          <a:xfrm rot="5400000">
            <a:off x="6395806" y="4180398"/>
            <a:ext cx="2142393" cy="27728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5"/>
          <p:cNvPicPr>
            <a:picLocks noChangeAspect="1"/>
          </p:cNvPicPr>
          <p:nvPr/>
        </p:nvPicPr>
        <p:blipFill>
          <a:blip r:embed="rId7" cstate="print">
            <a:lum/>
            <a:alphaModFix/>
          </a:blip>
          <a:srcRect/>
          <a:stretch>
            <a:fillRect/>
          </a:stretch>
        </p:blipFill>
        <p:spPr>
          <a:xfrm>
            <a:off x="158997" y="4053388"/>
            <a:ext cx="3844922" cy="261597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Rettangolo 18"/>
          <p:cNvSpPr/>
          <p:nvPr/>
        </p:nvSpPr>
        <p:spPr>
          <a:xfrm>
            <a:off x="4071960" y="5373216"/>
            <a:ext cx="1919892" cy="122298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defTabSz="457200">
              <a:defRPr sz="1800"/>
            </a:pPr>
            <a:r>
              <a:rPr lang="en-US" dirty="0">
                <a:solidFill>
                  <a:prstClr val="white"/>
                </a:solidFill>
                <a:ea typeface="Microsoft YaHei" pitchFamily="2"/>
                <a:cs typeface="Mangal" pitchFamily="2"/>
              </a:rPr>
              <a:t>Pollen grains fragmented and dispersed in atmosphere</a:t>
            </a:r>
          </a:p>
        </p:txBody>
      </p:sp>
      <p:pic>
        <p:nvPicPr>
          <p:cNvPr id="14" name="Picture 2"/>
          <p:cNvPicPr>
            <a:picLocks noChangeAspect="1"/>
          </p:cNvPicPr>
          <p:nvPr/>
        </p:nvPicPr>
        <p:blipFill>
          <a:blip r:embed="rId8" cstate="print">
            <a:lum/>
            <a:alphaModFix/>
          </a:blip>
          <a:srcRect l="69766" t="7438" r="10472" b="62714"/>
          <a:stretch>
            <a:fillRect/>
          </a:stretch>
        </p:blipFill>
        <p:spPr>
          <a:xfrm>
            <a:off x="3347864" y="2890176"/>
            <a:ext cx="1414080" cy="14029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Line 7"/>
          <p:cNvSpPr/>
          <p:nvPr/>
        </p:nvSpPr>
        <p:spPr>
          <a:xfrm>
            <a:off x="4067015" y="4653528"/>
            <a:ext cx="2047681" cy="872087"/>
          </a:xfrm>
          <a:prstGeom prst="line">
            <a:avLst/>
          </a:prstGeom>
          <a:noFill/>
          <a:ln w="28440">
            <a:solidFill>
              <a:srgbClr val="FFFF00"/>
            </a:solidFill>
            <a:prstDash val="solid"/>
            <a:miter/>
            <a:tailEnd type="arrow"/>
          </a:ln>
        </p:spPr>
        <p:txBody>
          <a:bodyPr vert="horz" wrap="square" lIns="90000" tIns="45000" rIns="90000" bIns="45000" anchor="t" anchorCtr="1" compatLnSpc="0"/>
          <a:lstStyle/>
          <a:p>
            <a:pPr defTabSz="457200" hangingPunct="0"/>
            <a:endParaRPr lang="it-IT">
              <a:solidFill>
                <a:prstClr val="white"/>
              </a:solidFill>
              <a:latin typeface="Arial" pitchFamily="18"/>
              <a:ea typeface="Microsoft YaHei" pitchFamily="2"/>
              <a:cs typeface="Mangal" pitchFamily="2"/>
            </a:endParaRPr>
          </a:p>
        </p:txBody>
      </p:sp>
    </p:spTree>
    <p:extLst>
      <p:ext uri="{BB962C8B-B14F-4D97-AF65-F5344CB8AC3E}">
        <p14:creationId xmlns:p14="http://schemas.microsoft.com/office/powerpoint/2010/main" val="98586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p:cNvPicPr>
          <p:nvPr/>
        </p:nvPicPr>
        <p:blipFill>
          <a:blip r:embed="rId3" cstate="print">
            <a:lum/>
            <a:alphaModFix/>
          </a:blip>
          <a:srcRect/>
          <a:stretch>
            <a:fillRect/>
          </a:stretch>
        </p:blipFill>
        <p:spPr>
          <a:xfrm>
            <a:off x="2843808" y="836712"/>
            <a:ext cx="4210545" cy="531415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2"/>
          <p:cNvSpPr txBox="1">
            <a:spLocks noGrp="1"/>
          </p:cNvSpPr>
          <p:nvPr>
            <p:ph type="title" idx="4294967295"/>
          </p:nvPr>
        </p:nvSpPr>
        <p:spPr>
          <a:xfrm>
            <a:off x="0" y="115888"/>
            <a:ext cx="5545138" cy="1728787"/>
          </a:xfr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2400" dirty="0" smtClean="0">
                <a:solidFill>
                  <a:srgbClr val="FFFFFF"/>
                </a:solidFill>
                <a:latin typeface="+mj-lt"/>
              </a:rPr>
              <a:t>D’Amato G et al.</a:t>
            </a:r>
            <a:br>
              <a:rPr lang="en-US" sz="2400" dirty="0" smtClean="0">
                <a:solidFill>
                  <a:srgbClr val="FFFFFF"/>
                </a:solidFill>
                <a:latin typeface="+mj-lt"/>
              </a:rPr>
            </a:br>
            <a:r>
              <a:rPr lang="en-US" sz="2400" b="1" dirty="0" smtClean="0">
                <a:solidFill>
                  <a:srgbClr val="FFFFFF"/>
                </a:solidFill>
                <a:latin typeface="+mj-lt"/>
              </a:rPr>
              <a:t> Environmental risk factors and allergic bronchial asthma.</a:t>
            </a:r>
            <a:br>
              <a:rPr lang="en-US" sz="2400" b="1" dirty="0" smtClean="0">
                <a:solidFill>
                  <a:srgbClr val="FFFFFF"/>
                </a:solidFill>
                <a:latin typeface="+mj-lt"/>
              </a:rPr>
            </a:br>
            <a:r>
              <a:rPr lang="en-US" sz="2400" b="1" dirty="0" smtClean="0">
                <a:solidFill>
                  <a:srgbClr val="FFFFFF"/>
                </a:solidFill>
                <a:latin typeface="+mj-lt"/>
              </a:rPr>
              <a:t> </a:t>
            </a:r>
            <a:r>
              <a:rPr lang="en-US" sz="2400" dirty="0" err="1" smtClean="0">
                <a:solidFill>
                  <a:srgbClr val="FFFFFF"/>
                </a:solidFill>
                <a:latin typeface="+mj-lt"/>
              </a:rPr>
              <a:t>Clin</a:t>
            </a:r>
            <a:r>
              <a:rPr lang="en-US" sz="2400" dirty="0" smtClean="0">
                <a:solidFill>
                  <a:srgbClr val="FFFFFF"/>
                </a:solidFill>
                <a:latin typeface="+mj-lt"/>
              </a:rPr>
              <a:t> Exp Allergy </a:t>
            </a:r>
            <a:r>
              <a:rPr lang="en-US" sz="2400" b="1" dirty="0" smtClean="0">
                <a:solidFill>
                  <a:srgbClr val="FFFFFF"/>
                </a:solidFill>
                <a:latin typeface="+mj-lt"/>
              </a:rPr>
              <a:t>2005</a:t>
            </a:r>
            <a:r>
              <a:rPr lang="en-US" sz="2400" dirty="0" smtClean="0">
                <a:solidFill>
                  <a:srgbClr val="FFFFFF"/>
                </a:solidFill>
                <a:latin typeface="+mj-lt"/>
              </a:rPr>
              <a:t>;35:1113-1124.</a:t>
            </a:r>
            <a:endParaRPr lang="en-US" sz="2400" dirty="0">
              <a:solidFill>
                <a:srgbClr val="FFFFFF"/>
              </a:solidFill>
              <a:latin typeface="+mj-lt"/>
            </a:endParaRPr>
          </a:p>
        </p:txBody>
      </p:sp>
      <p:sp>
        <p:nvSpPr>
          <p:cNvPr id="5" name="Rectangle 1"/>
          <p:cNvSpPr/>
          <p:nvPr/>
        </p:nvSpPr>
        <p:spPr>
          <a:xfrm>
            <a:off x="3635896" y="5138062"/>
            <a:ext cx="5448254" cy="15950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anchor="ctr" anchorCtr="0" compatLnSpc="0">
            <a:spAutoFit/>
          </a:bodyPr>
          <a:lstStyle/>
          <a:p>
            <a:pPr algn="ctr" defTabSz="457200" hangingPunct="0">
              <a:defRPr sz="1800"/>
            </a:pPr>
            <a:r>
              <a:rPr lang="it-IT" sz="2400" dirty="0">
                <a:solidFill>
                  <a:srgbClr val="FFFFFF"/>
                </a:solidFill>
                <a:ea typeface="Calibri" pitchFamily="1"/>
                <a:cs typeface="Times New Roman" pitchFamily="18"/>
              </a:rPr>
              <a:t>D’Amato G et al .</a:t>
            </a:r>
          </a:p>
          <a:p>
            <a:pPr algn="ctr" defTabSz="457200" hangingPunct="0">
              <a:defRPr sz="1800"/>
            </a:pPr>
            <a:r>
              <a:rPr lang="it-IT" sz="2400" b="1" dirty="0" err="1">
                <a:solidFill>
                  <a:srgbClr val="FFFFFF"/>
                </a:solidFill>
                <a:ea typeface="Calibri" pitchFamily="1"/>
                <a:cs typeface="Times New Roman" pitchFamily="18"/>
              </a:rPr>
              <a:t>Thunderstorm</a:t>
            </a:r>
            <a:r>
              <a:rPr lang="it-IT" sz="2400" b="1" dirty="0">
                <a:solidFill>
                  <a:srgbClr val="FFFFFF"/>
                </a:solidFill>
                <a:ea typeface="Calibri" pitchFamily="1"/>
                <a:cs typeface="Times New Roman" pitchFamily="18"/>
              </a:rPr>
              <a:t> </a:t>
            </a:r>
            <a:r>
              <a:rPr lang="it-IT" sz="2400" b="1" dirty="0" err="1">
                <a:solidFill>
                  <a:srgbClr val="FFFFFF"/>
                </a:solidFill>
                <a:ea typeface="Calibri" pitchFamily="1"/>
                <a:cs typeface="Times New Roman" pitchFamily="18"/>
              </a:rPr>
              <a:t>related</a:t>
            </a:r>
            <a:r>
              <a:rPr lang="it-IT" sz="2400" b="1" dirty="0">
                <a:solidFill>
                  <a:srgbClr val="FFFFFF"/>
                </a:solidFill>
                <a:ea typeface="Calibri" pitchFamily="1"/>
                <a:cs typeface="Times New Roman" pitchFamily="18"/>
              </a:rPr>
              <a:t> </a:t>
            </a:r>
            <a:r>
              <a:rPr lang="it-IT" sz="2400" b="1" dirty="0" err="1">
                <a:solidFill>
                  <a:srgbClr val="FFFFFF"/>
                </a:solidFill>
                <a:ea typeface="Calibri" pitchFamily="1"/>
                <a:cs typeface="Times New Roman" pitchFamily="18"/>
              </a:rPr>
              <a:t>asthma</a:t>
            </a:r>
            <a:r>
              <a:rPr lang="it-IT" sz="2400" b="1" dirty="0">
                <a:solidFill>
                  <a:srgbClr val="FFFFFF"/>
                </a:solidFill>
                <a:ea typeface="Calibri" pitchFamily="1"/>
                <a:cs typeface="Times New Roman" pitchFamily="18"/>
              </a:rPr>
              <a:t>: </a:t>
            </a:r>
            <a:r>
              <a:rPr lang="it-IT" sz="2400" b="1" dirty="0" err="1">
                <a:solidFill>
                  <a:srgbClr val="FFFFFF"/>
                </a:solidFill>
                <a:ea typeface="Calibri" pitchFamily="1"/>
                <a:cs typeface="Times New Roman" pitchFamily="18"/>
              </a:rPr>
              <a:t>what</a:t>
            </a:r>
            <a:r>
              <a:rPr lang="it-IT" sz="2400" b="1" dirty="0">
                <a:solidFill>
                  <a:srgbClr val="FFFFFF"/>
                </a:solidFill>
                <a:ea typeface="Calibri" pitchFamily="1"/>
                <a:cs typeface="Times New Roman" pitchFamily="18"/>
              </a:rPr>
              <a:t> </a:t>
            </a:r>
            <a:r>
              <a:rPr lang="it-IT" sz="2400" b="1" dirty="0" err="1">
                <a:solidFill>
                  <a:srgbClr val="FFFFFF"/>
                </a:solidFill>
                <a:ea typeface="Calibri" pitchFamily="1"/>
                <a:cs typeface="Times New Roman" pitchFamily="18"/>
              </a:rPr>
              <a:t>happens</a:t>
            </a:r>
            <a:r>
              <a:rPr lang="it-IT" sz="2400" b="1" dirty="0">
                <a:solidFill>
                  <a:srgbClr val="FFFFFF"/>
                </a:solidFill>
                <a:ea typeface="Calibri" pitchFamily="1"/>
                <a:cs typeface="Times New Roman" pitchFamily="18"/>
              </a:rPr>
              <a:t> and </a:t>
            </a:r>
            <a:r>
              <a:rPr lang="it-IT" sz="2400" b="1" dirty="0" err="1">
                <a:solidFill>
                  <a:srgbClr val="FFFFFF"/>
                </a:solidFill>
                <a:ea typeface="Calibri" pitchFamily="1"/>
                <a:cs typeface="Times New Roman" pitchFamily="18"/>
              </a:rPr>
              <a:t>why</a:t>
            </a:r>
            <a:r>
              <a:rPr lang="it-IT" sz="2400" b="1" dirty="0">
                <a:solidFill>
                  <a:srgbClr val="FFFFFF"/>
                </a:solidFill>
                <a:ea typeface="Calibri" pitchFamily="1"/>
                <a:cs typeface="Times New Roman" pitchFamily="18"/>
              </a:rPr>
              <a:t>.</a:t>
            </a:r>
            <a:r>
              <a:rPr lang="it-IT" sz="2400" dirty="0">
                <a:solidFill>
                  <a:srgbClr val="FFFFFF"/>
                </a:solidFill>
                <a:ea typeface="Calibri" pitchFamily="1"/>
                <a:cs typeface="Times New Roman" pitchFamily="18"/>
              </a:rPr>
              <a:t> </a:t>
            </a:r>
          </a:p>
          <a:p>
            <a:pPr defTabSz="457200"/>
            <a:r>
              <a:rPr lang="it-IT" sz="2400" dirty="0" err="1">
                <a:solidFill>
                  <a:srgbClr val="FFFFFF"/>
                </a:solidFill>
                <a:ea typeface="Calibri" pitchFamily="1"/>
                <a:cs typeface="Times New Roman" pitchFamily="18"/>
              </a:rPr>
              <a:t>Clin</a:t>
            </a:r>
            <a:r>
              <a:rPr lang="it-IT" sz="2400" dirty="0">
                <a:solidFill>
                  <a:srgbClr val="FFFFFF"/>
                </a:solidFill>
                <a:ea typeface="Calibri" pitchFamily="1"/>
                <a:cs typeface="Times New Roman" pitchFamily="18"/>
              </a:rPr>
              <a:t> </a:t>
            </a:r>
            <a:r>
              <a:rPr lang="it-IT" sz="2400" dirty="0" err="1">
                <a:solidFill>
                  <a:srgbClr val="FFFFFF"/>
                </a:solidFill>
                <a:ea typeface="Calibri" pitchFamily="1"/>
                <a:cs typeface="Times New Roman" pitchFamily="18"/>
              </a:rPr>
              <a:t>Exp</a:t>
            </a:r>
            <a:r>
              <a:rPr lang="it-IT" sz="2400" dirty="0">
                <a:solidFill>
                  <a:srgbClr val="FFFFFF"/>
                </a:solidFill>
                <a:ea typeface="Calibri" pitchFamily="1"/>
                <a:cs typeface="Times New Roman" pitchFamily="18"/>
              </a:rPr>
              <a:t> </a:t>
            </a:r>
            <a:r>
              <a:rPr lang="it-IT" sz="2400" dirty="0" err="1">
                <a:solidFill>
                  <a:srgbClr val="FFFFFF"/>
                </a:solidFill>
                <a:ea typeface="Calibri" pitchFamily="1"/>
                <a:cs typeface="Times New Roman" pitchFamily="18"/>
              </a:rPr>
              <a:t>Allergy</a:t>
            </a:r>
            <a:r>
              <a:rPr lang="it-IT" sz="2400" dirty="0">
                <a:solidFill>
                  <a:srgbClr val="FFFFFF"/>
                </a:solidFill>
                <a:ea typeface="Calibri" pitchFamily="1"/>
                <a:cs typeface="Times New Roman" pitchFamily="18"/>
              </a:rPr>
              <a:t> </a:t>
            </a:r>
            <a:r>
              <a:rPr lang="it-IT" sz="2400" b="1" dirty="0">
                <a:solidFill>
                  <a:srgbClr val="FFFFFF"/>
                </a:solidFill>
              </a:rPr>
              <a:t>2016 </a:t>
            </a:r>
            <a:r>
              <a:rPr lang="it-IT" sz="2400" dirty="0">
                <a:solidFill>
                  <a:srgbClr val="FFFFFF"/>
                </a:solidFill>
              </a:rPr>
              <a:t>;(46) :390–396. </a:t>
            </a:r>
          </a:p>
        </p:txBody>
      </p:sp>
    </p:spTree>
    <p:extLst>
      <p:ext uri="{BB962C8B-B14F-4D97-AF65-F5344CB8AC3E}">
        <p14:creationId xmlns:p14="http://schemas.microsoft.com/office/powerpoint/2010/main" val="2299182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extLst>
              <p:ext uri="{D42A27DB-BD31-4B8C-83A1-F6EECF244321}">
                <p14:modId xmlns:p14="http://schemas.microsoft.com/office/powerpoint/2010/main" val="2378876758"/>
              </p:ext>
            </p:extLst>
          </p:nvPr>
        </p:nvGraphicFramePr>
        <p:xfrm>
          <a:off x="3779912" y="1196752"/>
          <a:ext cx="5140079" cy="3152520"/>
        </p:xfrm>
        <a:graphic>
          <a:graphicData uri="http://schemas.openxmlformats.org/presentationml/2006/ole">
            <mc:AlternateContent xmlns:mc="http://schemas.openxmlformats.org/markup-compatibility/2006">
              <mc:Choice xmlns:v="urn:schemas-microsoft-com:vml" Requires="v">
                <p:oleObj spid="_x0000_s2051" r:id="rId4" imgW="5668166" imgH="4704762" progId="">
                  <p:embed/>
                </p:oleObj>
              </mc:Choice>
              <mc:Fallback>
                <p:oleObj r:id="rId4" imgW="5668166" imgH="47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1196752"/>
                        <a:ext cx="5140079" cy="3152520"/>
                      </a:xfrm>
                      <a:prstGeom prst="rect">
                        <a:avLst/>
                      </a:prstGeom>
                      <a:noFill/>
                      <a:ln w="9525">
                        <a:solidFill>
                          <a:srgbClr val="93CDDD"/>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ttangolo 4"/>
          <p:cNvSpPr/>
          <p:nvPr/>
        </p:nvSpPr>
        <p:spPr>
          <a:xfrm>
            <a:off x="0" y="5147770"/>
            <a:ext cx="9144000" cy="15935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p:spPr>
        <p:style>
          <a:lnRef idx="1">
            <a:schemeClr val="accent5"/>
          </a:lnRef>
          <a:fillRef idx="2">
            <a:schemeClr val="accent5"/>
          </a:fillRef>
          <a:effectRef idx="1">
            <a:schemeClr val="accent5"/>
          </a:effectRef>
          <a:fontRef idx="minor">
            <a:schemeClr val="dk1"/>
          </a:fontRef>
        </p:style>
        <p:txBody>
          <a:bodyPr vert="horz" wrap="square" lIns="90000" tIns="45000" rIns="90000" bIns="45000" anchor="t" anchorCtr="0" compatLnSpc="0">
            <a:spAutoFit/>
          </a:bodyPr>
          <a:lstStyle/>
          <a:p>
            <a:pPr algn="ctr" defTabSz="457200">
              <a:defRPr sz="1800"/>
            </a:pPr>
            <a:r>
              <a:rPr lang="en-GB" sz="2400" b="1" dirty="0">
                <a:solidFill>
                  <a:srgbClr val="FFFFFF"/>
                </a:solidFill>
                <a:ea typeface="Microsoft YaHei" pitchFamily="2"/>
                <a:cs typeface="Mangal" pitchFamily="2"/>
              </a:rPr>
              <a:t>Thunderstorm-related  respiratory allergy and asthma outbreaks and relapse.</a:t>
            </a:r>
          </a:p>
          <a:p>
            <a:pPr algn="ctr" defTabSz="457200">
              <a:defRPr sz="1800"/>
            </a:pPr>
            <a:r>
              <a:rPr lang="en-GB" sz="2400" b="1" dirty="0" err="1">
                <a:solidFill>
                  <a:srgbClr val="FFFFFF"/>
                </a:solidFill>
                <a:ea typeface="Microsoft YaHei" pitchFamily="2"/>
                <a:cs typeface="Mangal" pitchFamily="2"/>
              </a:rPr>
              <a:t>Gennaro</a:t>
            </a:r>
            <a:r>
              <a:rPr lang="en-GB" sz="2400" b="1" dirty="0">
                <a:solidFill>
                  <a:srgbClr val="FFFFFF"/>
                </a:solidFill>
                <a:ea typeface="Microsoft YaHei" pitchFamily="2"/>
                <a:cs typeface="Mangal" pitchFamily="2"/>
              </a:rPr>
              <a:t> D'Amato et al. </a:t>
            </a:r>
          </a:p>
          <a:p>
            <a:pPr algn="ctr" defTabSz="457200">
              <a:defRPr sz="1800"/>
            </a:pPr>
            <a:r>
              <a:rPr lang="en-GB" sz="2400" b="1" dirty="0">
                <a:solidFill>
                  <a:srgbClr val="FFFFFF"/>
                </a:solidFill>
                <a:ea typeface="Microsoft YaHei" pitchFamily="2"/>
                <a:cs typeface="Mangal" pitchFamily="2"/>
              </a:rPr>
              <a:t>BMJ, 2005; Allergy, 2007; ERR, 2014; </a:t>
            </a:r>
            <a:r>
              <a:rPr lang="en-GB" sz="2400" b="1" dirty="0" err="1">
                <a:solidFill>
                  <a:srgbClr val="FFFFFF"/>
                </a:solidFill>
                <a:ea typeface="Microsoft YaHei" pitchFamily="2"/>
                <a:cs typeface="Mangal" pitchFamily="2"/>
              </a:rPr>
              <a:t>Clin</a:t>
            </a:r>
            <a:r>
              <a:rPr lang="en-GB" sz="2400" b="1" dirty="0">
                <a:solidFill>
                  <a:srgbClr val="FFFFFF"/>
                </a:solidFill>
                <a:ea typeface="Microsoft YaHei" pitchFamily="2"/>
                <a:cs typeface="Mangal" pitchFamily="2"/>
              </a:rPr>
              <a:t> </a:t>
            </a:r>
            <a:r>
              <a:rPr lang="en-GB" sz="2400" b="1" dirty="0" err="1">
                <a:solidFill>
                  <a:srgbClr val="FFFFFF"/>
                </a:solidFill>
                <a:ea typeface="Microsoft YaHei" pitchFamily="2"/>
                <a:cs typeface="Mangal" pitchFamily="2"/>
              </a:rPr>
              <a:t>Exp</a:t>
            </a:r>
            <a:r>
              <a:rPr lang="en-GB" sz="2400" b="1" dirty="0">
                <a:solidFill>
                  <a:srgbClr val="FFFFFF"/>
                </a:solidFill>
                <a:ea typeface="Microsoft YaHei" pitchFamily="2"/>
                <a:cs typeface="Mangal" pitchFamily="2"/>
              </a:rPr>
              <a:t> Allergy, 2016</a:t>
            </a:r>
          </a:p>
        </p:txBody>
      </p:sp>
      <p:pic>
        <p:nvPicPr>
          <p:cNvPr id="6" name="Picture 6"/>
          <p:cNvPicPr>
            <a:picLocks noChangeAspect="1"/>
          </p:cNvPicPr>
          <p:nvPr/>
        </p:nvPicPr>
        <p:blipFill>
          <a:blip r:embed="rId6" cstate="print">
            <a:lum/>
            <a:alphaModFix/>
          </a:blip>
          <a:srcRect l="3215" t="6429" r="3244" b="16162"/>
          <a:stretch>
            <a:fillRect/>
          </a:stretch>
        </p:blipFill>
        <p:spPr>
          <a:xfrm>
            <a:off x="107640" y="1052736"/>
            <a:ext cx="1130760" cy="935639"/>
          </a:xfrm>
          <a:prstGeom prst="rect">
            <a:avLst/>
          </a:prstGeom>
          <a:ln/>
        </p:spPr>
        <p:style>
          <a:lnRef idx="1">
            <a:schemeClr val="accent5"/>
          </a:lnRef>
          <a:fillRef idx="2">
            <a:schemeClr val="accent5"/>
          </a:fillRef>
          <a:effectRef idx="1">
            <a:schemeClr val="accent5"/>
          </a:effectRef>
          <a:fontRef idx="minor">
            <a:schemeClr val="dk1"/>
          </a:fontRef>
        </p:style>
      </p:pic>
      <p:sp>
        <p:nvSpPr>
          <p:cNvPr id="7" name="AutoShape 8"/>
          <p:cNvSpPr/>
          <p:nvPr/>
        </p:nvSpPr>
        <p:spPr>
          <a:xfrm>
            <a:off x="155520" y="-144360"/>
            <a:ext cx="3045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lstStyle/>
          <a:p>
            <a:pPr defTabSz="457200" hangingPunct="0"/>
            <a:endParaRPr lang="it-IT">
              <a:solidFill>
                <a:prstClr val="white"/>
              </a:solidFill>
              <a:latin typeface="Arial" pitchFamily="18"/>
              <a:ea typeface="Microsoft YaHei" pitchFamily="2"/>
              <a:cs typeface="Mangal" pitchFamily="2"/>
            </a:endParaRPr>
          </a:p>
        </p:txBody>
      </p:sp>
      <p:pic>
        <p:nvPicPr>
          <p:cNvPr id="8" name="Picture 10"/>
          <p:cNvPicPr>
            <a:picLocks noChangeAspect="1"/>
          </p:cNvPicPr>
          <p:nvPr/>
        </p:nvPicPr>
        <p:blipFill>
          <a:blip r:embed="rId7" cstate="print">
            <a:lum/>
            <a:alphaModFix/>
          </a:blip>
          <a:srcRect/>
          <a:stretch>
            <a:fillRect/>
          </a:stretch>
        </p:blipFill>
        <p:spPr>
          <a:xfrm>
            <a:off x="107640" y="2132736"/>
            <a:ext cx="1151640" cy="866159"/>
          </a:xfrm>
          <a:prstGeom prst="rect">
            <a:avLst/>
          </a:prstGeom>
          <a:ln/>
        </p:spPr>
        <p:style>
          <a:lnRef idx="1">
            <a:schemeClr val="accent5"/>
          </a:lnRef>
          <a:fillRef idx="2">
            <a:schemeClr val="accent5"/>
          </a:fillRef>
          <a:effectRef idx="1">
            <a:schemeClr val="accent5"/>
          </a:effectRef>
          <a:fontRef idx="minor">
            <a:schemeClr val="dk1"/>
          </a:fontRef>
        </p:style>
      </p:pic>
      <p:pic>
        <p:nvPicPr>
          <p:cNvPr id="9" name="Picture 12"/>
          <p:cNvPicPr>
            <a:picLocks noChangeAspect="1"/>
          </p:cNvPicPr>
          <p:nvPr/>
        </p:nvPicPr>
        <p:blipFill>
          <a:blip r:embed="rId8" cstate="print">
            <a:lum/>
            <a:alphaModFix/>
          </a:blip>
          <a:srcRect/>
          <a:stretch>
            <a:fillRect/>
          </a:stretch>
        </p:blipFill>
        <p:spPr>
          <a:xfrm>
            <a:off x="107640" y="3141095"/>
            <a:ext cx="1106280" cy="1106280"/>
          </a:xfrm>
          <a:prstGeom prst="rect">
            <a:avLst/>
          </a:prstGeom>
          <a:ln/>
        </p:spPr>
        <p:style>
          <a:lnRef idx="1">
            <a:schemeClr val="accent5"/>
          </a:lnRef>
          <a:fillRef idx="2">
            <a:schemeClr val="accent5"/>
          </a:fillRef>
          <a:effectRef idx="1">
            <a:schemeClr val="accent5"/>
          </a:effectRef>
          <a:fontRef idx="minor">
            <a:schemeClr val="dk1"/>
          </a:fontRef>
        </p:style>
      </p:pic>
      <p:pic>
        <p:nvPicPr>
          <p:cNvPr id="10" name="Picture 14"/>
          <p:cNvPicPr>
            <a:picLocks noChangeAspect="1"/>
          </p:cNvPicPr>
          <p:nvPr/>
        </p:nvPicPr>
        <p:blipFill>
          <a:blip r:embed="rId9" cstate="print">
            <a:lum/>
            <a:alphaModFix/>
          </a:blip>
          <a:srcRect/>
          <a:stretch>
            <a:fillRect/>
          </a:stretch>
        </p:blipFill>
        <p:spPr>
          <a:xfrm>
            <a:off x="107640" y="4365096"/>
            <a:ext cx="1098719" cy="719640"/>
          </a:xfrm>
          <a:prstGeom prst="rect">
            <a:avLst/>
          </a:prstGeom>
          <a:ln/>
        </p:spPr>
        <p:style>
          <a:lnRef idx="1">
            <a:schemeClr val="accent5"/>
          </a:lnRef>
          <a:fillRef idx="2">
            <a:schemeClr val="accent5"/>
          </a:fillRef>
          <a:effectRef idx="1">
            <a:schemeClr val="accent5"/>
          </a:effectRef>
          <a:fontRef idx="minor">
            <a:schemeClr val="dk1"/>
          </a:fontRef>
        </p:style>
      </p:pic>
      <p:sp>
        <p:nvSpPr>
          <p:cNvPr id="11" name="CasellaDiTesto 11"/>
          <p:cNvSpPr/>
          <p:nvPr/>
        </p:nvSpPr>
        <p:spPr>
          <a:xfrm>
            <a:off x="1403280" y="1268736"/>
            <a:ext cx="1872720" cy="364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defTabSz="457200">
              <a:defRPr sz="1800"/>
            </a:pPr>
            <a:r>
              <a:rPr lang="en-GB" b="1">
                <a:solidFill>
                  <a:srgbClr val="FFFFFF"/>
                </a:solidFill>
                <a:latin typeface="Arial" pitchFamily="18"/>
                <a:ea typeface="Microsoft YaHei" pitchFamily="2"/>
                <a:cs typeface="Mangal" pitchFamily="2"/>
              </a:rPr>
              <a:t>Grass pollens</a:t>
            </a:r>
          </a:p>
        </p:txBody>
      </p:sp>
      <p:sp>
        <p:nvSpPr>
          <p:cNvPr id="12" name="CasellaDiTesto 12"/>
          <p:cNvSpPr/>
          <p:nvPr/>
        </p:nvSpPr>
        <p:spPr>
          <a:xfrm>
            <a:off x="1403280" y="2339015"/>
            <a:ext cx="2088719" cy="364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defTabSz="457200">
              <a:defRPr sz="1800"/>
            </a:pPr>
            <a:r>
              <a:rPr lang="en-GB" b="1">
                <a:solidFill>
                  <a:srgbClr val="FFFFFF"/>
                </a:solidFill>
                <a:latin typeface="Arial" pitchFamily="18"/>
                <a:ea typeface="Microsoft YaHei" pitchFamily="2"/>
                <a:cs typeface="Mangal" pitchFamily="2"/>
              </a:rPr>
              <a:t>Parietaria pollens</a:t>
            </a:r>
          </a:p>
        </p:txBody>
      </p:sp>
      <p:sp>
        <p:nvSpPr>
          <p:cNvPr id="13" name="CasellaDiTesto 13"/>
          <p:cNvSpPr/>
          <p:nvPr/>
        </p:nvSpPr>
        <p:spPr>
          <a:xfrm>
            <a:off x="1403280" y="3420096"/>
            <a:ext cx="2088719" cy="364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defTabSz="457200">
              <a:defRPr sz="1800"/>
            </a:pPr>
            <a:r>
              <a:rPr lang="en-GB" b="1">
                <a:solidFill>
                  <a:srgbClr val="FFFFFF"/>
                </a:solidFill>
                <a:latin typeface="Arial" pitchFamily="18"/>
                <a:ea typeface="Microsoft YaHei" pitchFamily="2"/>
                <a:cs typeface="Mangal" pitchFamily="2"/>
              </a:rPr>
              <a:t>Olea pollens</a:t>
            </a:r>
          </a:p>
        </p:txBody>
      </p:sp>
      <p:sp>
        <p:nvSpPr>
          <p:cNvPr id="14" name="CasellaDiTesto 14"/>
          <p:cNvSpPr/>
          <p:nvPr/>
        </p:nvSpPr>
        <p:spPr>
          <a:xfrm>
            <a:off x="1403280" y="4499375"/>
            <a:ext cx="2088719" cy="364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defTabSz="457200">
              <a:defRPr sz="1800"/>
            </a:pPr>
            <a:r>
              <a:rPr lang="en-GB" b="1">
                <a:solidFill>
                  <a:srgbClr val="FFFFFF"/>
                </a:solidFill>
                <a:latin typeface="Arial" pitchFamily="18"/>
                <a:ea typeface="Microsoft YaHei" pitchFamily="2"/>
                <a:cs typeface="Mangal" pitchFamily="2"/>
              </a:rPr>
              <a:t>Alternaria</a:t>
            </a:r>
          </a:p>
        </p:txBody>
      </p:sp>
    </p:spTree>
    <p:extLst>
      <p:ext uri="{BB962C8B-B14F-4D97-AF65-F5344CB8AC3E}">
        <p14:creationId xmlns:p14="http://schemas.microsoft.com/office/powerpoint/2010/main" val="22591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p:nvPr/>
        </p:nvSpPr>
        <p:spPr>
          <a:xfrm>
            <a:off x="0" y="4797152"/>
            <a:ext cx="9144000" cy="15935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bg2"/>
          </a:solidFill>
          <a:ln/>
        </p:spPr>
        <p:style>
          <a:lnRef idx="2">
            <a:schemeClr val="accent1"/>
          </a:lnRef>
          <a:fillRef idx="1">
            <a:schemeClr val="lt1"/>
          </a:fillRef>
          <a:effectRef idx="0">
            <a:schemeClr val="accent1"/>
          </a:effectRef>
          <a:fontRef idx="minor">
            <a:schemeClr val="dk1"/>
          </a:fontRef>
        </p:style>
        <p:txBody>
          <a:bodyPr vert="horz" wrap="square" lIns="90000" tIns="45000" rIns="90000" bIns="45000" anchor="t" anchorCtr="0" compatLnSpc="0">
            <a:spAutoFit/>
          </a:bodyPr>
          <a:lstStyle/>
          <a:p>
            <a:pPr algn="just" defTabSz="457200">
              <a:defRPr sz="1800"/>
            </a:pPr>
            <a:r>
              <a:rPr lang="en-US" sz="2400" b="1" dirty="0">
                <a:solidFill>
                  <a:srgbClr val="FFFFFF"/>
                </a:solidFill>
                <a:ea typeface="Microsoft YaHei" pitchFamily="2"/>
                <a:cs typeface="Mangal" pitchFamily="2"/>
              </a:rPr>
              <a:t>Now rhino conjunctivitis and asthma  are controlled, during Spring  months,  with  antihistamines (Fexofenadine 120 </a:t>
            </a:r>
            <a:r>
              <a:rPr lang="en-US" sz="2400" b="1" dirty="0" err="1">
                <a:solidFill>
                  <a:srgbClr val="FFFFFF"/>
                </a:solidFill>
                <a:ea typeface="Microsoft YaHei" pitchFamily="2"/>
                <a:cs typeface="Mangal" pitchFamily="2"/>
              </a:rPr>
              <a:t>o.d</a:t>
            </a:r>
            <a:r>
              <a:rPr lang="en-US" sz="2400" b="1" dirty="0">
                <a:solidFill>
                  <a:srgbClr val="FFFFFF"/>
                </a:solidFill>
                <a:ea typeface="Microsoft YaHei" pitchFamily="2"/>
                <a:cs typeface="Mangal" pitchFamily="2"/>
              </a:rPr>
              <a:t>., nasal triamcinolone </a:t>
            </a:r>
            <a:r>
              <a:rPr lang="en-US" sz="2400" b="1" dirty="0" err="1">
                <a:solidFill>
                  <a:srgbClr val="FFFFFF"/>
                </a:solidFill>
                <a:ea typeface="Microsoft YaHei" pitchFamily="2"/>
                <a:cs typeface="Mangal" pitchFamily="2"/>
              </a:rPr>
              <a:t>acetonide</a:t>
            </a:r>
            <a:r>
              <a:rPr lang="en-US" sz="2400" b="1" dirty="0">
                <a:solidFill>
                  <a:srgbClr val="FFFFFF"/>
                </a:solidFill>
                <a:ea typeface="Microsoft YaHei" pitchFamily="2"/>
                <a:cs typeface="Mangal" pitchFamily="2"/>
              </a:rPr>
              <a:t> </a:t>
            </a:r>
            <a:r>
              <a:rPr lang="en-US" sz="2400" b="1" dirty="0" err="1">
                <a:solidFill>
                  <a:srgbClr val="FFFFFF"/>
                </a:solidFill>
                <a:ea typeface="Microsoft YaHei" pitchFamily="2"/>
                <a:cs typeface="Mangal" pitchFamily="2"/>
              </a:rPr>
              <a:t>o.d</a:t>
            </a:r>
            <a:r>
              <a:rPr lang="en-US" sz="2400" b="1" dirty="0">
                <a:solidFill>
                  <a:srgbClr val="FFFFFF"/>
                </a:solidFill>
                <a:ea typeface="Microsoft YaHei" pitchFamily="2"/>
                <a:cs typeface="Mangal" pitchFamily="2"/>
              </a:rPr>
              <a:t>. and inhaled fluticasone 250 mcg 2 puffs morning and  2 evening)   </a:t>
            </a:r>
          </a:p>
        </p:txBody>
      </p:sp>
      <p:grpSp>
        <p:nvGrpSpPr>
          <p:cNvPr id="5" name="Groupe 4"/>
          <p:cNvGrpSpPr/>
          <p:nvPr/>
        </p:nvGrpSpPr>
        <p:grpSpPr>
          <a:xfrm>
            <a:off x="1331640" y="1034056"/>
            <a:ext cx="6476760" cy="3619080"/>
            <a:chOff x="1331640" y="1034056"/>
            <a:chExt cx="6476760" cy="3619080"/>
          </a:xfrm>
        </p:grpSpPr>
        <p:pic>
          <p:nvPicPr>
            <p:cNvPr id="3" name="Picture 2"/>
            <p:cNvPicPr>
              <a:picLocks noChangeAspect="1"/>
            </p:cNvPicPr>
            <p:nvPr/>
          </p:nvPicPr>
          <p:blipFill>
            <a:blip r:embed="rId3" cstate="print">
              <a:lum/>
              <a:alphaModFix/>
            </a:blip>
            <a:srcRect/>
            <a:stretch>
              <a:fillRect/>
            </a:stretch>
          </p:blipFill>
          <p:spPr>
            <a:xfrm>
              <a:off x="1331640" y="1034056"/>
              <a:ext cx="6476760" cy="36190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Rectangle 3"/>
            <p:cNvSpPr/>
            <p:nvPr/>
          </p:nvSpPr>
          <p:spPr>
            <a:xfrm>
              <a:off x="5604068" y="1510145"/>
              <a:ext cx="576198" cy="817419"/>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grpSp>
    </p:spTree>
    <p:extLst>
      <p:ext uri="{BB962C8B-B14F-4D97-AF65-F5344CB8AC3E}">
        <p14:creationId xmlns:p14="http://schemas.microsoft.com/office/powerpoint/2010/main" val="355622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a:blip r:embed="rId3" cstate="print">
            <a:lum/>
            <a:alphaModFix/>
          </a:blip>
          <a:srcRect/>
          <a:stretch>
            <a:fillRect/>
          </a:stretch>
        </p:blipFill>
        <p:spPr>
          <a:xfrm>
            <a:off x="5076056" y="5399640"/>
            <a:ext cx="1902960" cy="1269720"/>
          </a:xfrm>
          <a:prstGeom prst="rect">
            <a:avLst/>
          </a:prstGeom>
          <a:ln/>
        </p:spPr>
        <p:style>
          <a:lnRef idx="2">
            <a:schemeClr val="accent2"/>
          </a:lnRef>
          <a:fillRef idx="1">
            <a:schemeClr val="lt1"/>
          </a:fillRef>
          <a:effectRef idx="0">
            <a:schemeClr val="accent2"/>
          </a:effectRef>
          <a:fontRef idx="minor">
            <a:schemeClr val="dk1"/>
          </a:fontRef>
        </p:style>
      </p:pic>
      <p:sp>
        <p:nvSpPr>
          <p:cNvPr id="3" name="CasellaDiTesto 3"/>
          <p:cNvSpPr/>
          <p:nvPr/>
        </p:nvSpPr>
        <p:spPr>
          <a:xfrm>
            <a:off x="0" y="4083289"/>
            <a:ext cx="9144000" cy="12179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vert="horz" wrap="square" lIns="90000" tIns="45000" rIns="90000" bIns="45000" anchor="t" anchorCtr="0" compatLnSpc="0">
            <a:spAutoFit/>
          </a:bodyPr>
          <a:lstStyle/>
          <a:p>
            <a:pPr algn="ctr" defTabSz="457200">
              <a:buClr>
                <a:srgbClr val="FFFFFF"/>
              </a:buClr>
              <a:buSzPct val="45000"/>
              <a:defRPr sz="1800"/>
            </a:pPr>
            <a:r>
              <a:rPr lang="en-US" sz="2400" b="1" dirty="0">
                <a:solidFill>
                  <a:prstClr val="white"/>
                </a:solidFill>
                <a:ea typeface="Microsoft YaHei" pitchFamily="2"/>
                <a:cs typeface="Mangal" pitchFamily="2"/>
              </a:rPr>
              <a:t>A. M. (football player ) </a:t>
            </a:r>
          </a:p>
          <a:p>
            <a:pPr algn="ctr" defTabSz="457200">
              <a:buClr>
                <a:srgbClr val="FFFFFF"/>
              </a:buClr>
              <a:buSzPct val="45000"/>
              <a:defRPr sz="1800"/>
            </a:pPr>
            <a:r>
              <a:rPr lang="en-US" sz="2400" b="1" dirty="0">
                <a:solidFill>
                  <a:prstClr val="white"/>
                </a:solidFill>
                <a:ea typeface="Microsoft YaHei" pitchFamily="2"/>
                <a:cs typeface="Mangal" pitchFamily="2"/>
              </a:rPr>
              <a:t>Diagnosis: Atopic ocular and nasal symptoms, oral  allergic syndrome and asthma (sensitization to grasses).</a:t>
            </a:r>
          </a:p>
        </p:txBody>
      </p:sp>
      <p:pic>
        <p:nvPicPr>
          <p:cNvPr id="4" name="Picture 2"/>
          <p:cNvPicPr>
            <a:picLocks noChangeAspect="1"/>
          </p:cNvPicPr>
          <p:nvPr/>
        </p:nvPicPr>
        <p:blipFill>
          <a:blip r:embed="rId4" cstate="print">
            <a:lum/>
            <a:alphaModFix/>
          </a:blip>
          <a:srcRect l="9632" r="18109"/>
          <a:stretch>
            <a:fillRect/>
          </a:stretch>
        </p:blipFill>
        <p:spPr>
          <a:xfrm>
            <a:off x="3851920" y="5517360"/>
            <a:ext cx="1080720" cy="995040"/>
          </a:xfrm>
          <a:prstGeom prst="rect">
            <a:avLst/>
          </a:prstGeom>
          <a:ln/>
        </p:spPr>
        <p:style>
          <a:lnRef idx="2">
            <a:schemeClr val="accent2"/>
          </a:lnRef>
          <a:fillRef idx="1">
            <a:schemeClr val="lt1"/>
          </a:fillRef>
          <a:effectRef idx="0">
            <a:schemeClr val="accent2"/>
          </a:effectRef>
          <a:fontRef idx="minor">
            <a:schemeClr val="dk1"/>
          </a:fontRef>
        </p:style>
      </p:pic>
      <p:pic>
        <p:nvPicPr>
          <p:cNvPr id="5" name="Picture 4"/>
          <p:cNvPicPr>
            <a:picLocks noChangeAspect="1"/>
          </p:cNvPicPr>
          <p:nvPr/>
        </p:nvPicPr>
        <p:blipFill>
          <a:blip r:embed="rId5" cstate="print">
            <a:lum/>
            <a:alphaModFix/>
          </a:blip>
          <a:srcRect r="28201"/>
          <a:stretch>
            <a:fillRect/>
          </a:stretch>
        </p:blipFill>
        <p:spPr>
          <a:xfrm>
            <a:off x="179512" y="5706179"/>
            <a:ext cx="1584048" cy="733320"/>
          </a:xfrm>
          <a:prstGeom prst="rect">
            <a:avLst/>
          </a:prstGeom>
          <a:ln/>
        </p:spPr>
        <p:style>
          <a:lnRef idx="2">
            <a:schemeClr val="accent2"/>
          </a:lnRef>
          <a:fillRef idx="1">
            <a:schemeClr val="lt1"/>
          </a:fillRef>
          <a:effectRef idx="0">
            <a:schemeClr val="accent2"/>
          </a:effectRef>
          <a:fontRef idx="minor">
            <a:schemeClr val="dk1"/>
          </a:fontRef>
        </p:style>
      </p:pic>
      <p:pic>
        <p:nvPicPr>
          <p:cNvPr id="6" name="Picture 6"/>
          <p:cNvPicPr>
            <a:picLocks noChangeAspect="1"/>
          </p:cNvPicPr>
          <p:nvPr/>
        </p:nvPicPr>
        <p:blipFill>
          <a:blip r:embed="rId6" cstate="print">
            <a:lum/>
            <a:alphaModFix/>
          </a:blip>
          <a:srcRect/>
          <a:stretch>
            <a:fillRect/>
          </a:stretch>
        </p:blipFill>
        <p:spPr>
          <a:xfrm>
            <a:off x="1979712" y="5423580"/>
            <a:ext cx="1704960" cy="1193399"/>
          </a:xfrm>
          <a:prstGeom prst="rect">
            <a:avLst/>
          </a:prstGeom>
          <a:ln/>
        </p:spPr>
        <p:style>
          <a:lnRef idx="2">
            <a:schemeClr val="accent2"/>
          </a:lnRef>
          <a:fillRef idx="1">
            <a:schemeClr val="lt1"/>
          </a:fillRef>
          <a:effectRef idx="0">
            <a:schemeClr val="accent2"/>
          </a:effectRef>
          <a:fontRef idx="minor">
            <a:schemeClr val="dk1"/>
          </a:fontRef>
        </p:style>
      </p:pic>
      <p:pic>
        <p:nvPicPr>
          <p:cNvPr id="7" name="Picture 2"/>
          <p:cNvPicPr>
            <a:picLocks noChangeAspect="1"/>
          </p:cNvPicPr>
          <p:nvPr/>
        </p:nvPicPr>
        <p:blipFill>
          <a:blip r:embed="rId7" cstate="print">
            <a:lum/>
            <a:alphaModFix/>
          </a:blip>
          <a:srcRect/>
          <a:stretch>
            <a:fillRect/>
          </a:stretch>
        </p:blipFill>
        <p:spPr>
          <a:xfrm>
            <a:off x="1993782" y="1060817"/>
            <a:ext cx="5240160" cy="294424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lnRef>
          <a:fillRef idx="1">
            <a:schemeClr val="lt1"/>
          </a:fillRef>
          <a:effectRef idx="0">
            <a:schemeClr val="accent5"/>
          </a:effectRef>
          <a:fontRef idx="minor">
            <a:schemeClr val="dk1"/>
          </a:fontRef>
        </p:style>
      </p:pic>
      <p:pic>
        <p:nvPicPr>
          <p:cNvPr id="8" name="Picture 2"/>
          <p:cNvPicPr>
            <a:picLocks noChangeAspect="1"/>
          </p:cNvPicPr>
          <p:nvPr/>
        </p:nvPicPr>
        <p:blipFill>
          <a:blip r:embed="rId8" cstate="print">
            <a:lum/>
            <a:alphaModFix/>
          </a:blip>
          <a:srcRect/>
          <a:stretch>
            <a:fillRect/>
          </a:stretch>
        </p:blipFill>
        <p:spPr>
          <a:xfrm>
            <a:off x="7121452" y="5446792"/>
            <a:ext cx="1902960" cy="1150560"/>
          </a:xfrm>
          <a:prstGeom prst="rect">
            <a:avLst/>
          </a:prstGeom>
          <a:ln/>
        </p:spPr>
        <p:style>
          <a:lnRef idx="2">
            <a:schemeClr val="accent2"/>
          </a:lnRef>
          <a:fillRef idx="1">
            <a:schemeClr val="lt1"/>
          </a:fillRef>
          <a:effectRef idx="0">
            <a:schemeClr val="accent2"/>
          </a:effectRef>
          <a:fontRef idx="minor">
            <a:schemeClr val="dk1"/>
          </a:fontRef>
        </p:style>
      </p:pic>
      <p:sp>
        <p:nvSpPr>
          <p:cNvPr id="13" name="Rectangle 12"/>
          <p:cNvSpPr/>
          <p:nvPr/>
        </p:nvSpPr>
        <p:spPr>
          <a:xfrm>
            <a:off x="3610744" y="1772816"/>
            <a:ext cx="457200" cy="185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14" name="Rectangle 13"/>
          <p:cNvSpPr/>
          <p:nvPr/>
        </p:nvSpPr>
        <p:spPr>
          <a:xfrm>
            <a:off x="4104684" y="3068960"/>
            <a:ext cx="457200" cy="709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15" name="Rectangle 14"/>
          <p:cNvSpPr/>
          <p:nvPr/>
        </p:nvSpPr>
        <p:spPr>
          <a:xfrm>
            <a:off x="4932040" y="2626652"/>
            <a:ext cx="504056" cy="370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Tree>
    <p:extLst>
      <p:ext uri="{BB962C8B-B14F-4D97-AF65-F5344CB8AC3E}">
        <p14:creationId xmlns:p14="http://schemas.microsoft.com/office/powerpoint/2010/main" val="179631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body" idx="4294967295"/>
          </p:nvPr>
        </p:nvSpPr>
        <p:spPr>
          <a:xfrm>
            <a:off x="0" y="1268760"/>
            <a:ext cx="9144000" cy="4176464"/>
          </a:xfr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defPPr marL="432000" lvl="0" indent="-324000" algn="l" rtl="0" hangingPunct="0">
              <a:spcBef>
                <a:spcPts val="0"/>
              </a:spcBef>
              <a:spcAft>
                <a:spcPts val="1417"/>
              </a:spcAft>
              <a:buSzPct val="45000"/>
              <a:buFont typeface="StarSymbol"/>
              <a:buNone/>
              <a:defRPr lang="it-IT" sz="3200" b="0" i="0" u="none" strike="noStrike" kern="1200" spc="0">
                <a:ln>
                  <a:noFill/>
                </a:ln>
                <a:solidFill>
                  <a:srgbClr val="000000"/>
                </a:solidFill>
                <a:latin typeface="Arial"/>
                <a:ea typeface="Microsoft YaHei" pitchFamily="2"/>
                <a:cs typeface="Mangal" pitchFamily="2"/>
              </a:defRPr>
            </a:defPPr>
            <a:lvl1pPr marL="432000" lvl="0" indent="-324000" algn="l" rtl="0" hangingPunct="0">
              <a:spcBef>
                <a:spcPts val="0"/>
              </a:spcBef>
              <a:spcAft>
                <a:spcPts val="1417"/>
              </a:spcAft>
              <a:buSzPct val="45000"/>
              <a:buFont typeface="StarSymbol"/>
              <a:buChar char="●"/>
              <a:defRPr lang="it-IT" sz="3200" b="0" i="0" u="none" strike="noStrike" kern="1200" spc="0">
                <a:ln>
                  <a:noFill/>
                </a:ln>
                <a:solidFill>
                  <a:srgbClr val="000000"/>
                </a:solidFill>
                <a:latin typeface="Arial"/>
                <a:ea typeface="Microsoft YaHei" pitchFamily="2"/>
                <a:cs typeface="Mangal" pitchFamily="2"/>
              </a:defRPr>
            </a:lvl1pPr>
            <a:lvl2pPr marL="864000" lvl="1" indent="-324000" algn="l" rtl="0" hangingPunct="0">
              <a:spcBef>
                <a:spcPts val="0"/>
              </a:spcBef>
              <a:spcAft>
                <a:spcPts val="1134"/>
              </a:spcAft>
              <a:buSzPct val="75000"/>
              <a:buFont typeface="StarSymbol"/>
              <a:buChar char="–"/>
              <a:defRPr lang="it-IT" sz="2400" b="0" i="0" u="none" strike="noStrike" kern="1200" spc="0">
                <a:ln>
                  <a:noFill/>
                </a:ln>
                <a:solidFill>
                  <a:srgbClr val="000000"/>
                </a:solidFill>
                <a:latin typeface="Arial"/>
                <a:ea typeface="Microsoft YaHei" pitchFamily="2"/>
                <a:cs typeface="Mangal" pitchFamily="2"/>
              </a:defRPr>
            </a:lvl2pPr>
            <a:lvl3pPr marL="1295999" lvl="2" indent="-288000" algn="l" rtl="0" hangingPunct="0">
              <a:spcBef>
                <a:spcPts val="0"/>
              </a:spcBef>
              <a:spcAft>
                <a:spcPts val="850"/>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3pPr>
            <a:lvl4pPr marL="1728000" lvl="3" indent="-216000" algn="l" rtl="0" hangingPunct="0">
              <a:spcBef>
                <a:spcPts val="0"/>
              </a:spcBef>
              <a:spcAft>
                <a:spcPts val="567"/>
              </a:spcAft>
              <a:buSzPct val="75000"/>
              <a:buFont typeface="StarSymbol"/>
              <a:buChar char="–"/>
              <a:defRPr lang="it-IT" sz="2000" b="0" i="0" u="none" strike="noStrike" kern="1200" spc="0">
                <a:ln>
                  <a:noFill/>
                </a:ln>
                <a:solidFill>
                  <a:srgbClr val="000000"/>
                </a:solidFill>
                <a:latin typeface="Arial"/>
                <a:ea typeface="Microsoft YaHei" pitchFamily="2"/>
                <a:cs typeface="Mangal" pitchFamily="2"/>
              </a:defRPr>
            </a:lvl4pPr>
            <a:lvl5pPr marL="2160000" lvl="4"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5pPr>
            <a:lvl6pPr marL="2592000" lvl="5"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6pPr>
            <a:lvl7pPr marL="3024000" lvl="6"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7pPr>
            <a:lvl8pPr marL="3456000" lvl="7"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8pPr>
            <a:lvl9pPr marL="3887999" lvl="8" indent="-216000" algn="l" rtl="0" hangingPunct="0">
              <a:spcBef>
                <a:spcPts val="0"/>
              </a:spcBef>
              <a:spcAft>
                <a:spcPts val="283"/>
              </a:spcAft>
              <a:buSzPct val="45000"/>
              <a:buFont typeface="StarSymbol"/>
              <a:buChar char="●"/>
              <a:defRPr lang="it-IT" sz="2000" b="0" i="0" u="none" strike="noStrike" kern="1200" spc="0">
                <a:ln>
                  <a:noFill/>
                </a:ln>
                <a:solidFill>
                  <a:srgbClr val="000000"/>
                </a:solidFill>
                <a:latin typeface="Arial"/>
                <a:ea typeface="Microsoft YaHei" pitchFamily="2"/>
                <a:cs typeface="Mangal" pitchFamily="2"/>
              </a:defRPr>
            </a:lvl9pPr>
          </a:lstStyle>
          <a:p>
            <a:pPr marL="343260" lvl="0" indent="-342900" hangingPunct="1">
              <a:lnSpc>
                <a:spcPct val="130000"/>
              </a:lnSpc>
              <a:spcBef>
                <a:spcPts val="638"/>
              </a:spcBef>
              <a:spcAft>
                <a:spcPts val="0"/>
              </a:spcAft>
              <a:buSzPct val="100000"/>
              <a:buFont typeface="+mj-lt"/>
              <a:buAutoNum type="arabicPeriod"/>
            </a:pPr>
            <a:r>
              <a:rPr lang="en-US" sz="1800" dirty="0" smtClean="0">
                <a:solidFill>
                  <a:schemeClr val="tx1"/>
                </a:solidFill>
                <a:effectLst/>
                <a:latin typeface="+mn-lt"/>
                <a:ea typeface="MS PGothic"/>
                <a:cs typeface="Times New Roman" pitchFamily="16"/>
              </a:rPr>
              <a:t>The occurrence of epidemics is closely linked to thunderstorm</a:t>
            </a:r>
            <a:endParaRPr lang="en-US" sz="1800" dirty="0">
              <a:solidFill>
                <a:schemeClr val="tx1"/>
              </a:solidFill>
              <a:effectLst/>
              <a:latin typeface="+mn-lt"/>
              <a:ea typeface="MS PGothic"/>
              <a:cs typeface="Times New Roman" pitchFamily="16"/>
            </a:endParaRPr>
          </a:p>
          <a:p>
            <a:pPr marL="343260" lvl="0" indent="-342900" hangingPunct="1">
              <a:lnSpc>
                <a:spcPct val="130000"/>
              </a:lnSpc>
              <a:spcBef>
                <a:spcPts val="638"/>
              </a:spcBef>
              <a:spcAft>
                <a:spcPts val="0"/>
              </a:spcAft>
              <a:buSzPct val="100000"/>
              <a:buFont typeface="+mj-lt"/>
              <a:buAutoNum type="arabicPeriod"/>
            </a:pPr>
            <a:r>
              <a:rPr lang="en-US" sz="1800" dirty="0" smtClean="0">
                <a:solidFill>
                  <a:schemeClr val="tx1"/>
                </a:solidFill>
                <a:effectLst/>
                <a:latin typeface="+mn-lt"/>
                <a:ea typeface="MS PGothic"/>
                <a:cs typeface="Times New Roman" pitchFamily="16"/>
              </a:rPr>
              <a:t>The thunderstorm related epidemics are limited to late spring and summer when there are high levels of airborne pollen grains</a:t>
            </a:r>
          </a:p>
          <a:p>
            <a:pPr marL="343260" lvl="0" indent="-342900" hangingPunct="1">
              <a:lnSpc>
                <a:spcPct val="130000"/>
              </a:lnSpc>
              <a:spcBef>
                <a:spcPts val="638"/>
              </a:spcBef>
              <a:spcAft>
                <a:spcPts val="0"/>
              </a:spcAft>
              <a:buSzPct val="100000"/>
              <a:buFont typeface="+mj-lt"/>
              <a:buAutoNum type="arabicPeriod"/>
            </a:pPr>
            <a:r>
              <a:rPr lang="en-US" sz="1800" dirty="0" smtClean="0">
                <a:solidFill>
                  <a:schemeClr val="tx1"/>
                </a:solidFill>
                <a:effectLst/>
                <a:latin typeface="+mn-lt"/>
                <a:ea typeface="MS PGothic"/>
                <a:cs typeface="Times New Roman" pitchFamily="16"/>
              </a:rPr>
              <a:t>There is a close temporal  association between the arrival of the thunderstorm, a major rise in the concentration of pollen grains and the onset of epidemics</a:t>
            </a:r>
            <a:endParaRPr lang="en-US" sz="1800" dirty="0">
              <a:solidFill>
                <a:schemeClr val="tx1"/>
              </a:solidFill>
              <a:effectLst/>
              <a:latin typeface="+mn-lt"/>
              <a:ea typeface="MS PGothic"/>
              <a:cs typeface="Times New Roman" pitchFamily="16"/>
            </a:endParaRPr>
          </a:p>
          <a:p>
            <a:pPr marL="343260" lvl="0" indent="-342900" hangingPunct="1">
              <a:lnSpc>
                <a:spcPct val="130000"/>
              </a:lnSpc>
              <a:spcBef>
                <a:spcPts val="638"/>
              </a:spcBef>
              <a:spcAft>
                <a:spcPts val="0"/>
              </a:spcAft>
              <a:buSzPct val="100000"/>
              <a:buFont typeface="+mj-lt"/>
              <a:buAutoNum type="arabicPeriod"/>
            </a:pPr>
            <a:r>
              <a:rPr lang="en-US" sz="1800" dirty="0" smtClean="0">
                <a:solidFill>
                  <a:schemeClr val="tx1"/>
                </a:solidFill>
                <a:effectLst/>
                <a:latin typeface="+mn-lt"/>
                <a:ea typeface="MS PGothic"/>
                <a:cs typeface="Times New Roman" pitchFamily="16"/>
              </a:rPr>
              <a:t>Subjects with pollen allergy, who stay indoors with window closed during thunderstorm, are not involved</a:t>
            </a:r>
            <a:endParaRPr lang="en-US" sz="1800" dirty="0">
              <a:solidFill>
                <a:schemeClr val="tx1"/>
              </a:solidFill>
              <a:effectLst/>
              <a:latin typeface="+mn-lt"/>
              <a:ea typeface="MS PGothic"/>
              <a:cs typeface="Times New Roman" pitchFamily="16"/>
            </a:endParaRPr>
          </a:p>
          <a:p>
            <a:pPr marL="343260" lvl="0" indent="-342900" hangingPunct="1">
              <a:lnSpc>
                <a:spcPct val="130000"/>
              </a:lnSpc>
              <a:spcBef>
                <a:spcPts val="638"/>
              </a:spcBef>
              <a:spcAft>
                <a:spcPts val="0"/>
              </a:spcAft>
              <a:buSzPct val="100000"/>
              <a:buFont typeface="+mj-lt"/>
              <a:buAutoNum type="arabicPeriod"/>
            </a:pPr>
            <a:r>
              <a:rPr lang="en-US" sz="1800" dirty="0" smtClean="0">
                <a:solidFill>
                  <a:schemeClr val="tx1"/>
                </a:solidFill>
                <a:effectLst/>
                <a:latin typeface="+mn-lt"/>
                <a:ea typeface="MS PGothic"/>
                <a:cs typeface="Times New Roman" pitchFamily="16"/>
              </a:rPr>
              <a:t>There is a major risk for subjects who are not under antiasthma correct treatment, but subjects with allergic rhinitis and without previous asthma can experience severe bronchoconstriction.</a:t>
            </a:r>
          </a:p>
        </p:txBody>
      </p:sp>
      <p:sp>
        <p:nvSpPr>
          <p:cNvPr id="3" name="Text Box 3"/>
          <p:cNvSpPr/>
          <p:nvPr/>
        </p:nvSpPr>
        <p:spPr>
          <a:xfrm>
            <a:off x="0" y="-27384"/>
            <a:ext cx="9144000" cy="967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04040" tIns="52200" rIns="104040" bIns="52200" anchor="t" anchorCtr="0" compatLnSpc="0">
            <a:spAutoFit/>
          </a:bodyPr>
          <a:lstStyle/>
          <a:p>
            <a:pPr algn="ctr" defTabSz="457200" hangingPunct="0">
              <a:spcBef>
                <a:spcPts val="899"/>
              </a:spcBef>
              <a:defRPr sz="1800"/>
            </a:pPr>
            <a:r>
              <a:rPr lang="en-US" sz="2800" b="1" dirty="0">
                <a:solidFill>
                  <a:srgbClr val="FFFFFF"/>
                </a:solidFill>
                <a:latin typeface="Arial" pitchFamily="18"/>
                <a:ea typeface="MS PGothic" pitchFamily="1"/>
                <a:cs typeface="Mangal" pitchFamily="2"/>
              </a:rPr>
              <a:t>The evidence about thunderstorm related epidemics of rhinitis and asthma exacerbations</a:t>
            </a:r>
          </a:p>
        </p:txBody>
      </p:sp>
      <p:sp>
        <p:nvSpPr>
          <p:cNvPr id="4" name="ZoneTexte 3"/>
          <p:cNvSpPr txBox="1"/>
          <p:nvPr/>
        </p:nvSpPr>
        <p:spPr>
          <a:xfrm>
            <a:off x="-10375" y="6309320"/>
            <a:ext cx="9144000" cy="461665"/>
          </a:xfrm>
          <a:prstGeom prst="rect">
            <a:avLst/>
          </a:prstGeom>
          <a:noFill/>
        </p:spPr>
        <p:txBody>
          <a:bodyPr wrap="square" rtlCol="0">
            <a:spAutoFit/>
          </a:bodyPr>
          <a:lstStyle/>
          <a:p>
            <a:pPr defTabSz="457200">
              <a:defRPr sz="1800"/>
            </a:pPr>
            <a:r>
              <a:rPr lang="en-US" sz="1200" b="1" dirty="0">
                <a:solidFill>
                  <a:srgbClr val="FFFFFF"/>
                </a:solidFill>
                <a:ea typeface="Calibri" pitchFamily="1"/>
                <a:cs typeface="Times New Roman" pitchFamily="18"/>
              </a:rPr>
              <a:t>D’Amato G et al . Thunderstorm related asthma: what happens and why. </a:t>
            </a:r>
          </a:p>
          <a:p>
            <a:pPr defTabSz="457200">
              <a:defRPr sz="1800"/>
            </a:pPr>
            <a:r>
              <a:rPr lang="en-US" sz="1200" b="1" dirty="0" err="1">
                <a:solidFill>
                  <a:srgbClr val="FFFFFF"/>
                </a:solidFill>
                <a:ea typeface="Calibri" pitchFamily="1"/>
                <a:cs typeface="Times New Roman" pitchFamily="18"/>
              </a:rPr>
              <a:t>Clin</a:t>
            </a:r>
            <a:r>
              <a:rPr lang="en-US" sz="1200" b="1" dirty="0">
                <a:solidFill>
                  <a:srgbClr val="FFFFFF"/>
                </a:solidFill>
                <a:ea typeface="Calibri" pitchFamily="1"/>
                <a:cs typeface="Times New Roman" pitchFamily="18"/>
              </a:rPr>
              <a:t> Exp Allergy 2016 ;(46):390–396</a:t>
            </a:r>
            <a:endParaRPr lang="fr-FR" sz="1200" dirty="0">
              <a:solidFill>
                <a:srgbClr val="FFFFFF"/>
              </a:solidFill>
            </a:endParaRPr>
          </a:p>
        </p:txBody>
      </p:sp>
    </p:spTree>
    <p:extLst>
      <p:ext uri="{BB962C8B-B14F-4D97-AF65-F5344CB8AC3E}">
        <p14:creationId xmlns:p14="http://schemas.microsoft.com/office/powerpoint/2010/main" val="2249604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5"/>
          <p:cNvGrpSpPr/>
          <p:nvPr/>
        </p:nvGrpSpPr>
        <p:grpSpPr>
          <a:xfrm>
            <a:off x="224745" y="1052736"/>
            <a:ext cx="8712968" cy="4752528"/>
            <a:chOff x="179512" y="1124744"/>
            <a:chExt cx="8712968" cy="4752528"/>
          </a:xfrm>
          <a:solidFill>
            <a:schemeClr val="bg2"/>
          </a:solidFill>
          <a:scene3d>
            <a:camera prst="orthographicFront">
              <a:rot lat="0" lon="0" rev="0"/>
            </a:camera>
            <a:lightRig rig="glow" dir="t">
              <a:rot lat="0" lon="0" rev="4800000"/>
            </a:lightRig>
          </a:scene3d>
        </p:grpSpPr>
        <p:pic>
          <p:nvPicPr>
            <p:cNvPr id="6" name="Picture 2"/>
            <p:cNvPicPr>
              <a:picLocks noChangeAspect="1" noChangeArrowheads="1"/>
            </p:cNvPicPr>
            <p:nvPr/>
          </p:nvPicPr>
          <p:blipFill>
            <a:blip r:embed="rId3" cstate="print"/>
            <a:srcRect t="7937"/>
            <a:stretch>
              <a:fillRect/>
            </a:stretch>
          </p:blipFill>
          <p:spPr bwMode="auto">
            <a:xfrm>
              <a:off x="179512" y="1700808"/>
              <a:ext cx="8712968" cy="4176464"/>
            </a:xfrm>
            <a:prstGeom prst="rect">
              <a:avLst/>
            </a:prstGeom>
            <a:grpFill/>
            <a:ln w="9525">
              <a:noFill/>
              <a:miter lim="800000"/>
              <a:headEnd/>
              <a:tailEnd/>
            </a:ln>
            <a:effectLst>
              <a:outerShdw blurRad="190500" dist="228600" dir="2700000" algn="ctr">
                <a:srgbClr val="000000">
                  <a:alpha val="30000"/>
                </a:srgbClr>
              </a:outerShdw>
            </a:effectLst>
            <a:sp3d prstMaterial="matte">
              <a:bevelT w="127000" h="63500"/>
            </a:sp3d>
          </p:spPr>
        </p:pic>
        <p:pic>
          <p:nvPicPr>
            <p:cNvPr id="7" name="Picture 3"/>
            <p:cNvPicPr>
              <a:picLocks noChangeAspect="1" noChangeArrowheads="1"/>
            </p:cNvPicPr>
            <p:nvPr/>
          </p:nvPicPr>
          <p:blipFill>
            <a:blip r:embed="rId4" cstate="print"/>
            <a:srcRect r="9231"/>
            <a:stretch>
              <a:fillRect/>
            </a:stretch>
          </p:blipFill>
          <p:spPr bwMode="auto">
            <a:xfrm>
              <a:off x="179512" y="1124744"/>
              <a:ext cx="8712968" cy="588370"/>
            </a:xfrm>
            <a:prstGeom prst="rect">
              <a:avLst/>
            </a:prstGeom>
            <a:grpFill/>
            <a:ln w="9525">
              <a:noFill/>
              <a:miter lim="800000"/>
              <a:headEnd/>
              <a:tailEnd/>
            </a:ln>
            <a:effectLst>
              <a:outerShdw blurRad="190500" dist="228600" dir="2700000" algn="ctr">
                <a:srgbClr val="000000">
                  <a:alpha val="30000"/>
                </a:srgbClr>
              </a:outerShdw>
            </a:effectLst>
            <a:sp3d prstMaterial="matte">
              <a:bevelT w="127000" h="63500"/>
            </a:sp3d>
          </p:spPr>
        </p:pic>
      </p:grpSp>
      <p:sp>
        <p:nvSpPr>
          <p:cNvPr id="8" name="CasellaDiTesto 6"/>
          <p:cNvSpPr txBox="1"/>
          <p:nvPr/>
        </p:nvSpPr>
        <p:spPr>
          <a:xfrm>
            <a:off x="0" y="-99392"/>
            <a:ext cx="914400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457200"/>
            <a:r>
              <a:rPr lang="en-US" sz="3000" b="1" dirty="0">
                <a:solidFill>
                  <a:srgbClr val="FFFFFF"/>
                </a:solidFill>
                <a:ea typeface="MS PGothic" pitchFamily="1"/>
                <a:cs typeface="Mangal" pitchFamily="2"/>
              </a:rPr>
              <a:t>Is there a causal link between thunderstorms </a:t>
            </a:r>
          </a:p>
          <a:p>
            <a:pPr algn="ctr" defTabSz="457200"/>
            <a:r>
              <a:rPr lang="en-US" sz="3000" b="1" dirty="0">
                <a:solidFill>
                  <a:srgbClr val="FFFFFF"/>
                </a:solidFill>
                <a:ea typeface="MS PGothic" pitchFamily="1"/>
                <a:cs typeface="Mangal" pitchFamily="2"/>
              </a:rPr>
              <a:t>and asthma attacks?</a:t>
            </a:r>
          </a:p>
        </p:txBody>
      </p:sp>
      <p:sp>
        <p:nvSpPr>
          <p:cNvPr id="11" name="ZoneTexte 3"/>
          <p:cNvSpPr txBox="1"/>
          <p:nvPr/>
        </p:nvSpPr>
        <p:spPr>
          <a:xfrm>
            <a:off x="-10375" y="6309320"/>
            <a:ext cx="9144000" cy="461665"/>
          </a:xfrm>
          <a:prstGeom prst="rect">
            <a:avLst/>
          </a:prstGeom>
          <a:noFill/>
        </p:spPr>
        <p:txBody>
          <a:bodyPr wrap="square" rtlCol="0">
            <a:spAutoFit/>
          </a:bodyPr>
          <a:lstStyle/>
          <a:p>
            <a:pPr defTabSz="457200">
              <a:defRPr sz="1800"/>
            </a:pPr>
            <a:r>
              <a:rPr lang="en-US" sz="1200" b="1" dirty="0">
                <a:solidFill>
                  <a:srgbClr val="FFFFFF"/>
                </a:solidFill>
                <a:ea typeface="Calibri" pitchFamily="1"/>
                <a:cs typeface="Times New Roman" pitchFamily="18"/>
              </a:rPr>
              <a:t>D’Amato G et al . Thunderstorm related asthma: what happens and why. </a:t>
            </a:r>
          </a:p>
          <a:p>
            <a:pPr defTabSz="457200">
              <a:defRPr sz="1800"/>
            </a:pPr>
            <a:r>
              <a:rPr lang="en-US" sz="1200" b="1" dirty="0" err="1">
                <a:solidFill>
                  <a:srgbClr val="FFFFFF"/>
                </a:solidFill>
                <a:ea typeface="Calibri" pitchFamily="1"/>
                <a:cs typeface="Times New Roman" pitchFamily="18"/>
              </a:rPr>
              <a:t>Clin</a:t>
            </a:r>
            <a:r>
              <a:rPr lang="en-US" sz="1200" b="1" dirty="0">
                <a:solidFill>
                  <a:srgbClr val="FFFFFF"/>
                </a:solidFill>
                <a:ea typeface="Calibri" pitchFamily="1"/>
                <a:cs typeface="Times New Roman" pitchFamily="18"/>
              </a:rPr>
              <a:t> Exp Allergy 2016 ;(46):390–396</a:t>
            </a:r>
            <a:endParaRPr lang="fr-FR" sz="1200" dirty="0">
              <a:solidFill>
                <a:srgbClr val="FFFFFF"/>
              </a:solidFill>
            </a:endParaRPr>
          </a:p>
        </p:txBody>
      </p:sp>
    </p:spTree>
    <p:extLst>
      <p:ext uri="{BB962C8B-B14F-4D97-AF65-F5344CB8AC3E}">
        <p14:creationId xmlns:p14="http://schemas.microsoft.com/office/powerpoint/2010/main" val="87425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4784"/>
            <a:ext cx="9036496" cy="47753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6"/>
          <p:cNvSpPr txBox="1"/>
          <p:nvPr/>
        </p:nvSpPr>
        <p:spPr>
          <a:xfrm>
            <a:off x="0" y="-99392"/>
            <a:ext cx="914400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457200"/>
            <a:r>
              <a:rPr lang="en-US" sz="3000" b="1" dirty="0">
                <a:solidFill>
                  <a:srgbClr val="FFFFFF"/>
                </a:solidFill>
                <a:ea typeface="MS PGothic" pitchFamily="1"/>
                <a:cs typeface="Mangal" pitchFamily="2"/>
              </a:rPr>
              <a:t>Thunderstorm - associated  respiratory allergy </a:t>
            </a:r>
          </a:p>
          <a:p>
            <a:pPr algn="ctr" defTabSz="457200"/>
            <a:r>
              <a:rPr lang="en-US" sz="3000" b="1" dirty="0">
                <a:solidFill>
                  <a:srgbClr val="FFFFFF"/>
                </a:solidFill>
                <a:ea typeface="MS PGothic" pitchFamily="1"/>
                <a:cs typeface="Mangal" pitchFamily="2"/>
              </a:rPr>
              <a:t>and /or asthma epidemics: observational evidence</a:t>
            </a:r>
          </a:p>
        </p:txBody>
      </p:sp>
    </p:spTree>
    <p:extLst>
      <p:ext uri="{BB962C8B-B14F-4D97-AF65-F5344CB8AC3E}">
        <p14:creationId xmlns:p14="http://schemas.microsoft.com/office/powerpoint/2010/main" val="321063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1057960"/>
            <a:ext cx="9144000" cy="1938992"/>
          </a:xfrm>
          <a:prstGeom prst="rect">
            <a:avLst/>
          </a:prstGeom>
          <a:noFill/>
        </p:spPr>
        <p:txBody>
          <a:bodyPr wrap="square">
            <a:spAutoFit/>
          </a:bodyPr>
          <a:lstStyle/>
          <a:p>
            <a:pPr algn="ctr" defTabSz="457200"/>
            <a:r>
              <a:rPr lang="en-US" sz="2400" b="1" i="1" dirty="0">
                <a:solidFill>
                  <a:prstClr val="white"/>
                </a:solidFill>
              </a:rPr>
              <a:t>Although thunderstorm-associated asthma outbreaks are not frequent, it is possible to observe in clinical practice, during a thunderstorm in the pollen season, single cases of patients with  deterioration of allergic respiratory symptoms (nasal,  such as rhinorrhea and sneezing and bronchial, such as cough and asthma).</a:t>
            </a:r>
            <a:endParaRPr lang="en-US" sz="2400" dirty="0">
              <a:solidFill>
                <a:prstClr val="white"/>
              </a:solidFill>
              <a:effectLst>
                <a:outerShdw blurRad="38100" dist="38100" dir="2700000" algn="tl">
                  <a:srgbClr val="000000"/>
                </a:outerShdw>
              </a:effectLst>
            </a:endParaRPr>
          </a:p>
        </p:txBody>
      </p:sp>
      <p:pic>
        <p:nvPicPr>
          <p:cNvPr id="512003" name="Picture 9" descr="Plaatje 2"/>
          <p:cNvPicPr>
            <a:picLocks noChangeAspect="1" noChangeArrowheads="1" noCrop="1"/>
          </p:cNvPicPr>
          <p:nvPr/>
        </p:nvPicPr>
        <p:blipFill>
          <a:blip r:embed="rId2" cstate="print"/>
          <a:srcRect/>
          <a:stretch>
            <a:fillRect/>
          </a:stretch>
        </p:blipFill>
        <p:spPr bwMode="auto">
          <a:xfrm>
            <a:off x="4572000" y="3277889"/>
            <a:ext cx="4410075" cy="3319463"/>
          </a:xfrm>
          <a:prstGeom prst="rect">
            <a:avLst/>
          </a:prstGeom>
          <a:noFill/>
          <a:ln w="9525">
            <a:noFill/>
            <a:miter lim="800000"/>
            <a:headEnd/>
            <a:tailEnd/>
          </a:ln>
        </p:spPr>
      </p:pic>
      <p:pic>
        <p:nvPicPr>
          <p:cNvPr id="512004" name="Picture 2" descr="http://autoinforma.bloog.it/files/2012/12/pericolo.jpg.png"/>
          <p:cNvPicPr>
            <a:picLocks noChangeAspect="1" noChangeArrowheads="1"/>
          </p:cNvPicPr>
          <p:nvPr/>
        </p:nvPicPr>
        <p:blipFill>
          <a:blip r:embed="rId3" cstate="print"/>
          <a:srcRect/>
          <a:stretch>
            <a:fillRect/>
          </a:stretch>
        </p:blipFill>
        <p:spPr bwMode="auto">
          <a:xfrm>
            <a:off x="827088" y="4437063"/>
            <a:ext cx="2441575" cy="2027237"/>
          </a:xfrm>
          <a:prstGeom prst="rect">
            <a:avLst/>
          </a:prstGeom>
          <a:noFill/>
          <a:ln w="9525">
            <a:noFill/>
            <a:miter lim="800000"/>
            <a:headEnd/>
            <a:tailEnd/>
          </a:ln>
        </p:spPr>
      </p:pic>
    </p:spTree>
    <p:extLst>
      <p:ext uri="{BB962C8B-B14F-4D97-AF65-F5344CB8AC3E}">
        <p14:creationId xmlns:p14="http://schemas.microsoft.com/office/powerpoint/2010/main" val="293564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Night%20Storm%20From%20Lake%20-%20June%202003%20-0015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38659" name="Rectangle 3"/>
          <p:cNvSpPr>
            <a:spLocks noChangeArrowheads="1"/>
          </p:cNvSpPr>
          <p:nvPr/>
        </p:nvSpPr>
        <p:spPr bwMode="auto">
          <a:xfrm>
            <a:off x="0" y="4868863"/>
            <a:ext cx="9144000" cy="1818249"/>
          </a:xfrm>
          <a:prstGeom prst="rect">
            <a:avLst/>
          </a:prstGeom>
          <a:noFill/>
          <a:ln w="9525">
            <a:noFill/>
            <a:miter lim="800000"/>
            <a:headEnd/>
            <a:tailEnd/>
          </a:ln>
          <a:effectLst/>
        </p:spPr>
        <p:txBody>
          <a:bodyPr wrap="square" lIns="93785" tIns="46892" rIns="93785" bIns="46892">
            <a:spAutoFit/>
          </a:bodyPr>
          <a:lstStyle/>
          <a:p>
            <a:pPr algn="ctr" defTabSz="936625">
              <a:spcBef>
                <a:spcPct val="20000"/>
              </a:spcBef>
              <a:defRPr/>
            </a:pPr>
            <a:r>
              <a:rPr lang="en-US" sz="3200" dirty="0">
                <a:solidFill>
                  <a:srgbClr val="FFFFFF"/>
                </a:solidFill>
              </a:rPr>
              <a:t>Take home message:</a:t>
            </a:r>
          </a:p>
          <a:p>
            <a:pPr algn="ctr" defTabSz="936625">
              <a:spcBef>
                <a:spcPct val="20000"/>
              </a:spcBef>
              <a:defRPr/>
            </a:pPr>
            <a:r>
              <a:rPr lang="en-US" altLang="ja-JP" sz="2500" dirty="0">
                <a:solidFill>
                  <a:srgbClr val="FFFFFF"/>
                </a:solidFill>
                <a:effectLst>
                  <a:outerShdw blurRad="38100" dist="38100" dir="2700000" algn="tl">
                    <a:srgbClr val="000000"/>
                  </a:outerShdw>
                </a:effectLst>
              </a:rPr>
              <a:t>Subjects affected by pollen allergy should be alert to the danger of being outdoors without correct treatment of rhinitis and asthma during a thunderstorm in the pollen season.</a:t>
            </a:r>
            <a:r>
              <a:rPr lang="en-US" altLang="ja-JP" sz="2500" dirty="0">
                <a:solidFill>
                  <a:srgbClr val="FFFFFF"/>
                </a:solidFill>
                <a:effectLst>
                  <a:outerShdw blurRad="38100" dist="38100" dir="2700000" algn="tl">
                    <a:srgbClr val="FFFFFF"/>
                  </a:outerShdw>
                </a:effectLst>
              </a:rPr>
              <a:t>   </a:t>
            </a:r>
            <a:endParaRPr lang="en-US" sz="2500" dirty="0">
              <a:solidFill>
                <a:srgbClr val="FFFFFF"/>
              </a:solidFill>
              <a:effectLst>
                <a:outerShdw blurRad="38100" dist="38100" dir="2700000" algn="tl">
                  <a:srgbClr val="FFFFFF"/>
                </a:outerShdw>
              </a:effectLst>
            </a:endParaRPr>
          </a:p>
        </p:txBody>
      </p:sp>
    </p:spTree>
    <p:extLst>
      <p:ext uri="{BB962C8B-B14F-4D97-AF65-F5344CB8AC3E}">
        <p14:creationId xmlns:p14="http://schemas.microsoft.com/office/powerpoint/2010/main" val="4204549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lum/>
            <a:alphaModFix/>
          </a:blip>
          <a:srcRect/>
          <a:stretch>
            <a:fillRect/>
          </a:stretch>
        </p:blipFill>
        <p:spPr>
          <a:xfrm>
            <a:off x="12192" y="0"/>
            <a:ext cx="9143640" cy="6857640"/>
          </a:xfrm>
          <a:prstGeom prst="rect">
            <a:avLst/>
          </a:prstGeom>
          <a:noFill/>
          <a:ln>
            <a:noFill/>
          </a:ln>
        </p:spPr>
      </p:pic>
    </p:spTree>
    <p:extLst>
      <p:ext uri="{BB962C8B-B14F-4D97-AF65-F5344CB8AC3E}">
        <p14:creationId xmlns:p14="http://schemas.microsoft.com/office/powerpoint/2010/main" val="184158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7"/>
          <p:cNvGrpSpPr/>
          <p:nvPr/>
        </p:nvGrpSpPr>
        <p:grpSpPr>
          <a:xfrm>
            <a:off x="384048" y="862144"/>
            <a:ext cx="8385048" cy="0"/>
            <a:chOff x="624840" y="1193073"/>
            <a:chExt cx="7909560" cy="0"/>
          </a:xfrm>
        </p:grpSpPr>
        <p:cxnSp>
          <p:nvCxnSpPr>
            <p:cNvPr id="23"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24"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25"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sp>
        <p:nvSpPr>
          <p:cNvPr id="5" name="ZoneTexte 4"/>
          <p:cNvSpPr txBox="1"/>
          <p:nvPr/>
        </p:nvSpPr>
        <p:spPr>
          <a:xfrm>
            <a:off x="3045607" y="1777423"/>
            <a:ext cx="3061928" cy="4216539"/>
          </a:xfrm>
          <a:prstGeom prst="rect">
            <a:avLst/>
          </a:prstGeom>
          <a:noFill/>
        </p:spPr>
        <p:txBody>
          <a:bodyPr wrap="none" rtlCol="0">
            <a:spAutoFit/>
          </a:bodyPr>
          <a:lstStyle/>
          <a:p>
            <a:pPr algn="ctr" defTabSz="457200"/>
            <a:r>
              <a:rPr lang="fr-FR" sz="6000" dirty="0">
                <a:solidFill>
                  <a:srgbClr val="7030A0"/>
                </a:solidFill>
              </a:rPr>
              <a:t>   </a:t>
            </a:r>
            <a:endParaRPr lang="fr-FR" sz="6000" b="1" dirty="0">
              <a:solidFill>
                <a:srgbClr val="7030A0"/>
              </a:solidFill>
            </a:endParaRPr>
          </a:p>
          <a:p>
            <a:pPr algn="ctr" defTabSz="457200"/>
            <a:r>
              <a:rPr lang="en-US" sz="4400" b="1" dirty="0">
                <a:solidFill>
                  <a:prstClr val="white">
                    <a:lumMod val="50000"/>
                  </a:prstClr>
                </a:solidFill>
              </a:rPr>
              <a:t>Clinical Case</a:t>
            </a:r>
          </a:p>
          <a:p>
            <a:pPr algn="ctr" defTabSz="457200"/>
            <a:r>
              <a:rPr lang="en-US" sz="4400" b="1" dirty="0">
                <a:solidFill>
                  <a:prstClr val="white">
                    <a:lumMod val="50000"/>
                  </a:prstClr>
                </a:solidFill>
              </a:rPr>
              <a:t> </a:t>
            </a:r>
            <a:endParaRPr lang="fr-FR" sz="4400" b="1" dirty="0">
              <a:solidFill>
                <a:prstClr val="white">
                  <a:lumMod val="50000"/>
                </a:prstClr>
              </a:solidFill>
            </a:endParaRPr>
          </a:p>
          <a:p>
            <a:pPr algn="ctr" defTabSz="457200"/>
            <a:endParaRPr lang="fr-FR" sz="6000" dirty="0">
              <a:solidFill>
                <a:srgbClr val="7030A0"/>
              </a:solidFill>
            </a:endParaRPr>
          </a:p>
          <a:p>
            <a:pPr algn="ctr" defTabSz="457200"/>
            <a:endParaRPr lang="fr-FR" sz="6000" dirty="0">
              <a:solidFill>
                <a:srgbClr val="7030A0"/>
              </a:solidFill>
            </a:endParaRPr>
          </a:p>
        </p:txBody>
      </p:sp>
    </p:spTree>
    <p:extLst>
      <p:ext uri="{BB962C8B-B14F-4D97-AF65-F5344CB8AC3E}">
        <p14:creationId xmlns:p14="http://schemas.microsoft.com/office/powerpoint/2010/main" val="1096861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75327" y="188640"/>
            <a:ext cx="837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hangingPunct="0">
              <a:spcBef>
                <a:spcPct val="50000"/>
              </a:spcBef>
              <a:defRPr/>
            </a:pPr>
            <a:r>
              <a:rPr lang="en-GB" sz="3600" b="1">
                <a:solidFill>
                  <a:srgbClr val="FFFFFF"/>
                </a:solidFill>
              </a:rPr>
              <a:t>Case report</a:t>
            </a:r>
          </a:p>
        </p:txBody>
      </p:sp>
      <p:sp>
        <p:nvSpPr>
          <p:cNvPr id="7" name="Text Box 6"/>
          <p:cNvSpPr txBox="1">
            <a:spLocks noChangeArrowheads="1"/>
          </p:cNvSpPr>
          <p:nvPr/>
        </p:nvSpPr>
        <p:spPr bwMode="auto">
          <a:xfrm>
            <a:off x="0" y="980728"/>
            <a:ext cx="9144000" cy="4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defTabSz="457200" eaLnBrk="0" hangingPunct="0">
              <a:lnSpc>
                <a:spcPct val="110000"/>
              </a:lnSpc>
              <a:spcBef>
                <a:spcPct val="50000"/>
              </a:spcBef>
              <a:buFont typeface="Arial" panose="020B0604020202020204" pitchFamily="34" charset="0"/>
              <a:buChar char="•"/>
              <a:defRPr/>
            </a:pPr>
            <a:r>
              <a:rPr lang="en-GB" sz="2700" dirty="0">
                <a:solidFill>
                  <a:prstClr val="black"/>
                </a:solidFill>
              </a:rPr>
              <a:t>This </a:t>
            </a:r>
            <a:r>
              <a:rPr lang="en-GB" sz="2700" b="1" dirty="0">
                <a:solidFill>
                  <a:srgbClr val="FFFFFF"/>
                </a:solidFill>
              </a:rPr>
              <a:t>49-yo </a:t>
            </a:r>
            <a:r>
              <a:rPr lang="en-GB" sz="2700" dirty="0">
                <a:solidFill>
                  <a:prstClr val="black"/>
                </a:solidFill>
              </a:rPr>
              <a:t>lady has been suffering from sneezes, clear nasal secretion, nasal, oropharyngeal and ocular pruritus. </a:t>
            </a:r>
          </a:p>
          <a:p>
            <a:pPr marL="457200" indent="-457200" defTabSz="457200" eaLnBrk="0" hangingPunct="0">
              <a:spcBef>
                <a:spcPct val="50000"/>
              </a:spcBef>
              <a:buFont typeface="Arial" panose="020B0604020202020204" pitchFamily="34" charset="0"/>
              <a:buChar char="•"/>
              <a:defRPr/>
            </a:pPr>
            <a:r>
              <a:rPr lang="en-GB" sz="2700" dirty="0">
                <a:solidFill>
                  <a:prstClr val="black"/>
                </a:solidFill>
              </a:rPr>
              <a:t>Bilateral  nasal </a:t>
            </a:r>
            <a:r>
              <a:rPr lang="en-GB" sz="2700" b="1" dirty="0">
                <a:solidFill>
                  <a:srgbClr val="FF0000"/>
                </a:solidFill>
              </a:rPr>
              <a:t>obstruction</a:t>
            </a:r>
            <a:r>
              <a:rPr lang="en-GB" sz="2700" dirty="0">
                <a:solidFill>
                  <a:prstClr val="black"/>
                </a:solidFill>
              </a:rPr>
              <a:t> worsens when she is  exposed to air pollution*.</a:t>
            </a:r>
            <a:r>
              <a:rPr lang="en-GB" sz="2700" dirty="0">
                <a:solidFill>
                  <a:prstClr val="black"/>
                </a:solidFill>
                <a:effectLst>
                  <a:outerShdw blurRad="38100" dist="38100" dir="2700000" algn="tl">
                    <a:srgbClr val="C0C0C0"/>
                  </a:outerShdw>
                </a:effectLst>
              </a:rPr>
              <a:t> </a:t>
            </a:r>
            <a:r>
              <a:rPr lang="en-GB" sz="2700" b="1" dirty="0">
                <a:solidFill>
                  <a:srgbClr val="FFFFFF"/>
                </a:solidFill>
              </a:rPr>
              <a:t>Symptoms occur frequently  and in the fall  they are daily. Hyposmia was noted In the past months.</a:t>
            </a:r>
          </a:p>
          <a:p>
            <a:pPr marL="457200" indent="-457200" defTabSz="457200" eaLnBrk="0" hangingPunct="0">
              <a:spcBef>
                <a:spcPct val="50000"/>
              </a:spcBef>
              <a:buFont typeface="Arial" panose="020B0604020202020204" pitchFamily="34" charset="0"/>
              <a:buChar char="•"/>
              <a:defRPr/>
            </a:pPr>
            <a:r>
              <a:rPr lang="en-GB" sz="2700" b="1" dirty="0">
                <a:solidFill>
                  <a:srgbClr val="002060"/>
                </a:solidFill>
              </a:rPr>
              <a:t>Additional precipitants: </a:t>
            </a:r>
            <a:r>
              <a:rPr lang="en-GB" sz="2700" dirty="0">
                <a:solidFill>
                  <a:prstClr val="black"/>
                </a:solidFill>
              </a:rPr>
              <a:t>mold, house dust, wind, tobacco smoke, and temperature inversions.</a:t>
            </a:r>
          </a:p>
          <a:p>
            <a:pPr marL="457200" indent="-457200" defTabSz="457200" eaLnBrk="0" hangingPunct="0">
              <a:spcBef>
                <a:spcPct val="50000"/>
              </a:spcBef>
              <a:buFont typeface="Arial" panose="020B0604020202020204" pitchFamily="34" charset="0"/>
              <a:buChar char="•"/>
              <a:defRPr/>
            </a:pPr>
            <a:r>
              <a:rPr lang="en-GB" sz="2700" dirty="0">
                <a:solidFill>
                  <a:prstClr val="black"/>
                </a:solidFill>
              </a:rPr>
              <a:t>Laundry powder, detergents, and aerosols </a:t>
            </a:r>
          </a:p>
          <a:p>
            <a:pPr defTabSz="457200" eaLnBrk="0" hangingPunct="0">
              <a:lnSpc>
                <a:spcPct val="110000"/>
              </a:lnSpc>
              <a:defRPr/>
            </a:pPr>
            <a:r>
              <a:rPr lang="en-GB" sz="2700" dirty="0">
                <a:solidFill>
                  <a:prstClr val="black"/>
                </a:solidFill>
              </a:rPr>
              <a:t>      invariably trigger rhinitis.</a:t>
            </a:r>
          </a:p>
        </p:txBody>
      </p:sp>
      <p:pic>
        <p:nvPicPr>
          <p:cNvPr id="1026" name="Picture 2" descr="Photograph of a man carrying a bucket of household cleaning produ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293096"/>
            <a:ext cx="1584176" cy="2097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tângulo 4"/>
          <p:cNvSpPr/>
          <p:nvPr/>
        </p:nvSpPr>
        <p:spPr>
          <a:xfrm>
            <a:off x="107504" y="5733256"/>
            <a:ext cx="6585551" cy="369332"/>
          </a:xfrm>
          <a:prstGeom prst="rect">
            <a:avLst/>
          </a:prstGeom>
        </p:spPr>
        <p:txBody>
          <a:bodyPr wrap="square">
            <a:spAutoFit/>
          </a:bodyPr>
          <a:lstStyle/>
          <a:p>
            <a:pPr defTabSz="457200"/>
            <a:r>
              <a:rPr lang="en-GB" i="1" dirty="0">
                <a:solidFill>
                  <a:prstClr val="black"/>
                </a:solidFill>
              </a:rPr>
              <a:t> *Diesel exhaust and cellulose industry depending on wind direction</a:t>
            </a:r>
          </a:p>
        </p:txBody>
      </p:sp>
    </p:spTree>
    <p:extLst>
      <p:ext uri="{BB962C8B-B14F-4D97-AF65-F5344CB8AC3E}">
        <p14:creationId xmlns:p14="http://schemas.microsoft.com/office/powerpoint/2010/main" val="1442078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902324"/>
            <a:ext cx="8519418" cy="526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457200">
              <a:defRPr/>
            </a:pPr>
            <a:r>
              <a:rPr lang="en-GB" sz="2800" b="1" dirty="0">
                <a:solidFill>
                  <a:srgbClr val="002060"/>
                </a:solidFill>
              </a:rPr>
              <a:t>Past Medical history:</a:t>
            </a:r>
          </a:p>
          <a:p>
            <a:pPr marL="457200" indent="-457200" algn="just" defTabSz="457200">
              <a:buFont typeface="Arial" panose="020B0604020202020204" pitchFamily="34" charset="0"/>
              <a:buChar char="•"/>
              <a:defRPr/>
            </a:pPr>
            <a:r>
              <a:rPr lang="en-GB" sz="2800" dirty="0">
                <a:solidFill>
                  <a:srgbClr val="FFFFFF"/>
                </a:solidFill>
              </a:rPr>
              <a:t>Two episodes of </a:t>
            </a:r>
            <a:r>
              <a:rPr lang="en-GB" sz="2800" b="1" dirty="0">
                <a:solidFill>
                  <a:srgbClr val="FF0000"/>
                </a:solidFill>
              </a:rPr>
              <a:t>rhino sinusitis </a:t>
            </a:r>
            <a:r>
              <a:rPr lang="en-GB" sz="2800" dirty="0">
                <a:solidFill>
                  <a:srgbClr val="FFFFFF"/>
                </a:solidFill>
              </a:rPr>
              <a:t>were treated with antibiotics. Cough and dyspnoea especially with pollutants.</a:t>
            </a:r>
          </a:p>
          <a:p>
            <a:pPr algn="just" defTabSz="457200">
              <a:defRPr/>
            </a:pPr>
            <a:endParaRPr lang="en-GB" sz="2800" dirty="0">
              <a:solidFill>
                <a:prstClr val="black"/>
              </a:solidFill>
            </a:endParaRPr>
          </a:p>
          <a:p>
            <a:pPr algn="just" defTabSz="457200">
              <a:defRPr/>
            </a:pPr>
            <a:r>
              <a:rPr lang="en-GB" sz="2800" b="1" dirty="0">
                <a:solidFill>
                  <a:srgbClr val="002060"/>
                </a:solidFill>
              </a:rPr>
              <a:t>Family History: </a:t>
            </a:r>
          </a:p>
          <a:p>
            <a:pPr marL="457200" indent="-457200" algn="just" defTabSz="457200">
              <a:buFont typeface="Arial" panose="020B0604020202020204" pitchFamily="34" charset="0"/>
              <a:buChar char="•"/>
              <a:defRPr/>
            </a:pPr>
            <a:r>
              <a:rPr lang="en-GB" sz="2800" dirty="0">
                <a:solidFill>
                  <a:prstClr val="white"/>
                </a:solidFill>
              </a:rPr>
              <a:t>Her father has  persistent allergic rhinitis.</a:t>
            </a:r>
          </a:p>
          <a:p>
            <a:pPr algn="just" defTabSz="457200">
              <a:defRPr/>
            </a:pPr>
            <a:endParaRPr lang="en-GB" sz="2800" dirty="0">
              <a:solidFill>
                <a:prstClr val="black"/>
              </a:solidFill>
            </a:endParaRPr>
          </a:p>
          <a:p>
            <a:pPr algn="just" defTabSz="457200">
              <a:defRPr/>
            </a:pPr>
            <a:r>
              <a:rPr lang="en-GB" sz="2800" b="1" dirty="0">
                <a:solidFill>
                  <a:srgbClr val="002060"/>
                </a:solidFill>
              </a:rPr>
              <a:t>Home:</a:t>
            </a:r>
          </a:p>
          <a:p>
            <a:pPr marL="457200" indent="-457200" algn="just" defTabSz="457200">
              <a:buFont typeface="Arial" panose="020B0604020202020204" pitchFamily="34" charset="0"/>
              <a:buChar char="•"/>
              <a:defRPr/>
            </a:pPr>
            <a:r>
              <a:rPr lang="en-GB" sz="2800" dirty="0">
                <a:solidFill>
                  <a:srgbClr val="FFFFFF"/>
                </a:solidFill>
              </a:rPr>
              <a:t>She lives in a 3 bedroom apartment , well ventilated; no pets  but  her husband is a heavy </a:t>
            </a:r>
            <a:r>
              <a:rPr lang="en-GB" sz="2800" b="1" dirty="0">
                <a:solidFill>
                  <a:srgbClr val="FF0000"/>
                </a:solidFill>
              </a:rPr>
              <a:t>smoker</a:t>
            </a:r>
            <a:r>
              <a:rPr lang="en-GB" sz="2800" dirty="0">
                <a:solidFill>
                  <a:srgbClr val="FFFFFF"/>
                </a:solidFill>
              </a:rPr>
              <a:t>.  Pillow and mattress are covered .</a:t>
            </a:r>
          </a:p>
        </p:txBody>
      </p:sp>
      <p:sp>
        <p:nvSpPr>
          <p:cNvPr id="4" name="Retângulo 3"/>
          <p:cNvSpPr/>
          <p:nvPr/>
        </p:nvSpPr>
        <p:spPr>
          <a:xfrm>
            <a:off x="323528" y="6165304"/>
            <a:ext cx="7776864" cy="369332"/>
          </a:xfrm>
          <a:prstGeom prst="rect">
            <a:avLst/>
          </a:prstGeom>
        </p:spPr>
        <p:txBody>
          <a:bodyPr wrap="square">
            <a:spAutoFit/>
          </a:bodyPr>
          <a:lstStyle/>
          <a:p>
            <a:pPr defTabSz="457200"/>
            <a:r>
              <a:rPr lang="en-GB" b="1">
                <a:solidFill>
                  <a:prstClr val="black"/>
                </a:solidFill>
              </a:rPr>
              <a:t>Prick Skin Tests</a:t>
            </a:r>
            <a:r>
              <a:rPr lang="en-GB">
                <a:solidFill>
                  <a:prstClr val="black"/>
                </a:solidFill>
              </a:rPr>
              <a:t>: positive to </a:t>
            </a:r>
            <a:r>
              <a:rPr lang="en-GB" i="1">
                <a:solidFill>
                  <a:prstClr val="black"/>
                </a:solidFill>
              </a:rPr>
              <a:t>D. pteronyssinus, Blomia tropicalis and </a:t>
            </a:r>
            <a:r>
              <a:rPr lang="en-GB">
                <a:solidFill>
                  <a:prstClr val="black"/>
                </a:solidFill>
              </a:rPr>
              <a:t>Dog </a:t>
            </a:r>
          </a:p>
        </p:txBody>
      </p:sp>
    </p:spTree>
    <p:extLst>
      <p:ext uri="{BB962C8B-B14F-4D97-AF65-F5344CB8AC3E}">
        <p14:creationId xmlns:p14="http://schemas.microsoft.com/office/powerpoint/2010/main" val="1822494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95536" y="1268760"/>
            <a:ext cx="8369300" cy="199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defTabSz="457200">
              <a:lnSpc>
                <a:spcPct val="150000"/>
              </a:lnSpc>
              <a:buFont typeface="Arial"/>
              <a:buChar char="•"/>
              <a:defRPr/>
            </a:pPr>
            <a:r>
              <a:rPr lang="en-US" sz="2800" dirty="0">
                <a:solidFill>
                  <a:srgbClr val="FFFFFF"/>
                </a:solidFill>
              </a:rPr>
              <a:t>Persistent Allergic Rhino conjunctivitis, moderate/severe (ARIA 2008)</a:t>
            </a:r>
          </a:p>
          <a:p>
            <a:pPr marL="457200" indent="-457200" defTabSz="457200">
              <a:lnSpc>
                <a:spcPct val="150000"/>
              </a:lnSpc>
              <a:buFont typeface="Arial"/>
              <a:buChar char="•"/>
              <a:defRPr/>
            </a:pPr>
            <a:r>
              <a:rPr lang="en-US" sz="2800" dirty="0">
                <a:solidFill>
                  <a:srgbClr val="FFFFFF"/>
                </a:solidFill>
              </a:rPr>
              <a:t>Mild Asthma</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2420888"/>
            <a:ext cx="2158934" cy="1975195"/>
          </a:xfrm>
          <a:prstGeom prst="rect">
            <a:avLst/>
          </a:prstGeom>
        </p:spPr>
      </p:pic>
      <p:sp>
        <p:nvSpPr>
          <p:cNvPr id="5" name="Text Box 5"/>
          <p:cNvSpPr txBox="1">
            <a:spLocks noChangeArrowheads="1"/>
          </p:cNvSpPr>
          <p:nvPr/>
        </p:nvSpPr>
        <p:spPr bwMode="auto">
          <a:xfrm>
            <a:off x="375327" y="188640"/>
            <a:ext cx="837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hangingPunct="0">
              <a:spcBef>
                <a:spcPct val="50000"/>
              </a:spcBef>
              <a:defRPr/>
            </a:pPr>
            <a:r>
              <a:rPr lang="en-GB" sz="3600" b="1" dirty="0">
                <a:solidFill>
                  <a:srgbClr val="FFFFFF"/>
                </a:solidFill>
              </a:rPr>
              <a:t>Diagnosis</a:t>
            </a:r>
          </a:p>
        </p:txBody>
      </p:sp>
    </p:spTree>
    <p:extLst>
      <p:ext uri="{BB962C8B-B14F-4D97-AF65-F5344CB8AC3E}">
        <p14:creationId xmlns:p14="http://schemas.microsoft.com/office/powerpoint/2010/main" val="4018628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p:nvPr/>
        </p:nvSpPr>
        <p:spPr>
          <a:xfrm>
            <a:off x="1" y="5452209"/>
            <a:ext cx="9143999" cy="14057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vert="horz" wrap="square" lIns="90000" tIns="45000" rIns="90000" bIns="45000" anchor="t" anchorCtr="0" compatLnSpc="0">
            <a:spAutoFit/>
          </a:bodyPr>
          <a:lstStyle/>
          <a:p>
            <a:pPr indent="-342900" defTabSz="457200">
              <a:buSzPct val="121000"/>
              <a:buFont typeface="Arial"/>
              <a:buChar char="•"/>
              <a:defRPr sz="1800"/>
            </a:pPr>
            <a:r>
              <a:rPr lang="en-US" sz="2400" b="1" dirty="0">
                <a:solidFill>
                  <a:prstClr val="white"/>
                </a:solidFill>
                <a:ea typeface="Microsoft YaHei" pitchFamily="2"/>
                <a:cs typeface="Mangal" pitchFamily="2"/>
              </a:rPr>
              <a:t> During spring rhino-conjunctivitis &amp; episodes of exercise-induced 	asthma.</a:t>
            </a:r>
          </a:p>
          <a:p>
            <a:pPr indent="-342900" defTabSz="457200">
              <a:lnSpc>
                <a:spcPct val="150000"/>
              </a:lnSpc>
              <a:buSzPct val="121000"/>
              <a:buFont typeface="Arial"/>
              <a:buChar char="•"/>
              <a:defRPr sz="1800"/>
            </a:pPr>
            <a:r>
              <a:rPr lang="en-US" sz="2400" b="1" dirty="0">
                <a:solidFill>
                  <a:prstClr val="white"/>
                </a:solidFill>
                <a:ea typeface="Microsoft YaHei" pitchFamily="2"/>
                <a:cs typeface="Mangal" pitchFamily="2"/>
              </a:rPr>
              <a:t> Treated in adolescence with SLIT with good results for four years .</a:t>
            </a:r>
          </a:p>
        </p:txBody>
      </p:sp>
      <p:grpSp>
        <p:nvGrpSpPr>
          <p:cNvPr id="6" name="Groupe 5"/>
          <p:cNvGrpSpPr/>
          <p:nvPr/>
        </p:nvGrpSpPr>
        <p:grpSpPr>
          <a:xfrm>
            <a:off x="1442648" y="1502359"/>
            <a:ext cx="5793648" cy="3726841"/>
            <a:chOff x="1442648" y="548680"/>
            <a:chExt cx="6222192" cy="4230897"/>
          </a:xfrm>
        </p:grpSpPr>
        <p:pic>
          <p:nvPicPr>
            <p:cNvPr id="3" name="Picture 2"/>
            <p:cNvPicPr>
              <a:picLocks noChangeAspect="1"/>
            </p:cNvPicPr>
            <p:nvPr/>
          </p:nvPicPr>
          <p:blipFill>
            <a:blip r:embed="rId3" cstate="print">
              <a:lum/>
              <a:alphaModFix/>
            </a:blip>
            <a:srcRect/>
            <a:stretch>
              <a:fillRect/>
            </a:stretch>
          </p:blipFill>
          <p:spPr>
            <a:xfrm>
              <a:off x="1442648" y="548680"/>
              <a:ext cx="6222192" cy="42308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pic>
        <p:sp>
          <p:nvSpPr>
            <p:cNvPr id="4" name="Rectangle 3"/>
            <p:cNvSpPr/>
            <p:nvPr/>
          </p:nvSpPr>
          <p:spPr>
            <a:xfrm>
              <a:off x="2195736" y="980728"/>
              <a:ext cx="457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5" name="Rectangle 4"/>
            <p:cNvSpPr/>
            <p:nvPr/>
          </p:nvSpPr>
          <p:spPr>
            <a:xfrm>
              <a:off x="2202454" y="1556792"/>
              <a:ext cx="457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Tree>
    <p:extLst>
      <p:ext uri="{BB962C8B-B14F-4D97-AF65-F5344CB8AC3E}">
        <p14:creationId xmlns:p14="http://schemas.microsoft.com/office/powerpoint/2010/main" val="53536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m para poluição em curitiba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000000"/>
              </a:solidFill>
            </a:endParaRPr>
          </a:p>
        </p:txBody>
      </p:sp>
      <p:sp>
        <p:nvSpPr>
          <p:cNvPr id="3" name="AutoShape 4" descr="Resultado de imagem para poluição em curitiba fot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000000"/>
              </a:solidFill>
            </a:endParaRPr>
          </a:p>
        </p:txBody>
      </p:sp>
      <p:sp>
        <p:nvSpPr>
          <p:cNvPr id="4" name="AutoShape 6" descr="Resultado de imagem para poluição em curitiba foto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000000"/>
              </a:solidFill>
            </a:endParaRPr>
          </a:p>
        </p:txBody>
      </p:sp>
      <p:pic>
        <p:nvPicPr>
          <p:cNvPr id="3080" name="Picture 8" descr="http://www.institutogrpcom.org.br/clientes/irpc/portal/Files/News/image/noticias/Setembro/20100920poluic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4104456" cy="2734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msalx.veja.abril.com.br/2014/08/09/0018/pe6Cx/poluicao-sao-paulo-20110523-original.jpeg?14024593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861048"/>
            <a:ext cx="5026724" cy="2826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thumb/5/51/Jardim_Bot%C3%A2nico_Fanchette_Rischbieter_em_Curitiba_09.jpg/1280px-Jardim_Bot%C3%A2nico_Fanchette_Rischbieter_em_Curitiba_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980728"/>
            <a:ext cx="3880116" cy="2697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375327" y="188640"/>
            <a:ext cx="837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hangingPunct="0">
              <a:spcBef>
                <a:spcPct val="50000"/>
              </a:spcBef>
              <a:defRPr/>
            </a:pPr>
            <a:r>
              <a:rPr lang="en-GB" sz="3600" b="1" dirty="0">
                <a:solidFill>
                  <a:srgbClr val="FFFFFF"/>
                </a:solidFill>
              </a:rPr>
              <a:t>Curitiba</a:t>
            </a:r>
          </a:p>
        </p:txBody>
      </p:sp>
    </p:spTree>
    <p:extLst>
      <p:ext uri="{BB962C8B-B14F-4D97-AF65-F5344CB8AC3E}">
        <p14:creationId xmlns:p14="http://schemas.microsoft.com/office/powerpoint/2010/main" val="30247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01" t="20437" r="27286" b="27141"/>
          <a:stretch/>
        </p:blipFill>
        <p:spPr bwMode="auto">
          <a:xfrm>
            <a:off x="755576" y="980728"/>
            <a:ext cx="7704856" cy="301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86" t="39682" r="6630" b="6495"/>
          <a:stretch/>
        </p:blipFill>
        <p:spPr bwMode="auto">
          <a:xfrm>
            <a:off x="755576" y="4149080"/>
            <a:ext cx="7704856" cy="254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23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3" cstate="print"/>
          <a:srcRect/>
          <a:stretch>
            <a:fillRect/>
          </a:stretch>
        </p:blipFill>
        <p:spPr bwMode="auto">
          <a:xfrm>
            <a:off x="1527695" y="4521198"/>
            <a:ext cx="6212657" cy="2220169"/>
          </a:xfrm>
          <a:prstGeom prst="rect">
            <a:avLst/>
          </a:prstGeom>
          <a:noFill/>
          <a:ln w="9525">
            <a:noFill/>
            <a:miter lim="800000"/>
            <a:headEnd/>
            <a:tailEnd/>
          </a:ln>
        </p:spPr>
      </p:pic>
      <p:pic>
        <p:nvPicPr>
          <p:cNvPr id="6" name="Picture 2" descr="http://www.elfm.co.uk/wp-content/uploads/2011/12/school.jpg"/>
          <p:cNvPicPr>
            <a:picLocks noChangeAspect="1" noChangeArrowheads="1"/>
          </p:cNvPicPr>
          <p:nvPr/>
        </p:nvPicPr>
        <p:blipFill>
          <a:blip r:embed="rId4" cstate="print"/>
          <a:srcRect/>
          <a:stretch>
            <a:fillRect/>
          </a:stretch>
        </p:blipFill>
        <p:spPr bwMode="auto">
          <a:xfrm>
            <a:off x="3707904" y="2132856"/>
            <a:ext cx="2043704" cy="2224494"/>
          </a:xfrm>
          <a:prstGeom prst="rect">
            <a:avLst/>
          </a:prstGeom>
          <a:noFill/>
        </p:spPr>
      </p:pic>
      <p:sp>
        <p:nvSpPr>
          <p:cNvPr id="9" name="Retângulo 8"/>
          <p:cNvSpPr/>
          <p:nvPr/>
        </p:nvSpPr>
        <p:spPr>
          <a:xfrm>
            <a:off x="1403648" y="1340768"/>
            <a:ext cx="7344816" cy="830997"/>
          </a:xfrm>
          <a:prstGeom prst="rect">
            <a:avLst/>
          </a:prstGeom>
        </p:spPr>
        <p:txBody>
          <a:bodyPr wrap="square">
            <a:spAutoFit/>
          </a:bodyPr>
          <a:lstStyle/>
          <a:p>
            <a:pPr algn="ctr" defTabSz="457200">
              <a:defRPr/>
            </a:pPr>
            <a:r>
              <a:rPr lang="en-GB" sz="2400" dirty="0">
                <a:solidFill>
                  <a:prstClr val="white"/>
                </a:solidFill>
                <a:cs typeface="Arial" pitchFamily="34" charset="0"/>
              </a:rPr>
              <a:t>Pollution  </a:t>
            </a:r>
            <a:r>
              <a:rPr lang="en-GB" sz="2400" u="sng" dirty="0">
                <a:solidFill>
                  <a:prstClr val="white"/>
                </a:solidFill>
                <a:cs typeface="Arial" pitchFamily="34" charset="0"/>
              </a:rPr>
              <a:t>nearby industrial  zones</a:t>
            </a:r>
            <a:r>
              <a:rPr lang="en-GB" sz="2400" dirty="0">
                <a:solidFill>
                  <a:prstClr val="white"/>
                </a:solidFill>
                <a:cs typeface="Arial" pitchFamily="34" charset="0"/>
              </a:rPr>
              <a:t> relation to indoor air </a:t>
            </a:r>
            <a:br>
              <a:rPr lang="en-GB" sz="2400" dirty="0">
                <a:solidFill>
                  <a:prstClr val="white"/>
                </a:solidFill>
                <a:cs typeface="Arial" pitchFamily="34" charset="0"/>
              </a:rPr>
            </a:br>
            <a:r>
              <a:rPr lang="en-GB" sz="2400" dirty="0">
                <a:solidFill>
                  <a:prstClr val="white"/>
                </a:solidFill>
                <a:cs typeface="Arial" pitchFamily="34" charset="0"/>
              </a:rPr>
              <a:t>inside classrooms.</a:t>
            </a:r>
          </a:p>
        </p:txBody>
      </p:sp>
      <p:sp>
        <p:nvSpPr>
          <p:cNvPr id="13" name="Seta para a direita listrada 12"/>
          <p:cNvSpPr/>
          <p:nvPr/>
        </p:nvSpPr>
        <p:spPr>
          <a:xfrm rot="17986983">
            <a:off x="2509315" y="4317312"/>
            <a:ext cx="548432" cy="43204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4" name="Seta para a direita listrada 13"/>
          <p:cNvSpPr/>
          <p:nvPr/>
        </p:nvSpPr>
        <p:spPr>
          <a:xfrm rot="13906038">
            <a:off x="6262651" y="4354148"/>
            <a:ext cx="548432" cy="43204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7" name="Seta para a direita listrada 16"/>
          <p:cNvSpPr/>
          <p:nvPr/>
        </p:nvSpPr>
        <p:spPr>
          <a:xfrm rot="16200000">
            <a:off x="4441800" y="4522936"/>
            <a:ext cx="548432" cy="43204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1" name="Divisa 10"/>
          <p:cNvSpPr/>
          <p:nvPr/>
        </p:nvSpPr>
        <p:spPr>
          <a:xfrm>
            <a:off x="611560" y="1484784"/>
            <a:ext cx="360040" cy="3600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black"/>
              </a:solidFill>
            </a:endParaRPr>
          </a:p>
        </p:txBody>
      </p:sp>
      <p:sp>
        <p:nvSpPr>
          <p:cNvPr id="12" name="Divisa 11"/>
          <p:cNvSpPr/>
          <p:nvPr/>
        </p:nvSpPr>
        <p:spPr>
          <a:xfrm>
            <a:off x="1043608" y="1484784"/>
            <a:ext cx="360040" cy="3600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black"/>
              </a:solidFill>
            </a:endParaRPr>
          </a:p>
        </p:txBody>
      </p:sp>
      <p:sp>
        <p:nvSpPr>
          <p:cNvPr id="15" name="Divisa 14"/>
          <p:cNvSpPr/>
          <p:nvPr/>
        </p:nvSpPr>
        <p:spPr>
          <a:xfrm>
            <a:off x="179512" y="1484784"/>
            <a:ext cx="360040" cy="3600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black"/>
              </a:solidFill>
            </a:endParaRPr>
          </a:p>
        </p:txBody>
      </p:sp>
      <p:sp>
        <p:nvSpPr>
          <p:cNvPr id="16" name="Text Box 5"/>
          <p:cNvSpPr txBox="1">
            <a:spLocks noChangeArrowheads="1"/>
          </p:cNvSpPr>
          <p:nvPr/>
        </p:nvSpPr>
        <p:spPr bwMode="auto">
          <a:xfrm>
            <a:off x="375327" y="188640"/>
            <a:ext cx="837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hangingPunct="0">
              <a:spcBef>
                <a:spcPct val="50000"/>
              </a:spcBef>
              <a:defRPr/>
            </a:pPr>
            <a:r>
              <a:rPr lang="en-GB" sz="3600" b="1" dirty="0">
                <a:solidFill>
                  <a:srgbClr val="FFFFFF"/>
                </a:solidFill>
              </a:rPr>
              <a:t>Our Aim</a:t>
            </a:r>
          </a:p>
        </p:txBody>
      </p:sp>
    </p:spTree>
    <p:extLst>
      <p:ext uri="{BB962C8B-B14F-4D97-AF65-F5344CB8AC3E}">
        <p14:creationId xmlns:p14="http://schemas.microsoft.com/office/powerpoint/2010/main" val="1011429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5"/>
                                        </p:tgtEl>
                                        <p:attrNameLst>
                                          <p:attrName>style.visibility</p:attrName>
                                        </p:attrNameLst>
                                      </p:cBhvr>
                                      <p:to>
                                        <p:strVal val="visible"/>
                                      </p:to>
                                    </p:set>
                                    <p:animEffect transition="in" filter="fade">
                                      <p:cBhvr>
                                        <p:cTn id="29" dur="500"/>
                                        <p:tgtEl>
                                          <p:spTgt spid="102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1" grpId="0" animBg="1"/>
      <p:bldP spid="12"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o Explicativo 2 (Ênfase) 46"/>
          <p:cNvSpPr/>
          <p:nvPr/>
        </p:nvSpPr>
        <p:spPr>
          <a:xfrm>
            <a:off x="2123728" y="1628800"/>
            <a:ext cx="1656184" cy="2520280"/>
          </a:xfrm>
          <a:prstGeom prst="accentCallout2">
            <a:avLst>
              <a:gd name="adj1" fmla="val 18750"/>
              <a:gd name="adj2" fmla="val -8333"/>
              <a:gd name="adj3" fmla="val 18750"/>
              <a:gd name="adj4" fmla="val -16667"/>
              <a:gd name="adj5" fmla="val 55923"/>
              <a:gd name="adj6" fmla="val -35130"/>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30" name="Texto Explicativo 2 (Ênfase) 29"/>
          <p:cNvSpPr/>
          <p:nvPr/>
        </p:nvSpPr>
        <p:spPr>
          <a:xfrm>
            <a:off x="3779912" y="4293096"/>
            <a:ext cx="1656184" cy="2232248"/>
          </a:xfrm>
          <a:prstGeom prst="accentCallout2">
            <a:avLst>
              <a:gd name="adj1" fmla="val 18750"/>
              <a:gd name="adj2" fmla="val -8333"/>
              <a:gd name="adj3" fmla="val 18750"/>
              <a:gd name="adj4" fmla="val -16667"/>
              <a:gd name="adj5" fmla="val 79715"/>
              <a:gd name="adj6" fmla="val -34306"/>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pic>
        <p:nvPicPr>
          <p:cNvPr id="18" name="Picture 5"/>
          <p:cNvPicPr>
            <a:picLocks noChangeAspect="1"/>
          </p:cNvPicPr>
          <p:nvPr/>
        </p:nvPicPr>
        <p:blipFill>
          <a:blip r:embed="rId3" cstate="print"/>
          <a:stretch>
            <a:fillRect/>
          </a:stretch>
        </p:blipFill>
        <p:spPr>
          <a:xfrm>
            <a:off x="3779912" y="4227381"/>
            <a:ext cx="1872208" cy="2513987"/>
          </a:xfrm>
          <a:prstGeom prst="roundRect">
            <a:avLst/>
          </a:prstGeom>
          <a:ln w="88900" cap="sq">
            <a:solidFill>
              <a:srgbClr val="FFFFFF"/>
            </a:solidFill>
            <a:miter lim="800000"/>
          </a:ln>
          <a:effectLst/>
        </p:spPr>
      </p:pic>
      <p:pic>
        <p:nvPicPr>
          <p:cNvPr id="4" name="Picture 6"/>
          <p:cNvPicPr>
            <a:picLocks noChangeAspect="1"/>
          </p:cNvPicPr>
          <p:nvPr/>
        </p:nvPicPr>
        <p:blipFill>
          <a:blip r:embed="rId4" cstate="print"/>
          <a:stretch>
            <a:fillRect/>
          </a:stretch>
        </p:blipFill>
        <p:spPr>
          <a:xfrm>
            <a:off x="2123728" y="1484784"/>
            <a:ext cx="3744416" cy="2669478"/>
          </a:xfrm>
          <a:prstGeom prst="roundRect">
            <a:avLst/>
          </a:prstGeom>
          <a:ln>
            <a:noFill/>
          </a:ln>
          <a:effectLst/>
        </p:spPr>
      </p:pic>
      <p:pic>
        <p:nvPicPr>
          <p:cNvPr id="6" name="Picture 10"/>
          <p:cNvPicPr>
            <a:picLocks noChangeAspect="1"/>
          </p:cNvPicPr>
          <p:nvPr/>
        </p:nvPicPr>
        <p:blipFill>
          <a:blip r:embed="rId5" cstate="print"/>
          <a:stretch>
            <a:fillRect/>
          </a:stretch>
        </p:blipFill>
        <p:spPr>
          <a:xfrm>
            <a:off x="6444208" y="1844824"/>
            <a:ext cx="2397538" cy="1860688"/>
          </a:xfrm>
          <a:prstGeom prst="roundRect">
            <a:avLst>
              <a:gd name="adj" fmla="val 38507"/>
            </a:avLst>
          </a:prstGeom>
          <a:ln w="63500" cap="rnd">
            <a:noFill/>
          </a:ln>
          <a:effectLst>
            <a:outerShdw blurRad="50800" dist="38100" dir="16200000" rotWithShape="0">
              <a:prstClr val="black">
                <a:alpha val="40000"/>
              </a:prstClr>
            </a:outerShdw>
            <a:softEdge rad="12700"/>
          </a:effectLst>
        </p:spPr>
      </p:pic>
      <p:cxnSp>
        <p:nvCxnSpPr>
          <p:cNvPr id="8" name="Conector reto 7"/>
          <p:cNvCxnSpPr>
            <a:stCxn id="12" idx="0"/>
            <a:endCxn id="6" idx="0"/>
          </p:cNvCxnSpPr>
          <p:nvPr/>
        </p:nvCxnSpPr>
        <p:spPr>
          <a:xfrm flipV="1">
            <a:off x="4175956" y="1844824"/>
            <a:ext cx="3467021" cy="576064"/>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9" name="Conector reto 8"/>
          <p:cNvCxnSpPr>
            <a:stCxn id="12" idx="4"/>
            <a:endCxn id="6" idx="2"/>
          </p:cNvCxnSpPr>
          <p:nvPr/>
        </p:nvCxnSpPr>
        <p:spPr>
          <a:xfrm>
            <a:off x="4175956" y="2852936"/>
            <a:ext cx="3467021" cy="852576"/>
          </a:xfrm>
          <a:prstGeom prst="line">
            <a:avLst/>
          </a:prstGeom>
          <a:ln>
            <a:prstDash val="sysDot"/>
          </a:ln>
        </p:spPr>
        <p:style>
          <a:lnRef idx="2">
            <a:schemeClr val="dk1"/>
          </a:lnRef>
          <a:fillRef idx="0">
            <a:schemeClr val="dk1"/>
          </a:fillRef>
          <a:effectRef idx="1">
            <a:schemeClr val="dk1"/>
          </a:effectRef>
          <a:fontRef idx="minor">
            <a:schemeClr val="tx1"/>
          </a:fontRef>
        </p:style>
      </p:cxnSp>
      <p:sp>
        <p:nvSpPr>
          <p:cNvPr id="12" name="Fluxograma: Conector 11"/>
          <p:cNvSpPr/>
          <p:nvPr/>
        </p:nvSpPr>
        <p:spPr>
          <a:xfrm>
            <a:off x="3923928" y="2420888"/>
            <a:ext cx="504056" cy="432048"/>
          </a:xfrm>
          <a:prstGeom prst="flowChartConnector">
            <a:avLst/>
          </a:prstGeom>
          <a:solidFill>
            <a:schemeClr val="lt1">
              <a:alpha val="0"/>
            </a:schemeClr>
          </a:solidFill>
          <a:ln>
            <a:solidFill>
              <a:schemeClr val="tx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n-GB">
              <a:solidFill>
                <a:prstClr val="black"/>
              </a:solidFill>
            </a:endParaRPr>
          </a:p>
        </p:txBody>
      </p:sp>
      <p:sp>
        <p:nvSpPr>
          <p:cNvPr id="20" name="CaixaDeTexto 19"/>
          <p:cNvSpPr txBox="1"/>
          <p:nvPr/>
        </p:nvSpPr>
        <p:spPr>
          <a:xfrm>
            <a:off x="179512" y="5805264"/>
            <a:ext cx="2710999" cy="461665"/>
          </a:xfrm>
          <a:prstGeom prst="rect">
            <a:avLst/>
          </a:prstGeom>
          <a:noFill/>
        </p:spPr>
        <p:txBody>
          <a:bodyPr wrap="none" rtlCol="0">
            <a:spAutoFit/>
          </a:bodyPr>
          <a:lstStyle/>
          <a:p>
            <a:pPr defTabSz="457200">
              <a:buFont typeface="Arial" pitchFamily="34" charset="0"/>
              <a:buChar char="•"/>
            </a:pPr>
            <a:r>
              <a:rPr lang="en-GB" sz="2400" b="1">
                <a:solidFill>
                  <a:srgbClr val="FFFFFF"/>
                </a:solidFill>
                <a:cs typeface="Arial" pitchFamily="34" charset="0"/>
              </a:rPr>
              <a:t> Personal exposure</a:t>
            </a:r>
          </a:p>
        </p:txBody>
      </p:sp>
      <p:sp>
        <p:nvSpPr>
          <p:cNvPr id="21" name="CaixaDeTexto 20"/>
          <p:cNvSpPr txBox="1"/>
          <p:nvPr/>
        </p:nvSpPr>
        <p:spPr>
          <a:xfrm>
            <a:off x="7011378" y="5343599"/>
            <a:ext cx="1107996" cy="461665"/>
          </a:xfrm>
          <a:prstGeom prst="rect">
            <a:avLst/>
          </a:prstGeom>
          <a:noFill/>
        </p:spPr>
        <p:txBody>
          <a:bodyPr wrap="none" rtlCol="0">
            <a:spAutoFit/>
          </a:bodyPr>
          <a:lstStyle/>
          <a:p>
            <a:pPr defTabSz="457200">
              <a:buFont typeface="Arial" pitchFamily="34" charset="0"/>
              <a:buChar char="•"/>
            </a:pPr>
            <a:r>
              <a:rPr lang="en-GB" sz="2400" b="1">
                <a:solidFill>
                  <a:srgbClr val="FFFFFF"/>
                </a:solidFill>
                <a:cs typeface="Arial" pitchFamily="34" charset="0"/>
              </a:rPr>
              <a:t> Home</a:t>
            </a:r>
          </a:p>
        </p:txBody>
      </p:sp>
      <p:sp>
        <p:nvSpPr>
          <p:cNvPr id="22" name="CaixaDeTexto 21"/>
          <p:cNvSpPr txBox="1"/>
          <p:nvPr/>
        </p:nvSpPr>
        <p:spPr>
          <a:xfrm>
            <a:off x="179512" y="2780928"/>
            <a:ext cx="1184940" cy="461665"/>
          </a:xfrm>
          <a:prstGeom prst="rect">
            <a:avLst/>
          </a:prstGeom>
          <a:noFill/>
        </p:spPr>
        <p:txBody>
          <a:bodyPr wrap="none" rtlCol="0">
            <a:spAutoFit/>
          </a:bodyPr>
          <a:lstStyle/>
          <a:p>
            <a:pPr defTabSz="457200">
              <a:buFont typeface="Arial" pitchFamily="34" charset="0"/>
              <a:buChar char="•"/>
            </a:pPr>
            <a:r>
              <a:rPr lang="en-GB" sz="2400" b="1">
                <a:solidFill>
                  <a:srgbClr val="FFFFFF"/>
                </a:solidFill>
                <a:cs typeface="Arial" pitchFamily="34" charset="0"/>
              </a:rPr>
              <a:t> School </a:t>
            </a:r>
          </a:p>
        </p:txBody>
      </p:sp>
      <p:sp>
        <p:nvSpPr>
          <p:cNvPr id="48" name="Estrela de 7 Pontos 47"/>
          <p:cNvSpPr/>
          <p:nvPr/>
        </p:nvSpPr>
        <p:spPr>
          <a:xfrm>
            <a:off x="7668344" y="2708920"/>
            <a:ext cx="648072" cy="792088"/>
          </a:xfrm>
          <a:prstGeom prst="star7">
            <a:avLst/>
          </a:prstGeom>
          <a:solidFill>
            <a:srgbClr val="FF0000">
              <a:alpha val="3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3" name="Retângulo 2"/>
          <p:cNvSpPr/>
          <p:nvPr/>
        </p:nvSpPr>
        <p:spPr>
          <a:xfrm>
            <a:off x="5832648" y="6480921"/>
            <a:ext cx="3311352" cy="338554"/>
          </a:xfrm>
          <a:prstGeom prst="rect">
            <a:avLst/>
          </a:prstGeom>
        </p:spPr>
        <p:txBody>
          <a:bodyPr wrap="square">
            <a:spAutoFit/>
          </a:bodyPr>
          <a:lstStyle/>
          <a:p>
            <a:pPr defTabSz="457200"/>
            <a:r>
              <a:rPr lang="en-US" sz="1600" dirty="0">
                <a:solidFill>
                  <a:srgbClr val="FFFFFF"/>
                </a:solidFill>
              </a:rPr>
              <a:t>SO2, NO2, </a:t>
            </a:r>
            <a:r>
              <a:rPr lang="en-US" sz="1600" dirty="0" err="1">
                <a:solidFill>
                  <a:srgbClr val="FFFFFF"/>
                </a:solidFill>
              </a:rPr>
              <a:t>Hac</a:t>
            </a:r>
            <a:r>
              <a:rPr lang="en-US" sz="1600" dirty="0">
                <a:solidFill>
                  <a:srgbClr val="FFFFFF"/>
                </a:solidFill>
              </a:rPr>
              <a:t>, </a:t>
            </a:r>
            <a:r>
              <a:rPr lang="en-US" sz="1600" dirty="0" err="1">
                <a:solidFill>
                  <a:srgbClr val="FFFFFF"/>
                </a:solidFill>
              </a:rPr>
              <a:t>HFor</a:t>
            </a:r>
            <a:r>
              <a:rPr lang="en-US" sz="1600" dirty="0">
                <a:solidFill>
                  <a:srgbClr val="FFFFFF"/>
                </a:solidFill>
              </a:rPr>
              <a:t> and  BTEX</a:t>
            </a:r>
            <a:endParaRPr lang="pt-BR" sz="1600" dirty="0">
              <a:solidFill>
                <a:srgbClr val="FFFFFF"/>
              </a:solidFill>
            </a:endParaRPr>
          </a:p>
        </p:txBody>
      </p:sp>
      <p:sp>
        <p:nvSpPr>
          <p:cNvPr id="16" name="Text Box 5"/>
          <p:cNvSpPr txBox="1">
            <a:spLocks noChangeArrowheads="1"/>
          </p:cNvSpPr>
          <p:nvPr/>
        </p:nvSpPr>
        <p:spPr bwMode="auto">
          <a:xfrm>
            <a:off x="375327" y="188640"/>
            <a:ext cx="837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hangingPunct="0">
              <a:spcBef>
                <a:spcPct val="50000"/>
              </a:spcBef>
              <a:defRPr/>
            </a:pPr>
            <a:r>
              <a:rPr lang="en-GB" sz="3600" b="1" dirty="0">
                <a:solidFill>
                  <a:srgbClr val="FFFFFF"/>
                </a:solidFill>
              </a:rPr>
              <a:t>Gases</a:t>
            </a:r>
          </a:p>
        </p:txBody>
      </p:sp>
    </p:spTree>
    <p:extLst>
      <p:ext uri="{BB962C8B-B14F-4D97-AF65-F5344CB8AC3E}">
        <p14:creationId xmlns:p14="http://schemas.microsoft.com/office/powerpoint/2010/main" val="3146083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750"/>
                                        <p:tgtEl>
                                          <p:spTgt spid="4"/>
                                        </p:tgtEl>
                                      </p:cBhvr>
                                    </p:animEffect>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dissolve">
                                      <p:cBhvr>
                                        <p:cTn id="26" dur="500"/>
                                        <p:tgtEl>
                                          <p:spTgt spid="4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0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0" grpId="0" animBg="1"/>
      <p:bldP spid="12" grpId="0" animBg="1"/>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p:cNvGrpSpPr/>
          <p:nvPr/>
        </p:nvGrpSpPr>
        <p:grpSpPr>
          <a:xfrm>
            <a:off x="4788024" y="3717031"/>
            <a:ext cx="3456384" cy="2528993"/>
            <a:chOff x="4860032" y="4005064"/>
            <a:chExt cx="4104456" cy="2689909"/>
          </a:xfrm>
        </p:grpSpPr>
        <p:pic>
          <p:nvPicPr>
            <p:cNvPr id="5" name="Imagem 4"/>
            <p:cNvPicPr/>
            <p:nvPr/>
          </p:nvPicPr>
          <p:blipFill>
            <a:blip r:embed="rId3" cstate="print"/>
            <a:srcRect/>
            <a:stretch>
              <a:fillRect/>
            </a:stretch>
          </p:blipFill>
          <p:spPr bwMode="auto">
            <a:xfrm>
              <a:off x="4860032" y="4005064"/>
              <a:ext cx="4104456" cy="2664296"/>
            </a:xfrm>
            <a:prstGeom prst="roundRect">
              <a:avLst/>
            </a:prstGeom>
            <a:ln w="28575">
              <a:solidFill>
                <a:schemeClr val="bg1"/>
              </a:solidFill>
            </a:ln>
            <a:effectLst/>
          </p:spPr>
        </p:pic>
        <p:sp>
          <p:nvSpPr>
            <p:cNvPr id="12" name="CaixaDeTexto 11"/>
            <p:cNvSpPr txBox="1"/>
            <p:nvPr/>
          </p:nvSpPr>
          <p:spPr>
            <a:xfrm>
              <a:off x="5287581" y="6072990"/>
              <a:ext cx="3249361" cy="62198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GB" sz="1600" b="1">
                  <a:solidFill>
                    <a:prstClr val="black"/>
                  </a:solidFill>
                  <a:latin typeface="Arial" pitchFamily="34" charset="0"/>
                  <a:cs typeface="Arial" pitchFamily="34" charset="0"/>
                </a:rPr>
                <a:t>Energy-Dispersive X-ray Fluorescence </a:t>
              </a:r>
            </a:p>
          </p:txBody>
        </p:sp>
      </p:grpSp>
      <p:grpSp>
        <p:nvGrpSpPr>
          <p:cNvPr id="19" name="Grupo 18"/>
          <p:cNvGrpSpPr/>
          <p:nvPr/>
        </p:nvGrpSpPr>
        <p:grpSpPr>
          <a:xfrm>
            <a:off x="616256" y="1052737"/>
            <a:ext cx="3404501" cy="2572870"/>
            <a:chOff x="827584" y="4248472"/>
            <a:chExt cx="3196062" cy="2433300"/>
          </a:xfrm>
        </p:grpSpPr>
        <p:pic>
          <p:nvPicPr>
            <p:cNvPr id="8" name="Picture 2"/>
            <p:cNvPicPr>
              <a:picLocks noChangeAspect="1" noChangeArrowheads="1"/>
            </p:cNvPicPr>
            <p:nvPr/>
          </p:nvPicPr>
          <p:blipFill>
            <a:blip r:embed="rId4" cstate="print"/>
            <a:srcRect/>
            <a:stretch>
              <a:fillRect/>
            </a:stretch>
          </p:blipFill>
          <p:spPr bwMode="auto">
            <a:xfrm>
              <a:off x="827584" y="4248472"/>
              <a:ext cx="3196062" cy="2420888"/>
            </a:xfrm>
            <a:prstGeom prst="roundRect">
              <a:avLst/>
            </a:prstGeom>
            <a:ln>
              <a:solidFill>
                <a:schemeClr val="bg1"/>
              </a:solidFill>
              <a:headEnd/>
              <a:tailEnd/>
            </a:ln>
          </p:spPr>
          <p:style>
            <a:lnRef idx="2">
              <a:schemeClr val="accent5"/>
            </a:lnRef>
            <a:fillRef idx="1">
              <a:schemeClr val="lt1"/>
            </a:fillRef>
            <a:effectRef idx="0">
              <a:schemeClr val="accent5"/>
            </a:effectRef>
            <a:fontRef idx="minor">
              <a:schemeClr val="dk1"/>
            </a:fontRef>
          </p:style>
        </p:pic>
        <p:sp>
          <p:nvSpPr>
            <p:cNvPr id="13" name="CaixaDeTexto 12"/>
            <p:cNvSpPr txBox="1"/>
            <p:nvPr/>
          </p:nvSpPr>
          <p:spPr>
            <a:xfrm>
              <a:off x="1161172" y="6361583"/>
              <a:ext cx="2501176" cy="320189"/>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GB" sz="1600" b="1">
                  <a:solidFill>
                    <a:prstClr val="black"/>
                  </a:solidFill>
                  <a:latin typeface="Arial" pitchFamily="34" charset="0"/>
                  <a:cs typeface="Arial" pitchFamily="34" charset="0"/>
                </a:rPr>
                <a:t>Filters</a:t>
              </a:r>
            </a:p>
          </p:txBody>
        </p:sp>
      </p:grpSp>
      <p:grpSp>
        <p:nvGrpSpPr>
          <p:cNvPr id="16" name="Grupo 15"/>
          <p:cNvGrpSpPr/>
          <p:nvPr/>
        </p:nvGrpSpPr>
        <p:grpSpPr>
          <a:xfrm>
            <a:off x="611560" y="3717032"/>
            <a:ext cx="3396791" cy="2538580"/>
            <a:chOff x="395536" y="1484784"/>
            <a:chExt cx="4104456" cy="2683642"/>
          </a:xfrm>
        </p:grpSpPr>
        <p:pic>
          <p:nvPicPr>
            <p:cNvPr id="7" name="Picture 6"/>
            <p:cNvPicPr>
              <a:picLocks noChangeAspect="1" noChangeArrowheads="1"/>
            </p:cNvPicPr>
            <p:nvPr/>
          </p:nvPicPr>
          <p:blipFill>
            <a:blip r:embed="rId5" cstate="print"/>
            <a:srcRect/>
            <a:stretch>
              <a:fillRect/>
            </a:stretch>
          </p:blipFill>
          <p:spPr bwMode="auto">
            <a:xfrm>
              <a:off x="395536" y="1484784"/>
              <a:ext cx="4104456" cy="2664296"/>
            </a:xfrm>
            <a:prstGeom prst="roundRect">
              <a:avLst/>
            </a:prstGeom>
            <a:ln>
              <a:solidFill>
                <a:schemeClr val="bg1"/>
              </a:solidFill>
              <a:headEnd/>
              <a:tailEnd/>
            </a:ln>
          </p:spPr>
          <p:style>
            <a:lnRef idx="2">
              <a:schemeClr val="accent3"/>
            </a:lnRef>
            <a:fillRef idx="1">
              <a:schemeClr val="lt1"/>
            </a:fillRef>
            <a:effectRef idx="0">
              <a:schemeClr val="accent3"/>
            </a:effectRef>
            <a:fontRef idx="minor">
              <a:schemeClr val="dk1"/>
            </a:fontRef>
          </p:style>
        </p:pic>
        <p:sp>
          <p:nvSpPr>
            <p:cNvPr id="14" name="CaixaDeTexto 13"/>
            <p:cNvSpPr txBox="1"/>
            <p:nvPr/>
          </p:nvSpPr>
          <p:spPr>
            <a:xfrm>
              <a:off x="830584" y="3810526"/>
              <a:ext cx="3219358" cy="357900"/>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GB" sz="1600" b="1">
                  <a:solidFill>
                    <a:prstClr val="black"/>
                  </a:solidFill>
                  <a:latin typeface="Arial" pitchFamily="34" charset="0"/>
                  <a:cs typeface="Arial" pitchFamily="34" charset="0"/>
                </a:rPr>
                <a:t>Outside</a:t>
              </a:r>
            </a:p>
          </p:txBody>
        </p:sp>
      </p:grpSp>
      <p:grpSp>
        <p:nvGrpSpPr>
          <p:cNvPr id="21" name="Grupo 20"/>
          <p:cNvGrpSpPr/>
          <p:nvPr/>
        </p:nvGrpSpPr>
        <p:grpSpPr>
          <a:xfrm>
            <a:off x="4866433" y="1052736"/>
            <a:ext cx="3376540" cy="2592288"/>
            <a:chOff x="4866433" y="1484784"/>
            <a:chExt cx="3376540" cy="2592288"/>
          </a:xfrm>
        </p:grpSpPr>
        <p:grpSp>
          <p:nvGrpSpPr>
            <p:cNvPr id="17" name="Grupo 16"/>
            <p:cNvGrpSpPr/>
            <p:nvPr/>
          </p:nvGrpSpPr>
          <p:grpSpPr>
            <a:xfrm>
              <a:off x="4866433" y="1484784"/>
              <a:ext cx="3376540" cy="2592288"/>
              <a:chOff x="5436096" y="1484784"/>
              <a:chExt cx="3100904" cy="2448272"/>
            </a:xfrm>
          </p:grpSpPr>
          <p:pic>
            <p:nvPicPr>
              <p:cNvPr id="10" name="Picture 3"/>
              <p:cNvPicPr>
                <a:picLocks noChangeAspect="1" noChangeArrowheads="1"/>
              </p:cNvPicPr>
              <p:nvPr/>
            </p:nvPicPr>
            <p:blipFill>
              <a:blip r:embed="rId6" cstate="print"/>
              <a:srcRect/>
              <a:stretch>
                <a:fillRect/>
              </a:stretch>
            </p:blipFill>
            <p:spPr bwMode="auto">
              <a:xfrm>
                <a:off x="5436096" y="1484784"/>
                <a:ext cx="3100904" cy="2436321"/>
              </a:xfrm>
              <a:prstGeom prst="roundRect">
                <a:avLst/>
              </a:prstGeom>
              <a:ln>
                <a:solidFill>
                  <a:schemeClr val="bg1"/>
                </a:solidFill>
                <a:headEnd/>
                <a:tailEnd/>
              </a:ln>
            </p:spPr>
            <p:style>
              <a:lnRef idx="2">
                <a:schemeClr val="dk1"/>
              </a:lnRef>
              <a:fillRef idx="1">
                <a:schemeClr val="lt1"/>
              </a:fillRef>
              <a:effectRef idx="0">
                <a:schemeClr val="dk1"/>
              </a:effectRef>
              <a:fontRef idx="minor">
                <a:schemeClr val="dk1"/>
              </a:fontRef>
            </p:style>
          </p:pic>
          <p:sp>
            <p:nvSpPr>
              <p:cNvPr id="15" name="CaixaDeTexto 14"/>
              <p:cNvSpPr txBox="1"/>
              <p:nvPr/>
            </p:nvSpPr>
            <p:spPr>
              <a:xfrm>
                <a:off x="5760868" y="3613311"/>
                <a:ext cx="2446803" cy="319745"/>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GB" sz="1600" b="1">
                    <a:solidFill>
                      <a:prstClr val="black"/>
                    </a:solidFill>
                    <a:latin typeface="Arial" pitchFamily="34" charset="0"/>
                    <a:cs typeface="Arial" pitchFamily="34" charset="0"/>
                  </a:rPr>
                  <a:t>Inside</a:t>
                </a:r>
              </a:p>
            </p:txBody>
          </p:sp>
        </p:grpSp>
        <p:sp>
          <p:nvSpPr>
            <p:cNvPr id="20" name="Elipse 19"/>
            <p:cNvSpPr/>
            <p:nvPr/>
          </p:nvSpPr>
          <p:spPr>
            <a:xfrm>
              <a:off x="5004048" y="1700808"/>
              <a:ext cx="720080" cy="792088"/>
            </a:xfrm>
            <a:prstGeom prst="ellipse">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grpSp>
      <p:sp>
        <p:nvSpPr>
          <p:cNvPr id="23" name="Retângulo de cantos arredondados 22"/>
          <p:cNvSpPr/>
          <p:nvPr/>
        </p:nvSpPr>
        <p:spPr>
          <a:xfrm>
            <a:off x="2627784" y="2492896"/>
            <a:ext cx="3600400" cy="2448272"/>
          </a:xfrm>
          <a:prstGeom prst="roundRect">
            <a:avLst>
              <a:gd name="adj"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Font typeface="Arial" pitchFamily="34" charset="0"/>
              <a:buChar char="•"/>
            </a:pPr>
            <a:r>
              <a:rPr lang="en-GB" b="1">
                <a:solidFill>
                  <a:prstClr val="black"/>
                </a:solidFill>
                <a:latin typeface="Arial" pitchFamily="34" charset="0"/>
                <a:cs typeface="Arial" pitchFamily="34" charset="0"/>
              </a:rPr>
              <a:t>5-day exposure (week period of classes)</a:t>
            </a:r>
          </a:p>
          <a:p>
            <a:pPr algn="ctr" defTabSz="457200"/>
            <a:endParaRPr lang="en-GB" b="1">
              <a:solidFill>
                <a:prstClr val="black"/>
              </a:solidFill>
              <a:latin typeface="Arial" pitchFamily="34" charset="0"/>
              <a:cs typeface="Arial" pitchFamily="34" charset="0"/>
            </a:endParaRPr>
          </a:p>
          <a:p>
            <a:pPr algn="ctr" defTabSz="457200">
              <a:buFont typeface="Arial" pitchFamily="34" charset="0"/>
              <a:buChar char="•"/>
            </a:pPr>
            <a:r>
              <a:rPr lang="en-GB" b="1">
                <a:solidFill>
                  <a:prstClr val="black"/>
                </a:solidFill>
                <a:latin typeface="Arial" pitchFamily="34" charset="0"/>
                <a:cs typeface="Arial" pitchFamily="34" charset="0"/>
              </a:rPr>
              <a:t>24 hours</a:t>
            </a:r>
          </a:p>
          <a:p>
            <a:pPr algn="ctr" defTabSz="457200"/>
            <a:endParaRPr lang="en-GB" b="1">
              <a:solidFill>
                <a:prstClr val="black"/>
              </a:solidFill>
              <a:latin typeface="Arial" pitchFamily="34" charset="0"/>
              <a:cs typeface="Arial" pitchFamily="34" charset="0"/>
            </a:endParaRPr>
          </a:p>
          <a:p>
            <a:pPr algn="ctr" defTabSz="457200">
              <a:buFont typeface="Arial" pitchFamily="34" charset="0"/>
              <a:buChar char="•"/>
            </a:pPr>
            <a:r>
              <a:rPr lang="en-GB" b="1">
                <a:solidFill>
                  <a:prstClr val="black"/>
                </a:solidFill>
                <a:latin typeface="Arial" pitchFamily="34" charset="0"/>
                <a:cs typeface="Arial" pitchFamily="34" charset="0"/>
              </a:rPr>
              <a:t>2 weeks</a:t>
            </a:r>
          </a:p>
          <a:p>
            <a:pPr algn="ctr" defTabSz="457200">
              <a:buFont typeface="Arial" pitchFamily="34" charset="0"/>
              <a:buChar char="•"/>
            </a:pPr>
            <a:endParaRPr lang="en-GB">
              <a:solidFill>
                <a:prstClr val="black"/>
              </a:solidFill>
            </a:endParaRPr>
          </a:p>
        </p:txBody>
      </p:sp>
      <p:sp>
        <p:nvSpPr>
          <p:cNvPr id="22" name="Text Box 5"/>
          <p:cNvSpPr txBox="1">
            <a:spLocks noChangeArrowheads="1"/>
          </p:cNvSpPr>
          <p:nvPr/>
        </p:nvSpPr>
        <p:spPr bwMode="auto">
          <a:xfrm>
            <a:off x="375327" y="188640"/>
            <a:ext cx="837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hangingPunct="0">
              <a:spcBef>
                <a:spcPct val="50000"/>
              </a:spcBef>
              <a:defRPr/>
            </a:pPr>
            <a:r>
              <a:rPr lang="en-GB" sz="3600" b="1" dirty="0">
                <a:solidFill>
                  <a:srgbClr val="FFFFFF"/>
                </a:solidFill>
              </a:rPr>
              <a:t>Total Bulk Particles </a:t>
            </a:r>
          </a:p>
        </p:txBody>
      </p:sp>
    </p:spTree>
    <p:extLst>
      <p:ext uri="{BB962C8B-B14F-4D97-AF65-F5344CB8AC3E}">
        <p14:creationId xmlns:p14="http://schemas.microsoft.com/office/powerpoint/2010/main" val="75010256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79512" y="1196752"/>
            <a:ext cx="8820472" cy="4524315"/>
          </a:xfrm>
          <a:prstGeom prst="rect">
            <a:avLst/>
          </a:prstGeom>
          <a:noFill/>
        </p:spPr>
        <p:txBody>
          <a:bodyPr wrap="square" rtlCol="0">
            <a:spAutoFit/>
          </a:bodyPr>
          <a:lstStyle/>
          <a:p>
            <a:pPr algn="just" defTabSz="457200">
              <a:buFont typeface="Arial" pitchFamily="34" charset="0"/>
              <a:buChar char="•"/>
            </a:pPr>
            <a:endParaRPr lang="en-GB" sz="2400">
              <a:solidFill>
                <a:srgbClr val="FFFFFF"/>
              </a:solidFill>
              <a:cs typeface="Arial" pitchFamily="34" charset="0"/>
            </a:endParaRPr>
          </a:p>
          <a:p>
            <a:pPr algn="just" defTabSz="457200">
              <a:buFont typeface="Arial" pitchFamily="34" charset="0"/>
              <a:buChar char="•"/>
            </a:pPr>
            <a:r>
              <a:rPr lang="en-GB" sz="2400">
                <a:solidFill>
                  <a:srgbClr val="FFFFFF"/>
                </a:solidFill>
                <a:cs typeface="Arial" pitchFamily="34" charset="0"/>
              </a:rPr>
              <a:t> Children are exposed to high pollutant concentrations,  mainly in the suburban area (proximity to industrial plants);</a:t>
            </a:r>
            <a:r>
              <a:rPr lang="en-GB" sz="2400">
                <a:solidFill>
                  <a:srgbClr val="FFFFFF"/>
                </a:solidFill>
              </a:rPr>
              <a:t> the schools in urban area revealed high exposure to particulate matter (motor vehicles emission)</a:t>
            </a:r>
          </a:p>
          <a:p>
            <a:pPr algn="just" defTabSz="457200"/>
            <a:endParaRPr lang="en-GB" sz="2400">
              <a:solidFill>
                <a:srgbClr val="FFFFFF"/>
              </a:solidFill>
              <a:cs typeface="Arial" pitchFamily="34" charset="0"/>
            </a:endParaRPr>
          </a:p>
          <a:p>
            <a:pPr algn="just" defTabSz="457200">
              <a:buFont typeface="Arial" pitchFamily="34" charset="0"/>
              <a:buChar char="•"/>
            </a:pPr>
            <a:r>
              <a:rPr lang="en-GB" sz="2400">
                <a:solidFill>
                  <a:srgbClr val="FFFFFF"/>
                </a:solidFill>
                <a:cs typeface="Arial" pitchFamily="34" charset="0"/>
              </a:rPr>
              <a:t> Industrial zones contributed significantly to reduce air quality; </a:t>
            </a:r>
            <a:r>
              <a:rPr lang="en-GB" sz="2400">
                <a:solidFill>
                  <a:srgbClr val="FFFFFF"/>
                </a:solidFill>
              </a:rPr>
              <a:t>outdoor sources have a high influence in houses and schools indoor air quality.</a:t>
            </a:r>
          </a:p>
          <a:p>
            <a:pPr defTabSz="457200"/>
            <a:endParaRPr lang="en-GB" sz="2400">
              <a:solidFill>
                <a:srgbClr val="FFFFFF"/>
              </a:solidFill>
            </a:endParaRPr>
          </a:p>
          <a:p>
            <a:pPr defTabSz="457200"/>
            <a:r>
              <a:rPr lang="en-GB" sz="2400" i="1">
                <a:solidFill>
                  <a:srgbClr val="FFFFFF"/>
                </a:solidFill>
                <a:cs typeface="Arial" pitchFamily="34" charset="0"/>
              </a:rPr>
              <a:t>These pollutants may be one of the sources causing / potentiating respiratory diseases in some schoolchildren.</a:t>
            </a:r>
          </a:p>
        </p:txBody>
      </p:sp>
      <p:sp>
        <p:nvSpPr>
          <p:cNvPr id="6" name="Text Box 5"/>
          <p:cNvSpPr txBox="1">
            <a:spLocks noChangeArrowheads="1"/>
          </p:cNvSpPr>
          <p:nvPr/>
        </p:nvSpPr>
        <p:spPr bwMode="auto">
          <a:xfrm>
            <a:off x="375327" y="188640"/>
            <a:ext cx="837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hangingPunct="0">
              <a:spcBef>
                <a:spcPct val="50000"/>
              </a:spcBef>
              <a:defRPr/>
            </a:pPr>
            <a:r>
              <a:rPr lang="en-GB" sz="3600" b="1" dirty="0">
                <a:solidFill>
                  <a:srgbClr val="FFFFFF"/>
                </a:solidFill>
              </a:rPr>
              <a:t>Conclusion</a:t>
            </a:r>
          </a:p>
        </p:txBody>
      </p:sp>
    </p:spTree>
    <p:extLst>
      <p:ext uri="{BB962C8B-B14F-4D97-AF65-F5344CB8AC3E}">
        <p14:creationId xmlns:p14="http://schemas.microsoft.com/office/powerpoint/2010/main" val="88090293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016" t="17605" r="20213"/>
          <a:stretch/>
        </p:blipFill>
        <p:spPr bwMode="auto">
          <a:xfrm>
            <a:off x="0" y="218203"/>
            <a:ext cx="9144000" cy="634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4"/>
          <p:cNvSpPr txBox="1">
            <a:spLocks noChangeArrowheads="1"/>
          </p:cNvSpPr>
          <p:nvPr/>
        </p:nvSpPr>
        <p:spPr bwMode="auto">
          <a:xfrm>
            <a:off x="467545" y="1269335"/>
            <a:ext cx="8064895"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457200">
              <a:spcBef>
                <a:spcPct val="50000"/>
              </a:spcBef>
              <a:defRPr/>
            </a:pPr>
            <a:r>
              <a:rPr lang="en-GB" sz="4000" b="1">
                <a:ln w="17780" cmpd="sng">
                  <a:solidFill>
                    <a:srgbClr val="000000"/>
                  </a:solidFill>
                  <a:prstDash val="solid"/>
                  <a:miter lim="800000"/>
                </a:ln>
                <a:solidFill>
                  <a:srgbClr val="FFFFFF"/>
                </a:solidFill>
              </a:rPr>
              <a:t>Allergic</a:t>
            </a:r>
            <a:r>
              <a:rPr lang="en-GB" sz="3600" b="1">
                <a:ln w="17780" cmpd="sng">
                  <a:solidFill>
                    <a:srgbClr val="000000"/>
                  </a:solidFill>
                  <a:prstDash val="solid"/>
                  <a:miter lim="800000"/>
                </a:ln>
                <a:solidFill>
                  <a:srgbClr val="FFFFFF"/>
                </a:solidFill>
              </a:rPr>
              <a:t> diseases can be aggravated by indoor pollutants.</a:t>
            </a:r>
          </a:p>
          <a:p>
            <a:pPr algn="just" defTabSz="457200">
              <a:spcBef>
                <a:spcPct val="50000"/>
              </a:spcBef>
              <a:defRPr/>
            </a:pPr>
            <a:endParaRPr lang="en-GB" sz="3600" b="1">
              <a:ln w="17780" cmpd="sng">
                <a:solidFill>
                  <a:srgbClr val="000000"/>
                </a:solidFill>
                <a:prstDash val="solid"/>
                <a:miter lim="800000"/>
              </a:ln>
              <a:solidFill>
                <a:srgbClr val="FFFFFF"/>
              </a:solidFill>
            </a:endParaRPr>
          </a:p>
          <a:p>
            <a:pPr algn="just" defTabSz="457200"/>
            <a:r>
              <a:rPr lang="en-GB" sz="3600" b="1">
                <a:ln w="17780" cmpd="sng">
                  <a:solidFill>
                    <a:srgbClr val="000000"/>
                  </a:solidFill>
                  <a:prstDash val="solid"/>
                  <a:miter lim="800000"/>
                </a:ln>
                <a:solidFill>
                  <a:srgbClr val="FFFFFF"/>
                </a:solidFill>
              </a:rPr>
              <a:t>Outdoor sources have high influence in indoor air quality of houses and schools .</a:t>
            </a:r>
          </a:p>
          <a:p>
            <a:pPr algn="just" defTabSz="457200">
              <a:spcBef>
                <a:spcPct val="50000"/>
              </a:spcBef>
              <a:defRPr/>
            </a:pPr>
            <a:endParaRPr lang="en-GB" sz="3600" b="1" i="1">
              <a:ln w="17780" cmpd="sng">
                <a:solidFill>
                  <a:srgbClr val="000000"/>
                </a:solidFill>
                <a:prstDash val="solid"/>
                <a:miter lim="800000"/>
              </a:ln>
              <a:solidFill>
                <a:srgbClr val="FFFFFF"/>
              </a:solidFill>
            </a:endParaRPr>
          </a:p>
        </p:txBody>
      </p:sp>
      <p:sp>
        <p:nvSpPr>
          <p:cNvPr id="4" name="Text Box 2"/>
          <p:cNvSpPr txBox="1">
            <a:spLocks noChangeArrowheads="1"/>
          </p:cNvSpPr>
          <p:nvPr/>
        </p:nvSpPr>
        <p:spPr bwMode="auto">
          <a:xfrm>
            <a:off x="5295109" y="296371"/>
            <a:ext cx="38164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a:spcBef>
                <a:spcPct val="50000"/>
              </a:spcBef>
              <a:defRPr/>
            </a:pPr>
            <a:r>
              <a:rPr lang="en-GB" sz="2800">
                <a:solidFill>
                  <a:srgbClr val="FFFFFF"/>
                </a:solidFill>
                <a:effectLst>
                  <a:outerShdw blurRad="38100" dist="38100" dir="2700000" algn="tl">
                    <a:srgbClr val="C0C0C0"/>
                  </a:outerShdw>
                </a:effectLst>
              </a:rPr>
              <a:t>Take Home Message</a:t>
            </a:r>
          </a:p>
        </p:txBody>
      </p:sp>
      <p:sp>
        <p:nvSpPr>
          <p:cNvPr id="5" name="Text Box 5"/>
          <p:cNvSpPr txBox="1">
            <a:spLocks noChangeArrowheads="1"/>
          </p:cNvSpPr>
          <p:nvPr/>
        </p:nvSpPr>
        <p:spPr bwMode="auto">
          <a:xfrm>
            <a:off x="539553" y="6165306"/>
            <a:ext cx="3384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defRPr/>
            </a:pPr>
            <a:r>
              <a:rPr lang="pt-BR" sz="2000" i="1" dirty="0">
                <a:solidFill>
                  <a:prstClr val="white"/>
                </a:solidFill>
                <a:effectLst>
                  <a:outerShdw blurRad="38100" dist="38100" dir="2700000" algn="tl">
                    <a:srgbClr val="C0C0C0"/>
                  </a:outerShdw>
                </a:effectLst>
              </a:rPr>
              <a:t>Dr. Nelson Rosário</a:t>
            </a:r>
          </a:p>
        </p:txBody>
      </p:sp>
    </p:spTree>
    <p:extLst>
      <p:ext uri="{BB962C8B-B14F-4D97-AF65-F5344CB8AC3E}">
        <p14:creationId xmlns:p14="http://schemas.microsoft.com/office/powerpoint/2010/main" val="257348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0" y="2060848"/>
            <a:ext cx="9144000" cy="2945422"/>
          </a:xfrm>
          <a:prstGeom prst="rect">
            <a:avLst/>
          </a:prstGeom>
          <a:noFill/>
        </p:spPr>
        <p:txBody>
          <a:bodyPr wrap="square" rtlCol="0">
            <a:spAutoFit/>
          </a:bodyPr>
          <a:lstStyle/>
          <a:p>
            <a:pPr marL="742950" indent="-742950" defTabSz="457200">
              <a:lnSpc>
                <a:spcPct val="130000"/>
              </a:lnSpc>
              <a:buFont typeface="+mj-lt"/>
              <a:buAutoNum type="arabicPeriod"/>
            </a:pPr>
            <a:r>
              <a:rPr lang="en-US" sz="3600" dirty="0">
                <a:solidFill>
                  <a:srgbClr val="FFFFFF"/>
                </a:solidFill>
              </a:rPr>
              <a:t>Education</a:t>
            </a:r>
          </a:p>
          <a:p>
            <a:pPr marL="742950" indent="-742950" defTabSz="457200">
              <a:lnSpc>
                <a:spcPct val="130000"/>
              </a:lnSpc>
              <a:buFont typeface="+mj-lt"/>
              <a:buAutoNum type="arabicPeriod"/>
            </a:pPr>
            <a:r>
              <a:rPr lang="en-US" sz="3600" dirty="0">
                <a:solidFill>
                  <a:srgbClr val="FFFFFF"/>
                </a:solidFill>
              </a:rPr>
              <a:t>Environmental control </a:t>
            </a:r>
          </a:p>
          <a:p>
            <a:pPr marL="742950" indent="-742950" defTabSz="457200">
              <a:lnSpc>
                <a:spcPct val="130000"/>
              </a:lnSpc>
              <a:buFont typeface="+mj-lt"/>
              <a:buAutoNum type="arabicPeriod"/>
            </a:pPr>
            <a:r>
              <a:rPr lang="en-US" sz="3600" dirty="0">
                <a:solidFill>
                  <a:srgbClr val="FFFFFF"/>
                </a:solidFill>
              </a:rPr>
              <a:t>Medication</a:t>
            </a:r>
          </a:p>
          <a:p>
            <a:pPr marL="742950" indent="-742950" defTabSz="457200">
              <a:lnSpc>
                <a:spcPct val="130000"/>
              </a:lnSpc>
              <a:buFont typeface="+mj-lt"/>
              <a:buAutoNum type="arabicPeriod"/>
            </a:pPr>
            <a:r>
              <a:rPr lang="en-US" sz="3600" dirty="0">
                <a:solidFill>
                  <a:srgbClr val="FFFFFF"/>
                </a:solidFill>
              </a:rPr>
              <a:t>Immunotherapy.</a:t>
            </a:r>
          </a:p>
        </p:txBody>
      </p:sp>
      <p:sp>
        <p:nvSpPr>
          <p:cNvPr id="4" name="Text Box 5"/>
          <p:cNvSpPr txBox="1">
            <a:spLocks noChangeArrowheads="1"/>
          </p:cNvSpPr>
          <p:nvPr/>
        </p:nvSpPr>
        <p:spPr bwMode="auto">
          <a:xfrm>
            <a:off x="375327" y="188640"/>
            <a:ext cx="837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hangingPunct="0">
              <a:spcBef>
                <a:spcPct val="50000"/>
              </a:spcBef>
              <a:defRPr/>
            </a:pPr>
            <a:r>
              <a:rPr lang="en-GB" sz="3600" b="1" dirty="0">
                <a:solidFill>
                  <a:srgbClr val="FFFFFF"/>
                </a:solidFill>
              </a:rPr>
              <a:t>Treatment</a:t>
            </a:r>
          </a:p>
        </p:txBody>
      </p:sp>
    </p:spTree>
    <p:extLst>
      <p:ext uri="{BB962C8B-B14F-4D97-AF65-F5344CB8AC3E}">
        <p14:creationId xmlns:p14="http://schemas.microsoft.com/office/powerpoint/2010/main" val="292878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1988840"/>
            <a:ext cx="6192688" cy="769441"/>
          </a:xfrm>
          <a:prstGeom prst="rect">
            <a:avLst/>
          </a:prstGeom>
        </p:spPr>
        <p:txBody>
          <a:bodyPr wrap="square">
            <a:spAutoFit/>
          </a:bodyPr>
          <a:lstStyle/>
          <a:p>
            <a:pPr algn="ctr" defTabSz="457200"/>
            <a:r>
              <a:rPr lang="en-US" sz="4400" b="1" dirty="0">
                <a:solidFill>
                  <a:prstClr val="white">
                    <a:lumMod val="50000"/>
                  </a:prstClr>
                </a:solidFill>
              </a:rPr>
              <a:t>Clinical Case</a:t>
            </a:r>
          </a:p>
        </p:txBody>
      </p:sp>
    </p:spTree>
    <p:extLst>
      <p:ext uri="{BB962C8B-B14F-4D97-AF65-F5344CB8AC3E}">
        <p14:creationId xmlns:p14="http://schemas.microsoft.com/office/powerpoint/2010/main" val="137843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268413"/>
            <a:ext cx="9144000" cy="4875181"/>
          </a:xfrm>
          <a:prstGeom prst="rect">
            <a:avLst/>
          </a:prstGeom>
        </p:spPr>
        <p:txBody>
          <a:bodyPr wrap="square">
            <a:spAutoFit/>
          </a:bodyPr>
          <a:lstStyle/>
          <a:p>
            <a:pPr defTabSz="457200" fontAlgn="base">
              <a:lnSpc>
                <a:spcPct val="130000"/>
              </a:lnSpc>
              <a:spcBef>
                <a:spcPct val="0"/>
              </a:spcBef>
              <a:spcAft>
                <a:spcPct val="0"/>
              </a:spcAft>
            </a:pPr>
            <a:r>
              <a:rPr lang="es-ES" sz="2400" b="1" u="sng" dirty="0">
                <a:solidFill>
                  <a:srgbClr val="FFFFFF"/>
                </a:solidFill>
              </a:rPr>
              <a:t>Martin:</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30 year old man</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Followed in our  Department because of sneezing, itchy nose and eyes, rhinorrhea and obstruction, ongoing for more than a decade</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The patient refers increase of symptoms in the last two years coinciding with moving from small village to a new home in the city center of Bilbao</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The apartment is a first floor, over a pizzeria and in front of a garden square.</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Symptoms occur mainly in autumn as well as May and June </a:t>
            </a:r>
            <a:endParaRPr lang="en-US" sz="2000" dirty="0">
              <a:solidFill>
                <a:srgbClr val="FFFFFF"/>
              </a:solidFill>
            </a:endParaRPr>
          </a:p>
        </p:txBody>
      </p:sp>
      <p:sp>
        <p:nvSpPr>
          <p:cNvPr id="5"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2025590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lum/>
            <a:alphaModFix/>
          </a:blip>
          <a:srcRect/>
          <a:stretch>
            <a:fillRect/>
          </a:stretch>
        </p:blipFill>
        <p:spPr>
          <a:xfrm>
            <a:off x="4067944" y="188640"/>
            <a:ext cx="4752720" cy="47876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Text Box 3"/>
          <p:cNvSpPr/>
          <p:nvPr/>
        </p:nvSpPr>
        <p:spPr>
          <a:xfrm>
            <a:off x="720" y="4869000"/>
            <a:ext cx="1185120" cy="91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a:defRPr sz="1800"/>
            </a:pPr>
            <a:r>
              <a:rPr lang="en-GB" b="1">
                <a:solidFill>
                  <a:srgbClr val="FFFF00"/>
                </a:solidFill>
                <a:latin typeface="Arial" pitchFamily="18"/>
                <a:ea typeface="Microsoft YaHei" pitchFamily="2"/>
                <a:cs typeface="Mangal" pitchFamily="2"/>
              </a:rPr>
              <a:t>Northern</a:t>
            </a:r>
          </a:p>
          <a:p>
            <a:pPr defTabSz="457200">
              <a:defRPr sz="1800"/>
            </a:pPr>
            <a:r>
              <a:rPr lang="en-GB" b="1">
                <a:solidFill>
                  <a:srgbClr val="FFFF00"/>
                </a:solidFill>
                <a:latin typeface="Arial" pitchFamily="18"/>
                <a:ea typeface="Microsoft YaHei" pitchFamily="2"/>
                <a:cs typeface="Mangal" pitchFamily="2"/>
              </a:rPr>
              <a:t>Central</a:t>
            </a:r>
          </a:p>
          <a:p>
            <a:pPr defTabSz="457200">
              <a:defRPr sz="1800"/>
            </a:pPr>
            <a:r>
              <a:rPr lang="en-GB" b="1">
                <a:solidFill>
                  <a:srgbClr val="FFFF00"/>
                </a:solidFill>
                <a:latin typeface="Arial" pitchFamily="18"/>
                <a:ea typeface="Microsoft YaHei" pitchFamily="2"/>
                <a:cs typeface="Mangal" pitchFamily="2"/>
              </a:rPr>
              <a:t>Southern</a:t>
            </a:r>
          </a:p>
        </p:txBody>
      </p:sp>
      <p:pic>
        <p:nvPicPr>
          <p:cNvPr id="4" name="Picture 4"/>
          <p:cNvPicPr>
            <a:picLocks noChangeAspect="1"/>
          </p:cNvPicPr>
          <p:nvPr/>
        </p:nvPicPr>
        <p:blipFill>
          <a:blip r:embed="rId4" cstate="print">
            <a:lum/>
            <a:alphaModFix/>
          </a:blip>
          <a:srcRect/>
          <a:stretch>
            <a:fillRect/>
          </a:stretch>
        </p:blipFill>
        <p:spPr>
          <a:xfrm>
            <a:off x="395536" y="188640"/>
            <a:ext cx="3119040" cy="3789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Box 5"/>
          <p:cNvSpPr/>
          <p:nvPr/>
        </p:nvSpPr>
        <p:spPr>
          <a:xfrm>
            <a:off x="1138680" y="4581360"/>
            <a:ext cx="2728800" cy="364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a:defRPr sz="1800"/>
            </a:pPr>
            <a:r>
              <a:rPr lang="en-GB">
                <a:solidFill>
                  <a:prstClr val="white"/>
                </a:solidFill>
                <a:latin typeface="Arial" pitchFamily="18"/>
                <a:ea typeface="Microsoft YaHei" pitchFamily="2"/>
                <a:cs typeface="Mangal" pitchFamily="2"/>
              </a:rPr>
              <a:t>J F M A M J J A S O N D</a:t>
            </a:r>
          </a:p>
        </p:txBody>
      </p:sp>
      <p:sp>
        <p:nvSpPr>
          <p:cNvPr id="6" name="Oval 6"/>
          <p:cNvSpPr/>
          <p:nvPr/>
        </p:nvSpPr>
        <p:spPr>
          <a:xfrm>
            <a:off x="125892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7" name="Oval 7"/>
          <p:cNvSpPr/>
          <p:nvPr/>
        </p:nvSpPr>
        <p:spPr>
          <a:xfrm>
            <a:off x="1474919"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8" name="Oval 8"/>
          <p:cNvSpPr/>
          <p:nvPr/>
        </p:nvSpPr>
        <p:spPr>
          <a:xfrm>
            <a:off x="169056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9" name="Oval 9"/>
          <p:cNvSpPr/>
          <p:nvPr/>
        </p:nvSpPr>
        <p:spPr>
          <a:xfrm>
            <a:off x="190656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BBE0E3"/>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0" name="Oval 10"/>
          <p:cNvSpPr/>
          <p:nvPr/>
        </p:nvSpPr>
        <p:spPr>
          <a:xfrm>
            <a:off x="212256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CC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1" name="Oval 11"/>
          <p:cNvSpPr/>
          <p:nvPr/>
        </p:nvSpPr>
        <p:spPr>
          <a:xfrm>
            <a:off x="233856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0000"/>
          </a:solidFill>
          <a:ln w="9360">
            <a:solidFill>
              <a:srgbClr val="EC0000"/>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2" name="Oval 12"/>
          <p:cNvSpPr/>
          <p:nvPr/>
        </p:nvSpPr>
        <p:spPr>
          <a:xfrm>
            <a:off x="255420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0000"/>
          </a:solidFill>
          <a:ln w="9360">
            <a:solidFill>
              <a:srgbClr val="EC0000"/>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3" name="Oval 13"/>
          <p:cNvSpPr/>
          <p:nvPr/>
        </p:nvSpPr>
        <p:spPr>
          <a:xfrm>
            <a:off x="277020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CC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4" name="Oval 14"/>
          <p:cNvSpPr/>
          <p:nvPr/>
        </p:nvSpPr>
        <p:spPr>
          <a:xfrm>
            <a:off x="298620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BBE0E3"/>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5" name="Oval 15"/>
          <p:cNvSpPr/>
          <p:nvPr/>
        </p:nvSpPr>
        <p:spPr>
          <a:xfrm>
            <a:off x="320184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6" name="Oval 16"/>
          <p:cNvSpPr/>
          <p:nvPr/>
        </p:nvSpPr>
        <p:spPr>
          <a:xfrm>
            <a:off x="341784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7" name="Oval 17"/>
          <p:cNvSpPr/>
          <p:nvPr/>
        </p:nvSpPr>
        <p:spPr>
          <a:xfrm>
            <a:off x="3633840" y="501336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8" name="Oval 18"/>
          <p:cNvSpPr/>
          <p:nvPr/>
        </p:nvSpPr>
        <p:spPr>
          <a:xfrm>
            <a:off x="125892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19" name="Oval 19"/>
          <p:cNvSpPr/>
          <p:nvPr/>
        </p:nvSpPr>
        <p:spPr>
          <a:xfrm>
            <a:off x="1474919"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0" name="Oval 20"/>
          <p:cNvSpPr/>
          <p:nvPr/>
        </p:nvSpPr>
        <p:spPr>
          <a:xfrm>
            <a:off x="169056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1" name="Oval 21"/>
          <p:cNvSpPr/>
          <p:nvPr/>
        </p:nvSpPr>
        <p:spPr>
          <a:xfrm>
            <a:off x="190656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BBE0E3"/>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2" name="Oval 22"/>
          <p:cNvSpPr/>
          <p:nvPr/>
        </p:nvSpPr>
        <p:spPr>
          <a:xfrm>
            <a:off x="212256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CC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3" name="Oval 23"/>
          <p:cNvSpPr/>
          <p:nvPr/>
        </p:nvSpPr>
        <p:spPr>
          <a:xfrm>
            <a:off x="233856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0000"/>
          </a:solidFill>
          <a:ln w="9360">
            <a:solidFill>
              <a:srgbClr val="EC0000"/>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4" name="Oval 24"/>
          <p:cNvSpPr/>
          <p:nvPr/>
        </p:nvSpPr>
        <p:spPr>
          <a:xfrm>
            <a:off x="255420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0000"/>
          </a:solidFill>
          <a:ln w="9360">
            <a:solidFill>
              <a:srgbClr val="EC0000"/>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5" name="Oval 25"/>
          <p:cNvSpPr/>
          <p:nvPr/>
        </p:nvSpPr>
        <p:spPr>
          <a:xfrm>
            <a:off x="277020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CC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6" name="Oval 26"/>
          <p:cNvSpPr/>
          <p:nvPr/>
        </p:nvSpPr>
        <p:spPr>
          <a:xfrm>
            <a:off x="298620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BBE0E3"/>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7" name="Oval 27"/>
          <p:cNvSpPr/>
          <p:nvPr/>
        </p:nvSpPr>
        <p:spPr>
          <a:xfrm>
            <a:off x="320184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8" name="Oval 28"/>
          <p:cNvSpPr/>
          <p:nvPr/>
        </p:nvSpPr>
        <p:spPr>
          <a:xfrm>
            <a:off x="341784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29" name="Oval 29"/>
          <p:cNvSpPr/>
          <p:nvPr/>
        </p:nvSpPr>
        <p:spPr>
          <a:xfrm>
            <a:off x="3633840" y="5302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0" name="Oval 30"/>
          <p:cNvSpPr/>
          <p:nvPr/>
        </p:nvSpPr>
        <p:spPr>
          <a:xfrm>
            <a:off x="125892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1" name="Oval 31"/>
          <p:cNvSpPr/>
          <p:nvPr/>
        </p:nvSpPr>
        <p:spPr>
          <a:xfrm>
            <a:off x="1474919"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2" name="Oval 32"/>
          <p:cNvSpPr/>
          <p:nvPr/>
        </p:nvSpPr>
        <p:spPr>
          <a:xfrm>
            <a:off x="169056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3" name="Oval 33"/>
          <p:cNvSpPr/>
          <p:nvPr/>
        </p:nvSpPr>
        <p:spPr>
          <a:xfrm>
            <a:off x="190800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CC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4" name="Oval 34"/>
          <p:cNvSpPr/>
          <p:nvPr/>
        </p:nvSpPr>
        <p:spPr>
          <a:xfrm>
            <a:off x="212256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0000"/>
          </a:solidFill>
          <a:ln w="9360">
            <a:solidFill>
              <a:srgbClr val="EC0000"/>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5" name="Oval 35"/>
          <p:cNvSpPr/>
          <p:nvPr/>
        </p:nvSpPr>
        <p:spPr>
          <a:xfrm>
            <a:off x="233856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0000"/>
          </a:solidFill>
          <a:ln w="9360">
            <a:solidFill>
              <a:srgbClr val="EC0000"/>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6" name="Oval 36"/>
          <p:cNvSpPr/>
          <p:nvPr/>
        </p:nvSpPr>
        <p:spPr>
          <a:xfrm>
            <a:off x="255420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CC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7" name="Oval 37"/>
          <p:cNvSpPr/>
          <p:nvPr/>
        </p:nvSpPr>
        <p:spPr>
          <a:xfrm>
            <a:off x="277020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BBE0E3"/>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8" name="Oval 38"/>
          <p:cNvSpPr/>
          <p:nvPr/>
        </p:nvSpPr>
        <p:spPr>
          <a:xfrm>
            <a:off x="298620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39" name="Oval 39"/>
          <p:cNvSpPr/>
          <p:nvPr/>
        </p:nvSpPr>
        <p:spPr>
          <a:xfrm>
            <a:off x="320184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40" name="Oval 40"/>
          <p:cNvSpPr/>
          <p:nvPr/>
        </p:nvSpPr>
        <p:spPr>
          <a:xfrm>
            <a:off x="341784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41" name="Oval 41"/>
          <p:cNvSpPr/>
          <p:nvPr/>
        </p:nvSpPr>
        <p:spPr>
          <a:xfrm>
            <a:off x="3633840" y="5589720"/>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42" name="Oval 42"/>
          <p:cNvSpPr/>
          <p:nvPr/>
        </p:nvSpPr>
        <p:spPr>
          <a:xfrm>
            <a:off x="1042919" y="422423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66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43" name="Text Box 43"/>
          <p:cNvSpPr/>
          <p:nvPr/>
        </p:nvSpPr>
        <p:spPr>
          <a:xfrm>
            <a:off x="1185840" y="5805360"/>
            <a:ext cx="482400" cy="303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a:defRPr sz="1800"/>
            </a:pPr>
            <a:r>
              <a:rPr lang="en-GB" sz="1400" b="1">
                <a:solidFill>
                  <a:prstClr val="white"/>
                </a:solidFill>
                <a:latin typeface="Arial" pitchFamily="18"/>
                <a:ea typeface="Microsoft YaHei" pitchFamily="2"/>
                <a:cs typeface="Mangal" pitchFamily="2"/>
              </a:rPr>
              <a:t>low</a:t>
            </a:r>
          </a:p>
        </p:txBody>
      </p:sp>
      <p:sp>
        <p:nvSpPr>
          <p:cNvPr id="44" name="Text Box 44"/>
          <p:cNvSpPr/>
          <p:nvPr/>
        </p:nvSpPr>
        <p:spPr>
          <a:xfrm>
            <a:off x="1835280" y="5805360"/>
            <a:ext cx="982440" cy="303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a:defRPr sz="1800"/>
            </a:pPr>
            <a:r>
              <a:rPr lang="en-GB" sz="1400" b="1">
                <a:solidFill>
                  <a:prstClr val="white"/>
                </a:solidFill>
                <a:latin typeface="Arial" pitchFamily="18"/>
                <a:ea typeface="Microsoft YaHei" pitchFamily="2"/>
                <a:cs typeface="Mangal" pitchFamily="2"/>
              </a:rPr>
              <a:t>moderate</a:t>
            </a:r>
          </a:p>
        </p:txBody>
      </p:sp>
      <p:sp>
        <p:nvSpPr>
          <p:cNvPr id="45" name="Text Box 45"/>
          <p:cNvSpPr/>
          <p:nvPr/>
        </p:nvSpPr>
        <p:spPr>
          <a:xfrm>
            <a:off x="2923199" y="5805360"/>
            <a:ext cx="989934" cy="3063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a:defRPr sz="1800"/>
            </a:pPr>
            <a:r>
              <a:rPr lang="en-GB" sz="1400" b="1">
                <a:solidFill>
                  <a:prstClr val="white"/>
                </a:solidFill>
                <a:latin typeface="Arial" pitchFamily="18"/>
                <a:ea typeface="Microsoft YaHei" pitchFamily="2"/>
                <a:cs typeface="Mangal" pitchFamily="2"/>
              </a:rPr>
              <a:t>Very high</a:t>
            </a:r>
          </a:p>
        </p:txBody>
      </p:sp>
      <p:sp>
        <p:nvSpPr>
          <p:cNvPr id="46" name="Oval 46"/>
          <p:cNvSpPr/>
          <p:nvPr/>
        </p:nvSpPr>
        <p:spPr>
          <a:xfrm>
            <a:off x="1116000" y="5950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BBE0E3"/>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47" name="Oval 47"/>
          <p:cNvSpPr/>
          <p:nvPr/>
        </p:nvSpPr>
        <p:spPr>
          <a:xfrm>
            <a:off x="1763640" y="5950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CC00"/>
          </a:solidFill>
          <a:ln w="9360">
            <a:solidFill>
              <a:srgbClr val="FFFFFF"/>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48" name="Oval 48"/>
          <p:cNvSpPr/>
          <p:nvPr/>
        </p:nvSpPr>
        <p:spPr>
          <a:xfrm>
            <a:off x="2844720" y="5950079"/>
            <a:ext cx="70920" cy="70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0000"/>
          </a:solidFill>
          <a:ln w="9360">
            <a:solidFill>
              <a:srgbClr val="EC0000"/>
            </a:solidFill>
            <a:prstDash val="solid"/>
            <a:round/>
          </a:ln>
        </p:spPr>
        <p:txBody>
          <a:bodyPr vert="horz" wrap="none" lIns="90000" tIns="45000" rIns="90000" bIns="45000" anchor="ctr" anchorCtr="0" compatLnSpc="0"/>
          <a:lstStyle/>
          <a:p>
            <a:pPr defTabSz="457200" hangingPunct="0"/>
            <a:endParaRPr lang="en-GB">
              <a:solidFill>
                <a:prstClr val="white"/>
              </a:solidFill>
              <a:latin typeface="Arial" pitchFamily="18"/>
              <a:ea typeface="Microsoft YaHei" pitchFamily="2"/>
              <a:cs typeface="Mangal" pitchFamily="2"/>
            </a:endParaRPr>
          </a:p>
        </p:txBody>
      </p:sp>
      <p:sp>
        <p:nvSpPr>
          <p:cNvPr id="49" name="Rectangle 49"/>
          <p:cNvSpPr/>
          <p:nvPr/>
        </p:nvSpPr>
        <p:spPr>
          <a:xfrm>
            <a:off x="1173484" y="4037320"/>
            <a:ext cx="2206300" cy="3986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defTabSz="457200">
              <a:defRPr sz="1800"/>
            </a:pPr>
            <a:r>
              <a:rPr lang="en-GB" sz="2000">
                <a:solidFill>
                  <a:srgbClr val="FFFF00"/>
                </a:solidFill>
                <a:latin typeface="Arial" pitchFamily="18"/>
                <a:ea typeface="Microsoft YaHei" pitchFamily="2"/>
                <a:cs typeface="Mangal" pitchFamily="2"/>
              </a:rPr>
              <a:t>Pollen distribution</a:t>
            </a:r>
          </a:p>
        </p:txBody>
      </p:sp>
      <p:grpSp>
        <p:nvGrpSpPr>
          <p:cNvPr id="50" name="Group 50"/>
          <p:cNvGrpSpPr/>
          <p:nvPr/>
        </p:nvGrpSpPr>
        <p:grpSpPr>
          <a:xfrm>
            <a:off x="6935914" y="4482916"/>
            <a:ext cx="2001599" cy="2015640"/>
            <a:chOff x="6962760" y="4797360"/>
            <a:chExt cx="2001599" cy="2015640"/>
          </a:xfrm>
          <a:scene3d>
            <a:camera prst="orthographicFront">
              <a:rot lat="0" lon="0" rev="0"/>
            </a:camera>
            <a:lightRig rig="glow" dir="t">
              <a:rot lat="0" lon="0" rev="4800000"/>
            </a:lightRig>
          </a:scene3d>
        </p:grpSpPr>
        <p:pic>
          <p:nvPicPr>
            <p:cNvPr id="51" name="Picture 51"/>
            <p:cNvPicPr>
              <a:picLocks noChangeAspect="1"/>
            </p:cNvPicPr>
            <p:nvPr/>
          </p:nvPicPr>
          <p:blipFill>
            <a:blip r:embed="rId5" cstate="print">
              <a:lum/>
              <a:alphaModFix/>
            </a:blip>
            <a:srcRect/>
            <a:stretch>
              <a:fillRect/>
            </a:stretch>
          </p:blipFill>
          <p:spPr>
            <a:xfrm>
              <a:off x="6962760" y="4797360"/>
              <a:ext cx="2001599" cy="2015640"/>
            </a:xfrm>
            <a:prstGeom prst="rect">
              <a:avLst/>
            </a:prstGeom>
            <a:noFill/>
            <a:ln>
              <a:noFill/>
            </a:ln>
            <a:effectLst>
              <a:outerShdw blurRad="190500" dist="228600" dir="2700000" algn="ctr">
                <a:srgbClr val="000000">
                  <a:alpha val="30000"/>
                </a:srgbClr>
              </a:outerShdw>
            </a:effectLst>
            <a:sp3d prstMaterial="matte">
              <a:bevelT w="127000" h="63500"/>
            </a:sp3d>
          </p:spPr>
        </p:pic>
        <p:sp>
          <p:nvSpPr>
            <p:cNvPr id="52" name="Text Box 52"/>
            <p:cNvSpPr/>
            <p:nvPr/>
          </p:nvSpPr>
          <p:spPr>
            <a:xfrm>
              <a:off x="8356680" y="6400799"/>
              <a:ext cx="183960" cy="366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a:effectLst>
              <a:outerShdw blurRad="190500" dist="228600" dir="2700000" algn="ctr">
                <a:srgbClr val="000000">
                  <a:alpha val="30000"/>
                </a:srgbClr>
              </a:outerShdw>
            </a:effectLst>
            <a:sp3d prstMaterial="matte">
              <a:bevelT w="127000" h="63500"/>
            </a:sp3d>
          </p:spPr>
          <p:txBody>
            <a:bodyPr vert="horz" wrap="none" lIns="90000" tIns="45000" rIns="90000" bIns="45000" anchor="t" anchorCtr="0" compatLnSpc="0">
              <a:spAutoFit/>
            </a:bodyPr>
            <a:lstStyle/>
            <a:p>
              <a:pPr defTabSz="457200" hangingPunct="0"/>
              <a:endParaRPr lang="en-GB">
                <a:solidFill>
                  <a:prstClr val="white"/>
                </a:solidFill>
                <a:latin typeface="Arial" pitchFamily="18"/>
                <a:ea typeface="Microsoft YaHei" pitchFamily="2"/>
                <a:cs typeface="Mangal" pitchFamily="2"/>
              </a:endParaRPr>
            </a:p>
          </p:txBody>
        </p:sp>
      </p:grpSp>
      <p:sp>
        <p:nvSpPr>
          <p:cNvPr id="53" name="WordArt 53"/>
          <p:cNvSpPr/>
          <p:nvPr/>
        </p:nvSpPr>
        <p:spPr>
          <a:xfrm>
            <a:off x="4067279" y="5229360"/>
            <a:ext cx="3311279" cy="64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lstStyle/>
          <a:p>
            <a:pPr algn="ctr" defTabSz="457200">
              <a:defRPr sz="1800"/>
            </a:pPr>
            <a:r>
              <a:rPr lang="en-GB" sz="3600">
                <a:solidFill>
                  <a:srgbClr val="FFFF00"/>
                </a:solidFill>
                <a:ea typeface="Microsoft YaHei" pitchFamily="2"/>
                <a:cs typeface="Mangal" pitchFamily="2"/>
              </a:rPr>
              <a:t>Grasses</a:t>
            </a:r>
          </a:p>
        </p:txBody>
      </p:sp>
    </p:spTree>
    <p:extLst>
      <p:ext uri="{BB962C8B-B14F-4D97-AF65-F5344CB8AC3E}">
        <p14:creationId xmlns:p14="http://schemas.microsoft.com/office/powerpoint/2010/main" val="222479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268413"/>
            <a:ext cx="9144000" cy="3434787"/>
          </a:xfrm>
          <a:prstGeom prst="rect">
            <a:avLst/>
          </a:prstGeom>
        </p:spPr>
        <p:txBody>
          <a:bodyPr wrap="square">
            <a:spAutoFit/>
          </a:bodyPr>
          <a:lstStyle/>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prstClr val="white"/>
                </a:solidFill>
              </a:rPr>
              <a:t>Youngest of three brothers, all suffering allergic rhinitis</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prstClr val="white"/>
                </a:solidFill>
              </a:rPr>
              <a:t>Both parents alive, non-allergic</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prstClr val="white"/>
                </a:solidFill>
              </a:rPr>
              <a:t>Non-smoker</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prstClr val="white"/>
                </a:solidFill>
              </a:rPr>
              <a:t>No relevant past medical history</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prstClr val="white"/>
                </a:solidFill>
              </a:rPr>
              <a:t>He works as a bus-driver</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prstClr val="white"/>
                </a:solidFill>
              </a:rPr>
              <a:t>No pets at home</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prstClr val="white"/>
                </a:solidFill>
              </a:rPr>
              <a:t>He practices regularly sports: soccer 7 and paddle.</a:t>
            </a:r>
          </a:p>
        </p:txBody>
      </p:sp>
      <p:sp>
        <p:nvSpPr>
          <p:cNvPr id="5"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175131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3434787"/>
          </a:xfrm>
          <a:prstGeom prst="rect">
            <a:avLst/>
          </a:prstGeom>
        </p:spPr>
        <p:txBody>
          <a:bodyPr wrap="square">
            <a:spAutoFit/>
          </a:bodyPr>
          <a:lstStyle/>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Initially, he complained of symptoms during autumn, mainly indoors, that improved when leaving home. Symptoms were more intense on rainy days</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Very occasionally, he developed wheezing and shortness of breath, controlled with SABA</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In spring, symptoms were restricted to sunny days in May and June</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His work or leisure activities were not affected</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167121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5262979"/>
          </a:xfrm>
          <a:prstGeom prst="rect">
            <a:avLst/>
          </a:prstGeom>
        </p:spPr>
        <p:txBody>
          <a:bodyPr wrap="square">
            <a:spAutoFit/>
          </a:bodyPr>
          <a:lstStyle/>
          <a:p>
            <a:pPr marL="457200" indent="-457200" defTabSz="457200" fontAlgn="base">
              <a:spcBef>
                <a:spcPct val="0"/>
              </a:spcBef>
              <a:spcAft>
                <a:spcPct val="0"/>
              </a:spcAft>
              <a:buFont typeface="Arial"/>
              <a:buChar char="•"/>
            </a:pPr>
            <a:r>
              <a:rPr lang="en-US" sz="2400" dirty="0">
                <a:solidFill>
                  <a:srgbClr val="FFFFFF"/>
                </a:solidFill>
              </a:rPr>
              <a:t>Inhalant allergen SPT:</a:t>
            </a:r>
          </a:p>
          <a:p>
            <a:pPr marL="457200" indent="-457200" defTabSz="457200" fontAlgn="base">
              <a:spcBef>
                <a:spcPct val="0"/>
              </a:spcBef>
              <a:spcAft>
                <a:spcPct val="0"/>
              </a:spcAft>
              <a:buFont typeface="Arial"/>
              <a:buChar char="•"/>
            </a:pPr>
            <a:endParaRPr lang="en-US" sz="2400" dirty="0">
              <a:solidFill>
                <a:srgbClr val="FFFFFF"/>
              </a:solidFill>
            </a:endParaRPr>
          </a:p>
          <a:p>
            <a:pPr marL="914400" lvl="1" indent="-457200" defTabSz="457200" fontAlgn="base">
              <a:spcBef>
                <a:spcPct val="0"/>
              </a:spcBef>
              <a:spcAft>
                <a:spcPct val="0"/>
              </a:spcAft>
              <a:buFont typeface="Courier New"/>
              <a:buChar char="o"/>
            </a:pPr>
            <a:r>
              <a:rPr lang="en-US" sz="2400" dirty="0">
                <a:solidFill>
                  <a:srgbClr val="FFFFFF"/>
                </a:solidFill>
              </a:rPr>
              <a:t>D pteronyssinus 6x7 mm</a:t>
            </a:r>
          </a:p>
          <a:p>
            <a:pPr marL="914400" lvl="1" indent="-457200" defTabSz="457200" fontAlgn="base">
              <a:spcBef>
                <a:spcPct val="0"/>
              </a:spcBef>
              <a:spcAft>
                <a:spcPct val="0"/>
              </a:spcAft>
              <a:buFont typeface="Courier New"/>
              <a:buChar char="o"/>
            </a:pPr>
            <a:r>
              <a:rPr lang="en-US" sz="2400" dirty="0">
                <a:solidFill>
                  <a:srgbClr val="FFFFFF"/>
                </a:solidFill>
              </a:rPr>
              <a:t>Grass mix 8x9 mm</a:t>
            </a:r>
          </a:p>
          <a:p>
            <a:pPr marL="914400" lvl="1" indent="-457200" defTabSz="457200" fontAlgn="base">
              <a:spcBef>
                <a:spcPct val="0"/>
              </a:spcBef>
              <a:spcAft>
                <a:spcPct val="0"/>
              </a:spcAft>
              <a:buFont typeface="Courier New"/>
              <a:buChar char="o"/>
            </a:pPr>
            <a:r>
              <a:rPr lang="en-US" sz="2400" dirty="0">
                <a:solidFill>
                  <a:srgbClr val="FFFFFF"/>
                </a:solidFill>
              </a:rPr>
              <a:t>Weeds, negative</a:t>
            </a:r>
          </a:p>
          <a:p>
            <a:pPr marL="914400" lvl="1" indent="-457200" defTabSz="457200" fontAlgn="base">
              <a:spcBef>
                <a:spcPct val="0"/>
              </a:spcBef>
              <a:spcAft>
                <a:spcPct val="0"/>
              </a:spcAft>
              <a:buFont typeface="Courier New"/>
              <a:buChar char="o"/>
            </a:pPr>
            <a:r>
              <a:rPr lang="en-US" sz="2400" dirty="0">
                <a:solidFill>
                  <a:srgbClr val="FFFFFF"/>
                </a:solidFill>
              </a:rPr>
              <a:t>Molds, negative</a:t>
            </a:r>
          </a:p>
          <a:p>
            <a:pPr marL="914400" lvl="1" indent="-457200" defTabSz="457200" fontAlgn="base">
              <a:spcBef>
                <a:spcPct val="0"/>
              </a:spcBef>
              <a:spcAft>
                <a:spcPct val="0"/>
              </a:spcAft>
              <a:buFont typeface="Courier New"/>
              <a:buChar char="o"/>
            </a:pPr>
            <a:r>
              <a:rPr lang="en-US" sz="2400" dirty="0">
                <a:solidFill>
                  <a:srgbClr val="FFFFFF"/>
                </a:solidFill>
              </a:rPr>
              <a:t>Cockroach, negative</a:t>
            </a:r>
          </a:p>
          <a:p>
            <a:pPr marL="914400" lvl="1" indent="-457200" defTabSz="457200" fontAlgn="base">
              <a:spcBef>
                <a:spcPct val="0"/>
              </a:spcBef>
              <a:spcAft>
                <a:spcPct val="0"/>
              </a:spcAft>
              <a:buFont typeface="Courier New"/>
              <a:buChar char="o"/>
            </a:pPr>
            <a:r>
              <a:rPr lang="en-US" sz="2400" dirty="0">
                <a:solidFill>
                  <a:srgbClr val="FFFFFF"/>
                </a:solidFill>
              </a:rPr>
              <a:t>Tree mix, negative</a:t>
            </a:r>
          </a:p>
          <a:p>
            <a:pPr marL="914400" lvl="1" indent="-457200" defTabSz="457200" fontAlgn="base">
              <a:spcBef>
                <a:spcPct val="0"/>
              </a:spcBef>
              <a:spcAft>
                <a:spcPct val="0"/>
              </a:spcAft>
              <a:buFont typeface="Courier New"/>
              <a:buChar char="o"/>
            </a:pPr>
            <a:r>
              <a:rPr lang="en-US" sz="2400" dirty="0">
                <a:solidFill>
                  <a:srgbClr val="FFFFFF"/>
                </a:solidFill>
              </a:rPr>
              <a:t>Pet danders, negative</a:t>
            </a:r>
          </a:p>
          <a:p>
            <a:pPr marL="914400" lvl="1" indent="-457200" defTabSz="457200" fontAlgn="base">
              <a:spcBef>
                <a:spcPct val="0"/>
              </a:spcBef>
              <a:spcAft>
                <a:spcPct val="0"/>
              </a:spcAft>
              <a:buFont typeface="Courier New"/>
              <a:buChar char="o"/>
            </a:pPr>
            <a:r>
              <a:rPr lang="en-US" sz="2400" dirty="0">
                <a:solidFill>
                  <a:srgbClr val="FFFFFF"/>
                </a:solidFill>
              </a:rPr>
              <a:t>Storage mites, negative </a:t>
            </a:r>
          </a:p>
          <a:p>
            <a:pPr marL="914400" lvl="1" indent="-457200" defTabSz="457200" fontAlgn="base">
              <a:spcBef>
                <a:spcPct val="0"/>
              </a:spcBef>
              <a:spcAft>
                <a:spcPct val="0"/>
              </a:spcAft>
              <a:buFont typeface="Arial"/>
              <a:buChar char="•"/>
            </a:pPr>
            <a:endParaRPr lang="en-US" sz="2400" dirty="0">
              <a:solidFill>
                <a:srgbClr val="FFFFFF"/>
              </a:solidFill>
            </a:endParaRPr>
          </a:p>
          <a:p>
            <a:pPr marL="457200" indent="-457200" defTabSz="457200" fontAlgn="base">
              <a:spcBef>
                <a:spcPct val="0"/>
              </a:spcBef>
              <a:spcAft>
                <a:spcPct val="0"/>
              </a:spcAft>
              <a:buFont typeface="Arial"/>
              <a:buChar char="•"/>
            </a:pPr>
            <a:r>
              <a:rPr lang="en-US" sz="2400" dirty="0" err="1">
                <a:solidFill>
                  <a:srgbClr val="FFFFFF"/>
                </a:solidFill>
              </a:rPr>
              <a:t>FeNO</a:t>
            </a:r>
            <a:r>
              <a:rPr lang="en-US" sz="2400" dirty="0">
                <a:solidFill>
                  <a:srgbClr val="FFFFFF"/>
                </a:solidFill>
              </a:rPr>
              <a:t>: 23 ppb</a:t>
            </a:r>
          </a:p>
          <a:p>
            <a:pPr marL="457200" indent="-457200" defTabSz="457200" fontAlgn="base">
              <a:spcBef>
                <a:spcPct val="0"/>
              </a:spcBef>
              <a:spcAft>
                <a:spcPct val="0"/>
              </a:spcAft>
              <a:buFont typeface="Arial"/>
              <a:buChar char="•"/>
            </a:pPr>
            <a:endParaRPr lang="en-US" sz="2400" dirty="0">
              <a:solidFill>
                <a:srgbClr val="FFFFFF"/>
              </a:solidFill>
            </a:endParaRPr>
          </a:p>
          <a:p>
            <a:pPr marL="457200" indent="-457200" defTabSz="457200" fontAlgn="base">
              <a:spcBef>
                <a:spcPct val="0"/>
              </a:spcBef>
              <a:spcAft>
                <a:spcPct val="0"/>
              </a:spcAft>
              <a:buFont typeface="Arial"/>
              <a:buChar char="•"/>
            </a:pPr>
            <a:r>
              <a:rPr lang="en-US" sz="2400" dirty="0">
                <a:solidFill>
                  <a:srgbClr val="FFFFFF"/>
                </a:solidFill>
              </a:rPr>
              <a:t>Baseline FEV</a:t>
            </a:r>
            <a:r>
              <a:rPr lang="en-US" sz="2400" baseline="-25000" dirty="0">
                <a:solidFill>
                  <a:srgbClr val="FFFFFF"/>
                </a:solidFill>
              </a:rPr>
              <a:t>1</a:t>
            </a:r>
            <a:r>
              <a:rPr lang="en-US" sz="2400" dirty="0">
                <a:solidFill>
                  <a:srgbClr val="FFFFFF"/>
                </a:solidFill>
              </a:rPr>
              <a:t> within limits</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341647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3434787"/>
          </a:xfrm>
          <a:prstGeom prst="rect">
            <a:avLst/>
          </a:prstGeom>
        </p:spPr>
        <p:txBody>
          <a:bodyPr wrap="square">
            <a:spAutoFit/>
          </a:bodyPr>
          <a:lstStyle/>
          <a:p>
            <a:pPr marL="457200" indent="-457200" defTabSz="457200" fontAlgn="base">
              <a:lnSpc>
                <a:spcPct val="130000"/>
              </a:lnSpc>
              <a:spcBef>
                <a:spcPct val="0"/>
              </a:spcBef>
              <a:spcAft>
                <a:spcPct val="0"/>
              </a:spcAft>
              <a:buFont typeface="Arial"/>
              <a:buChar char="•"/>
            </a:pPr>
            <a:r>
              <a:rPr lang="en-US" sz="2400" dirty="0">
                <a:solidFill>
                  <a:srgbClr val="FFFFFF"/>
                </a:solidFill>
              </a:rPr>
              <a:t>Total </a:t>
            </a:r>
            <a:r>
              <a:rPr lang="en-US" sz="2400" dirty="0" err="1">
                <a:solidFill>
                  <a:srgbClr val="FFFFFF"/>
                </a:solidFill>
              </a:rPr>
              <a:t>IgE</a:t>
            </a:r>
            <a:r>
              <a:rPr lang="en-US" sz="2400" dirty="0">
                <a:solidFill>
                  <a:srgbClr val="FFFFFF"/>
                </a:solidFill>
              </a:rPr>
              <a:t> 215 </a:t>
            </a:r>
            <a:r>
              <a:rPr lang="en-US" sz="2400" dirty="0" err="1">
                <a:solidFill>
                  <a:srgbClr val="FFFFFF"/>
                </a:solidFill>
              </a:rPr>
              <a:t>kU</a:t>
            </a:r>
            <a:r>
              <a:rPr lang="en-US" sz="2400" dirty="0">
                <a:solidFill>
                  <a:srgbClr val="FFFFFF"/>
                </a:solidFill>
              </a:rPr>
              <a:t>/l</a:t>
            </a:r>
          </a:p>
          <a:p>
            <a:pPr marL="457200" indent="-457200" defTabSz="457200" fontAlgn="base">
              <a:lnSpc>
                <a:spcPct val="130000"/>
              </a:lnSpc>
              <a:spcBef>
                <a:spcPct val="0"/>
              </a:spcBef>
              <a:spcAft>
                <a:spcPct val="0"/>
              </a:spcAft>
              <a:buFont typeface="Arial"/>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a:buChar char="•"/>
            </a:pPr>
            <a:r>
              <a:rPr lang="en-US" sz="2400" dirty="0">
                <a:solidFill>
                  <a:srgbClr val="FFFFFF"/>
                </a:solidFill>
              </a:rPr>
              <a:t>Serum </a:t>
            </a:r>
            <a:r>
              <a:rPr lang="en-US" sz="2400" dirty="0" err="1">
                <a:solidFill>
                  <a:srgbClr val="FFFFFF"/>
                </a:solidFill>
              </a:rPr>
              <a:t>sIgE</a:t>
            </a:r>
            <a:r>
              <a:rPr lang="en-US" sz="2400" dirty="0">
                <a:solidFill>
                  <a:srgbClr val="FFFFFF"/>
                </a:solidFill>
              </a:rPr>
              <a:t>:</a:t>
            </a:r>
          </a:p>
          <a:p>
            <a:pPr marL="457200" indent="-457200" defTabSz="457200" fontAlgn="base">
              <a:lnSpc>
                <a:spcPct val="130000"/>
              </a:lnSpc>
              <a:spcBef>
                <a:spcPct val="0"/>
              </a:spcBef>
              <a:spcAft>
                <a:spcPct val="0"/>
              </a:spcAft>
              <a:buFont typeface="Arial"/>
              <a:buChar char="•"/>
            </a:pPr>
            <a:endParaRPr lang="en-US" sz="2400" dirty="0">
              <a:solidFill>
                <a:srgbClr val="FFFFFF"/>
              </a:solidFill>
            </a:endParaRPr>
          </a:p>
          <a:p>
            <a:pPr marL="914400" lvl="1" indent="-457200" defTabSz="457200" fontAlgn="base">
              <a:lnSpc>
                <a:spcPct val="130000"/>
              </a:lnSpc>
              <a:spcBef>
                <a:spcPct val="0"/>
              </a:spcBef>
              <a:spcAft>
                <a:spcPct val="0"/>
              </a:spcAft>
              <a:buFont typeface="Courier New"/>
              <a:buChar char="o"/>
            </a:pPr>
            <a:r>
              <a:rPr lang="en-US" sz="2400" dirty="0">
                <a:solidFill>
                  <a:srgbClr val="FFFFFF"/>
                </a:solidFill>
              </a:rPr>
              <a:t>D pteronyssinus 48 </a:t>
            </a:r>
            <a:r>
              <a:rPr lang="en-US" sz="2400" dirty="0" err="1">
                <a:solidFill>
                  <a:srgbClr val="FFFFFF"/>
                </a:solidFill>
              </a:rPr>
              <a:t>kU</a:t>
            </a:r>
            <a:r>
              <a:rPr lang="en-US" sz="2400" dirty="0">
                <a:solidFill>
                  <a:srgbClr val="FFFFFF"/>
                </a:solidFill>
              </a:rPr>
              <a:t>/l</a:t>
            </a:r>
          </a:p>
          <a:p>
            <a:pPr marL="914400" lvl="1" indent="-457200" defTabSz="457200" fontAlgn="base">
              <a:lnSpc>
                <a:spcPct val="130000"/>
              </a:lnSpc>
              <a:spcBef>
                <a:spcPct val="0"/>
              </a:spcBef>
              <a:spcAft>
                <a:spcPct val="0"/>
              </a:spcAft>
              <a:buFont typeface="Courier New"/>
              <a:buChar char="o"/>
            </a:pPr>
            <a:r>
              <a:rPr lang="en-US" sz="2400" dirty="0" err="1">
                <a:solidFill>
                  <a:srgbClr val="FFFFFF"/>
                </a:solidFill>
              </a:rPr>
              <a:t>Phleum</a:t>
            </a:r>
            <a:r>
              <a:rPr lang="en-US" sz="2400" dirty="0">
                <a:solidFill>
                  <a:srgbClr val="FFFFFF"/>
                </a:solidFill>
              </a:rPr>
              <a:t> pratensis 23 </a:t>
            </a:r>
            <a:r>
              <a:rPr lang="en-US" sz="2400" dirty="0" err="1">
                <a:solidFill>
                  <a:srgbClr val="FFFFFF"/>
                </a:solidFill>
              </a:rPr>
              <a:t>kU</a:t>
            </a:r>
            <a:r>
              <a:rPr lang="en-US" sz="2400" dirty="0">
                <a:solidFill>
                  <a:srgbClr val="FFFFFF"/>
                </a:solidFill>
              </a:rPr>
              <a:t>/l</a:t>
            </a:r>
          </a:p>
          <a:p>
            <a:pPr marL="914400" lvl="1" indent="-457200" defTabSz="457200" fontAlgn="base">
              <a:lnSpc>
                <a:spcPct val="130000"/>
              </a:lnSpc>
              <a:spcBef>
                <a:spcPct val="0"/>
              </a:spcBef>
              <a:spcAft>
                <a:spcPct val="0"/>
              </a:spcAft>
              <a:buFont typeface="Courier New"/>
              <a:buChar char="o"/>
            </a:pPr>
            <a:r>
              <a:rPr lang="en-US" sz="2400" dirty="0">
                <a:solidFill>
                  <a:srgbClr val="FFFFFF"/>
                </a:solidFill>
              </a:rPr>
              <a:t>Cynodon dactylon 4 </a:t>
            </a:r>
            <a:r>
              <a:rPr lang="en-US" sz="2400" dirty="0" err="1">
                <a:solidFill>
                  <a:srgbClr val="FFFFFF"/>
                </a:solidFill>
              </a:rPr>
              <a:t>kU</a:t>
            </a:r>
            <a:r>
              <a:rPr lang="en-US" sz="2400" dirty="0">
                <a:solidFill>
                  <a:srgbClr val="FFFFFF"/>
                </a:solidFill>
              </a:rPr>
              <a:t>/l</a:t>
            </a:r>
          </a:p>
        </p:txBody>
      </p:sp>
      <p:sp>
        <p:nvSpPr>
          <p:cNvPr id="4"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296349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4395049"/>
          </a:xfrm>
          <a:prstGeom prst="rect">
            <a:avLst/>
          </a:prstGeom>
        </p:spPr>
        <p:txBody>
          <a:bodyPr wrap="square">
            <a:spAutoFit/>
          </a:bodyPr>
          <a:lstStyle/>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Allergen avoidance measures for mites, pollen and raw rice</a:t>
            </a:r>
          </a:p>
          <a:p>
            <a:pPr marL="457200" indent="-457200" defTabSz="457200" fontAlgn="base">
              <a:lnSpc>
                <a:spcPct val="130000"/>
              </a:lnSpc>
              <a:spcBef>
                <a:spcPct val="0"/>
              </a:spcBef>
              <a:spcAft>
                <a:spcPct val="0"/>
              </a:spcAft>
              <a:buFont typeface="Arial" panose="020B0604020202020204" pitchFamily="34" charset="0"/>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Nasal lavage</a:t>
            </a:r>
          </a:p>
          <a:p>
            <a:pPr marL="457200" indent="-457200" defTabSz="457200" fontAlgn="base">
              <a:lnSpc>
                <a:spcPct val="130000"/>
              </a:lnSpc>
              <a:spcBef>
                <a:spcPct val="0"/>
              </a:spcBef>
              <a:spcAft>
                <a:spcPct val="0"/>
              </a:spcAft>
              <a:buFont typeface="Arial" panose="020B0604020202020204" pitchFamily="34" charset="0"/>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Non-sedating 2</a:t>
            </a:r>
            <a:r>
              <a:rPr lang="en-US" sz="2400" baseline="30000" dirty="0">
                <a:solidFill>
                  <a:srgbClr val="FFFFFF"/>
                </a:solidFill>
              </a:rPr>
              <a:t>nd</a:t>
            </a:r>
            <a:r>
              <a:rPr lang="en-US" sz="2400" dirty="0">
                <a:solidFill>
                  <a:srgbClr val="FFFFFF"/>
                </a:solidFill>
              </a:rPr>
              <a:t> generation antihistamine once daily</a:t>
            </a:r>
          </a:p>
          <a:p>
            <a:pPr marL="457200" indent="-457200" defTabSz="457200" fontAlgn="base">
              <a:lnSpc>
                <a:spcPct val="130000"/>
              </a:lnSpc>
              <a:spcBef>
                <a:spcPct val="0"/>
              </a:spcBef>
              <a:spcAft>
                <a:spcPct val="0"/>
              </a:spcAft>
              <a:buFont typeface="Arial" panose="020B0604020202020204" pitchFamily="34" charset="0"/>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Intranasal corticosteroid 1 application twice a day</a:t>
            </a:r>
          </a:p>
          <a:p>
            <a:pPr marL="457200" indent="-457200" defTabSz="457200" fontAlgn="base">
              <a:lnSpc>
                <a:spcPct val="130000"/>
              </a:lnSpc>
              <a:spcBef>
                <a:spcPct val="0"/>
              </a:spcBef>
              <a:spcAft>
                <a:spcPct val="0"/>
              </a:spcAft>
              <a:buFont typeface="Arial" panose="020B0604020202020204" pitchFamily="34" charset="0"/>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Inhaled salbutamol on demand</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3732188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124744"/>
            <a:ext cx="9144000" cy="5355313"/>
          </a:xfrm>
          <a:prstGeom prst="rect">
            <a:avLst/>
          </a:prstGeom>
        </p:spPr>
        <p:txBody>
          <a:bodyPr wrap="square">
            <a:spAutoFit/>
          </a:bodyPr>
          <a:lstStyle/>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Six years later he re-consulted because in the last two years symptoms became worse</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In spring they are more severe, affecting nose and eyes, impairing his everyday life, often accompanied by wheezing, and not controlled by oral antihistamines. The patient was reluctant to use intranasal corticosteroids and abandoned this treatment after a short course. For four years the patient controlled symptoms with antihistamines</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He also reports sneezing in his building doorway area on hot days, all year round. He thinks it is because of the products used by the cleaner of the property</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42759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3914918"/>
          </a:xfrm>
          <a:prstGeom prst="rect">
            <a:avLst/>
          </a:prstGeom>
        </p:spPr>
        <p:txBody>
          <a:bodyPr wrap="square">
            <a:spAutoFit/>
          </a:bodyPr>
          <a:lstStyle/>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In vivo and in vitro allergy tests were repeated, with similar results as 5 years ago</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The patient himself went to another property managed by the same company and using the same cleaning products, but experienced no symptoms</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The patient was advised to use again the intranasal corticosteroid together with the antihistamine, for a period of three months and a new appointment was given for re-evaluation</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186331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4875181"/>
          </a:xfrm>
          <a:prstGeom prst="rect">
            <a:avLst/>
          </a:prstGeom>
        </p:spPr>
        <p:txBody>
          <a:bodyPr wrap="square">
            <a:spAutoFit/>
          </a:bodyPr>
          <a:lstStyle/>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The patient delayed the appointment because he was getting married in August</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Upon arrival from the honeymoon, he spontaneously came to the outpatient clinic because his symptoms restarted when he returned home</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He also reported that, immediately after his marriage, when leaving the city hall, experienced acute rhino conjunctivitis, despite he had been perfectly well while inside</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Symptoms remained for a couple of hours and ceased spontaneously during the banquet </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285400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5398400"/>
          </a:xfrm>
          <a:prstGeom prst="rect">
            <a:avLst/>
          </a:prstGeom>
        </p:spPr>
        <p:txBody>
          <a:bodyPr wrap="square">
            <a:spAutoFit/>
          </a:bodyPr>
          <a:lstStyle/>
          <a:p>
            <a:pPr marL="457200" indent="-457200" defTabSz="457200" fontAlgn="base">
              <a:lnSpc>
                <a:spcPct val="120000"/>
              </a:lnSpc>
              <a:spcBef>
                <a:spcPct val="0"/>
              </a:spcBef>
              <a:spcAft>
                <a:spcPct val="0"/>
              </a:spcAft>
              <a:buFont typeface="Arial" panose="020B0604020202020204" pitchFamily="34" charset="0"/>
              <a:buChar char="•"/>
            </a:pPr>
            <a:r>
              <a:rPr lang="en-US" sz="2400" dirty="0">
                <a:solidFill>
                  <a:srgbClr val="FFFFFF"/>
                </a:solidFill>
              </a:rPr>
              <a:t>After accurate anamnesis, the patient recognized that the day that he returned from the honeymoon he was sitting in the pizzeria below his apartment. He suffered nasal congestion but he thought it was  a cold due to the air-conditioning of the plane. In other pizzerias he had visited he did not experience worsening of his rhinitis </a:t>
            </a:r>
          </a:p>
          <a:p>
            <a:pPr marL="457200" indent="-457200" defTabSz="457200" fontAlgn="base">
              <a:lnSpc>
                <a:spcPct val="120000"/>
              </a:lnSpc>
              <a:spcBef>
                <a:spcPct val="0"/>
              </a:spcBef>
              <a:spcAft>
                <a:spcPct val="0"/>
              </a:spcAft>
              <a:buFont typeface="Arial" panose="020B0604020202020204" pitchFamily="34" charset="0"/>
              <a:buChar char="•"/>
            </a:pPr>
            <a:r>
              <a:rPr lang="en-US" sz="2400" dirty="0">
                <a:solidFill>
                  <a:srgbClr val="FFFFFF"/>
                </a:solidFill>
              </a:rPr>
              <a:t>He was told to ask the owner of the pizzeria if they were using something different to other pizzerias. He found out that in that pizzeria, rice flour was mixed with wheat flour in the dough to improve the texture of the pizza base</a:t>
            </a:r>
          </a:p>
          <a:p>
            <a:pPr marL="457200" indent="-457200" defTabSz="457200" fontAlgn="base">
              <a:lnSpc>
                <a:spcPct val="120000"/>
              </a:lnSpc>
              <a:spcBef>
                <a:spcPct val="0"/>
              </a:spcBef>
              <a:spcAft>
                <a:spcPct val="0"/>
              </a:spcAft>
              <a:buFont typeface="Arial" panose="020B0604020202020204" pitchFamily="34" charset="0"/>
              <a:buChar char="•"/>
            </a:pPr>
            <a:r>
              <a:rPr lang="en-US" sz="2400" dirty="0">
                <a:solidFill>
                  <a:srgbClr val="FFFFFF"/>
                </a:solidFill>
              </a:rPr>
              <a:t>At that moment he realized that after the wedding, plenty of rice had been thrown to the couple</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325093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15" y="4671835"/>
            <a:ext cx="2784996" cy="18532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92" y="1170471"/>
            <a:ext cx="2776519" cy="32285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812" y="4398980"/>
            <a:ext cx="2946345" cy="22069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20" y="1170471"/>
            <a:ext cx="3810738" cy="285805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3437" y="3342215"/>
            <a:ext cx="2619375" cy="1743075"/>
          </a:xfrm>
          <a:prstGeom prst="rect">
            <a:avLst/>
          </a:prstGeom>
        </p:spPr>
      </p:pic>
      <p:sp>
        <p:nvSpPr>
          <p:cNvPr id="7"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272966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cstate="print">
            <a:lum/>
            <a:alphaModFix/>
          </a:blip>
          <a:srcRect/>
          <a:stretch>
            <a:fillRect/>
          </a:stretch>
        </p:blipFill>
        <p:spPr>
          <a:xfrm>
            <a:off x="112377" y="908720"/>
            <a:ext cx="3970811" cy="57559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5"/>
          <p:cNvPicPr>
            <a:picLocks noChangeAspect="1"/>
          </p:cNvPicPr>
          <p:nvPr/>
        </p:nvPicPr>
        <p:blipFill>
          <a:blip r:embed="rId4" cstate="print">
            <a:lum/>
            <a:alphaModFix/>
          </a:blip>
          <a:srcRect/>
          <a:stretch>
            <a:fillRect/>
          </a:stretch>
        </p:blipFill>
        <p:spPr>
          <a:xfrm>
            <a:off x="1677543" y="3308626"/>
            <a:ext cx="2383919" cy="3580919"/>
          </a:xfrm>
          <a:prstGeom prst="rect">
            <a:avLst/>
          </a:prstGeom>
          <a:noFill/>
          <a:ln>
            <a:noFill/>
          </a:ln>
        </p:spPr>
      </p:pic>
      <p:sp>
        <p:nvSpPr>
          <p:cNvPr id="4" name="Rectangle 3"/>
          <p:cNvSpPr/>
          <p:nvPr/>
        </p:nvSpPr>
        <p:spPr>
          <a:xfrm>
            <a:off x="4283968" y="1844824"/>
            <a:ext cx="4680520" cy="48197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vert="horz" wrap="square" lIns="90000" tIns="45000" rIns="90000" bIns="45000" anchor="t" anchorCtr="0" compatLnSpc="0"/>
          <a:lstStyle/>
          <a:p>
            <a:pPr marL="343080" indent="-342720" defTabSz="457200">
              <a:lnSpc>
                <a:spcPct val="80000"/>
              </a:lnSpc>
              <a:spcBef>
                <a:spcPts val="360"/>
              </a:spcBef>
              <a:defRPr sz="1800"/>
            </a:pPr>
            <a:r>
              <a:rPr lang="en-GB" sz="3400" dirty="0">
                <a:solidFill>
                  <a:prstClr val="white"/>
                </a:solidFill>
                <a:ea typeface="Microsoft YaHei" pitchFamily="2"/>
                <a:cs typeface="Mangal" pitchFamily="2"/>
              </a:rPr>
              <a:t>	When A.M. lives in urban areas and there is high atmospheric pressure with increase of Particulate Matters (PM), there is deterioration of nasal and bronchial symptomatology with rhinorrhoea, cough and dyspnoea.</a:t>
            </a:r>
          </a:p>
        </p:txBody>
      </p:sp>
      <p:sp>
        <p:nvSpPr>
          <p:cNvPr id="6" name="CasellaDiTesto 5"/>
          <p:cNvSpPr txBox="1"/>
          <p:nvPr/>
        </p:nvSpPr>
        <p:spPr>
          <a:xfrm>
            <a:off x="0" y="116632"/>
            <a:ext cx="9144000" cy="769441"/>
          </a:xfrm>
          <a:prstGeom prst="rect">
            <a:avLst/>
          </a:prstGeom>
          <a:noFill/>
        </p:spPr>
        <p:txBody>
          <a:bodyPr wrap="square" rtlCol="0">
            <a:spAutoFit/>
          </a:bodyPr>
          <a:lstStyle/>
          <a:p>
            <a:pPr algn="ctr" defTabSz="457200"/>
            <a:r>
              <a:rPr lang="en-GB" sz="4400" b="1" dirty="0">
                <a:solidFill>
                  <a:prstClr val="white"/>
                </a:solidFill>
              </a:rPr>
              <a:t>Air Pollution</a:t>
            </a:r>
          </a:p>
        </p:txBody>
      </p:sp>
    </p:spTree>
    <p:extLst>
      <p:ext uri="{BB962C8B-B14F-4D97-AF65-F5344CB8AC3E}">
        <p14:creationId xmlns:p14="http://schemas.microsoft.com/office/powerpoint/2010/main" val="10287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2474524"/>
          </a:xfrm>
          <a:prstGeom prst="rect">
            <a:avLst/>
          </a:prstGeom>
        </p:spPr>
        <p:txBody>
          <a:bodyPr wrap="square">
            <a:spAutoFit/>
          </a:bodyPr>
          <a:lstStyle/>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Although the patient tolerates the intake of cooked rice, extended allergological work-up showed positive SPT to rice (7x9 mm) and a </a:t>
            </a:r>
            <a:r>
              <a:rPr lang="en-US" sz="2400" dirty="0" err="1">
                <a:solidFill>
                  <a:srgbClr val="FFFFFF"/>
                </a:solidFill>
              </a:rPr>
              <a:t>sIgE</a:t>
            </a:r>
            <a:r>
              <a:rPr lang="en-US" sz="2400" dirty="0">
                <a:solidFill>
                  <a:srgbClr val="FFFFFF"/>
                </a:solidFill>
              </a:rPr>
              <a:t> of 14 </a:t>
            </a:r>
            <a:r>
              <a:rPr lang="en-US" sz="2400" dirty="0" err="1">
                <a:solidFill>
                  <a:srgbClr val="FFFFFF"/>
                </a:solidFill>
              </a:rPr>
              <a:t>kU</a:t>
            </a:r>
            <a:r>
              <a:rPr lang="en-US" sz="2400" dirty="0">
                <a:solidFill>
                  <a:srgbClr val="FFFFFF"/>
                </a:solidFill>
              </a:rPr>
              <a:t>/l.</a:t>
            </a: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A controlled challenge test handling of rice flour was performed, and nasal symptoms were triggered after 7 minutes.</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344143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2474524"/>
          </a:xfrm>
          <a:prstGeom prst="rect">
            <a:avLst/>
          </a:prstGeom>
        </p:spPr>
        <p:txBody>
          <a:bodyPr wrap="square">
            <a:spAutoFit/>
          </a:bodyPr>
          <a:lstStyle/>
          <a:p>
            <a:pPr defTabSz="457200" fontAlgn="base">
              <a:lnSpc>
                <a:spcPct val="130000"/>
              </a:lnSpc>
              <a:spcBef>
                <a:spcPct val="0"/>
              </a:spcBef>
              <a:spcAft>
                <a:spcPct val="0"/>
              </a:spcAft>
            </a:pPr>
            <a:r>
              <a:rPr lang="en-US" sz="2400" dirty="0">
                <a:solidFill>
                  <a:srgbClr val="FFFFFF"/>
                </a:solidFill>
              </a:rPr>
              <a:t>Actual Diagnosis:</a:t>
            </a:r>
          </a:p>
          <a:p>
            <a:pPr marL="914400" lvl="1"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Moderate persistent allergic rhinitis</a:t>
            </a:r>
          </a:p>
          <a:p>
            <a:pPr marL="914400" lvl="1"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Mild intermittent asthma</a:t>
            </a:r>
          </a:p>
          <a:p>
            <a:pPr marL="914400" lvl="1"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Sensitization to house dust mites and grass pollen</a:t>
            </a:r>
          </a:p>
          <a:p>
            <a:pPr marL="914400" lvl="1"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Rice-flour induced allergic rhinitis</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161584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550" y="1268413"/>
            <a:ext cx="7616825" cy="1569660"/>
          </a:xfrm>
          <a:prstGeom prst="rect">
            <a:avLst/>
          </a:prstGeom>
        </p:spPr>
        <p:txBody>
          <a:bodyPr>
            <a:spAutoFit/>
          </a:bodyPr>
          <a:lstStyle/>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a:p>
            <a:pPr marL="457200" indent="-457200" defTabSz="457200" fontAlgn="base">
              <a:spcBef>
                <a:spcPct val="0"/>
              </a:spcBef>
              <a:spcAft>
                <a:spcPct val="0"/>
              </a:spcAft>
              <a:buFont typeface="Arial" panose="020B0604020202020204" pitchFamily="34" charset="0"/>
              <a:buChar char="•"/>
            </a:pPr>
            <a:endParaRPr lang="en-US" sz="2400" dirty="0">
              <a:solidFill>
                <a:srgbClr val="000000"/>
              </a:solidFill>
            </a:endParaRPr>
          </a:p>
        </p:txBody>
      </p:sp>
      <p:sp>
        <p:nvSpPr>
          <p:cNvPr id="5" name="4 Rectángulo"/>
          <p:cNvSpPr/>
          <p:nvPr/>
        </p:nvSpPr>
        <p:spPr>
          <a:xfrm>
            <a:off x="0" y="1268413"/>
            <a:ext cx="9144000" cy="4395049"/>
          </a:xfrm>
          <a:prstGeom prst="rect">
            <a:avLst/>
          </a:prstGeom>
        </p:spPr>
        <p:txBody>
          <a:bodyPr wrap="square">
            <a:spAutoFit/>
          </a:bodyPr>
          <a:lstStyle/>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Allergen avoidance measures for mites, pollen and raw rice</a:t>
            </a:r>
          </a:p>
          <a:p>
            <a:pPr marL="457200" indent="-457200" defTabSz="457200" fontAlgn="base">
              <a:lnSpc>
                <a:spcPct val="130000"/>
              </a:lnSpc>
              <a:spcBef>
                <a:spcPct val="0"/>
              </a:spcBef>
              <a:spcAft>
                <a:spcPct val="0"/>
              </a:spcAft>
              <a:buFont typeface="Arial" panose="020B0604020202020204" pitchFamily="34" charset="0"/>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Nasal lavage</a:t>
            </a:r>
          </a:p>
          <a:p>
            <a:pPr marL="457200" indent="-457200" defTabSz="457200" fontAlgn="base">
              <a:lnSpc>
                <a:spcPct val="130000"/>
              </a:lnSpc>
              <a:spcBef>
                <a:spcPct val="0"/>
              </a:spcBef>
              <a:spcAft>
                <a:spcPct val="0"/>
              </a:spcAft>
              <a:buFont typeface="Arial" panose="020B0604020202020204" pitchFamily="34" charset="0"/>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Non-sedating 2</a:t>
            </a:r>
            <a:r>
              <a:rPr lang="en-US" sz="2400" baseline="30000" dirty="0">
                <a:solidFill>
                  <a:srgbClr val="FFFFFF"/>
                </a:solidFill>
              </a:rPr>
              <a:t>nd</a:t>
            </a:r>
            <a:r>
              <a:rPr lang="en-US" sz="2400" dirty="0">
                <a:solidFill>
                  <a:srgbClr val="FFFFFF"/>
                </a:solidFill>
              </a:rPr>
              <a:t> generation antihistamine once daily</a:t>
            </a:r>
          </a:p>
          <a:p>
            <a:pPr marL="457200" indent="-457200" defTabSz="457200" fontAlgn="base">
              <a:lnSpc>
                <a:spcPct val="130000"/>
              </a:lnSpc>
              <a:spcBef>
                <a:spcPct val="0"/>
              </a:spcBef>
              <a:spcAft>
                <a:spcPct val="0"/>
              </a:spcAft>
              <a:buFont typeface="Arial" panose="020B0604020202020204" pitchFamily="34" charset="0"/>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Intranasal corticosteroid 1 application twice a day</a:t>
            </a:r>
          </a:p>
          <a:p>
            <a:pPr marL="457200" indent="-457200" defTabSz="457200" fontAlgn="base">
              <a:lnSpc>
                <a:spcPct val="130000"/>
              </a:lnSpc>
              <a:spcBef>
                <a:spcPct val="0"/>
              </a:spcBef>
              <a:spcAft>
                <a:spcPct val="0"/>
              </a:spcAft>
              <a:buFont typeface="Arial" panose="020B0604020202020204" pitchFamily="34" charset="0"/>
              <a:buChar char="•"/>
            </a:pPr>
            <a:endParaRPr lang="en-US" sz="2400" dirty="0">
              <a:solidFill>
                <a:srgbClr val="FFFFFF"/>
              </a:solidFill>
            </a:endParaRPr>
          </a:p>
          <a:p>
            <a:pPr marL="457200" indent="-457200" defTabSz="457200" fontAlgn="base">
              <a:lnSpc>
                <a:spcPct val="130000"/>
              </a:lnSpc>
              <a:spcBef>
                <a:spcPct val="0"/>
              </a:spcBef>
              <a:spcAft>
                <a:spcPct val="0"/>
              </a:spcAft>
              <a:buFont typeface="Arial" panose="020B0604020202020204" pitchFamily="34" charset="0"/>
              <a:buChar char="•"/>
            </a:pPr>
            <a:r>
              <a:rPr lang="en-US" sz="2400" dirty="0">
                <a:solidFill>
                  <a:srgbClr val="FFFFFF"/>
                </a:solidFill>
              </a:rPr>
              <a:t>Inhaled salbutamol on demand</a:t>
            </a:r>
          </a:p>
        </p:txBody>
      </p:sp>
      <p:sp>
        <p:nvSpPr>
          <p:cNvPr id="6" name="4 Título"/>
          <p:cNvSpPr txBox="1">
            <a:spLocks/>
          </p:cNvSpPr>
          <p:nvPr/>
        </p:nvSpPr>
        <p:spPr bwMode="auto">
          <a:xfrm>
            <a:off x="0" y="136525"/>
            <a:ext cx="9066213" cy="576263"/>
          </a:xfrm>
          <a:prstGeom prst="rect">
            <a:avLst/>
          </a:prstGeom>
          <a:noFill/>
          <a:ln w="9525">
            <a:noFill/>
            <a:miter lim="800000"/>
            <a:headEnd/>
            <a:tailEnd/>
          </a:ln>
        </p:spPr>
        <p:txBody>
          <a:bodyPr/>
          <a:lstStyle/>
          <a:p>
            <a:pPr algn="ctr" defTabSz="457200" eaLnBrk="0" fontAlgn="base" hangingPunct="0">
              <a:spcBef>
                <a:spcPct val="0"/>
              </a:spcBef>
              <a:spcAft>
                <a:spcPct val="0"/>
              </a:spcAft>
            </a:pPr>
            <a:r>
              <a:rPr lang="es-ES" sz="3600" b="1" dirty="0">
                <a:solidFill>
                  <a:prstClr val="white"/>
                </a:solidFill>
                <a:ea typeface="MS PGothic" pitchFamily="34" charset="-128"/>
              </a:rPr>
              <a:t>CLINICAL CASE</a:t>
            </a:r>
            <a:endParaRPr lang="es-ES" sz="2400" b="1" dirty="0">
              <a:solidFill>
                <a:prstClr val="white"/>
              </a:solidFill>
              <a:ea typeface="MS PGothic" pitchFamily="34" charset="-128"/>
            </a:endParaRPr>
          </a:p>
        </p:txBody>
      </p:sp>
    </p:spTree>
    <p:extLst>
      <p:ext uri="{BB962C8B-B14F-4D97-AF65-F5344CB8AC3E}">
        <p14:creationId xmlns:p14="http://schemas.microsoft.com/office/powerpoint/2010/main" val="59004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700808"/>
            <a:ext cx="9144000" cy="1470025"/>
          </a:xfrm>
        </p:spPr>
        <p:txBody>
          <a:bodyPr>
            <a:noAutofit/>
          </a:bodyPr>
          <a:lstStyle/>
          <a:p>
            <a:r>
              <a:rPr lang="en-US" sz="5000" dirty="0"/>
              <a:t/>
            </a:r>
            <a:br>
              <a:rPr lang="en-US" sz="5000" dirty="0"/>
            </a:br>
            <a:r>
              <a:rPr lang="en-US" sz="5000" b="1" dirty="0"/>
              <a:t>How airway allergies impair </a:t>
            </a:r>
            <a:r>
              <a:rPr lang="en-US" sz="5000" b="1" dirty="0" smtClean="0"/>
              <a:t>quality </a:t>
            </a:r>
            <a:r>
              <a:rPr lang="en-US" sz="5000" b="1" dirty="0"/>
              <a:t>of life: aggravating role of pollution </a:t>
            </a:r>
          </a:p>
        </p:txBody>
      </p:sp>
    </p:spTree>
    <p:extLst>
      <p:ext uri="{BB962C8B-B14F-4D97-AF65-F5344CB8AC3E}">
        <p14:creationId xmlns:p14="http://schemas.microsoft.com/office/powerpoint/2010/main" val="6758331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752"/>
            <a:ext cx="9144000" cy="782960"/>
          </a:xfrm>
        </p:spPr>
        <p:txBody>
          <a:bodyPr>
            <a:normAutofit/>
          </a:bodyPr>
          <a:lstStyle/>
          <a:p>
            <a:pPr algn="ctr"/>
            <a:r>
              <a:rPr lang="en-US" b="1" dirty="0"/>
              <a:t>Outline</a:t>
            </a:r>
          </a:p>
        </p:txBody>
      </p:sp>
      <p:sp>
        <p:nvSpPr>
          <p:cNvPr id="3" name="Content Placeholder 2"/>
          <p:cNvSpPr>
            <a:spLocks noGrp="1"/>
          </p:cNvSpPr>
          <p:nvPr>
            <p:ph idx="4294967295"/>
          </p:nvPr>
        </p:nvSpPr>
        <p:spPr>
          <a:xfrm>
            <a:off x="628650" y="1412776"/>
            <a:ext cx="7886700" cy="4680520"/>
          </a:xfrm>
        </p:spPr>
        <p:txBody>
          <a:bodyPr>
            <a:noAutofit/>
          </a:bodyPr>
          <a:lstStyle/>
          <a:p>
            <a:pPr>
              <a:lnSpc>
                <a:spcPct val="150000"/>
              </a:lnSpc>
            </a:pPr>
            <a:r>
              <a:rPr lang="en-US" dirty="0"/>
              <a:t>Discuss survey data showing the burden of allergic rhinitis</a:t>
            </a:r>
          </a:p>
          <a:p>
            <a:pPr>
              <a:lnSpc>
                <a:spcPct val="150000"/>
              </a:lnSpc>
            </a:pPr>
            <a:r>
              <a:rPr lang="en-US" dirty="0"/>
              <a:t>Discuss the impact of treatment on quality of life</a:t>
            </a:r>
          </a:p>
          <a:p>
            <a:pPr>
              <a:lnSpc>
                <a:spcPct val="150000"/>
              </a:lnSpc>
            </a:pPr>
            <a:r>
              <a:rPr lang="en-US" dirty="0"/>
              <a:t>Discuss the effect of pollution on allergic rhinitis</a:t>
            </a:r>
          </a:p>
        </p:txBody>
      </p:sp>
    </p:spTree>
    <p:extLst>
      <p:ext uri="{BB962C8B-B14F-4D97-AF65-F5344CB8AC3E}">
        <p14:creationId xmlns:p14="http://schemas.microsoft.com/office/powerpoint/2010/main" val="4088691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3"/>
          <p:cNvSpPr>
            <a:spLocks noGrp="1" noChangeArrowheads="1"/>
          </p:cNvSpPr>
          <p:nvPr>
            <p:ph type="title" idx="4294967295"/>
          </p:nvPr>
        </p:nvSpPr>
        <p:spPr>
          <a:xfrm>
            <a:off x="0" y="0"/>
            <a:ext cx="9144000" cy="809625"/>
          </a:xfrm>
        </p:spPr>
        <p:txBody>
          <a:bodyPr>
            <a:noAutofit/>
          </a:bodyPr>
          <a:lstStyle/>
          <a:p>
            <a:pPr eaLnBrk="1" hangingPunct="1"/>
            <a:r>
              <a:rPr lang="en-US" altLang="en-US" sz="3100" b="1" dirty="0"/>
              <a:t>Adults Diagnosed with Nasal Allergies: Household Screening</a:t>
            </a:r>
          </a:p>
        </p:txBody>
      </p:sp>
      <p:sp>
        <p:nvSpPr>
          <p:cNvPr id="27651" name="Text Box 34"/>
          <p:cNvSpPr txBox="1">
            <a:spLocks noChangeArrowheads="1"/>
          </p:cNvSpPr>
          <p:nvPr/>
        </p:nvSpPr>
        <p:spPr bwMode="auto">
          <a:xfrm>
            <a:off x="323528" y="4667917"/>
            <a:ext cx="849694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350838" algn="l"/>
              </a:tabLst>
              <a:defRPr sz="2400">
                <a:solidFill>
                  <a:schemeClr val="tx1"/>
                </a:solidFill>
                <a:latin typeface="Times" pitchFamily="-108" charset="0"/>
                <a:ea typeface="ＭＳ Ｐゴシック" pitchFamily="-108" charset="-128"/>
              </a:defRPr>
            </a:lvl1pPr>
            <a:lvl2pPr marL="37931725" indent="-37474525" eaLnBrk="0" hangingPunct="0">
              <a:tabLst>
                <a:tab pos="350838" algn="l"/>
              </a:tabLst>
              <a:defRPr sz="2400">
                <a:solidFill>
                  <a:schemeClr val="tx1"/>
                </a:solidFill>
                <a:latin typeface="Times" pitchFamily="-108" charset="0"/>
                <a:ea typeface="ＭＳ Ｐゴシック" pitchFamily="-108" charset="-128"/>
              </a:defRPr>
            </a:lvl2pPr>
            <a:lvl3pPr eaLnBrk="0" hangingPunct="0">
              <a:tabLst>
                <a:tab pos="350838" algn="l"/>
              </a:tabLst>
              <a:defRPr sz="2400">
                <a:solidFill>
                  <a:schemeClr val="tx1"/>
                </a:solidFill>
                <a:latin typeface="Times" pitchFamily="-108" charset="0"/>
                <a:ea typeface="ＭＳ Ｐゴシック" pitchFamily="-108" charset="-128"/>
              </a:defRPr>
            </a:lvl3pPr>
            <a:lvl4pPr eaLnBrk="0" hangingPunct="0">
              <a:tabLst>
                <a:tab pos="350838" algn="l"/>
              </a:tabLst>
              <a:defRPr sz="2400">
                <a:solidFill>
                  <a:schemeClr val="tx1"/>
                </a:solidFill>
                <a:latin typeface="Times" pitchFamily="-108" charset="0"/>
                <a:ea typeface="ＭＳ Ｐゴシック" pitchFamily="-108" charset="-128"/>
              </a:defRPr>
            </a:lvl4pPr>
            <a:lvl5pPr eaLnBrk="0" hangingPunct="0">
              <a:tabLst>
                <a:tab pos="350838" algn="l"/>
              </a:tabLst>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tabLst>
                <a:tab pos="350838" algn="l"/>
              </a:tabLs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tabLst>
                <a:tab pos="350838" algn="l"/>
              </a:tabLs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tabLst>
                <a:tab pos="350838" algn="l"/>
              </a:tabLs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tabLst>
                <a:tab pos="350838" algn="l"/>
              </a:tabLst>
              <a:defRPr sz="2400">
                <a:solidFill>
                  <a:schemeClr val="tx1"/>
                </a:solidFill>
                <a:latin typeface="Times" pitchFamily="-108" charset="0"/>
                <a:ea typeface="ＭＳ Ｐゴシック" pitchFamily="-108" charset="-128"/>
              </a:defRPr>
            </a:lvl9pPr>
          </a:lstStyle>
          <a:p>
            <a:pPr defTabSz="457200" eaLnBrk="1" hangingPunct="1"/>
            <a:r>
              <a:rPr lang="en-US" altLang="en-US" sz="1600" dirty="0">
                <a:solidFill>
                  <a:srgbClr val="FFFF00"/>
                </a:solidFill>
                <a:latin typeface="Calibri"/>
              </a:rPr>
              <a:t>QA. </a:t>
            </a:r>
            <a:r>
              <a:rPr lang="en-US" altLang="en-US" sz="1600" dirty="0" smtClean="0">
                <a:solidFill>
                  <a:srgbClr val="FFFF00"/>
                </a:solidFill>
                <a:latin typeface="Calibri"/>
              </a:rPr>
              <a:t>Including </a:t>
            </a:r>
            <a:r>
              <a:rPr lang="en-US" altLang="en-US" sz="1600" dirty="0">
                <a:solidFill>
                  <a:srgbClr val="FFFF00"/>
                </a:solidFill>
                <a:latin typeface="Calibri"/>
              </a:rPr>
              <a:t>yourself, how many persons, aged 18 and older, live in this household (even if they are not there right now)? </a:t>
            </a:r>
          </a:p>
          <a:p>
            <a:pPr defTabSz="457200" eaLnBrk="1" hangingPunct="1"/>
            <a:r>
              <a:rPr lang="en-US" altLang="en-US" sz="1600" dirty="0">
                <a:solidFill>
                  <a:srgbClr val="FFFF00"/>
                </a:solidFill>
                <a:latin typeface="Calibri"/>
              </a:rPr>
              <a:t>QB. Have any of these persons been diagnosed as having hay fever, rhinitis, or nasal allergies?  </a:t>
            </a:r>
          </a:p>
          <a:p>
            <a:pPr defTabSz="457200" eaLnBrk="1" hangingPunct="1"/>
            <a:r>
              <a:rPr lang="en-US" altLang="en-US" sz="1600" dirty="0">
                <a:solidFill>
                  <a:srgbClr val="FFFF00"/>
                </a:solidFill>
                <a:latin typeface="Calibri"/>
              </a:rPr>
              <a:t>QC. How many persons, 18 or older, in this household have been diagnosed with hay fever, rhinitis or nasal allergies?  N=61,655 adults in 31,470 households   </a:t>
            </a:r>
            <a:endParaRPr lang="en-US" altLang="en-US" sz="1600" dirty="0" smtClean="0">
              <a:solidFill>
                <a:srgbClr val="FFFF00"/>
              </a:solidFill>
              <a:latin typeface="Calibri"/>
            </a:endParaRPr>
          </a:p>
          <a:p>
            <a:pPr defTabSz="457200" eaLnBrk="1" hangingPunct="1">
              <a:spcBef>
                <a:spcPct val="50000"/>
              </a:spcBef>
            </a:pPr>
            <a:r>
              <a:rPr lang="en-US" altLang="en-US" sz="1600" dirty="0" smtClean="0">
                <a:solidFill>
                  <a:prstClr val="white"/>
                </a:solidFill>
                <a:latin typeface="Calibri"/>
              </a:rPr>
              <a:t>  . </a:t>
            </a:r>
          </a:p>
        </p:txBody>
      </p:sp>
      <p:grpSp>
        <p:nvGrpSpPr>
          <p:cNvPr id="27652" name="Group 56"/>
          <p:cNvGrpSpPr>
            <a:grpSpLocks/>
          </p:cNvGrpSpPr>
          <p:nvPr/>
        </p:nvGrpSpPr>
        <p:grpSpPr bwMode="auto">
          <a:xfrm>
            <a:off x="2267744" y="863703"/>
            <a:ext cx="4145582" cy="3804214"/>
            <a:chOff x="1382" y="800"/>
            <a:chExt cx="2798" cy="2797"/>
          </a:xfrm>
        </p:grpSpPr>
        <p:sp>
          <p:nvSpPr>
            <p:cNvPr id="27653" name="Freeform 36"/>
            <p:cNvSpPr>
              <a:spLocks/>
            </p:cNvSpPr>
            <p:nvPr/>
          </p:nvSpPr>
          <p:spPr bwMode="auto">
            <a:xfrm>
              <a:off x="2773" y="2191"/>
              <a:ext cx="1370" cy="1240"/>
            </a:xfrm>
            <a:custGeom>
              <a:avLst/>
              <a:gdLst>
                <a:gd name="T0" fmla="*/ 0 w 1370"/>
                <a:gd name="T1" fmla="*/ 0 h 1240"/>
                <a:gd name="T2" fmla="*/ 1370 w 1370"/>
                <a:gd name="T3" fmla="*/ 240 h 1240"/>
                <a:gd name="T4" fmla="*/ 631 w 1370"/>
                <a:gd name="T5" fmla="*/ 1240 h 1240"/>
                <a:gd name="T6" fmla="*/ 0 w 1370"/>
                <a:gd name="T7" fmla="*/ 0 h 1240"/>
                <a:gd name="T8" fmla="*/ 0 60000 65536"/>
                <a:gd name="T9" fmla="*/ 0 60000 65536"/>
                <a:gd name="T10" fmla="*/ 0 60000 65536"/>
                <a:gd name="T11" fmla="*/ 0 60000 65536"/>
                <a:gd name="T12" fmla="*/ 0 w 1370"/>
                <a:gd name="T13" fmla="*/ 0 h 1240"/>
                <a:gd name="T14" fmla="*/ 1370 w 1370"/>
                <a:gd name="T15" fmla="*/ 1240 h 1240"/>
              </a:gdLst>
              <a:ahLst/>
              <a:cxnLst>
                <a:cxn ang="T8">
                  <a:pos x="T0" y="T1"/>
                </a:cxn>
                <a:cxn ang="T9">
                  <a:pos x="T2" y="T3"/>
                </a:cxn>
                <a:cxn ang="T10">
                  <a:pos x="T4" y="T5"/>
                </a:cxn>
                <a:cxn ang="T11">
                  <a:pos x="T6" y="T7"/>
                </a:cxn>
              </a:cxnLst>
              <a:rect l="T12" t="T13" r="T14" b="T15"/>
              <a:pathLst>
                <a:path w="1370" h="1240">
                  <a:moveTo>
                    <a:pt x="0" y="0"/>
                  </a:moveTo>
                  <a:lnTo>
                    <a:pt x="1370" y="240"/>
                  </a:lnTo>
                  <a:lnTo>
                    <a:pt x="631" y="124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54" name="Arc 37"/>
            <p:cNvSpPr>
              <a:spLocks/>
            </p:cNvSpPr>
            <p:nvPr/>
          </p:nvSpPr>
          <p:spPr bwMode="auto">
            <a:xfrm>
              <a:off x="2781" y="2195"/>
              <a:ext cx="1381" cy="1250"/>
            </a:xfrm>
            <a:custGeom>
              <a:avLst/>
              <a:gdLst>
                <a:gd name="T0" fmla="*/ 1381 w 21272"/>
                <a:gd name="T1" fmla="*/ 243 h 19255"/>
                <a:gd name="T2" fmla="*/ 635 w 21272"/>
                <a:gd name="T3" fmla="*/ 1250 h 19255"/>
                <a:gd name="T4" fmla="*/ 0 w 21272"/>
                <a:gd name="T5" fmla="*/ 0 h 19255"/>
                <a:gd name="T6" fmla="*/ 0 60000 65536"/>
                <a:gd name="T7" fmla="*/ 0 60000 65536"/>
                <a:gd name="T8" fmla="*/ 0 60000 65536"/>
                <a:gd name="T9" fmla="*/ 0 w 21272"/>
                <a:gd name="T10" fmla="*/ 0 h 19255"/>
                <a:gd name="T11" fmla="*/ 21272 w 21272"/>
                <a:gd name="T12" fmla="*/ 19255 h 19255"/>
              </a:gdLst>
              <a:ahLst/>
              <a:cxnLst>
                <a:cxn ang="T6">
                  <a:pos x="T0" y="T1"/>
                </a:cxn>
                <a:cxn ang="T7">
                  <a:pos x="T2" y="T3"/>
                </a:cxn>
                <a:cxn ang="T8">
                  <a:pos x="T4" y="T5"/>
                </a:cxn>
              </a:cxnLst>
              <a:rect l="T9" t="T10" r="T11" b="T12"/>
              <a:pathLst>
                <a:path w="21272" h="19255" fill="none" extrusionOk="0">
                  <a:moveTo>
                    <a:pt x="21272" y="3749"/>
                  </a:moveTo>
                  <a:cubicBezTo>
                    <a:pt x="20093" y="10435"/>
                    <a:pt x="15839" y="16179"/>
                    <a:pt x="9786" y="19255"/>
                  </a:cubicBezTo>
                </a:path>
                <a:path w="21272" h="19255" stroke="0" extrusionOk="0">
                  <a:moveTo>
                    <a:pt x="21272" y="3749"/>
                  </a:moveTo>
                  <a:cubicBezTo>
                    <a:pt x="20093" y="10435"/>
                    <a:pt x="15839" y="16179"/>
                    <a:pt x="9786" y="19255"/>
                  </a:cubicBezTo>
                  <a:lnTo>
                    <a:pt x="0" y="0"/>
                  </a:lnTo>
                  <a:close/>
                </a:path>
              </a:pathLst>
            </a:custGeom>
            <a:solidFill>
              <a:srgbClr val="B00C00"/>
            </a:solidFill>
            <a:ln w="11113">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55" name="Line 38"/>
            <p:cNvSpPr>
              <a:spLocks noChangeShapeType="1"/>
            </p:cNvSpPr>
            <p:nvPr/>
          </p:nvSpPr>
          <p:spPr bwMode="auto">
            <a:xfrm>
              <a:off x="2773" y="2191"/>
              <a:ext cx="1370" cy="24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black"/>
                </a:solidFill>
              </a:endParaRPr>
            </a:p>
          </p:txBody>
        </p:sp>
        <p:sp>
          <p:nvSpPr>
            <p:cNvPr id="27656" name="Line 39"/>
            <p:cNvSpPr>
              <a:spLocks noChangeShapeType="1"/>
            </p:cNvSpPr>
            <p:nvPr/>
          </p:nvSpPr>
          <p:spPr bwMode="auto">
            <a:xfrm>
              <a:off x="2773" y="2191"/>
              <a:ext cx="631" cy="124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black"/>
                </a:solidFill>
              </a:endParaRPr>
            </a:p>
          </p:txBody>
        </p:sp>
        <p:sp>
          <p:nvSpPr>
            <p:cNvPr id="27657" name="Freeform 40"/>
            <p:cNvSpPr>
              <a:spLocks/>
            </p:cNvSpPr>
            <p:nvPr/>
          </p:nvSpPr>
          <p:spPr bwMode="auto">
            <a:xfrm>
              <a:off x="2752" y="2191"/>
              <a:ext cx="652" cy="1392"/>
            </a:xfrm>
            <a:custGeom>
              <a:avLst/>
              <a:gdLst>
                <a:gd name="T0" fmla="*/ 21 w 652"/>
                <a:gd name="T1" fmla="*/ 0 h 1392"/>
                <a:gd name="T2" fmla="*/ 652 w 652"/>
                <a:gd name="T3" fmla="*/ 1240 h 1392"/>
                <a:gd name="T4" fmla="*/ 0 w 652"/>
                <a:gd name="T5" fmla="*/ 1392 h 1392"/>
                <a:gd name="T6" fmla="*/ 21 w 652"/>
                <a:gd name="T7" fmla="*/ 0 h 1392"/>
                <a:gd name="T8" fmla="*/ 0 60000 65536"/>
                <a:gd name="T9" fmla="*/ 0 60000 65536"/>
                <a:gd name="T10" fmla="*/ 0 60000 65536"/>
                <a:gd name="T11" fmla="*/ 0 60000 65536"/>
                <a:gd name="T12" fmla="*/ 0 w 652"/>
                <a:gd name="T13" fmla="*/ 0 h 1392"/>
                <a:gd name="T14" fmla="*/ 652 w 652"/>
                <a:gd name="T15" fmla="*/ 1392 h 1392"/>
              </a:gdLst>
              <a:ahLst/>
              <a:cxnLst>
                <a:cxn ang="T8">
                  <a:pos x="T0" y="T1"/>
                </a:cxn>
                <a:cxn ang="T9">
                  <a:pos x="T2" y="T3"/>
                </a:cxn>
                <a:cxn ang="T10">
                  <a:pos x="T4" y="T5"/>
                </a:cxn>
                <a:cxn ang="T11">
                  <a:pos x="T6" y="T7"/>
                </a:cxn>
              </a:cxnLst>
              <a:rect l="T12" t="T13" r="T14" b="T15"/>
              <a:pathLst>
                <a:path w="652" h="1392">
                  <a:moveTo>
                    <a:pt x="21" y="0"/>
                  </a:moveTo>
                  <a:lnTo>
                    <a:pt x="652" y="1240"/>
                  </a:lnTo>
                  <a:lnTo>
                    <a:pt x="0" y="1392"/>
                  </a:lnTo>
                  <a:lnTo>
                    <a:pt x="2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58" name="Arc 41"/>
            <p:cNvSpPr>
              <a:spLocks/>
            </p:cNvSpPr>
            <p:nvPr/>
          </p:nvSpPr>
          <p:spPr bwMode="auto">
            <a:xfrm>
              <a:off x="2752" y="2195"/>
              <a:ext cx="660" cy="1402"/>
            </a:xfrm>
            <a:custGeom>
              <a:avLst/>
              <a:gdLst>
                <a:gd name="T0" fmla="*/ 660 w 10171"/>
                <a:gd name="T1" fmla="*/ 1250 h 21600"/>
                <a:gd name="T2" fmla="*/ 0 w 10171"/>
                <a:gd name="T3" fmla="*/ 1402 h 21600"/>
                <a:gd name="T4" fmla="*/ 25 w 10171"/>
                <a:gd name="T5" fmla="*/ 0 h 21600"/>
                <a:gd name="T6" fmla="*/ 0 60000 65536"/>
                <a:gd name="T7" fmla="*/ 0 60000 65536"/>
                <a:gd name="T8" fmla="*/ 0 60000 65536"/>
                <a:gd name="T9" fmla="*/ 0 w 10171"/>
                <a:gd name="T10" fmla="*/ 0 h 21600"/>
                <a:gd name="T11" fmla="*/ 10171 w 10171"/>
                <a:gd name="T12" fmla="*/ 21600 h 21600"/>
              </a:gdLst>
              <a:ahLst/>
              <a:cxnLst>
                <a:cxn ang="T6">
                  <a:pos x="T0" y="T1"/>
                </a:cxn>
                <a:cxn ang="T7">
                  <a:pos x="T2" y="T3"/>
                </a:cxn>
                <a:cxn ang="T8">
                  <a:pos x="T4" y="T5"/>
                </a:cxn>
              </a:cxnLst>
              <a:rect l="T9" t="T10" r="T11" b="T12"/>
              <a:pathLst>
                <a:path w="10171" h="21600" fill="none" extrusionOk="0">
                  <a:moveTo>
                    <a:pt x="10171" y="19255"/>
                  </a:moveTo>
                  <a:cubicBezTo>
                    <a:pt x="7139" y="20796"/>
                    <a:pt x="3786" y="21599"/>
                    <a:pt x="385" y="21599"/>
                  </a:cubicBezTo>
                  <a:cubicBezTo>
                    <a:pt x="256" y="21599"/>
                    <a:pt x="128" y="21598"/>
                    <a:pt x="-1" y="21596"/>
                  </a:cubicBezTo>
                </a:path>
                <a:path w="10171" h="21600" stroke="0" extrusionOk="0">
                  <a:moveTo>
                    <a:pt x="10171" y="19255"/>
                  </a:moveTo>
                  <a:cubicBezTo>
                    <a:pt x="7139" y="20796"/>
                    <a:pt x="3786" y="21599"/>
                    <a:pt x="385" y="21599"/>
                  </a:cubicBezTo>
                  <a:cubicBezTo>
                    <a:pt x="256" y="21599"/>
                    <a:pt x="128" y="21598"/>
                    <a:pt x="-1" y="21596"/>
                  </a:cubicBezTo>
                  <a:lnTo>
                    <a:pt x="385" y="0"/>
                  </a:lnTo>
                  <a:close/>
                </a:path>
              </a:pathLst>
            </a:custGeom>
            <a:solidFill>
              <a:srgbClr val="023473"/>
            </a:solidFill>
            <a:ln w="11113">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59" name="Freeform 42"/>
            <p:cNvSpPr>
              <a:spLocks/>
            </p:cNvSpPr>
            <p:nvPr/>
          </p:nvSpPr>
          <p:spPr bwMode="auto">
            <a:xfrm>
              <a:off x="1382" y="2170"/>
              <a:ext cx="1391" cy="1413"/>
            </a:xfrm>
            <a:custGeom>
              <a:avLst/>
              <a:gdLst>
                <a:gd name="T0" fmla="*/ 1391 w 1391"/>
                <a:gd name="T1" fmla="*/ 21 h 1413"/>
                <a:gd name="T2" fmla="*/ 1391 w 1391"/>
                <a:gd name="T3" fmla="*/ 1413 h 1413"/>
                <a:gd name="T4" fmla="*/ 0 w 1391"/>
                <a:gd name="T5" fmla="*/ 0 h 1413"/>
                <a:gd name="T6" fmla="*/ 1391 w 1391"/>
                <a:gd name="T7" fmla="*/ 21 h 1413"/>
                <a:gd name="T8" fmla="*/ 0 60000 65536"/>
                <a:gd name="T9" fmla="*/ 0 60000 65536"/>
                <a:gd name="T10" fmla="*/ 0 60000 65536"/>
                <a:gd name="T11" fmla="*/ 0 60000 65536"/>
                <a:gd name="T12" fmla="*/ 0 w 1391"/>
                <a:gd name="T13" fmla="*/ 0 h 1413"/>
                <a:gd name="T14" fmla="*/ 1391 w 1391"/>
                <a:gd name="T15" fmla="*/ 1413 h 1413"/>
              </a:gdLst>
              <a:ahLst/>
              <a:cxnLst>
                <a:cxn ang="T8">
                  <a:pos x="T0" y="T1"/>
                </a:cxn>
                <a:cxn ang="T9">
                  <a:pos x="T2" y="T3"/>
                </a:cxn>
                <a:cxn ang="T10">
                  <a:pos x="T4" y="T5"/>
                </a:cxn>
                <a:cxn ang="T11">
                  <a:pos x="T6" y="T7"/>
                </a:cxn>
              </a:cxnLst>
              <a:rect l="T12" t="T13" r="T14" b="T15"/>
              <a:pathLst>
                <a:path w="1391" h="1413">
                  <a:moveTo>
                    <a:pt x="1391" y="21"/>
                  </a:moveTo>
                  <a:lnTo>
                    <a:pt x="1391" y="1413"/>
                  </a:lnTo>
                  <a:lnTo>
                    <a:pt x="0" y="0"/>
                  </a:lnTo>
                  <a:lnTo>
                    <a:pt x="1391"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60" name="Arc 43"/>
            <p:cNvSpPr>
              <a:spLocks/>
            </p:cNvSpPr>
            <p:nvPr/>
          </p:nvSpPr>
          <p:spPr bwMode="auto">
            <a:xfrm>
              <a:off x="1382" y="2171"/>
              <a:ext cx="1395" cy="1426"/>
            </a:xfrm>
            <a:custGeom>
              <a:avLst/>
              <a:gdLst>
                <a:gd name="T0" fmla="*/ 1395 w 21600"/>
                <a:gd name="T1" fmla="*/ 1426 h 21969"/>
                <a:gd name="T2" fmla="*/ 0 w 21600"/>
                <a:gd name="T3" fmla="*/ 0 h 21969"/>
                <a:gd name="T4" fmla="*/ 1395 w 21600"/>
                <a:gd name="T5" fmla="*/ 24 h 21969"/>
                <a:gd name="T6" fmla="*/ 0 60000 65536"/>
                <a:gd name="T7" fmla="*/ 0 60000 65536"/>
                <a:gd name="T8" fmla="*/ 0 60000 65536"/>
                <a:gd name="T9" fmla="*/ 0 w 21600"/>
                <a:gd name="T10" fmla="*/ 0 h 21969"/>
                <a:gd name="T11" fmla="*/ 21600 w 21600"/>
                <a:gd name="T12" fmla="*/ 21969 h 21969"/>
              </a:gdLst>
              <a:ahLst/>
              <a:cxnLst>
                <a:cxn ang="T6">
                  <a:pos x="T0" y="T1"/>
                </a:cxn>
                <a:cxn ang="T7">
                  <a:pos x="T2" y="T3"/>
                </a:cxn>
                <a:cxn ang="T8">
                  <a:pos x="T4" y="T5"/>
                </a:cxn>
              </a:cxnLst>
              <a:rect l="T9" t="T10" r="T11" b="T12"/>
              <a:pathLst>
                <a:path w="21600" h="21969" fill="none" extrusionOk="0">
                  <a:moveTo>
                    <a:pt x="21600" y="21968"/>
                  </a:moveTo>
                  <a:cubicBezTo>
                    <a:pt x="9670" y="21969"/>
                    <a:pt x="0" y="12298"/>
                    <a:pt x="0" y="369"/>
                  </a:cubicBezTo>
                  <a:cubicBezTo>
                    <a:pt x="0" y="245"/>
                    <a:pt x="1" y="122"/>
                    <a:pt x="3" y="-1"/>
                  </a:cubicBezTo>
                </a:path>
                <a:path w="21600" h="21969" stroke="0" extrusionOk="0">
                  <a:moveTo>
                    <a:pt x="21600" y="21968"/>
                  </a:moveTo>
                  <a:cubicBezTo>
                    <a:pt x="9670" y="21969"/>
                    <a:pt x="0" y="12298"/>
                    <a:pt x="0" y="369"/>
                  </a:cubicBezTo>
                  <a:cubicBezTo>
                    <a:pt x="0" y="245"/>
                    <a:pt x="1" y="122"/>
                    <a:pt x="3" y="-1"/>
                  </a:cubicBezTo>
                  <a:lnTo>
                    <a:pt x="21600" y="369"/>
                  </a:lnTo>
                  <a:close/>
                </a:path>
              </a:pathLst>
            </a:custGeom>
            <a:solidFill>
              <a:srgbClr val="023473"/>
            </a:solidFill>
            <a:ln w="11113">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61" name="Freeform 44"/>
            <p:cNvSpPr>
              <a:spLocks/>
            </p:cNvSpPr>
            <p:nvPr/>
          </p:nvSpPr>
          <p:spPr bwMode="auto">
            <a:xfrm>
              <a:off x="1382" y="800"/>
              <a:ext cx="1413" cy="1391"/>
            </a:xfrm>
            <a:custGeom>
              <a:avLst/>
              <a:gdLst>
                <a:gd name="T0" fmla="*/ 1391 w 1413"/>
                <a:gd name="T1" fmla="*/ 1391 h 1391"/>
                <a:gd name="T2" fmla="*/ 0 w 1413"/>
                <a:gd name="T3" fmla="*/ 1391 h 1391"/>
                <a:gd name="T4" fmla="*/ 1413 w 1413"/>
                <a:gd name="T5" fmla="*/ 0 h 1391"/>
                <a:gd name="T6" fmla="*/ 1391 w 1413"/>
                <a:gd name="T7" fmla="*/ 1391 h 1391"/>
                <a:gd name="T8" fmla="*/ 0 60000 65536"/>
                <a:gd name="T9" fmla="*/ 0 60000 65536"/>
                <a:gd name="T10" fmla="*/ 0 60000 65536"/>
                <a:gd name="T11" fmla="*/ 0 60000 65536"/>
                <a:gd name="T12" fmla="*/ 0 w 1413"/>
                <a:gd name="T13" fmla="*/ 0 h 1391"/>
                <a:gd name="T14" fmla="*/ 1413 w 1413"/>
                <a:gd name="T15" fmla="*/ 1391 h 1391"/>
              </a:gdLst>
              <a:ahLst/>
              <a:cxnLst>
                <a:cxn ang="T8">
                  <a:pos x="T0" y="T1"/>
                </a:cxn>
                <a:cxn ang="T9">
                  <a:pos x="T2" y="T3"/>
                </a:cxn>
                <a:cxn ang="T10">
                  <a:pos x="T4" y="T5"/>
                </a:cxn>
                <a:cxn ang="T11">
                  <a:pos x="T6" y="T7"/>
                </a:cxn>
              </a:cxnLst>
              <a:rect l="T12" t="T13" r="T14" b="T15"/>
              <a:pathLst>
                <a:path w="1413" h="1391">
                  <a:moveTo>
                    <a:pt x="1391" y="1391"/>
                  </a:moveTo>
                  <a:lnTo>
                    <a:pt x="0" y="1391"/>
                  </a:lnTo>
                  <a:lnTo>
                    <a:pt x="1413" y="0"/>
                  </a:lnTo>
                  <a:lnTo>
                    <a:pt x="1391" y="139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62" name="Arc 45"/>
            <p:cNvSpPr>
              <a:spLocks/>
            </p:cNvSpPr>
            <p:nvPr/>
          </p:nvSpPr>
          <p:spPr bwMode="auto">
            <a:xfrm>
              <a:off x="1382" y="800"/>
              <a:ext cx="1419" cy="1395"/>
            </a:xfrm>
            <a:custGeom>
              <a:avLst/>
              <a:gdLst>
                <a:gd name="T0" fmla="*/ 0 w 21971"/>
                <a:gd name="T1" fmla="*/ 1395 h 21600"/>
                <a:gd name="T2" fmla="*/ 1419 w 21971"/>
                <a:gd name="T3" fmla="*/ 0 h 21600"/>
                <a:gd name="T4" fmla="*/ 1395 w 21971"/>
                <a:gd name="T5" fmla="*/ 1395 h 21600"/>
                <a:gd name="T6" fmla="*/ 0 60000 65536"/>
                <a:gd name="T7" fmla="*/ 0 60000 65536"/>
                <a:gd name="T8" fmla="*/ 0 60000 65536"/>
                <a:gd name="T9" fmla="*/ 0 w 21971"/>
                <a:gd name="T10" fmla="*/ 0 h 21600"/>
                <a:gd name="T11" fmla="*/ 21971 w 21971"/>
                <a:gd name="T12" fmla="*/ 21600 h 21600"/>
              </a:gdLst>
              <a:ahLst/>
              <a:cxnLst>
                <a:cxn ang="T6">
                  <a:pos x="T0" y="T1"/>
                </a:cxn>
                <a:cxn ang="T7">
                  <a:pos x="T2" y="T3"/>
                </a:cxn>
                <a:cxn ang="T8">
                  <a:pos x="T4" y="T5"/>
                </a:cxn>
              </a:cxnLst>
              <a:rect l="T9" t="T10" r="T11" b="T12"/>
              <a:pathLst>
                <a:path w="21971" h="21600" fill="none" extrusionOk="0">
                  <a:moveTo>
                    <a:pt x="-1" y="21599"/>
                  </a:moveTo>
                  <a:cubicBezTo>
                    <a:pt x="0" y="9670"/>
                    <a:pt x="9670" y="0"/>
                    <a:pt x="21600" y="0"/>
                  </a:cubicBezTo>
                  <a:cubicBezTo>
                    <a:pt x="21723" y="-1"/>
                    <a:pt x="21847" y="1"/>
                    <a:pt x="21971" y="3"/>
                  </a:cubicBezTo>
                </a:path>
                <a:path w="21971" h="21600" stroke="0" extrusionOk="0">
                  <a:moveTo>
                    <a:pt x="-1" y="21599"/>
                  </a:moveTo>
                  <a:cubicBezTo>
                    <a:pt x="0" y="9670"/>
                    <a:pt x="9670" y="0"/>
                    <a:pt x="21600" y="0"/>
                  </a:cubicBezTo>
                  <a:cubicBezTo>
                    <a:pt x="21723" y="-1"/>
                    <a:pt x="21847" y="1"/>
                    <a:pt x="21971" y="3"/>
                  </a:cubicBezTo>
                  <a:lnTo>
                    <a:pt x="21600" y="21600"/>
                  </a:lnTo>
                  <a:close/>
                </a:path>
              </a:pathLst>
            </a:custGeom>
            <a:solidFill>
              <a:srgbClr val="023473"/>
            </a:solidFill>
            <a:ln w="11113">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63" name="Freeform 46"/>
            <p:cNvSpPr>
              <a:spLocks/>
            </p:cNvSpPr>
            <p:nvPr/>
          </p:nvSpPr>
          <p:spPr bwMode="auto">
            <a:xfrm>
              <a:off x="2773" y="800"/>
              <a:ext cx="1392" cy="1413"/>
            </a:xfrm>
            <a:custGeom>
              <a:avLst/>
              <a:gdLst>
                <a:gd name="T0" fmla="*/ 0 w 1392"/>
                <a:gd name="T1" fmla="*/ 1391 h 1413"/>
                <a:gd name="T2" fmla="*/ 0 w 1392"/>
                <a:gd name="T3" fmla="*/ 0 h 1413"/>
                <a:gd name="T4" fmla="*/ 1392 w 1392"/>
                <a:gd name="T5" fmla="*/ 1413 h 1413"/>
                <a:gd name="T6" fmla="*/ 0 w 1392"/>
                <a:gd name="T7" fmla="*/ 1391 h 1413"/>
                <a:gd name="T8" fmla="*/ 0 60000 65536"/>
                <a:gd name="T9" fmla="*/ 0 60000 65536"/>
                <a:gd name="T10" fmla="*/ 0 60000 65536"/>
                <a:gd name="T11" fmla="*/ 0 60000 65536"/>
                <a:gd name="T12" fmla="*/ 0 w 1392"/>
                <a:gd name="T13" fmla="*/ 0 h 1413"/>
                <a:gd name="T14" fmla="*/ 1392 w 1392"/>
                <a:gd name="T15" fmla="*/ 1413 h 1413"/>
              </a:gdLst>
              <a:ahLst/>
              <a:cxnLst>
                <a:cxn ang="T8">
                  <a:pos x="T0" y="T1"/>
                </a:cxn>
                <a:cxn ang="T9">
                  <a:pos x="T2" y="T3"/>
                </a:cxn>
                <a:cxn ang="T10">
                  <a:pos x="T4" y="T5"/>
                </a:cxn>
                <a:cxn ang="T11">
                  <a:pos x="T6" y="T7"/>
                </a:cxn>
              </a:cxnLst>
              <a:rect l="T12" t="T13" r="T14" b="T15"/>
              <a:pathLst>
                <a:path w="1392" h="1413">
                  <a:moveTo>
                    <a:pt x="0" y="1391"/>
                  </a:moveTo>
                  <a:lnTo>
                    <a:pt x="0" y="0"/>
                  </a:lnTo>
                  <a:lnTo>
                    <a:pt x="1392" y="1413"/>
                  </a:lnTo>
                  <a:lnTo>
                    <a:pt x="0" y="1391"/>
                  </a:lnTo>
                  <a:close/>
                </a:path>
              </a:pathLst>
            </a:custGeom>
            <a:solidFill>
              <a:srgbClr val="0234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64" name="Arc 47"/>
            <p:cNvSpPr>
              <a:spLocks/>
            </p:cNvSpPr>
            <p:nvPr/>
          </p:nvSpPr>
          <p:spPr bwMode="auto">
            <a:xfrm>
              <a:off x="2776" y="800"/>
              <a:ext cx="1403" cy="1419"/>
            </a:xfrm>
            <a:custGeom>
              <a:avLst/>
              <a:gdLst>
                <a:gd name="T0" fmla="*/ 0 w 21615"/>
                <a:gd name="T1" fmla="*/ 0 h 21972"/>
                <a:gd name="T2" fmla="*/ 1403 w 21615"/>
                <a:gd name="T3" fmla="*/ 1419 h 21972"/>
                <a:gd name="T4" fmla="*/ 1 w 21615"/>
                <a:gd name="T5" fmla="*/ 1395 h 21972"/>
                <a:gd name="T6" fmla="*/ 0 60000 65536"/>
                <a:gd name="T7" fmla="*/ 0 60000 65536"/>
                <a:gd name="T8" fmla="*/ 0 60000 65536"/>
                <a:gd name="T9" fmla="*/ 0 w 21615"/>
                <a:gd name="T10" fmla="*/ 0 h 21972"/>
                <a:gd name="T11" fmla="*/ 21615 w 21615"/>
                <a:gd name="T12" fmla="*/ 21972 h 21972"/>
              </a:gdLst>
              <a:ahLst/>
              <a:cxnLst>
                <a:cxn ang="T6">
                  <a:pos x="T0" y="T1"/>
                </a:cxn>
                <a:cxn ang="T7">
                  <a:pos x="T2" y="T3"/>
                </a:cxn>
                <a:cxn ang="T8">
                  <a:pos x="T4" y="T5"/>
                </a:cxn>
              </a:cxnLst>
              <a:rect l="T9" t="T10" r="T11" b="T12"/>
              <a:pathLst>
                <a:path w="21615" h="21972" fill="none" extrusionOk="0">
                  <a:moveTo>
                    <a:pt x="-1" y="0"/>
                  </a:moveTo>
                  <a:cubicBezTo>
                    <a:pt x="4" y="0"/>
                    <a:pt x="9" y="-1"/>
                    <a:pt x="15" y="-1"/>
                  </a:cubicBezTo>
                  <a:cubicBezTo>
                    <a:pt x="11944" y="0"/>
                    <a:pt x="21615" y="9670"/>
                    <a:pt x="21615" y="21600"/>
                  </a:cubicBezTo>
                  <a:cubicBezTo>
                    <a:pt x="21615" y="21724"/>
                    <a:pt x="21613" y="21848"/>
                    <a:pt x="21611" y="21972"/>
                  </a:cubicBezTo>
                </a:path>
                <a:path w="21615" h="21972" stroke="0" extrusionOk="0">
                  <a:moveTo>
                    <a:pt x="-1" y="0"/>
                  </a:moveTo>
                  <a:cubicBezTo>
                    <a:pt x="4" y="0"/>
                    <a:pt x="9" y="-1"/>
                    <a:pt x="15" y="-1"/>
                  </a:cubicBezTo>
                  <a:cubicBezTo>
                    <a:pt x="11944" y="0"/>
                    <a:pt x="21615" y="9670"/>
                    <a:pt x="21615" y="21600"/>
                  </a:cubicBezTo>
                  <a:cubicBezTo>
                    <a:pt x="21615" y="21724"/>
                    <a:pt x="21613" y="21848"/>
                    <a:pt x="21611" y="21972"/>
                  </a:cubicBezTo>
                  <a:lnTo>
                    <a:pt x="15" y="21600"/>
                  </a:lnTo>
                  <a:close/>
                </a:path>
              </a:pathLst>
            </a:custGeom>
            <a:solidFill>
              <a:srgbClr val="023473"/>
            </a:solidFill>
            <a:ln w="11113">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65" name="Freeform 48"/>
            <p:cNvSpPr>
              <a:spLocks/>
            </p:cNvSpPr>
            <p:nvPr/>
          </p:nvSpPr>
          <p:spPr bwMode="auto">
            <a:xfrm>
              <a:off x="2773" y="2191"/>
              <a:ext cx="1392" cy="240"/>
            </a:xfrm>
            <a:custGeom>
              <a:avLst/>
              <a:gdLst>
                <a:gd name="T0" fmla="*/ 0 w 1392"/>
                <a:gd name="T1" fmla="*/ 0 h 240"/>
                <a:gd name="T2" fmla="*/ 1392 w 1392"/>
                <a:gd name="T3" fmla="*/ 0 h 240"/>
                <a:gd name="T4" fmla="*/ 1370 w 1392"/>
                <a:gd name="T5" fmla="*/ 240 h 240"/>
                <a:gd name="T6" fmla="*/ 0 w 1392"/>
                <a:gd name="T7" fmla="*/ 0 h 240"/>
                <a:gd name="T8" fmla="*/ 0 60000 65536"/>
                <a:gd name="T9" fmla="*/ 0 60000 65536"/>
                <a:gd name="T10" fmla="*/ 0 60000 65536"/>
                <a:gd name="T11" fmla="*/ 0 60000 65536"/>
                <a:gd name="T12" fmla="*/ 0 w 1392"/>
                <a:gd name="T13" fmla="*/ 0 h 240"/>
                <a:gd name="T14" fmla="*/ 1392 w 1392"/>
                <a:gd name="T15" fmla="*/ 240 h 240"/>
              </a:gdLst>
              <a:ahLst/>
              <a:cxnLst>
                <a:cxn ang="T8">
                  <a:pos x="T0" y="T1"/>
                </a:cxn>
                <a:cxn ang="T9">
                  <a:pos x="T2" y="T3"/>
                </a:cxn>
                <a:cxn ang="T10">
                  <a:pos x="T4" y="T5"/>
                </a:cxn>
                <a:cxn ang="T11">
                  <a:pos x="T6" y="T7"/>
                </a:cxn>
              </a:cxnLst>
              <a:rect l="T12" t="T13" r="T14" b="T15"/>
              <a:pathLst>
                <a:path w="1392" h="240">
                  <a:moveTo>
                    <a:pt x="0" y="0"/>
                  </a:moveTo>
                  <a:lnTo>
                    <a:pt x="1392" y="0"/>
                  </a:lnTo>
                  <a:lnTo>
                    <a:pt x="1370" y="240"/>
                  </a:lnTo>
                  <a:lnTo>
                    <a:pt x="0" y="0"/>
                  </a:lnTo>
                  <a:close/>
                </a:path>
              </a:pathLst>
            </a:custGeom>
            <a:solidFill>
              <a:srgbClr val="0234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66" name="Arc 49"/>
            <p:cNvSpPr>
              <a:spLocks/>
            </p:cNvSpPr>
            <p:nvPr/>
          </p:nvSpPr>
          <p:spPr bwMode="auto">
            <a:xfrm>
              <a:off x="2777" y="2195"/>
              <a:ext cx="1403" cy="243"/>
            </a:xfrm>
            <a:custGeom>
              <a:avLst/>
              <a:gdLst>
                <a:gd name="T0" fmla="*/ 1403 w 21600"/>
                <a:gd name="T1" fmla="*/ 0 h 3749"/>
                <a:gd name="T2" fmla="*/ 1382 w 21600"/>
                <a:gd name="T3" fmla="*/ 243 h 3749"/>
                <a:gd name="T4" fmla="*/ 0 w 21600"/>
                <a:gd name="T5" fmla="*/ 0 h 3749"/>
                <a:gd name="T6" fmla="*/ 0 60000 65536"/>
                <a:gd name="T7" fmla="*/ 0 60000 65536"/>
                <a:gd name="T8" fmla="*/ 0 60000 65536"/>
                <a:gd name="T9" fmla="*/ 0 w 21600"/>
                <a:gd name="T10" fmla="*/ 0 h 3749"/>
                <a:gd name="T11" fmla="*/ 21600 w 21600"/>
                <a:gd name="T12" fmla="*/ 3749 h 3749"/>
              </a:gdLst>
              <a:ahLst/>
              <a:cxnLst>
                <a:cxn ang="T6">
                  <a:pos x="T0" y="T1"/>
                </a:cxn>
                <a:cxn ang="T7">
                  <a:pos x="T2" y="T3"/>
                </a:cxn>
                <a:cxn ang="T8">
                  <a:pos x="T4" y="T5"/>
                </a:cxn>
              </a:cxnLst>
              <a:rect l="T9" t="T10" r="T11" b="T12"/>
              <a:pathLst>
                <a:path w="21600" h="3749" fill="none" extrusionOk="0">
                  <a:moveTo>
                    <a:pt x="21600" y="0"/>
                  </a:moveTo>
                  <a:cubicBezTo>
                    <a:pt x="21600" y="1256"/>
                    <a:pt x="21490" y="2511"/>
                    <a:pt x="21272" y="3749"/>
                  </a:cubicBezTo>
                </a:path>
                <a:path w="21600" h="3749" stroke="0" extrusionOk="0">
                  <a:moveTo>
                    <a:pt x="21600" y="0"/>
                  </a:moveTo>
                  <a:cubicBezTo>
                    <a:pt x="21600" y="1256"/>
                    <a:pt x="21490" y="2511"/>
                    <a:pt x="21272" y="3749"/>
                  </a:cubicBezTo>
                  <a:lnTo>
                    <a:pt x="0" y="0"/>
                  </a:lnTo>
                  <a:close/>
                </a:path>
              </a:pathLst>
            </a:custGeom>
            <a:solidFill>
              <a:srgbClr val="023473"/>
            </a:solidFill>
            <a:ln w="11113">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67" name="Line 50"/>
            <p:cNvSpPr>
              <a:spLocks noChangeShapeType="1"/>
            </p:cNvSpPr>
            <p:nvPr/>
          </p:nvSpPr>
          <p:spPr bwMode="auto">
            <a:xfrm>
              <a:off x="2773" y="2191"/>
              <a:ext cx="631" cy="124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black"/>
                </a:solidFill>
              </a:endParaRPr>
            </a:p>
          </p:txBody>
        </p:sp>
        <p:sp>
          <p:nvSpPr>
            <p:cNvPr id="27668" name="Line 51"/>
            <p:cNvSpPr>
              <a:spLocks noChangeShapeType="1"/>
            </p:cNvSpPr>
            <p:nvPr/>
          </p:nvSpPr>
          <p:spPr bwMode="auto">
            <a:xfrm>
              <a:off x="2773" y="2191"/>
              <a:ext cx="1370" cy="24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black"/>
                </a:solidFill>
              </a:endParaRPr>
            </a:p>
          </p:txBody>
        </p:sp>
        <p:sp>
          <p:nvSpPr>
            <p:cNvPr id="27669" name="Rectangle 52"/>
            <p:cNvSpPr>
              <a:spLocks noChangeArrowheads="1"/>
            </p:cNvSpPr>
            <p:nvPr/>
          </p:nvSpPr>
          <p:spPr bwMode="auto">
            <a:xfrm>
              <a:off x="1751" y="1802"/>
              <a:ext cx="1201" cy="2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dirty="0">
                <a:solidFill>
                  <a:prstClr val="black"/>
                </a:solidFill>
                <a:latin typeface="Calibri"/>
              </a:endParaRPr>
            </a:p>
          </p:txBody>
        </p:sp>
        <p:sp>
          <p:nvSpPr>
            <p:cNvPr id="27670" name="Rectangle 53"/>
            <p:cNvSpPr>
              <a:spLocks noChangeArrowheads="1"/>
            </p:cNvSpPr>
            <p:nvPr/>
          </p:nvSpPr>
          <p:spPr bwMode="auto">
            <a:xfrm>
              <a:off x="1769" y="1904"/>
              <a:ext cx="1183"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Arial" charset="0"/>
                </a:rPr>
                <a:t>Not diagnosed, 86%</a:t>
              </a:r>
              <a:endParaRPr lang="en-US" altLang="en-US" sz="1600">
                <a:solidFill>
                  <a:prstClr val="black"/>
                </a:solidFill>
              </a:endParaRPr>
            </a:p>
          </p:txBody>
        </p:sp>
        <p:sp>
          <p:nvSpPr>
            <p:cNvPr id="27671" name="Rectangle 54"/>
            <p:cNvSpPr>
              <a:spLocks noChangeArrowheads="1"/>
            </p:cNvSpPr>
            <p:nvPr/>
          </p:nvSpPr>
          <p:spPr bwMode="auto">
            <a:xfrm>
              <a:off x="3218" y="2662"/>
              <a:ext cx="953" cy="1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endParaRPr>
            </a:p>
          </p:txBody>
        </p:sp>
        <p:sp>
          <p:nvSpPr>
            <p:cNvPr id="27672" name="Rectangle 55"/>
            <p:cNvSpPr>
              <a:spLocks noChangeArrowheads="1"/>
            </p:cNvSpPr>
            <p:nvPr/>
          </p:nvSpPr>
          <p:spPr bwMode="auto">
            <a:xfrm>
              <a:off x="3218" y="2687"/>
              <a:ext cx="9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dirty="0">
                  <a:solidFill>
                    <a:prstClr val="black"/>
                  </a:solidFill>
                  <a:latin typeface="Arial" charset="0"/>
                </a:rPr>
                <a:t>Diagnosed, 14%</a:t>
              </a:r>
              <a:endParaRPr lang="en-US" altLang="en-US" sz="1600" dirty="0">
                <a:solidFill>
                  <a:prstClr val="black"/>
                </a:solidFill>
              </a:endParaRPr>
            </a:p>
          </p:txBody>
        </p:sp>
      </p:grpSp>
      <p:sp>
        <p:nvSpPr>
          <p:cNvPr id="2" name="Rectangle 1"/>
          <p:cNvSpPr/>
          <p:nvPr/>
        </p:nvSpPr>
        <p:spPr>
          <a:xfrm>
            <a:off x="208576" y="5903893"/>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396766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44624"/>
            <a:ext cx="9144000" cy="792088"/>
          </a:xfrm>
        </p:spPr>
        <p:txBody>
          <a:bodyPr>
            <a:noAutofit/>
          </a:bodyPr>
          <a:lstStyle/>
          <a:p>
            <a:pPr eaLnBrk="1" hangingPunct="1"/>
            <a:r>
              <a:rPr lang="en-US" altLang="en-US" sz="3200" b="1" dirty="0" smtClean="0"/>
              <a:t>1 in 7 Children Has Been Diagnosed With Nasal Allergies</a:t>
            </a:r>
          </a:p>
        </p:txBody>
      </p:sp>
      <p:grpSp>
        <p:nvGrpSpPr>
          <p:cNvPr id="2" name="Group 1"/>
          <p:cNvGrpSpPr/>
          <p:nvPr/>
        </p:nvGrpSpPr>
        <p:grpSpPr>
          <a:xfrm>
            <a:off x="2535239" y="1412776"/>
            <a:ext cx="4557041" cy="4464495"/>
            <a:chOff x="2535239" y="2114551"/>
            <a:chExt cx="4073525" cy="3056335"/>
          </a:xfrm>
        </p:grpSpPr>
        <p:sp>
          <p:nvSpPr>
            <p:cNvPr id="29699" name="Freeform 3"/>
            <p:cNvSpPr>
              <a:spLocks/>
            </p:cNvSpPr>
            <p:nvPr/>
          </p:nvSpPr>
          <p:spPr bwMode="invGray">
            <a:xfrm>
              <a:off x="4572001" y="3643313"/>
              <a:ext cx="2005013" cy="1277541"/>
            </a:xfrm>
            <a:custGeom>
              <a:avLst/>
              <a:gdLst>
                <a:gd name="T0" fmla="*/ 139 w 253"/>
                <a:gd name="T1" fmla="*/ 215 h 215"/>
                <a:gd name="T2" fmla="*/ 253 w 253"/>
                <a:gd name="T3" fmla="*/ 45 h 215"/>
                <a:gd name="T4" fmla="*/ 0 w 253"/>
                <a:gd name="T5" fmla="*/ 0 h 215"/>
                <a:gd name="T6" fmla="*/ 139 w 253"/>
                <a:gd name="T7" fmla="*/ 215 h 215"/>
                <a:gd name="T8" fmla="*/ 0 60000 65536"/>
                <a:gd name="T9" fmla="*/ 0 60000 65536"/>
                <a:gd name="T10" fmla="*/ 0 60000 65536"/>
                <a:gd name="T11" fmla="*/ 0 60000 65536"/>
                <a:gd name="T12" fmla="*/ 0 w 253"/>
                <a:gd name="T13" fmla="*/ 0 h 215"/>
                <a:gd name="T14" fmla="*/ 253 w 253"/>
                <a:gd name="T15" fmla="*/ 215 h 215"/>
              </a:gdLst>
              <a:ahLst/>
              <a:cxnLst>
                <a:cxn ang="T8">
                  <a:pos x="T0" y="T1"/>
                </a:cxn>
                <a:cxn ang="T9">
                  <a:pos x="T2" y="T3"/>
                </a:cxn>
                <a:cxn ang="T10">
                  <a:pos x="T4" y="T5"/>
                </a:cxn>
                <a:cxn ang="T11">
                  <a:pos x="T6" y="T7"/>
                </a:cxn>
              </a:cxnLst>
              <a:rect l="T12" t="T13" r="T14" b="T15"/>
              <a:pathLst>
                <a:path w="253" h="215">
                  <a:moveTo>
                    <a:pt x="139" y="215"/>
                  </a:moveTo>
                  <a:cubicBezTo>
                    <a:pt x="199" y="176"/>
                    <a:pt x="240" y="115"/>
                    <a:pt x="253" y="45"/>
                  </a:cubicBezTo>
                  <a:lnTo>
                    <a:pt x="0" y="0"/>
                  </a:lnTo>
                  <a:lnTo>
                    <a:pt x="139" y="215"/>
                  </a:lnTo>
                  <a:close/>
                </a:path>
              </a:pathLst>
            </a:custGeom>
            <a:solidFill>
              <a:srgbClr val="FF5050"/>
            </a:solidFill>
            <a:ln w="7938">
              <a:solidFill>
                <a:srgbClr val="FFFFFF"/>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black"/>
                </a:solidFill>
                <a:latin typeface="Calibri"/>
              </a:endParaRPr>
            </a:p>
          </p:txBody>
        </p:sp>
        <p:sp>
          <p:nvSpPr>
            <p:cNvPr id="29700" name="Freeform 4"/>
            <p:cNvSpPr>
              <a:spLocks/>
            </p:cNvSpPr>
            <p:nvPr/>
          </p:nvSpPr>
          <p:spPr bwMode="invGray">
            <a:xfrm>
              <a:off x="2535239" y="2114551"/>
              <a:ext cx="4073525" cy="3056335"/>
            </a:xfrm>
            <a:custGeom>
              <a:avLst/>
              <a:gdLst>
                <a:gd name="T0" fmla="*/ 510 w 514"/>
                <a:gd name="T1" fmla="*/ 302 h 514"/>
                <a:gd name="T2" fmla="*/ 514 w 514"/>
                <a:gd name="T3" fmla="*/ 257 h 514"/>
                <a:gd name="T4" fmla="*/ 257 w 514"/>
                <a:gd name="T5" fmla="*/ 0 h 514"/>
                <a:gd name="T6" fmla="*/ 0 w 514"/>
                <a:gd name="T7" fmla="*/ 257 h 514"/>
                <a:gd name="T8" fmla="*/ 257 w 514"/>
                <a:gd name="T9" fmla="*/ 514 h 514"/>
                <a:gd name="T10" fmla="*/ 396 w 514"/>
                <a:gd name="T11" fmla="*/ 472 h 514"/>
                <a:gd name="T12" fmla="*/ 257 w 514"/>
                <a:gd name="T13" fmla="*/ 257 h 514"/>
                <a:gd name="T14" fmla="*/ 510 w 514"/>
                <a:gd name="T15" fmla="*/ 302 h 514"/>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514"/>
                <a:gd name="T26" fmla="*/ 514 w 514"/>
                <a:gd name="T27" fmla="*/ 514 h 5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514">
                  <a:moveTo>
                    <a:pt x="510" y="302"/>
                  </a:moveTo>
                  <a:cubicBezTo>
                    <a:pt x="512" y="287"/>
                    <a:pt x="514" y="272"/>
                    <a:pt x="514" y="257"/>
                  </a:cubicBezTo>
                  <a:cubicBezTo>
                    <a:pt x="514" y="115"/>
                    <a:pt x="398" y="0"/>
                    <a:pt x="257" y="0"/>
                  </a:cubicBezTo>
                  <a:cubicBezTo>
                    <a:pt x="115" y="0"/>
                    <a:pt x="0" y="115"/>
                    <a:pt x="0" y="257"/>
                  </a:cubicBezTo>
                  <a:cubicBezTo>
                    <a:pt x="0" y="398"/>
                    <a:pt x="115" y="514"/>
                    <a:pt x="257" y="514"/>
                  </a:cubicBezTo>
                  <a:cubicBezTo>
                    <a:pt x="306" y="513"/>
                    <a:pt x="355" y="499"/>
                    <a:pt x="396" y="472"/>
                  </a:cubicBezTo>
                  <a:lnTo>
                    <a:pt x="257" y="257"/>
                  </a:lnTo>
                  <a:lnTo>
                    <a:pt x="510" y="302"/>
                  </a:lnTo>
                  <a:close/>
                </a:path>
              </a:pathLst>
            </a:custGeom>
            <a:solidFill>
              <a:srgbClr val="0099FF"/>
            </a:solidFill>
            <a:ln w="7938">
              <a:solidFill>
                <a:srgbClr val="FFFFFF"/>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black"/>
                </a:solidFill>
                <a:latin typeface="Calibri"/>
              </a:endParaRPr>
            </a:p>
          </p:txBody>
        </p:sp>
        <p:sp>
          <p:nvSpPr>
            <p:cNvPr id="29701" name="Rectangle 5"/>
            <p:cNvSpPr>
              <a:spLocks noChangeArrowheads="1"/>
            </p:cNvSpPr>
            <p:nvPr/>
          </p:nvSpPr>
          <p:spPr bwMode="invGray">
            <a:xfrm>
              <a:off x="5183076" y="3932635"/>
              <a:ext cx="895575" cy="37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800" b="1">
                  <a:solidFill>
                    <a:prstClr val="black"/>
                  </a:solidFill>
                  <a:latin typeface="Calibri"/>
                </a:rPr>
                <a:t>Diagnosed</a:t>
              </a:r>
            </a:p>
            <a:p>
              <a:pPr algn="ctr" defTabSz="457200"/>
              <a:r>
                <a:rPr lang="en-US" altLang="en-US" sz="1800" b="1">
                  <a:solidFill>
                    <a:prstClr val="black"/>
                  </a:solidFill>
                  <a:latin typeface="Calibri"/>
                </a:rPr>
                <a:t>14%</a:t>
              </a:r>
            </a:p>
          </p:txBody>
        </p:sp>
        <p:sp>
          <p:nvSpPr>
            <p:cNvPr id="29702" name="Rectangle 6"/>
            <p:cNvSpPr>
              <a:spLocks noChangeArrowheads="1"/>
            </p:cNvSpPr>
            <p:nvPr/>
          </p:nvSpPr>
          <p:spPr bwMode="invGray">
            <a:xfrm>
              <a:off x="3449894" y="2914651"/>
              <a:ext cx="1240910" cy="37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800" b="1">
                  <a:solidFill>
                    <a:prstClr val="black"/>
                  </a:solidFill>
                  <a:latin typeface="Calibri"/>
                </a:rPr>
                <a:t>Not diagnosed</a:t>
              </a:r>
            </a:p>
            <a:p>
              <a:pPr algn="ctr" defTabSz="457200"/>
              <a:r>
                <a:rPr lang="en-US" altLang="en-US" sz="1800" b="1">
                  <a:solidFill>
                    <a:prstClr val="black"/>
                  </a:solidFill>
                  <a:latin typeface="Calibri"/>
                </a:rPr>
                <a:t>86%</a:t>
              </a:r>
            </a:p>
          </p:txBody>
        </p:sp>
      </p:grpSp>
      <p:sp>
        <p:nvSpPr>
          <p:cNvPr id="10" name="Rectangle 9"/>
          <p:cNvSpPr/>
          <p:nvPr/>
        </p:nvSpPr>
        <p:spPr>
          <a:xfrm>
            <a:off x="208576" y="6003815"/>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3605715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6"/>
          <p:cNvSpPr>
            <a:spLocks noGrp="1" noChangeArrowheads="1"/>
          </p:cNvSpPr>
          <p:nvPr>
            <p:ph type="title" idx="4294967295"/>
          </p:nvPr>
        </p:nvSpPr>
        <p:spPr>
          <a:xfrm>
            <a:off x="0" y="207767"/>
            <a:ext cx="9144000" cy="595312"/>
          </a:xfrm>
        </p:spPr>
        <p:txBody>
          <a:bodyPr>
            <a:noAutofit/>
          </a:bodyPr>
          <a:lstStyle/>
          <a:p>
            <a:pPr algn="ctr" eaLnBrk="1" hangingPunct="1"/>
            <a:r>
              <a:rPr lang="en-US" altLang="en-US" sz="3800" b="1" dirty="0"/>
              <a:t>Seasonal or Persistent Allergies in Adults</a:t>
            </a:r>
          </a:p>
        </p:txBody>
      </p:sp>
      <p:grpSp>
        <p:nvGrpSpPr>
          <p:cNvPr id="2" name="Group 1"/>
          <p:cNvGrpSpPr/>
          <p:nvPr/>
        </p:nvGrpSpPr>
        <p:grpSpPr>
          <a:xfrm>
            <a:off x="1624570" y="955356"/>
            <a:ext cx="6001565" cy="4253954"/>
            <a:chOff x="1654175" y="1529955"/>
            <a:chExt cx="6081763" cy="3668315"/>
          </a:xfrm>
        </p:grpSpPr>
        <p:sp>
          <p:nvSpPr>
            <p:cNvPr id="31747" name="Freeform 29"/>
            <p:cNvSpPr>
              <a:spLocks/>
            </p:cNvSpPr>
            <p:nvPr/>
          </p:nvSpPr>
          <p:spPr bwMode="auto">
            <a:xfrm>
              <a:off x="1911350" y="3349230"/>
              <a:ext cx="4648200" cy="1849040"/>
            </a:xfrm>
            <a:custGeom>
              <a:avLst/>
              <a:gdLst>
                <a:gd name="T0" fmla="*/ 0 w 2928"/>
                <a:gd name="T1" fmla="*/ 709 h 1553"/>
                <a:gd name="T2" fmla="*/ 0 w 2928"/>
                <a:gd name="T3" fmla="*/ 709 h 1553"/>
                <a:gd name="T4" fmla="*/ 175 w 2928"/>
                <a:gd name="T5" fmla="*/ 969 h 1553"/>
                <a:gd name="T6" fmla="*/ 386 w 2928"/>
                <a:gd name="T7" fmla="*/ 1193 h 1553"/>
                <a:gd name="T8" fmla="*/ 636 w 2928"/>
                <a:gd name="T9" fmla="*/ 1355 h 1553"/>
                <a:gd name="T10" fmla="*/ 910 w 2928"/>
                <a:gd name="T11" fmla="*/ 1479 h 1553"/>
                <a:gd name="T12" fmla="*/ 1196 w 2928"/>
                <a:gd name="T13" fmla="*/ 1541 h 1553"/>
                <a:gd name="T14" fmla="*/ 1495 w 2928"/>
                <a:gd name="T15" fmla="*/ 1553 h 1553"/>
                <a:gd name="T16" fmla="*/ 1794 w 2928"/>
                <a:gd name="T17" fmla="*/ 1504 h 1553"/>
                <a:gd name="T18" fmla="*/ 2093 w 2928"/>
                <a:gd name="T19" fmla="*/ 1392 h 1553"/>
                <a:gd name="T20" fmla="*/ 2268 w 2928"/>
                <a:gd name="T21" fmla="*/ 1280 h 1553"/>
                <a:gd name="T22" fmla="*/ 2442 w 2928"/>
                <a:gd name="T23" fmla="*/ 1143 h 1553"/>
                <a:gd name="T24" fmla="*/ 2579 w 2928"/>
                <a:gd name="T25" fmla="*/ 982 h 1553"/>
                <a:gd name="T26" fmla="*/ 2704 w 2928"/>
                <a:gd name="T27" fmla="*/ 820 h 1553"/>
                <a:gd name="T28" fmla="*/ 2804 w 2928"/>
                <a:gd name="T29" fmla="*/ 634 h 1553"/>
                <a:gd name="T30" fmla="*/ 2878 w 2928"/>
                <a:gd name="T31" fmla="*/ 435 h 1553"/>
                <a:gd name="T32" fmla="*/ 2916 w 2928"/>
                <a:gd name="T33" fmla="*/ 224 h 1553"/>
                <a:gd name="T34" fmla="*/ 2928 w 2928"/>
                <a:gd name="T35" fmla="*/ 0 h 1553"/>
                <a:gd name="T36" fmla="*/ 1383 w 2928"/>
                <a:gd name="T37" fmla="*/ 13 h 1553"/>
                <a:gd name="T38" fmla="*/ 0 w 2928"/>
                <a:gd name="T39" fmla="*/ 709 h 15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28"/>
                <a:gd name="T61" fmla="*/ 0 h 1553"/>
                <a:gd name="T62" fmla="*/ 2928 w 2928"/>
                <a:gd name="T63" fmla="*/ 1553 h 15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28" h="1553">
                  <a:moveTo>
                    <a:pt x="0" y="709"/>
                  </a:moveTo>
                  <a:lnTo>
                    <a:pt x="0" y="709"/>
                  </a:lnTo>
                  <a:lnTo>
                    <a:pt x="175" y="969"/>
                  </a:lnTo>
                  <a:lnTo>
                    <a:pt x="386" y="1193"/>
                  </a:lnTo>
                  <a:lnTo>
                    <a:pt x="636" y="1355"/>
                  </a:lnTo>
                  <a:lnTo>
                    <a:pt x="910" y="1479"/>
                  </a:lnTo>
                  <a:lnTo>
                    <a:pt x="1196" y="1541"/>
                  </a:lnTo>
                  <a:lnTo>
                    <a:pt x="1495" y="1553"/>
                  </a:lnTo>
                  <a:lnTo>
                    <a:pt x="1794" y="1504"/>
                  </a:lnTo>
                  <a:lnTo>
                    <a:pt x="2093" y="1392"/>
                  </a:lnTo>
                  <a:lnTo>
                    <a:pt x="2268" y="1280"/>
                  </a:lnTo>
                  <a:lnTo>
                    <a:pt x="2442" y="1143"/>
                  </a:lnTo>
                  <a:lnTo>
                    <a:pt x="2579" y="982"/>
                  </a:lnTo>
                  <a:lnTo>
                    <a:pt x="2704" y="820"/>
                  </a:lnTo>
                  <a:lnTo>
                    <a:pt x="2804" y="634"/>
                  </a:lnTo>
                  <a:lnTo>
                    <a:pt x="2878" y="435"/>
                  </a:lnTo>
                  <a:lnTo>
                    <a:pt x="2916" y="224"/>
                  </a:lnTo>
                  <a:lnTo>
                    <a:pt x="2928" y="0"/>
                  </a:lnTo>
                  <a:lnTo>
                    <a:pt x="1383" y="13"/>
                  </a:lnTo>
                  <a:lnTo>
                    <a:pt x="0" y="709"/>
                  </a:lnTo>
                  <a:close/>
                </a:path>
              </a:pathLst>
            </a:custGeom>
            <a:solidFill>
              <a:srgbClr val="023473"/>
            </a:solidFill>
            <a:ln w="19050">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31748" name="Freeform 30"/>
            <p:cNvSpPr>
              <a:spLocks/>
            </p:cNvSpPr>
            <p:nvPr/>
          </p:nvSpPr>
          <p:spPr bwMode="auto">
            <a:xfrm>
              <a:off x="1654175" y="1529955"/>
              <a:ext cx="4905375" cy="2663428"/>
            </a:xfrm>
            <a:custGeom>
              <a:avLst/>
              <a:gdLst>
                <a:gd name="T0" fmla="*/ 3090 w 3090"/>
                <a:gd name="T1" fmla="*/ 1429 h 2237"/>
                <a:gd name="T2" fmla="*/ 3090 w 3090"/>
                <a:gd name="T3" fmla="*/ 1429 h 2237"/>
                <a:gd name="T4" fmla="*/ 3040 w 3090"/>
                <a:gd name="T5" fmla="*/ 1118 h 2237"/>
                <a:gd name="T6" fmla="*/ 2928 w 3090"/>
                <a:gd name="T7" fmla="*/ 833 h 2237"/>
                <a:gd name="T8" fmla="*/ 2766 w 3090"/>
                <a:gd name="T9" fmla="*/ 584 h 2237"/>
                <a:gd name="T10" fmla="*/ 2567 w 3090"/>
                <a:gd name="T11" fmla="*/ 373 h 2237"/>
                <a:gd name="T12" fmla="*/ 2318 w 3090"/>
                <a:gd name="T13" fmla="*/ 199 h 2237"/>
                <a:gd name="T14" fmla="*/ 2044 w 3090"/>
                <a:gd name="T15" fmla="*/ 75 h 2237"/>
                <a:gd name="T16" fmla="*/ 1757 w 3090"/>
                <a:gd name="T17" fmla="*/ 13 h 2237"/>
                <a:gd name="T18" fmla="*/ 1433 w 3090"/>
                <a:gd name="T19" fmla="*/ 0 h 2237"/>
                <a:gd name="T20" fmla="*/ 1134 w 3090"/>
                <a:gd name="T21" fmla="*/ 50 h 2237"/>
                <a:gd name="T22" fmla="*/ 848 w 3090"/>
                <a:gd name="T23" fmla="*/ 162 h 2237"/>
                <a:gd name="T24" fmla="*/ 598 w 3090"/>
                <a:gd name="T25" fmla="*/ 323 h 2237"/>
                <a:gd name="T26" fmla="*/ 374 w 3090"/>
                <a:gd name="T27" fmla="*/ 522 h 2237"/>
                <a:gd name="T28" fmla="*/ 212 w 3090"/>
                <a:gd name="T29" fmla="*/ 771 h 2237"/>
                <a:gd name="T30" fmla="*/ 87 w 3090"/>
                <a:gd name="T31" fmla="*/ 1044 h 2237"/>
                <a:gd name="T32" fmla="*/ 13 w 3090"/>
                <a:gd name="T33" fmla="*/ 1330 h 2237"/>
                <a:gd name="T34" fmla="*/ 0 w 3090"/>
                <a:gd name="T35" fmla="*/ 1653 h 2237"/>
                <a:gd name="T36" fmla="*/ 63 w 3090"/>
                <a:gd name="T37" fmla="*/ 1951 h 2237"/>
                <a:gd name="T38" fmla="*/ 162 w 3090"/>
                <a:gd name="T39" fmla="*/ 2237 h 2237"/>
                <a:gd name="T40" fmla="*/ 1545 w 3090"/>
                <a:gd name="T41" fmla="*/ 1541 h 2237"/>
                <a:gd name="T42" fmla="*/ 3090 w 3090"/>
                <a:gd name="T43" fmla="*/ 1429 h 22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90"/>
                <a:gd name="T67" fmla="*/ 0 h 2237"/>
                <a:gd name="T68" fmla="*/ 3090 w 3090"/>
                <a:gd name="T69" fmla="*/ 2237 h 22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90" h="2237">
                  <a:moveTo>
                    <a:pt x="3090" y="1429"/>
                  </a:moveTo>
                  <a:lnTo>
                    <a:pt x="3090" y="1429"/>
                  </a:lnTo>
                  <a:lnTo>
                    <a:pt x="3040" y="1118"/>
                  </a:lnTo>
                  <a:lnTo>
                    <a:pt x="2928" y="833"/>
                  </a:lnTo>
                  <a:lnTo>
                    <a:pt x="2766" y="584"/>
                  </a:lnTo>
                  <a:lnTo>
                    <a:pt x="2567" y="373"/>
                  </a:lnTo>
                  <a:lnTo>
                    <a:pt x="2318" y="199"/>
                  </a:lnTo>
                  <a:lnTo>
                    <a:pt x="2044" y="75"/>
                  </a:lnTo>
                  <a:lnTo>
                    <a:pt x="1757" y="13"/>
                  </a:lnTo>
                  <a:lnTo>
                    <a:pt x="1433" y="0"/>
                  </a:lnTo>
                  <a:lnTo>
                    <a:pt x="1134" y="50"/>
                  </a:lnTo>
                  <a:lnTo>
                    <a:pt x="848" y="162"/>
                  </a:lnTo>
                  <a:lnTo>
                    <a:pt x="598" y="323"/>
                  </a:lnTo>
                  <a:lnTo>
                    <a:pt x="374" y="522"/>
                  </a:lnTo>
                  <a:lnTo>
                    <a:pt x="212" y="771"/>
                  </a:lnTo>
                  <a:lnTo>
                    <a:pt x="87" y="1044"/>
                  </a:lnTo>
                  <a:lnTo>
                    <a:pt x="13" y="1330"/>
                  </a:lnTo>
                  <a:lnTo>
                    <a:pt x="0" y="1653"/>
                  </a:lnTo>
                  <a:lnTo>
                    <a:pt x="63" y="1951"/>
                  </a:lnTo>
                  <a:lnTo>
                    <a:pt x="162" y="2237"/>
                  </a:lnTo>
                  <a:lnTo>
                    <a:pt x="1545" y="1541"/>
                  </a:lnTo>
                  <a:lnTo>
                    <a:pt x="3090" y="1429"/>
                  </a:lnTo>
                  <a:close/>
                </a:path>
              </a:pathLst>
            </a:custGeom>
            <a:solidFill>
              <a:srgbClr val="B00C00"/>
            </a:solidFill>
            <a:ln w="19050">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31749" name="Freeform 31"/>
            <p:cNvSpPr>
              <a:spLocks/>
            </p:cNvSpPr>
            <p:nvPr/>
          </p:nvSpPr>
          <p:spPr bwMode="auto">
            <a:xfrm>
              <a:off x="4106864" y="3231356"/>
              <a:ext cx="2452687" cy="133350"/>
            </a:xfrm>
            <a:custGeom>
              <a:avLst/>
              <a:gdLst>
                <a:gd name="T0" fmla="*/ 1545 w 1545"/>
                <a:gd name="T1" fmla="*/ 99 h 112"/>
                <a:gd name="T2" fmla="*/ 1545 w 1545"/>
                <a:gd name="T3" fmla="*/ 99 h 112"/>
                <a:gd name="T4" fmla="*/ 1545 w 1545"/>
                <a:gd name="T5" fmla="*/ 0 h 112"/>
                <a:gd name="T6" fmla="*/ 0 w 1545"/>
                <a:gd name="T7" fmla="*/ 112 h 112"/>
                <a:gd name="T8" fmla="*/ 1545 w 1545"/>
                <a:gd name="T9" fmla="*/ 99 h 112"/>
                <a:gd name="T10" fmla="*/ 0 60000 65536"/>
                <a:gd name="T11" fmla="*/ 0 60000 65536"/>
                <a:gd name="T12" fmla="*/ 0 60000 65536"/>
                <a:gd name="T13" fmla="*/ 0 60000 65536"/>
                <a:gd name="T14" fmla="*/ 0 60000 65536"/>
                <a:gd name="T15" fmla="*/ 0 w 1545"/>
                <a:gd name="T16" fmla="*/ 0 h 112"/>
                <a:gd name="T17" fmla="*/ 1545 w 1545"/>
                <a:gd name="T18" fmla="*/ 112 h 112"/>
              </a:gdLst>
              <a:ahLst/>
              <a:cxnLst>
                <a:cxn ang="T10">
                  <a:pos x="T0" y="T1"/>
                </a:cxn>
                <a:cxn ang="T11">
                  <a:pos x="T2" y="T3"/>
                </a:cxn>
                <a:cxn ang="T12">
                  <a:pos x="T4" y="T5"/>
                </a:cxn>
                <a:cxn ang="T13">
                  <a:pos x="T6" y="T7"/>
                </a:cxn>
                <a:cxn ang="T14">
                  <a:pos x="T8" y="T9"/>
                </a:cxn>
              </a:cxnLst>
              <a:rect l="T15" t="T16" r="T17" b="T18"/>
              <a:pathLst>
                <a:path w="1545" h="112">
                  <a:moveTo>
                    <a:pt x="1545" y="99"/>
                  </a:moveTo>
                  <a:lnTo>
                    <a:pt x="1545" y="99"/>
                  </a:lnTo>
                  <a:lnTo>
                    <a:pt x="1545" y="0"/>
                  </a:lnTo>
                  <a:lnTo>
                    <a:pt x="0" y="112"/>
                  </a:lnTo>
                  <a:lnTo>
                    <a:pt x="1545" y="99"/>
                  </a:lnTo>
                  <a:close/>
                </a:path>
              </a:pathLst>
            </a:custGeom>
            <a:solidFill>
              <a:srgbClr val="000000"/>
            </a:solidFill>
            <a:ln w="19050">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31750" name="Freeform 32"/>
            <p:cNvSpPr>
              <a:spLocks/>
            </p:cNvSpPr>
            <p:nvPr/>
          </p:nvSpPr>
          <p:spPr bwMode="auto">
            <a:xfrm>
              <a:off x="6816726" y="2861074"/>
              <a:ext cx="158750" cy="1190"/>
            </a:xfrm>
            <a:custGeom>
              <a:avLst/>
              <a:gdLst>
                <a:gd name="T0" fmla="*/ 100 w 100"/>
                <a:gd name="T1" fmla="*/ 0 h 1587"/>
                <a:gd name="T2" fmla="*/ 0 w 100"/>
                <a:gd name="T3" fmla="*/ 0 h 1587"/>
                <a:gd name="T4" fmla="*/ 100 w 100"/>
                <a:gd name="T5" fmla="*/ 0 h 1587"/>
                <a:gd name="T6" fmla="*/ 0 60000 65536"/>
                <a:gd name="T7" fmla="*/ 0 60000 65536"/>
                <a:gd name="T8" fmla="*/ 0 60000 65536"/>
                <a:gd name="T9" fmla="*/ 0 w 100"/>
                <a:gd name="T10" fmla="*/ 0 h 1587"/>
                <a:gd name="T11" fmla="*/ 100 w 100"/>
                <a:gd name="T12" fmla="*/ 1587 h 1587"/>
              </a:gdLst>
              <a:ahLst/>
              <a:cxnLst>
                <a:cxn ang="T6">
                  <a:pos x="T0" y="T1"/>
                </a:cxn>
                <a:cxn ang="T7">
                  <a:pos x="T2" y="T3"/>
                </a:cxn>
                <a:cxn ang="T8">
                  <a:pos x="T4" y="T5"/>
                </a:cxn>
              </a:cxnLst>
              <a:rect l="T9" t="T10" r="T11" b="T12"/>
              <a:pathLst>
                <a:path w="100" h="1587">
                  <a:moveTo>
                    <a:pt x="100" y="0"/>
                  </a:moveTo>
                  <a:lnTo>
                    <a:pt x="0"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31751" name="Freeform 33"/>
            <p:cNvSpPr>
              <a:spLocks/>
            </p:cNvSpPr>
            <p:nvPr/>
          </p:nvSpPr>
          <p:spPr bwMode="auto">
            <a:xfrm>
              <a:off x="6580189" y="2861073"/>
              <a:ext cx="236537" cy="444103"/>
            </a:xfrm>
            <a:custGeom>
              <a:avLst/>
              <a:gdLst>
                <a:gd name="T0" fmla="*/ 149 w 149"/>
                <a:gd name="T1" fmla="*/ 0 h 373"/>
                <a:gd name="T2" fmla="*/ 0 w 149"/>
                <a:gd name="T3" fmla="*/ 373 h 373"/>
                <a:gd name="T4" fmla="*/ 149 w 149"/>
                <a:gd name="T5" fmla="*/ 0 h 373"/>
                <a:gd name="T6" fmla="*/ 0 60000 65536"/>
                <a:gd name="T7" fmla="*/ 0 60000 65536"/>
                <a:gd name="T8" fmla="*/ 0 60000 65536"/>
                <a:gd name="T9" fmla="*/ 0 w 149"/>
                <a:gd name="T10" fmla="*/ 0 h 373"/>
                <a:gd name="T11" fmla="*/ 149 w 149"/>
                <a:gd name="T12" fmla="*/ 373 h 373"/>
              </a:gdLst>
              <a:ahLst/>
              <a:cxnLst>
                <a:cxn ang="T6">
                  <a:pos x="T0" y="T1"/>
                </a:cxn>
                <a:cxn ang="T7">
                  <a:pos x="T2" y="T3"/>
                </a:cxn>
                <a:cxn ang="T8">
                  <a:pos x="T4" y="T5"/>
                </a:cxn>
              </a:cxnLst>
              <a:rect l="T9" t="T10" r="T11" b="T12"/>
              <a:pathLst>
                <a:path w="149" h="373">
                  <a:moveTo>
                    <a:pt x="149" y="0"/>
                  </a:moveTo>
                  <a:lnTo>
                    <a:pt x="0" y="373"/>
                  </a:lnTo>
                  <a:lnTo>
                    <a:pt x="1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31752" name="Line 34"/>
            <p:cNvSpPr>
              <a:spLocks noChangeShapeType="1"/>
            </p:cNvSpPr>
            <p:nvPr/>
          </p:nvSpPr>
          <p:spPr bwMode="auto">
            <a:xfrm>
              <a:off x="6816726" y="2846786"/>
              <a:ext cx="138113" cy="11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black"/>
                </a:solidFill>
              </a:endParaRPr>
            </a:p>
          </p:txBody>
        </p:sp>
        <p:sp>
          <p:nvSpPr>
            <p:cNvPr id="31753" name="Line 35"/>
            <p:cNvSpPr>
              <a:spLocks noChangeShapeType="1"/>
            </p:cNvSpPr>
            <p:nvPr/>
          </p:nvSpPr>
          <p:spPr bwMode="auto">
            <a:xfrm flipV="1">
              <a:off x="6580189" y="2846786"/>
              <a:ext cx="236537" cy="4441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black"/>
                </a:solidFill>
              </a:endParaRPr>
            </a:p>
          </p:txBody>
        </p:sp>
        <p:sp>
          <p:nvSpPr>
            <p:cNvPr id="31754" name="Rectangle 36"/>
            <p:cNvSpPr>
              <a:spLocks noChangeArrowheads="1"/>
            </p:cNvSpPr>
            <p:nvPr/>
          </p:nvSpPr>
          <p:spPr bwMode="auto">
            <a:xfrm>
              <a:off x="6954839" y="2669382"/>
              <a:ext cx="781099" cy="3690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31755" name="Rectangle 37"/>
            <p:cNvSpPr>
              <a:spLocks noChangeArrowheads="1"/>
            </p:cNvSpPr>
            <p:nvPr/>
          </p:nvSpPr>
          <p:spPr bwMode="auto">
            <a:xfrm>
              <a:off x="7004051" y="2705100"/>
              <a:ext cx="703312" cy="19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Not sure</a:t>
              </a:r>
              <a:endParaRPr lang="en-US" altLang="en-US" sz="1600">
                <a:solidFill>
                  <a:prstClr val="black"/>
                </a:solidFill>
                <a:latin typeface="Calibri"/>
              </a:endParaRPr>
            </a:p>
          </p:txBody>
        </p:sp>
        <p:sp>
          <p:nvSpPr>
            <p:cNvPr id="31756" name="Rectangle 38"/>
            <p:cNvSpPr>
              <a:spLocks noChangeArrowheads="1"/>
            </p:cNvSpPr>
            <p:nvPr/>
          </p:nvSpPr>
          <p:spPr bwMode="auto">
            <a:xfrm>
              <a:off x="7202489" y="2868217"/>
              <a:ext cx="244463" cy="19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1%</a:t>
              </a:r>
              <a:endParaRPr lang="en-US" altLang="en-US" sz="1600">
                <a:solidFill>
                  <a:prstClr val="black"/>
                </a:solidFill>
                <a:latin typeface="Calibri"/>
              </a:endParaRPr>
            </a:p>
          </p:txBody>
        </p:sp>
        <p:sp>
          <p:nvSpPr>
            <p:cNvPr id="31757" name="Rectangle 39"/>
            <p:cNvSpPr>
              <a:spLocks noChangeArrowheads="1"/>
            </p:cNvSpPr>
            <p:nvPr/>
          </p:nvSpPr>
          <p:spPr bwMode="auto">
            <a:xfrm>
              <a:off x="4244975" y="4237436"/>
              <a:ext cx="851043" cy="3690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31758" name="Rectangle 40"/>
            <p:cNvSpPr>
              <a:spLocks noChangeArrowheads="1"/>
            </p:cNvSpPr>
            <p:nvPr/>
          </p:nvSpPr>
          <p:spPr bwMode="auto">
            <a:xfrm>
              <a:off x="4294189" y="4273155"/>
              <a:ext cx="728749" cy="19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Seasonal</a:t>
              </a:r>
              <a:endParaRPr lang="en-US" altLang="en-US" sz="1600">
                <a:solidFill>
                  <a:prstClr val="black"/>
                </a:solidFill>
                <a:latin typeface="Calibri"/>
              </a:endParaRPr>
            </a:p>
          </p:txBody>
        </p:sp>
        <p:sp>
          <p:nvSpPr>
            <p:cNvPr id="31759" name="Rectangle 41"/>
            <p:cNvSpPr>
              <a:spLocks noChangeArrowheads="1"/>
            </p:cNvSpPr>
            <p:nvPr/>
          </p:nvSpPr>
          <p:spPr bwMode="auto">
            <a:xfrm>
              <a:off x="4471988" y="4436269"/>
              <a:ext cx="345034" cy="19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43%</a:t>
              </a:r>
              <a:endParaRPr lang="en-US" altLang="en-US" sz="1600">
                <a:solidFill>
                  <a:prstClr val="black"/>
                </a:solidFill>
                <a:latin typeface="Calibri"/>
              </a:endParaRPr>
            </a:p>
          </p:txBody>
        </p:sp>
        <p:sp>
          <p:nvSpPr>
            <p:cNvPr id="31760" name="Rectangle 42"/>
            <p:cNvSpPr>
              <a:spLocks noChangeArrowheads="1"/>
            </p:cNvSpPr>
            <p:nvPr/>
          </p:nvSpPr>
          <p:spPr bwMode="auto">
            <a:xfrm>
              <a:off x="2663826" y="2388395"/>
              <a:ext cx="1721250" cy="3845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31761" name="Rectangle 43"/>
            <p:cNvSpPr>
              <a:spLocks noChangeArrowheads="1"/>
            </p:cNvSpPr>
            <p:nvPr/>
          </p:nvSpPr>
          <p:spPr bwMode="auto">
            <a:xfrm>
              <a:off x="2692400" y="2439592"/>
              <a:ext cx="1692676" cy="19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Throughout the year</a:t>
              </a:r>
              <a:endParaRPr lang="en-US" altLang="en-US" sz="1600">
                <a:solidFill>
                  <a:prstClr val="black"/>
                </a:solidFill>
                <a:latin typeface="Calibri"/>
              </a:endParaRPr>
            </a:p>
          </p:txBody>
        </p:sp>
        <p:sp>
          <p:nvSpPr>
            <p:cNvPr id="31762" name="Rectangle 44"/>
            <p:cNvSpPr>
              <a:spLocks noChangeArrowheads="1"/>
            </p:cNvSpPr>
            <p:nvPr/>
          </p:nvSpPr>
          <p:spPr bwMode="auto">
            <a:xfrm>
              <a:off x="3305175" y="2587230"/>
              <a:ext cx="345034" cy="19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56%</a:t>
              </a:r>
              <a:endParaRPr lang="en-US" altLang="en-US" sz="1600">
                <a:solidFill>
                  <a:prstClr val="black"/>
                </a:solidFill>
                <a:latin typeface="Calibri"/>
              </a:endParaRPr>
            </a:p>
          </p:txBody>
        </p:sp>
      </p:grpSp>
      <p:sp>
        <p:nvSpPr>
          <p:cNvPr id="31763" name="Text Box 28"/>
          <p:cNvSpPr txBox="1">
            <a:spLocks noChangeArrowheads="1"/>
          </p:cNvSpPr>
          <p:nvPr/>
        </p:nvSpPr>
        <p:spPr bwMode="auto">
          <a:xfrm>
            <a:off x="0" y="5312916"/>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Times" pitchFamily="-108" charset="0"/>
                <a:ea typeface="ＭＳ Ｐゴシック" pitchFamily="-108" charset="-128"/>
              </a:defRPr>
            </a:lvl1pPr>
            <a:lvl2pPr marL="37931725" indent="-37474525" eaLnBrk="0" hangingPunct="0">
              <a:tabLst>
                <a:tab pos="457200" algn="l"/>
              </a:tabLst>
              <a:defRPr sz="2400">
                <a:solidFill>
                  <a:schemeClr val="tx1"/>
                </a:solidFill>
                <a:latin typeface="Times" pitchFamily="-108" charset="0"/>
                <a:ea typeface="ＭＳ Ｐゴシック" pitchFamily="-108" charset="-128"/>
              </a:defRPr>
            </a:lvl2pPr>
            <a:lvl3pPr eaLnBrk="0" hangingPunct="0">
              <a:tabLst>
                <a:tab pos="457200" algn="l"/>
              </a:tabLst>
              <a:defRPr sz="2400">
                <a:solidFill>
                  <a:schemeClr val="tx1"/>
                </a:solidFill>
                <a:latin typeface="Times" pitchFamily="-108" charset="0"/>
                <a:ea typeface="ＭＳ Ｐゴシック" pitchFamily="-108" charset="-128"/>
              </a:defRPr>
            </a:lvl3pPr>
            <a:lvl4pPr eaLnBrk="0" hangingPunct="0">
              <a:tabLst>
                <a:tab pos="457200" algn="l"/>
              </a:tabLst>
              <a:defRPr sz="2400">
                <a:solidFill>
                  <a:schemeClr val="tx1"/>
                </a:solidFill>
                <a:latin typeface="Times" pitchFamily="-108" charset="0"/>
                <a:ea typeface="ＭＳ Ｐゴシック" pitchFamily="-108" charset="-128"/>
              </a:defRPr>
            </a:lvl4pPr>
            <a:lvl5pPr eaLnBrk="0" hangingPunct="0">
              <a:tabLst>
                <a:tab pos="457200" algn="l"/>
              </a:tabLst>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9pPr>
          </a:lstStyle>
          <a:p>
            <a:pPr defTabSz="457200" eaLnBrk="1" hangingPunct="1"/>
            <a:r>
              <a:rPr lang="en-US" altLang="en-US" sz="1800" dirty="0">
                <a:solidFill>
                  <a:srgbClr val="FFFF00"/>
                </a:solidFill>
                <a:latin typeface="Calibri"/>
              </a:rPr>
              <a:t>Q12. Would you describe your nasal allergies as seasonal or do they occur throughout the year?  N=2,500</a:t>
            </a:r>
          </a:p>
        </p:txBody>
      </p:sp>
      <p:sp>
        <p:nvSpPr>
          <p:cNvPr id="22" name="Rectangle 21"/>
          <p:cNvSpPr/>
          <p:nvPr/>
        </p:nvSpPr>
        <p:spPr>
          <a:xfrm>
            <a:off x="208576" y="5959247"/>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4328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idx="4294967295"/>
          </p:nvPr>
        </p:nvSpPr>
        <p:spPr>
          <a:xfrm>
            <a:off x="-10790" y="0"/>
            <a:ext cx="9154790" cy="836712"/>
          </a:xfrm>
        </p:spPr>
        <p:txBody>
          <a:bodyPr>
            <a:noAutofit/>
          </a:bodyPr>
          <a:lstStyle/>
          <a:p>
            <a:pPr algn="ctr" eaLnBrk="1" hangingPunct="1"/>
            <a:r>
              <a:rPr lang="en-US" altLang="en-US" sz="3400" b="1" dirty="0" smtClean="0"/>
              <a:t>Prevalence of Seasonal Versus Perennial Allergies in Children</a:t>
            </a:r>
          </a:p>
        </p:txBody>
      </p:sp>
      <p:graphicFrame>
        <p:nvGraphicFramePr>
          <p:cNvPr id="33794" name="Object 2"/>
          <p:cNvGraphicFramePr>
            <a:graphicFrameLocks noChangeAspect="1"/>
          </p:cNvGraphicFramePr>
          <p:nvPr>
            <p:extLst/>
          </p:nvPr>
        </p:nvGraphicFramePr>
        <p:xfrm>
          <a:off x="178899" y="1124744"/>
          <a:ext cx="8785589" cy="4680520"/>
        </p:xfrm>
        <a:graphic>
          <a:graphicData uri="http://schemas.openxmlformats.org/presentationml/2006/ole">
            <mc:AlternateContent xmlns:mc="http://schemas.openxmlformats.org/markup-compatibility/2006">
              <mc:Choice xmlns:v="urn:schemas-microsoft-com:vml" Requires="v">
                <p:oleObj spid="_x0000_s3075" name="Chart" r:id="rId4" imgW="8248583" imgH="4838829" progId="MSGraph.Chart.8">
                  <p:embed followColorScheme="full"/>
                </p:oleObj>
              </mc:Choice>
              <mc:Fallback>
                <p:oleObj name="Chart" r:id="rId4" imgW="8248583" imgH="4838829" progId="MSGraph.Chart.8">
                  <p:embed followColorScheme="full"/>
                  <p:pic>
                    <p:nvPicPr>
                      <p:cNvPr id="0" name=""/>
                      <p:cNvPicPr>
                        <a:picLocks noChangeAspect="1" noChangeArrowheads="1"/>
                      </p:cNvPicPr>
                      <p:nvPr/>
                    </p:nvPicPr>
                    <p:blipFill>
                      <a:blip r:embed="rId5"/>
                      <a:srcRect/>
                      <a:stretch>
                        <a:fillRect/>
                      </a:stretch>
                    </p:blipFill>
                    <p:spPr bwMode="auto">
                      <a:xfrm>
                        <a:off x="178899" y="1124744"/>
                        <a:ext cx="8785589" cy="4680520"/>
                      </a:xfrm>
                      <a:prstGeom prst="rect">
                        <a:avLst/>
                      </a:prstGeom>
                      <a:noFill/>
                      <a:ln>
                        <a:noFill/>
                      </a:ln>
                      <a:effectLst/>
                      <a:extLst/>
                    </p:spPr>
                  </p:pic>
                </p:oleObj>
              </mc:Fallback>
            </mc:AlternateContent>
          </a:graphicData>
        </a:graphic>
      </p:graphicFrame>
      <p:sp>
        <p:nvSpPr>
          <p:cNvPr id="5" name="Rectangle 4"/>
          <p:cNvSpPr/>
          <p:nvPr/>
        </p:nvSpPr>
        <p:spPr>
          <a:xfrm>
            <a:off x="208576" y="5903893"/>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3899639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idx="4294967295"/>
          </p:nvPr>
        </p:nvSpPr>
        <p:spPr>
          <a:xfrm>
            <a:off x="0" y="0"/>
            <a:ext cx="9144000" cy="836712"/>
          </a:xfrm>
        </p:spPr>
        <p:txBody>
          <a:bodyPr>
            <a:noAutofit/>
          </a:bodyPr>
          <a:lstStyle/>
          <a:p>
            <a:pPr algn="ctr" eaLnBrk="1" hangingPunct="1"/>
            <a:r>
              <a:rPr lang="en-US" altLang="en-US" sz="3400" b="1" dirty="0" smtClean="0"/>
              <a:t>Time of Year for Nasal Allergy Symptoms in Children</a:t>
            </a:r>
          </a:p>
        </p:txBody>
      </p:sp>
      <p:graphicFrame>
        <p:nvGraphicFramePr>
          <p:cNvPr id="35842" name="Object 2"/>
          <p:cNvGraphicFramePr>
            <a:graphicFrameLocks noChangeAspect="1"/>
          </p:cNvGraphicFramePr>
          <p:nvPr>
            <p:extLst>
              <p:ext uri="{D42A27DB-BD31-4B8C-83A1-F6EECF244321}">
                <p14:modId xmlns:p14="http://schemas.microsoft.com/office/powerpoint/2010/main" val="17969931"/>
              </p:ext>
            </p:extLst>
          </p:nvPr>
        </p:nvGraphicFramePr>
        <p:xfrm>
          <a:off x="237829" y="1700808"/>
          <a:ext cx="8654651" cy="3672408"/>
        </p:xfrm>
        <a:graphic>
          <a:graphicData uri="http://schemas.openxmlformats.org/presentationml/2006/ole">
            <mc:AlternateContent xmlns:mc="http://schemas.openxmlformats.org/markup-compatibility/2006">
              <mc:Choice xmlns:v="urn:schemas-microsoft-com:vml" Requires="v">
                <p:oleObj spid="_x0000_s4099" name="Chart" r:id="rId4" imgW="7591547" imgH="4295723" progId="MSGraph.Chart.8">
                  <p:embed followColorScheme="full"/>
                </p:oleObj>
              </mc:Choice>
              <mc:Fallback>
                <p:oleObj name="Chart" r:id="rId4" imgW="7591547" imgH="4295723" progId="MSGraph.Chart.8">
                  <p:embed followColorScheme="full"/>
                  <p:pic>
                    <p:nvPicPr>
                      <p:cNvPr id="0" name=""/>
                      <p:cNvPicPr>
                        <a:picLocks noChangeAspect="1" noChangeArrowheads="1"/>
                      </p:cNvPicPr>
                      <p:nvPr/>
                    </p:nvPicPr>
                    <p:blipFill>
                      <a:blip r:embed="rId5"/>
                      <a:srcRect/>
                      <a:stretch>
                        <a:fillRect/>
                      </a:stretch>
                    </p:blipFill>
                    <p:spPr bwMode="auto">
                      <a:xfrm>
                        <a:off x="237829" y="1700808"/>
                        <a:ext cx="8654651" cy="3672408"/>
                      </a:xfrm>
                      <a:prstGeom prst="rect">
                        <a:avLst/>
                      </a:prstGeom>
                      <a:noFill/>
                      <a:ln>
                        <a:noFill/>
                      </a:ln>
                      <a:extLst/>
                    </p:spPr>
                  </p:pic>
                </p:oleObj>
              </mc:Fallback>
            </mc:AlternateContent>
          </a:graphicData>
        </a:graphic>
      </p:graphicFrame>
      <p:sp>
        <p:nvSpPr>
          <p:cNvPr id="5" name="Rectangle 4"/>
          <p:cNvSpPr/>
          <p:nvPr/>
        </p:nvSpPr>
        <p:spPr>
          <a:xfrm>
            <a:off x="208576" y="6142360"/>
            <a:ext cx="8824588" cy="954107"/>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endParaRPr lang="fr-FR" sz="1400" dirty="0">
              <a:solidFill>
                <a:prstClr val="white"/>
              </a:solidFill>
            </a:endParaRPr>
          </a:p>
        </p:txBody>
      </p:sp>
    </p:spTree>
    <p:extLst>
      <p:ext uri="{BB962C8B-B14F-4D97-AF65-F5344CB8AC3E}">
        <p14:creationId xmlns:p14="http://schemas.microsoft.com/office/powerpoint/2010/main" val="94399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ro"/>
          <p:cNvPicPr>
            <a:picLocks noChangeAspect="1" noChangeArrowheads="1"/>
          </p:cNvPicPr>
          <p:nvPr/>
        </p:nvPicPr>
        <p:blipFill>
          <a:blip r:embed="rId3" cstate="print"/>
          <a:srcRect/>
          <a:stretch>
            <a:fillRect/>
          </a:stretch>
        </p:blipFill>
        <p:spPr bwMode="auto">
          <a:xfrm>
            <a:off x="454157" y="2060848"/>
            <a:ext cx="4009355" cy="4318486"/>
          </a:xfrm>
          <a:prstGeom prst="flowChartAlternateProcess">
            <a:avLst/>
          </a:prstGeom>
          <a:noFill/>
          <a:ln w="9525">
            <a:noFill/>
            <a:miter lim="800000"/>
            <a:headEnd/>
            <a:tailEnd/>
          </a:ln>
        </p:spPr>
      </p:pic>
      <p:pic>
        <p:nvPicPr>
          <p:cNvPr id="8" name="Picture 2" descr="pro2"/>
          <p:cNvPicPr>
            <a:picLocks noChangeAspect="1" noChangeArrowheads="1"/>
          </p:cNvPicPr>
          <p:nvPr/>
        </p:nvPicPr>
        <p:blipFill>
          <a:blip r:embed="rId4" cstate="print"/>
          <a:srcRect/>
          <a:stretch>
            <a:fillRect/>
          </a:stretch>
        </p:blipFill>
        <p:spPr bwMode="auto">
          <a:xfrm>
            <a:off x="4860033" y="1254289"/>
            <a:ext cx="3744416" cy="5192422"/>
          </a:xfrm>
          <a:prstGeom prst="flowChartAlternateProcess">
            <a:avLst/>
          </a:prstGeom>
          <a:noFill/>
        </p:spPr>
      </p:pic>
      <p:pic>
        <p:nvPicPr>
          <p:cNvPr id="9" name="Picture 2" descr="msoF60C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0720" y="1320014"/>
            <a:ext cx="4003593" cy="2750140"/>
          </a:xfrm>
          <a:prstGeom prst="flowChartAlternateProcess">
            <a:avLst/>
          </a:prstGeom>
          <a:solidFill>
            <a:srgbClr val="CCECFF">
              <a:alpha val="0"/>
            </a:srgbClr>
          </a:solidFill>
        </p:spPr>
      </p:pic>
      <p:sp>
        <p:nvSpPr>
          <p:cNvPr id="10" name="Rettangolo 5"/>
          <p:cNvSpPr/>
          <p:nvPr/>
        </p:nvSpPr>
        <p:spPr>
          <a:xfrm>
            <a:off x="0" y="-27384"/>
            <a:ext cx="9121761" cy="892552"/>
          </a:xfrm>
          <a:prstGeom prst="rect">
            <a:avLst/>
          </a:prstGeom>
        </p:spPr>
        <p:txBody>
          <a:bodyPr wrap="square">
            <a:spAutoFit/>
          </a:bodyPr>
          <a:lstStyle/>
          <a:p>
            <a:pPr algn="ctr" defTabSz="457200"/>
            <a:r>
              <a:rPr lang="en-GB" sz="2600" b="1" dirty="0">
                <a:solidFill>
                  <a:srgbClr val="FFFFFF"/>
                </a:solidFill>
              </a:rPr>
              <a:t>Subjects living in urban areas tend to be more affected by plant-derived respiratory disorders compared to rural areas </a:t>
            </a:r>
            <a:endParaRPr lang="it-IT" sz="2600" b="1" dirty="0">
              <a:solidFill>
                <a:srgbClr val="FFFFFF"/>
              </a:solidFill>
            </a:endParaRPr>
          </a:p>
        </p:txBody>
      </p:sp>
    </p:spTree>
    <p:extLst>
      <p:ext uri="{BB962C8B-B14F-4D97-AF65-F5344CB8AC3E}">
        <p14:creationId xmlns:p14="http://schemas.microsoft.com/office/powerpoint/2010/main" val="3078733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21586" y="1"/>
            <a:ext cx="9122413" cy="836712"/>
          </a:xfrm>
        </p:spPr>
        <p:txBody>
          <a:bodyPr>
            <a:noAutofit/>
          </a:bodyPr>
          <a:lstStyle/>
          <a:p>
            <a:pPr algn="ctr" eaLnBrk="1" hangingPunct="1"/>
            <a:r>
              <a:rPr lang="en-US" altLang="en-US" sz="3400" b="1" dirty="0" smtClean="0"/>
              <a:t>Outdoor Allergies Symptoms</a:t>
            </a:r>
            <a:br>
              <a:rPr lang="en-US" altLang="en-US" sz="3400" b="1" dirty="0" smtClean="0"/>
            </a:br>
            <a:r>
              <a:rPr lang="en-US" altLang="en-US" sz="3400" b="1" dirty="0" smtClean="0"/>
              <a:t>Are More Bothersome in Children</a:t>
            </a:r>
          </a:p>
        </p:txBody>
      </p:sp>
      <p:grpSp>
        <p:nvGrpSpPr>
          <p:cNvPr id="2" name="Group 1"/>
          <p:cNvGrpSpPr/>
          <p:nvPr/>
        </p:nvGrpSpPr>
        <p:grpSpPr>
          <a:xfrm>
            <a:off x="1272394" y="1124744"/>
            <a:ext cx="6900970" cy="4824536"/>
            <a:chOff x="1921500" y="2434362"/>
            <a:chExt cx="5936088" cy="3030142"/>
          </a:xfrm>
        </p:grpSpPr>
        <p:sp>
          <p:nvSpPr>
            <p:cNvPr id="37891" name="Freeform 3"/>
            <p:cNvSpPr>
              <a:spLocks/>
            </p:cNvSpPr>
            <p:nvPr/>
          </p:nvSpPr>
          <p:spPr bwMode="invGray">
            <a:xfrm>
              <a:off x="2620964" y="3952410"/>
              <a:ext cx="3984625" cy="1512094"/>
            </a:xfrm>
            <a:custGeom>
              <a:avLst/>
              <a:gdLst>
                <a:gd name="T0" fmla="*/ 0 w 492"/>
                <a:gd name="T1" fmla="*/ 65 h 249"/>
                <a:gd name="T2" fmla="*/ 242 w 492"/>
                <a:gd name="T3" fmla="*/ 249 h 249"/>
                <a:gd name="T4" fmla="*/ 492 w 492"/>
                <a:gd name="T5" fmla="*/ 0 h 249"/>
                <a:gd name="T6" fmla="*/ 242 w 492"/>
                <a:gd name="T7" fmla="*/ 0 h 249"/>
                <a:gd name="T8" fmla="*/ 0 w 492"/>
                <a:gd name="T9" fmla="*/ 65 h 249"/>
                <a:gd name="T10" fmla="*/ 0 60000 65536"/>
                <a:gd name="T11" fmla="*/ 0 60000 65536"/>
                <a:gd name="T12" fmla="*/ 0 60000 65536"/>
                <a:gd name="T13" fmla="*/ 0 60000 65536"/>
                <a:gd name="T14" fmla="*/ 0 60000 65536"/>
                <a:gd name="T15" fmla="*/ 0 w 492"/>
                <a:gd name="T16" fmla="*/ 0 h 249"/>
                <a:gd name="T17" fmla="*/ 492 w 492"/>
                <a:gd name="T18" fmla="*/ 249 h 249"/>
              </a:gdLst>
              <a:ahLst/>
              <a:cxnLst>
                <a:cxn ang="T10">
                  <a:pos x="T0" y="T1"/>
                </a:cxn>
                <a:cxn ang="T11">
                  <a:pos x="T2" y="T3"/>
                </a:cxn>
                <a:cxn ang="T12">
                  <a:pos x="T4" y="T5"/>
                </a:cxn>
                <a:cxn ang="T13">
                  <a:pos x="T6" y="T7"/>
                </a:cxn>
                <a:cxn ang="T14">
                  <a:pos x="T8" y="T9"/>
                </a:cxn>
              </a:cxnLst>
              <a:rect l="T15" t="T16" r="T17" b="T18"/>
              <a:pathLst>
                <a:path w="492" h="249">
                  <a:moveTo>
                    <a:pt x="0" y="65"/>
                  </a:moveTo>
                  <a:cubicBezTo>
                    <a:pt x="30" y="174"/>
                    <a:pt x="129" y="249"/>
                    <a:pt x="242" y="249"/>
                  </a:cubicBezTo>
                  <a:cubicBezTo>
                    <a:pt x="380" y="249"/>
                    <a:pt x="492" y="138"/>
                    <a:pt x="492" y="0"/>
                  </a:cubicBezTo>
                  <a:lnTo>
                    <a:pt x="242" y="0"/>
                  </a:lnTo>
                  <a:lnTo>
                    <a:pt x="0" y="65"/>
                  </a:lnTo>
                  <a:close/>
                </a:path>
              </a:pathLst>
            </a:custGeom>
            <a:solidFill>
              <a:srgbClr val="468A4B"/>
            </a:solidFill>
            <a:ln w="7938">
              <a:solidFill>
                <a:srgbClr val="FFFFFF"/>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37892" name="Freeform 4"/>
            <p:cNvSpPr>
              <a:spLocks/>
            </p:cNvSpPr>
            <p:nvPr/>
          </p:nvSpPr>
          <p:spPr bwMode="invGray">
            <a:xfrm>
              <a:off x="2555876" y="3952408"/>
              <a:ext cx="2024063" cy="395288"/>
            </a:xfrm>
            <a:custGeom>
              <a:avLst/>
              <a:gdLst>
                <a:gd name="T0" fmla="*/ 0 w 250"/>
                <a:gd name="T1" fmla="*/ 22 h 65"/>
                <a:gd name="T2" fmla="*/ 8 w 250"/>
                <a:gd name="T3" fmla="*/ 65 h 65"/>
                <a:gd name="T4" fmla="*/ 250 w 250"/>
                <a:gd name="T5" fmla="*/ 0 h 65"/>
                <a:gd name="T6" fmla="*/ 0 w 250"/>
                <a:gd name="T7" fmla="*/ 22 h 65"/>
                <a:gd name="T8" fmla="*/ 0 60000 65536"/>
                <a:gd name="T9" fmla="*/ 0 60000 65536"/>
                <a:gd name="T10" fmla="*/ 0 60000 65536"/>
                <a:gd name="T11" fmla="*/ 0 60000 65536"/>
                <a:gd name="T12" fmla="*/ 0 w 250"/>
                <a:gd name="T13" fmla="*/ 0 h 65"/>
                <a:gd name="T14" fmla="*/ 250 w 250"/>
                <a:gd name="T15" fmla="*/ 65 h 65"/>
              </a:gdLst>
              <a:ahLst/>
              <a:cxnLst>
                <a:cxn ang="T8">
                  <a:pos x="T0" y="T1"/>
                </a:cxn>
                <a:cxn ang="T9">
                  <a:pos x="T2" y="T3"/>
                </a:cxn>
                <a:cxn ang="T10">
                  <a:pos x="T4" y="T5"/>
                </a:cxn>
                <a:cxn ang="T11">
                  <a:pos x="T6" y="T7"/>
                </a:cxn>
              </a:cxnLst>
              <a:rect l="T12" t="T13" r="T14" b="T15"/>
              <a:pathLst>
                <a:path w="250" h="65">
                  <a:moveTo>
                    <a:pt x="0" y="22"/>
                  </a:moveTo>
                  <a:cubicBezTo>
                    <a:pt x="2" y="36"/>
                    <a:pt x="4" y="50"/>
                    <a:pt x="8" y="65"/>
                  </a:cubicBezTo>
                  <a:lnTo>
                    <a:pt x="250" y="0"/>
                  </a:lnTo>
                  <a:lnTo>
                    <a:pt x="0" y="22"/>
                  </a:lnTo>
                  <a:close/>
                </a:path>
              </a:pathLst>
            </a:custGeom>
            <a:solidFill>
              <a:srgbClr val="FF9900"/>
            </a:solidFill>
            <a:ln w="7938">
              <a:solidFill>
                <a:srgbClr val="FFFFFF"/>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37893" name="Freeform 5"/>
            <p:cNvSpPr>
              <a:spLocks/>
            </p:cNvSpPr>
            <p:nvPr/>
          </p:nvSpPr>
          <p:spPr bwMode="invGray">
            <a:xfrm>
              <a:off x="2547938" y="2434362"/>
              <a:ext cx="4048125" cy="1652588"/>
            </a:xfrm>
            <a:custGeom>
              <a:avLst/>
              <a:gdLst>
                <a:gd name="T0" fmla="*/ 500 w 500"/>
                <a:gd name="T1" fmla="*/ 237 h 272"/>
                <a:gd name="T2" fmla="*/ 251 w 500"/>
                <a:gd name="T3" fmla="*/ 0 h 272"/>
                <a:gd name="T4" fmla="*/ 1 w 500"/>
                <a:gd name="T5" fmla="*/ 250 h 272"/>
                <a:gd name="T6" fmla="*/ 1 w 500"/>
                <a:gd name="T7" fmla="*/ 272 h 272"/>
                <a:gd name="T8" fmla="*/ 251 w 500"/>
                <a:gd name="T9" fmla="*/ 250 h 272"/>
                <a:gd name="T10" fmla="*/ 500 w 500"/>
                <a:gd name="T11" fmla="*/ 237 h 272"/>
                <a:gd name="T12" fmla="*/ 0 60000 65536"/>
                <a:gd name="T13" fmla="*/ 0 60000 65536"/>
                <a:gd name="T14" fmla="*/ 0 60000 65536"/>
                <a:gd name="T15" fmla="*/ 0 60000 65536"/>
                <a:gd name="T16" fmla="*/ 0 60000 65536"/>
                <a:gd name="T17" fmla="*/ 0 60000 65536"/>
                <a:gd name="T18" fmla="*/ 0 w 500"/>
                <a:gd name="T19" fmla="*/ 0 h 272"/>
                <a:gd name="T20" fmla="*/ 500 w 500"/>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500" h="272">
                  <a:moveTo>
                    <a:pt x="500" y="237"/>
                  </a:moveTo>
                  <a:cubicBezTo>
                    <a:pt x="493" y="104"/>
                    <a:pt x="384" y="0"/>
                    <a:pt x="251" y="0"/>
                  </a:cubicBezTo>
                  <a:cubicBezTo>
                    <a:pt x="112" y="0"/>
                    <a:pt x="1" y="111"/>
                    <a:pt x="1" y="250"/>
                  </a:cubicBezTo>
                  <a:cubicBezTo>
                    <a:pt x="0" y="257"/>
                    <a:pt x="1" y="264"/>
                    <a:pt x="1" y="272"/>
                  </a:cubicBezTo>
                  <a:lnTo>
                    <a:pt x="251" y="250"/>
                  </a:lnTo>
                  <a:lnTo>
                    <a:pt x="500" y="237"/>
                  </a:lnTo>
                  <a:close/>
                </a:path>
              </a:pathLst>
            </a:custGeom>
            <a:solidFill>
              <a:srgbClr val="0099FF"/>
            </a:solidFill>
            <a:ln w="7938">
              <a:solidFill>
                <a:srgbClr val="FFFFFF"/>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37894" name="Freeform 6"/>
            <p:cNvSpPr>
              <a:spLocks/>
            </p:cNvSpPr>
            <p:nvPr/>
          </p:nvSpPr>
          <p:spPr bwMode="invGray">
            <a:xfrm>
              <a:off x="4579939" y="3873829"/>
              <a:ext cx="2025650" cy="78581"/>
            </a:xfrm>
            <a:custGeom>
              <a:avLst/>
              <a:gdLst>
                <a:gd name="T0" fmla="*/ 250 w 250"/>
                <a:gd name="T1" fmla="*/ 13 h 13"/>
                <a:gd name="T2" fmla="*/ 249 w 250"/>
                <a:gd name="T3" fmla="*/ 0 h 13"/>
                <a:gd name="T4" fmla="*/ 0 w 250"/>
                <a:gd name="T5" fmla="*/ 13 h 13"/>
                <a:gd name="T6" fmla="*/ 250 w 250"/>
                <a:gd name="T7" fmla="*/ 13 h 13"/>
                <a:gd name="T8" fmla="*/ 0 60000 65536"/>
                <a:gd name="T9" fmla="*/ 0 60000 65536"/>
                <a:gd name="T10" fmla="*/ 0 60000 65536"/>
                <a:gd name="T11" fmla="*/ 0 60000 65536"/>
                <a:gd name="T12" fmla="*/ 0 w 250"/>
                <a:gd name="T13" fmla="*/ 0 h 13"/>
                <a:gd name="T14" fmla="*/ 250 w 250"/>
                <a:gd name="T15" fmla="*/ 13 h 13"/>
              </a:gdLst>
              <a:ahLst/>
              <a:cxnLst>
                <a:cxn ang="T8">
                  <a:pos x="T0" y="T1"/>
                </a:cxn>
                <a:cxn ang="T9">
                  <a:pos x="T2" y="T3"/>
                </a:cxn>
                <a:cxn ang="T10">
                  <a:pos x="T4" y="T5"/>
                </a:cxn>
                <a:cxn ang="T11">
                  <a:pos x="T6" y="T7"/>
                </a:cxn>
              </a:cxnLst>
              <a:rect l="T12" t="T13" r="T14" b="T15"/>
              <a:pathLst>
                <a:path w="250" h="13">
                  <a:moveTo>
                    <a:pt x="250" y="13"/>
                  </a:moveTo>
                  <a:cubicBezTo>
                    <a:pt x="250" y="8"/>
                    <a:pt x="249" y="4"/>
                    <a:pt x="249" y="0"/>
                  </a:cubicBezTo>
                  <a:lnTo>
                    <a:pt x="0" y="13"/>
                  </a:lnTo>
                  <a:lnTo>
                    <a:pt x="250" y="13"/>
                  </a:lnTo>
                  <a:close/>
                </a:path>
              </a:pathLst>
            </a:custGeom>
            <a:solidFill>
              <a:srgbClr val="EAEAEA"/>
            </a:solidFill>
            <a:ln w="7938">
              <a:solidFill>
                <a:srgbClr val="FFFFFF"/>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37895" name="Freeform 7"/>
            <p:cNvSpPr>
              <a:spLocks/>
            </p:cNvSpPr>
            <p:nvPr/>
          </p:nvSpPr>
          <p:spPr bwMode="invGray">
            <a:xfrm>
              <a:off x="6605589" y="3667851"/>
              <a:ext cx="412750" cy="230981"/>
            </a:xfrm>
            <a:custGeom>
              <a:avLst/>
              <a:gdLst>
                <a:gd name="T0" fmla="*/ 51 w 51"/>
                <a:gd name="T1" fmla="*/ 0 h 38"/>
                <a:gd name="T2" fmla="*/ 36 w 51"/>
                <a:gd name="T3" fmla="*/ 0 h 38"/>
                <a:gd name="T4" fmla="*/ 0 w 51"/>
                <a:gd name="T5" fmla="*/ 38 h 38"/>
                <a:gd name="T6" fmla="*/ 0 60000 65536"/>
                <a:gd name="T7" fmla="*/ 0 60000 65536"/>
                <a:gd name="T8" fmla="*/ 0 60000 65536"/>
                <a:gd name="T9" fmla="*/ 0 w 51"/>
                <a:gd name="T10" fmla="*/ 0 h 38"/>
                <a:gd name="T11" fmla="*/ 51 w 51"/>
                <a:gd name="T12" fmla="*/ 38 h 38"/>
              </a:gdLst>
              <a:ahLst/>
              <a:cxnLst>
                <a:cxn ang="T6">
                  <a:pos x="T0" y="T1"/>
                </a:cxn>
                <a:cxn ang="T7">
                  <a:pos x="T2" y="T3"/>
                </a:cxn>
                <a:cxn ang="T8">
                  <a:pos x="T4" y="T5"/>
                </a:cxn>
              </a:cxnLst>
              <a:rect l="T9" t="T10" r="T11" b="T12"/>
              <a:pathLst>
                <a:path w="51" h="38">
                  <a:moveTo>
                    <a:pt x="51" y="0"/>
                  </a:moveTo>
                  <a:lnTo>
                    <a:pt x="36" y="0"/>
                  </a:lnTo>
                  <a:lnTo>
                    <a:pt x="0" y="38"/>
                  </a:lnTo>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37896" name="Rectangle 8"/>
            <p:cNvSpPr>
              <a:spLocks noChangeArrowheads="1"/>
            </p:cNvSpPr>
            <p:nvPr/>
          </p:nvSpPr>
          <p:spPr bwMode="invGray">
            <a:xfrm>
              <a:off x="7153810" y="3237310"/>
              <a:ext cx="703778" cy="34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800" b="1">
                  <a:solidFill>
                    <a:srgbClr val="FFFFFF"/>
                  </a:solidFill>
                  <a:latin typeface="Calibri"/>
                </a:rPr>
                <a:t>Not sure</a:t>
              </a:r>
              <a:br>
                <a:rPr lang="en-US" altLang="en-US" sz="1800" b="1">
                  <a:solidFill>
                    <a:srgbClr val="FFFFFF"/>
                  </a:solidFill>
                  <a:latin typeface="Calibri"/>
                </a:rPr>
              </a:br>
              <a:r>
                <a:rPr lang="en-US" altLang="en-US" sz="1800" b="1">
                  <a:solidFill>
                    <a:srgbClr val="FFFFFF"/>
                  </a:solidFill>
                  <a:latin typeface="Calibri"/>
                </a:rPr>
                <a:t>1%</a:t>
              </a:r>
              <a:endParaRPr lang="en-US" altLang="en-US" sz="1800" b="1">
                <a:solidFill>
                  <a:prstClr val="white"/>
                </a:solidFill>
                <a:latin typeface="Calibri"/>
              </a:endParaRPr>
            </a:p>
          </p:txBody>
        </p:sp>
        <p:sp>
          <p:nvSpPr>
            <p:cNvPr id="37897" name="Rectangle 9"/>
            <p:cNvSpPr>
              <a:spLocks noChangeArrowheads="1"/>
            </p:cNvSpPr>
            <p:nvPr/>
          </p:nvSpPr>
          <p:spPr bwMode="invGray">
            <a:xfrm>
              <a:off x="4164890" y="3084444"/>
              <a:ext cx="452271" cy="34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800" b="1">
                  <a:solidFill>
                    <a:prstClr val="white"/>
                  </a:solidFill>
                  <a:latin typeface="Calibri"/>
                </a:rPr>
                <a:t>Same</a:t>
              </a:r>
              <a:br>
                <a:rPr lang="en-US" altLang="en-US" sz="1800" b="1">
                  <a:solidFill>
                    <a:prstClr val="white"/>
                  </a:solidFill>
                  <a:latin typeface="Calibri"/>
                </a:rPr>
              </a:br>
              <a:r>
                <a:rPr lang="en-US" altLang="en-US" sz="1800" b="1">
                  <a:solidFill>
                    <a:prstClr val="white"/>
                  </a:solidFill>
                  <a:latin typeface="Calibri"/>
                </a:rPr>
                <a:t>52%</a:t>
              </a:r>
            </a:p>
          </p:txBody>
        </p:sp>
        <p:sp>
          <p:nvSpPr>
            <p:cNvPr id="37898" name="Rectangle 10"/>
            <p:cNvSpPr>
              <a:spLocks noChangeArrowheads="1"/>
            </p:cNvSpPr>
            <p:nvPr/>
          </p:nvSpPr>
          <p:spPr bwMode="invGray">
            <a:xfrm>
              <a:off x="4379999" y="4481047"/>
              <a:ext cx="641177" cy="34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800" b="1">
                  <a:solidFill>
                    <a:prstClr val="white"/>
                  </a:solidFill>
                  <a:latin typeface="Calibri"/>
                </a:rPr>
                <a:t>Outside</a:t>
              </a:r>
              <a:br>
                <a:rPr lang="en-US" altLang="en-US" sz="1800" b="1">
                  <a:solidFill>
                    <a:prstClr val="white"/>
                  </a:solidFill>
                  <a:latin typeface="Calibri"/>
                </a:rPr>
              </a:br>
              <a:r>
                <a:rPr lang="en-US" altLang="en-US" sz="1800" b="1">
                  <a:solidFill>
                    <a:prstClr val="white"/>
                  </a:solidFill>
                  <a:latin typeface="Calibri"/>
                </a:rPr>
                <a:t>44%</a:t>
              </a:r>
            </a:p>
          </p:txBody>
        </p:sp>
        <p:sp>
          <p:nvSpPr>
            <p:cNvPr id="37899" name="Rectangle 11"/>
            <p:cNvSpPr>
              <a:spLocks noChangeArrowheads="1"/>
            </p:cNvSpPr>
            <p:nvPr/>
          </p:nvSpPr>
          <p:spPr bwMode="invGray">
            <a:xfrm>
              <a:off x="1921500" y="4023847"/>
              <a:ext cx="490879" cy="34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800" b="1">
                  <a:solidFill>
                    <a:prstClr val="white"/>
                  </a:solidFill>
                  <a:latin typeface="Calibri"/>
                </a:rPr>
                <a:t>Inside</a:t>
              </a:r>
              <a:br>
                <a:rPr lang="en-US" altLang="en-US" sz="1800" b="1">
                  <a:solidFill>
                    <a:prstClr val="white"/>
                  </a:solidFill>
                  <a:latin typeface="Calibri"/>
                </a:rPr>
              </a:br>
              <a:r>
                <a:rPr lang="en-US" altLang="en-US" sz="1800" b="1">
                  <a:solidFill>
                    <a:prstClr val="white"/>
                  </a:solidFill>
                  <a:latin typeface="Calibri"/>
                </a:rPr>
                <a:t>3%</a:t>
              </a:r>
            </a:p>
          </p:txBody>
        </p:sp>
      </p:grpSp>
      <p:sp>
        <p:nvSpPr>
          <p:cNvPr id="14" name="Rectangle 13"/>
          <p:cNvSpPr/>
          <p:nvPr/>
        </p:nvSpPr>
        <p:spPr>
          <a:xfrm>
            <a:off x="208576" y="6142360"/>
            <a:ext cx="8824588" cy="954107"/>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endParaRPr lang="fr-FR" sz="1400" dirty="0">
              <a:solidFill>
                <a:prstClr val="white"/>
              </a:solidFill>
            </a:endParaRPr>
          </a:p>
        </p:txBody>
      </p:sp>
    </p:spTree>
    <p:extLst>
      <p:ext uri="{BB962C8B-B14F-4D97-AF65-F5344CB8AC3E}">
        <p14:creationId xmlns:p14="http://schemas.microsoft.com/office/powerpoint/2010/main" val="360896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idx="4294967295"/>
          </p:nvPr>
        </p:nvSpPr>
        <p:spPr>
          <a:xfrm>
            <a:off x="0" y="0"/>
            <a:ext cx="9144000" cy="764704"/>
          </a:xfrm>
        </p:spPr>
        <p:txBody>
          <a:bodyPr>
            <a:noAutofit/>
          </a:bodyPr>
          <a:lstStyle/>
          <a:p>
            <a:pPr algn="ctr" eaLnBrk="1" hangingPunct="1"/>
            <a:r>
              <a:rPr lang="en-US" altLang="en-US" sz="3600" b="1" dirty="0" smtClean="0"/>
              <a:t>Most Bothersome Symptoms of Nasal Allergies</a:t>
            </a:r>
          </a:p>
        </p:txBody>
      </p:sp>
      <p:graphicFrame>
        <p:nvGraphicFramePr>
          <p:cNvPr id="41986" name="Object 2"/>
          <p:cNvGraphicFramePr>
            <a:graphicFrameLocks noChangeAspect="1"/>
          </p:cNvGraphicFramePr>
          <p:nvPr>
            <p:extLst>
              <p:ext uri="{D42A27DB-BD31-4B8C-83A1-F6EECF244321}">
                <p14:modId xmlns:p14="http://schemas.microsoft.com/office/powerpoint/2010/main" val="4054493673"/>
              </p:ext>
            </p:extLst>
          </p:nvPr>
        </p:nvGraphicFramePr>
        <p:xfrm>
          <a:off x="335520" y="1484784"/>
          <a:ext cx="8484952" cy="3600400"/>
        </p:xfrm>
        <a:graphic>
          <a:graphicData uri="http://schemas.openxmlformats.org/presentationml/2006/ole">
            <mc:AlternateContent xmlns:mc="http://schemas.openxmlformats.org/markup-compatibility/2006">
              <mc:Choice xmlns:v="urn:schemas-microsoft-com:vml" Requires="v">
                <p:oleObj spid="_x0000_s5123" name="Chart" r:id="rId4" imgW="7591547" imgH="4295723" progId="MSGraph.Chart.8">
                  <p:embed followColorScheme="full"/>
                </p:oleObj>
              </mc:Choice>
              <mc:Fallback>
                <p:oleObj name="Chart" r:id="rId4" imgW="7591547" imgH="4295723" progId="MSGraph.Chart.8">
                  <p:embed followColorScheme="full"/>
                  <p:pic>
                    <p:nvPicPr>
                      <p:cNvPr id="0" name=""/>
                      <p:cNvPicPr>
                        <a:picLocks noChangeAspect="1" noChangeArrowheads="1"/>
                      </p:cNvPicPr>
                      <p:nvPr/>
                    </p:nvPicPr>
                    <p:blipFill>
                      <a:blip r:embed="rId5"/>
                      <a:srcRect/>
                      <a:stretch>
                        <a:fillRect/>
                      </a:stretch>
                    </p:blipFill>
                    <p:spPr bwMode="auto">
                      <a:xfrm>
                        <a:off x="335520" y="1484784"/>
                        <a:ext cx="8484952" cy="3600400"/>
                      </a:xfrm>
                      <a:prstGeom prst="rect">
                        <a:avLst/>
                      </a:prstGeom>
                      <a:noFill/>
                      <a:ln>
                        <a:noFill/>
                      </a:ln>
                      <a:extLst/>
                    </p:spPr>
                  </p:pic>
                </p:oleObj>
              </mc:Fallback>
            </mc:AlternateContent>
          </a:graphicData>
        </a:graphic>
      </p:graphicFrame>
      <p:sp>
        <p:nvSpPr>
          <p:cNvPr id="6" name="Rectangle 5"/>
          <p:cNvSpPr/>
          <p:nvPr/>
        </p:nvSpPr>
        <p:spPr>
          <a:xfrm>
            <a:off x="208576" y="5903893"/>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371880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81"/>
          <p:cNvSpPr>
            <a:spLocks noGrp="1" noChangeArrowheads="1"/>
          </p:cNvSpPr>
          <p:nvPr>
            <p:ph type="title" idx="4294967295"/>
          </p:nvPr>
        </p:nvSpPr>
        <p:spPr>
          <a:xfrm>
            <a:off x="0" y="170979"/>
            <a:ext cx="9144000" cy="593725"/>
          </a:xfrm>
        </p:spPr>
        <p:txBody>
          <a:bodyPr>
            <a:noAutofit/>
          </a:bodyPr>
          <a:lstStyle/>
          <a:p>
            <a:pPr algn="ctr" eaLnBrk="1" hangingPunct="1"/>
            <a:r>
              <a:rPr lang="en-US" altLang="en-US" b="1" dirty="0"/>
              <a:t>Degree of Discomfort from Allergies</a:t>
            </a:r>
          </a:p>
        </p:txBody>
      </p:sp>
      <p:grpSp>
        <p:nvGrpSpPr>
          <p:cNvPr id="2" name="Group 1"/>
          <p:cNvGrpSpPr/>
          <p:nvPr/>
        </p:nvGrpSpPr>
        <p:grpSpPr>
          <a:xfrm>
            <a:off x="1259632" y="962402"/>
            <a:ext cx="6025715" cy="4011380"/>
            <a:chOff x="1555750" y="1371600"/>
            <a:chExt cx="5883545" cy="3676650"/>
          </a:xfrm>
        </p:grpSpPr>
        <p:sp>
          <p:nvSpPr>
            <p:cNvPr id="44035" name="Freeform 84"/>
            <p:cNvSpPr>
              <a:spLocks/>
            </p:cNvSpPr>
            <p:nvPr/>
          </p:nvSpPr>
          <p:spPr bwMode="auto">
            <a:xfrm>
              <a:off x="4008439" y="2883694"/>
              <a:ext cx="2452687" cy="682229"/>
            </a:xfrm>
            <a:custGeom>
              <a:avLst/>
              <a:gdLst>
                <a:gd name="T0" fmla="*/ 1520 w 1545"/>
                <a:gd name="T1" fmla="*/ 573 h 573"/>
                <a:gd name="T2" fmla="*/ 1520 w 1545"/>
                <a:gd name="T3" fmla="*/ 573 h 573"/>
                <a:gd name="T4" fmla="*/ 1545 w 1545"/>
                <a:gd name="T5" fmla="*/ 287 h 573"/>
                <a:gd name="T6" fmla="*/ 1532 w 1545"/>
                <a:gd name="T7" fmla="*/ 0 h 573"/>
                <a:gd name="T8" fmla="*/ 0 w 1545"/>
                <a:gd name="T9" fmla="*/ 274 h 573"/>
                <a:gd name="T10" fmla="*/ 1520 w 1545"/>
                <a:gd name="T11" fmla="*/ 573 h 573"/>
                <a:gd name="T12" fmla="*/ 0 60000 65536"/>
                <a:gd name="T13" fmla="*/ 0 60000 65536"/>
                <a:gd name="T14" fmla="*/ 0 60000 65536"/>
                <a:gd name="T15" fmla="*/ 0 60000 65536"/>
                <a:gd name="T16" fmla="*/ 0 60000 65536"/>
                <a:gd name="T17" fmla="*/ 0 60000 65536"/>
                <a:gd name="T18" fmla="*/ 0 w 1545"/>
                <a:gd name="T19" fmla="*/ 0 h 573"/>
                <a:gd name="T20" fmla="*/ 1545 w 1545"/>
                <a:gd name="T21" fmla="*/ 573 h 573"/>
              </a:gdLst>
              <a:ahLst/>
              <a:cxnLst>
                <a:cxn ang="T12">
                  <a:pos x="T0" y="T1"/>
                </a:cxn>
                <a:cxn ang="T13">
                  <a:pos x="T2" y="T3"/>
                </a:cxn>
                <a:cxn ang="T14">
                  <a:pos x="T4" y="T5"/>
                </a:cxn>
                <a:cxn ang="T15">
                  <a:pos x="T6" y="T7"/>
                </a:cxn>
                <a:cxn ang="T16">
                  <a:pos x="T8" y="T9"/>
                </a:cxn>
                <a:cxn ang="T17">
                  <a:pos x="T10" y="T11"/>
                </a:cxn>
              </a:cxnLst>
              <a:rect l="T18" t="T19" r="T20" b="T21"/>
              <a:pathLst>
                <a:path w="1545" h="573">
                  <a:moveTo>
                    <a:pt x="1520" y="573"/>
                  </a:moveTo>
                  <a:lnTo>
                    <a:pt x="1520" y="573"/>
                  </a:lnTo>
                  <a:lnTo>
                    <a:pt x="1545" y="287"/>
                  </a:lnTo>
                  <a:lnTo>
                    <a:pt x="1532" y="0"/>
                  </a:lnTo>
                  <a:lnTo>
                    <a:pt x="0" y="274"/>
                  </a:lnTo>
                  <a:lnTo>
                    <a:pt x="1520" y="573"/>
                  </a:lnTo>
                  <a:close/>
                </a:path>
              </a:pathLst>
            </a:custGeom>
            <a:solidFill>
              <a:srgbClr val="678900"/>
            </a:solidFill>
            <a:ln w="19050">
              <a:solidFill>
                <a:schemeClr val="tx1"/>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36" name="Freeform 85"/>
            <p:cNvSpPr>
              <a:spLocks/>
            </p:cNvSpPr>
            <p:nvPr/>
          </p:nvSpPr>
          <p:spPr bwMode="auto">
            <a:xfrm>
              <a:off x="1555750" y="2290762"/>
              <a:ext cx="4865688" cy="2757488"/>
            </a:xfrm>
            <a:custGeom>
              <a:avLst/>
              <a:gdLst>
                <a:gd name="T0" fmla="*/ 199 w 3065"/>
                <a:gd name="T1" fmla="*/ 0 h 2316"/>
                <a:gd name="T2" fmla="*/ 199 w 3065"/>
                <a:gd name="T3" fmla="*/ 0 h 2316"/>
                <a:gd name="T4" fmla="*/ 75 w 3065"/>
                <a:gd name="T5" fmla="*/ 287 h 2316"/>
                <a:gd name="T6" fmla="*/ 0 w 3065"/>
                <a:gd name="T7" fmla="*/ 573 h 2316"/>
                <a:gd name="T8" fmla="*/ 0 w 3065"/>
                <a:gd name="T9" fmla="*/ 884 h 2316"/>
                <a:gd name="T10" fmla="*/ 50 w 3065"/>
                <a:gd name="T11" fmla="*/ 1171 h 2316"/>
                <a:gd name="T12" fmla="*/ 149 w 3065"/>
                <a:gd name="T13" fmla="*/ 1445 h 2316"/>
                <a:gd name="T14" fmla="*/ 311 w 3065"/>
                <a:gd name="T15" fmla="*/ 1706 h 2316"/>
                <a:gd name="T16" fmla="*/ 511 w 3065"/>
                <a:gd name="T17" fmla="*/ 1930 h 2316"/>
                <a:gd name="T18" fmla="*/ 772 w 3065"/>
                <a:gd name="T19" fmla="*/ 2117 h 2316"/>
                <a:gd name="T20" fmla="*/ 1059 w 3065"/>
                <a:gd name="T21" fmla="*/ 2241 h 2316"/>
                <a:gd name="T22" fmla="*/ 1346 w 3065"/>
                <a:gd name="T23" fmla="*/ 2316 h 2316"/>
                <a:gd name="T24" fmla="*/ 1657 w 3065"/>
                <a:gd name="T25" fmla="*/ 2316 h 2316"/>
                <a:gd name="T26" fmla="*/ 1944 w 3065"/>
                <a:gd name="T27" fmla="*/ 2266 h 2316"/>
                <a:gd name="T28" fmla="*/ 2218 w 3065"/>
                <a:gd name="T29" fmla="*/ 2167 h 2316"/>
                <a:gd name="T30" fmla="*/ 2479 w 3065"/>
                <a:gd name="T31" fmla="*/ 2005 h 2316"/>
                <a:gd name="T32" fmla="*/ 2704 w 3065"/>
                <a:gd name="T33" fmla="*/ 1806 h 2316"/>
                <a:gd name="T34" fmla="*/ 2891 w 3065"/>
                <a:gd name="T35" fmla="*/ 1544 h 2316"/>
                <a:gd name="T36" fmla="*/ 3003 w 3065"/>
                <a:gd name="T37" fmla="*/ 1320 h 2316"/>
                <a:gd name="T38" fmla="*/ 3065 w 3065"/>
                <a:gd name="T39" fmla="*/ 1071 h 2316"/>
                <a:gd name="T40" fmla="*/ 1545 w 3065"/>
                <a:gd name="T41" fmla="*/ 772 h 2316"/>
                <a:gd name="T42" fmla="*/ 199 w 3065"/>
                <a:gd name="T43" fmla="*/ 0 h 23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5"/>
                <a:gd name="T67" fmla="*/ 0 h 2316"/>
                <a:gd name="T68" fmla="*/ 3065 w 3065"/>
                <a:gd name="T69" fmla="*/ 2316 h 23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5" h="2316">
                  <a:moveTo>
                    <a:pt x="199" y="0"/>
                  </a:moveTo>
                  <a:lnTo>
                    <a:pt x="199" y="0"/>
                  </a:lnTo>
                  <a:lnTo>
                    <a:pt x="75" y="287"/>
                  </a:lnTo>
                  <a:lnTo>
                    <a:pt x="0" y="573"/>
                  </a:lnTo>
                  <a:lnTo>
                    <a:pt x="0" y="884"/>
                  </a:lnTo>
                  <a:lnTo>
                    <a:pt x="50" y="1171"/>
                  </a:lnTo>
                  <a:lnTo>
                    <a:pt x="149" y="1445"/>
                  </a:lnTo>
                  <a:lnTo>
                    <a:pt x="311" y="1706"/>
                  </a:lnTo>
                  <a:lnTo>
                    <a:pt x="511" y="1930"/>
                  </a:lnTo>
                  <a:lnTo>
                    <a:pt x="772" y="2117"/>
                  </a:lnTo>
                  <a:lnTo>
                    <a:pt x="1059" y="2241"/>
                  </a:lnTo>
                  <a:lnTo>
                    <a:pt x="1346" y="2316"/>
                  </a:lnTo>
                  <a:lnTo>
                    <a:pt x="1657" y="2316"/>
                  </a:lnTo>
                  <a:lnTo>
                    <a:pt x="1944" y="2266"/>
                  </a:lnTo>
                  <a:lnTo>
                    <a:pt x="2218" y="2167"/>
                  </a:lnTo>
                  <a:lnTo>
                    <a:pt x="2479" y="2005"/>
                  </a:lnTo>
                  <a:lnTo>
                    <a:pt x="2704" y="1806"/>
                  </a:lnTo>
                  <a:lnTo>
                    <a:pt x="2891" y="1544"/>
                  </a:lnTo>
                  <a:lnTo>
                    <a:pt x="3003" y="1320"/>
                  </a:lnTo>
                  <a:lnTo>
                    <a:pt x="3065" y="1071"/>
                  </a:lnTo>
                  <a:lnTo>
                    <a:pt x="1545" y="772"/>
                  </a:lnTo>
                  <a:lnTo>
                    <a:pt x="199" y="0"/>
                  </a:lnTo>
                  <a:close/>
                </a:path>
              </a:pathLst>
            </a:custGeom>
            <a:solidFill>
              <a:srgbClr val="023473"/>
            </a:solidFill>
            <a:ln w="19050">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37" name="Freeform 86"/>
            <p:cNvSpPr>
              <a:spLocks/>
            </p:cNvSpPr>
            <p:nvPr/>
          </p:nvSpPr>
          <p:spPr bwMode="auto">
            <a:xfrm>
              <a:off x="1871664" y="1371600"/>
              <a:ext cx="4530725" cy="1838325"/>
            </a:xfrm>
            <a:custGeom>
              <a:avLst/>
              <a:gdLst>
                <a:gd name="T0" fmla="*/ 2854 w 2854"/>
                <a:gd name="T1" fmla="*/ 1196 h 1544"/>
                <a:gd name="T2" fmla="*/ 2854 w 2854"/>
                <a:gd name="T3" fmla="*/ 1196 h 1544"/>
                <a:gd name="T4" fmla="*/ 2754 w 2854"/>
                <a:gd name="T5" fmla="*/ 897 h 1544"/>
                <a:gd name="T6" fmla="*/ 2604 w 2854"/>
                <a:gd name="T7" fmla="*/ 635 h 1544"/>
                <a:gd name="T8" fmla="*/ 2405 w 2854"/>
                <a:gd name="T9" fmla="*/ 411 h 1544"/>
                <a:gd name="T10" fmla="*/ 2168 w 2854"/>
                <a:gd name="T11" fmla="*/ 224 h 1544"/>
                <a:gd name="T12" fmla="*/ 1907 w 2854"/>
                <a:gd name="T13" fmla="*/ 100 h 1544"/>
                <a:gd name="T14" fmla="*/ 1608 w 2854"/>
                <a:gd name="T15" fmla="*/ 13 h 1544"/>
                <a:gd name="T16" fmla="*/ 1309 w 2854"/>
                <a:gd name="T17" fmla="*/ 0 h 1544"/>
                <a:gd name="T18" fmla="*/ 997 w 2854"/>
                <a:gd name="T19" fmla="*/ 38 h 1544"/>
                <a:gd name="T20" fmla="*/ 698 w 2854"/>
                <a:gd name="T21" fmla="*/ 137 h 1544"/>
                <a:gd name="T22" fmla="*/ 424 w 2854"/>
                <a:gd name="T23" fmla="*/ 299 h 1544"/>
                <a:gd name="T24" fmla="*/ 187 w 2854"/>
                <a:gd name="T25" fmla="*/ 511 h 1544"/>
                <a:gd name="T26" fmla="*/ 0 w 2854"/>
                <a:gd name="T27" fmla="*/ 772 h 1544"/>
                <a:gd name="T28" fmla="*/ 1346 w 2854"/>
                <a:gd name="T29" fmla="*/ 1544 h 1544"/>
                <a:gd name="T30" fmla="*/ 2854 w 2854"/>
                <a:gd name="T31" fmla="*/ 1196 h 15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54"/>
                <a:gd name="T49" fmla="*/ 0 h 1544"/>
                <a:gd name="T50" fmla="*/ 2854 w 2854"/>
                <a:gd name="T51" fmla="*/ 1544 h 15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54" h="1544">
                  <a:moveTo>
                    <a:pt x="2854" y="1196"/>
                  </a:moveTo>
                  <a:lnTo>
                    <a:pt x="2854" y="1196"/>
                  </a:lnTo>
                  <a:lnTo>
                    <a:pt x="2754" y="897"/>
                  </a:lnTo>
                  <a:lnTo>
                    <a:pt x="2604" y="635"/>
                  </a:lnTo>
                  <a:lnTo>
                    <a:pt x="2405" y="411"/>
                  </a:lnTo>
                  <a:lnTo>
                    <a:pt x="2168" y="224"/>
                  </a:lnTo>
                  <a:lnTo>
                    <a:pt x="1907" y="100"/>
                  </a:lnTo>
                  <a:lnTo>
                    <a:pt x="1608" y="13"/>
                  </a:lnTo>
                  <a:lnTo>
                    <a:pt x="1309" y="0"/>
                  </a:lnTo>
                  <a:lnTo>
                    <a:pt x="997" y="38"/>
                  </a:lnTo>
                  <a:lnTo>
                    <a:pt x="698" y="137"/>
                  </a:lnTo>
                  <a:lnTo>
                    <a:pt x="424" y="299"/>
                  </a:lnTo>
                  <a:lnTo>
                    <a:pt x="187" y="511"/>
                  </a:lnTo>
                  <a:lnTo>
                    <a:pt x="0" y="772"/>
                  </a:lnTo>
                  <a:lnTo>
                    <a:pt x="1346" y="1544"/>
                  </a:lnTo>
                  <a:lnTo>
                    <a:pt x="2854" y="1196"/>
                  </a:lnTo>
                  <a:close/>
                </a:path>
              </a:pathLst>
            </a:custGeom>
            <a:solidFill>
              <a:srgbClr val="B00C00"/>
            </a:solidFill>
            <a:ln w="19050">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38" name="Freeform 87"/>
            <p:cNvSpPr>
              <a:spLocks/>
            </p:cNvSpPr>
            <p:nvPr/>
          </p:nvSpPr>
          <p:spPr bwMode="auto">
            <a:xfrm>
              <a:off x="4008438" y="2795587"/>
              <a:ext cx="2432050" cy="414338"/>
            </a:xfrm>
            <a:custGeom>
              <a:avLst/>
              <a:gdLst>
                <a:gd name="T0" fmla="*/ 1532 w 1532"/>
                <a:gd name="T1" fmla="*/ 74 h 348"/>
                <a:gd name="T2" fmla="*/ 1532 w 1532"/>
                <a:gd name="T3" fmla="*/ 74 h 348"/>
                <a:gd name="T4" fmla="*/ 1508 w 1532"/>
                <a:gd name="T5" fmla="*/ 0 h 348"/>
                <a:gd name="T6" fmla="*/ 0 w 1532"/>
                <a:gd name="T7" fmla="*/ 348 h 348"/>
                <a:gd name="T8" fmla="*/ 1532 w 1532"/>
                <a:gd name="T9" fmla="*/ 74 h 348"/>
                <a:gd name="T10" fmla="*/ 0 60000 65536"/>
                <a:gd name="T11" fmla="*/ 0 60000 65536"/>
                <a:gd name="T12" fmla="*/ 0 60000 65536"/>
                <a:gd name="T13" fmla="*/ 0 60000 65536"/>
                <a:gd name="T14" fmla="*/ 0 60000 65536"/>
                <a:gd name="T15" fmla="*/ 0 w 1532"/>
                <a:gd name="T16" fmla="*/ 0 h 348"/>
                <a:gd name="T17" fmla="*/ 1532 w 1532"/>
                <a:gd name="T18" fmla="*/ 348 h 348"/>
              </a:gdLst>
              <a:ahLst/>
              <a:cxnLst>
                <a:cxn ang="T10">
                  <a:pos x="T0" y="T1"/>
                </a:cxn>
                <a:cxn ang="T11">
                  <a:pos x="T2" y="T3"/>
                </a:cxn>
                <a:cxn ang="T12">
                  <a:pos x="T4" y="T5"/>
                </a:cxn>
                <a:cxn ang="T13">
                  <a:pos x="T6" y="T7"/>
                </a:cxn>
                <a:cxn ang="T14">
                  <a:pos x="T8" y="T9"/>
                </a:cxn>
              </a:cxnLst>
              <a:rect l="T15" t="T16" r="T17" b="T18"/>
              <a:pathLst>
                <a:path w="1532" h="348">
                  <a:moveTo>
                    <a:pt x="1532" y="74"/>
                  </a:moveTo>
                  <a:lnTo>
                    <a:pt x="1532" y="74"/>
                  </a:lnTo>
                  <a:lnTo>
                    <a:pt x="1508" y="0"/>
                  </a:lnTo>
                  <a:lnTo>
                    <a:pt x="0" y="348"/>
                  </a:lnTo>
                  <a:lnTo>
                    <a:pt x="1532" y="74"/>
                  </a:lnTo>
                  <a:close/>
                </a:path>
              </a:pathLst>
            </a:custGeom>
            <a:solidFill>
              <a:srgbClr val="000000"/>
            </a:solidFill>
            <a:ln w="19050">
              <a:solidFill>
                <a:srgbClr val="000000"/>
              </a:solidFill>
              <a:round/>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39" name="Freeform 88"/>
            <p:cNvSpPr>
              <a:spLocks/>
            </p:cNvSpPr>
            <p:nvPr/>
          </p:nvSpPr>
          <p:spPr bwMode="auto">
            <a:xfrm>
              <a:off x="6559551" y="2380061"/>
              <a:ext cx="138113" cy="1190"/>
            </a:xfrm>
            <a:custGeom>
              <a:avLst/>
              <a:gdLst>
                <a:gd name="T0" fmla="*/ 87 w 87"/>
                <a:gd name="T1" fmla="*/ 0 h 1587"/>
                <a:gd name="T2" fmla="*/ 0 w 87"/>
                <a:gd name="T3" fmla="*/ 0 h 1587"/>
                <a:gd name="T4" fmla="*/ 87 w 87"/>
                <a:gd name="T5" fmla="*/ 0 h 1587"/>
                <a:gd name="T6" fmla="*/ 0 60000 65536"/>
                <a:gd name="T7" fmla="*/ 0 60000 65536"/>
                <a:gd name="T8" fmla="*/ 0 60000 65536"/>
                <a:gd name="T9" fmla="*/ 0 w 87"/>
                <a:gd name="T10" fmla="*/ 0 h 1587"/>
                <a:gd name="T11" fmla="*/ 87 w 87"/>
                <a:gd name="T12" fmla="*/ 1587 h 1587"/>
              </a:gdLst>
              <a:ahLst/>
              <a:cxnLst>
                <a:cxn ang="T6">
                  <a:pos x="T0" y="T1"/>
                </a:cxn>
                <a:cxn ang="T7">
                  <a:pos x="T2" y="T3"/>
                </a:cxn>
                <a:cxn ang="T8">
                  <a:pos x="T4" y="T5"/>
                </a:cxn>
              </a:cxnLst>
              <a:rect l="T9" t="T10" r="T11" b="T12"/>
              <a:pathLst>
                <a:path w="87" h="1587">
                  <a:moveTo>
                    <a:pt x="87" y="0"/>
                  </a:moveTo>
                  <a:lnTo>
                    <a:pt x="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40" name="Freeform 89"/>
            <p:cNvSpPr>
              <a:spLocks/>
            </p:cNvSpPr>
            <p:nvPr/>
          </p:nvSpPr>
          <p:spPr bwMode="auto">
            <a:xfrm>
              <a:off x="6421439" y="2380061"/>
              <a:ext cx="138112" cy="445294"/>
            </a:xfrm>
            <a:custGeom>
              <a:avLst/>
              <a:gdLst>
                <a:gd name="T0" fmla="*/ 87 w 87"/>
                <a:gd name="T1" fmla="*/ 0 h 374"/>
                <a:gd name="T2" fmla="*/ 0 w 87"/>
                <a:gd name="T3" fmla="*/ 374 h 374"/>
                <a:gd name="T4" fmla="*/ 87 w 87"/>
                <a:gd name="T5" fmla="*/ 0 h 374"/>
                <a:gd name="T6" fmla="*/ 0 60000 65536"/>
                <a:gd name="T7" fmla="*/ 0 60000 65536"/>
                <a:gd name="T8" fmla="*/ 0 60000 65536"/>
                <a:gd name="T9" fmla="*/ 0 w 87"/>
                <a:gd name="T10" fmla="*/ 0 h 374"/>
                <a:gd name="T11" fmla="*/ 87 w 87"/>
                <a:gd name="T12" fmla="*/ 374 h 374"/>
              </a:gdLst>
              <a:ahLst/>
              <a:cxnLst>
                <a:cxn ang="T6">
                  <a:pos x="T0" y="T1"/>
                </a:cxn>
                <a:cxn ang="T7">
                  <a:pos x="T2" y="T3"/>
                </a:cxn>
                <a:cxn ang="T8">
                  <a:pos x="T4" y="T5"/>
                </a:cxn>
              </a:cxnLst>
              <a:rect l="T9" t="T10" r="T11" b="T12"/>
              <a:pathLst>
                <a:path w="87" h="374">
                  <a:moveTo>
                    <a:pt x="87" y="0"/>
                  </a:moveTo>
                  <a:lnTo>
                    <a:pt x="0" y="374"/>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41" name="Line 90"/>
            <p:cNvSpPr>
              <a:spLocks noChangeShapeType="1"/>
            </p:cNvSpPr>
            <p:nvPr/>
          </p:nvSpPr>
          <p:spPr bwMode="auto">
            <a:xfrm>
              <a:off x="6540501" y="2380061"/>
              <a:ext cx="157163" cy="11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black"/>
                </a:solidFill>
              </a:endParaRPr>
            </a:p>
          </p:txBody>
        </p:sp>
        <p:sp>
          <p:nvSpPr>
            <p:cNvPr id="44042" name="Line 91"/>
            <p:cNvSpPr>
              <a:spLocks noChangeShapeType="1"/>
            </p:cNvSpPr>
            <p:nvPr/>
          </p:nvSpPr>
          <p:spPr bwMode="auto">
            <a:xfrm flipV="1">
              <a:off x="6421439" y="2380061"/>
              <a:ext cx="119062" cy="44529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black"/>
                </a:solidFill>
              </a:endParaRPr>
            </a:p>
          </p:txBody>
        </p:sp>
        <p:sp>
          <p:nvSpPr>
            <p:cNvPr id="44043" name="Rectangle 92"/>
            <p:cNvSpPr>
              <a:spLocks noChangeArrowheads="1"/>
            </p:cNvSpPr>
            <p:nvPr/>
          </p:nvSpPr>
          <p:spPr bwMode="auto">
            <a:xfrm>
              <a:off x="6697664" y="2187178"/>
              <a:ext cx="741631" cy="385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44" name="Rectangle 93"/>
            <p:cNvSpPr>
              <a:spLocks noChangeArrowheads="1"/>
            </p:cNvSpPr>
            <p:nvPr/>
          </p:nvSpPr>
          <p:spPr bwMode="auto">
            <a:xfrm>
              <a:off x="6727826" y="2238375"/>
              <a:ext cx="711469" cy="21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Not sure</a:t>
              </a:r>
              <a:endParaRPr lang="en-US" altLang="en-US" sz="1600">
                <a:solidFill>
                  <a:prstClr val="black"/>
                </a:solidFill>
                <a:latin typeface="Calibri"/>
              </a:endParaRPr>
            </a:p>
          </p:txBody>
        </p:sp>
        <p:sp>
          <p:nvSpPr>
            <p:cNvPr id="44045" name="Rectangle 94"/>
            <p:cNvSpPr>
              <a:spLocks noChangeArrowheads="1"/>
            </p:cNvSpPr>
            <p:nvPr/>
          </p:nvSpPr>
          <p:spPr bwMode="auto">
            <a:xfrm>
              <a:off x="6924676" y="2387205"/>
              <a:ext cx="247298" cy="21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1%</a:t>
              </a:r>
              <a:endParaRPr lang="en-US" altLang="en-US" sz="1600">
                <a:solidFill>
                  <a:prstClr val="black"/>
                </a:solidFill>
                <a:latin typeface="Calibri"/>
              </a:endParaRPr>
            </a:p>
          </p:txBody>
        </p:sp>
        <p:sp>
          <p:nvSpPr>
            <p:cNvPr id="44046" name="Rectangle 95"/>
            <p:cNvSpPr>
              <a:spLocks noChangeArrowheads="1"/>
            </p:cNvSpPr>
            <p:nvPr/>
          </p:nvSpPr>
          <p:spPr bwMode="auto">
            <a:xfrm>
              <a:off x="3652837" y="1920478"/>
              <a:ext cx="1328886" cy="4131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47" name="Rectangle 96"/>
            <p:cNvSpPr>
              <a:spLocks noChangeArrowheads="1"/>
            </p:cNvSpPr>
            <p:nvPr/>
          </p:nvSpPr>
          <p:spPr bwMode="auto">
            <a:xfrm>
              <a:off x="3700464" y="1957389"/>
              <a:ext cx="1143147" cy="21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dirty="0">
                  <a:solidFill>
                    <a:prstClr val="black"/>
                  </a:solidFill>
                  <a:latin typeface="Calibri"/>
                </a:rPr>
                <a:t>Can't Tolerate</a:t>
              </a:r>
              <a:endParaRPr lang="en-US" altLang="en-US" sz="1600" dirty="0">
                <a:solidFill>
                  <a:prstClr val="black"/>
                </a:solidFill>
                <a:latin typeface="Calibri"/>
              </a:endParaRPr>
            </a:p>
          </p:txBody>
        </p:sp>
        <p:sp>
          <p:nvSpPr>
            <p:cNvPr id="44048" name="Rectangle 97"/>
            <p:cNvSpPr>
              <a:spLocks noChangeArrowheads="1"/>
            </p:cNvSpPr>
            <p:nvPr/>
          </p:nvSpPr>
          <p:spPr bwMode="auto">
            <a:xfrm>
              <a:off x="4057650" y="2120505"/>
              <a:ext cx="349036" cy="21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38%</a:t>
              </a:r>
              <a:endParaRPr lang="en-US" altLang="en-US" sz="1600">
                <a:solidFill>
                  <a:prstClr val="black"/>
                </a:solidFill>
                <a:latin typeface="Calibri"/>
              </a:endParaRPr>
            </a:p>
          </p:txBody>
        </p:sp>
        <p:sp>
          <p:nvSpPr>
            <p:cNvPr id="44049" name="Rectangle 98"/>
            <p:cNvSpPr>
              <a:spLocks noChangeArrowheads="1"/>
            </p:cNvSpPr>
            <p:nvPr/>
          </p:nvSpPr>
          <p:spPr bwMode="auto">
            <a:xfrm>
              <a:off x="5472114" y="3017044"/>
              <a:ext cx="989012" cy="385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50" name="Rectangle 99"/>
            <p:cNvSpPr>
              <a:spLocks noChangeArrowheads="1"/>
            </p:cNvSpPr>
            <p:nvPr/>
          </p:nvSpPr>
          <p:spPr bwMode="auto">
            <a:xfrm>
              <a:off x="5521326" y="3069433"/>
              <a:ext cx="893030" cy="21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dirty="0">
                  <a:solidFill>
                    <a:prstClr val="black"/>
                  </a:solidFill>
                  <a:latin typeface="Calibri"/>
                </a:rPr>
                <a:t>Can Ignore</a:t>
              </a:r>
              <a:endParaRPr lang="en-US" altLang="en-US" sz="1600" dirty="0">
                <a:solidFill>
                  <a:prstClr val="black"/>
                </a:solidFill>
                <a:latin typeface="Calibri"/>
              </a:endParaRPr>
            </a:p>
          </p:txBody>
        </p:sp>
        <p:sp>
          <p:nvSpPr>
            <p:cNvPr id="44051" name="Rectangle 100"/>
            <p:cNvSpPr>
              <a:spLocks noChangeArrowheads="1"/>
            </p:cNvSpPr>
            <p:nvPr/>
          </p:nvSpPr>
          <p:spPr bwMode="auto">
            <a:xfrm>
              <a:off x="5816600" y="3217069"/>
              <a:ext cx="247298" cy="21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6%</a:t>
              </a:r>
              <a:endParaRPr lang="en-US" altLang="en-US" sz="1600">
                <a:solidFill>
                  <a:prstClr val="black"/>
                </a:solidFill>
                <a:latin typeface="Calibri"/>
              </a:endParaRPr>
            </a:p>
          </p:txBody>
        </p:sp>
        <p:sp>
          <p:nvSpPr>
            <p:cNvPr id="44052" name="Rectangle 101"/>
            <p:cNvSpPr>
              <a:spLocks noChangeArrowheads="1"/>
            </p:cNvSpPr>
            <p:nvPr/>
          </p:nvSpPr>
          <p:spPr bwMode="auto">
            <a:xfrm>
              <a:off x="2663824" y="4069556"/>
              <a:ext cx="1141814"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black"/>
                </a:solidFill>
                <a:latin typeface="Calibri"/>
              </a:endParaRPr>
            </a:p>
          </p:txBody>
        </p:sp>
        <p:sp>
          <p:nvSpPr>
            <p:cNvPr id="44053" name="Rectangle 102"/>
            <p:cNvSpPr>
              <a:spLocks noChangeArrowheads="1"/>
            </p:cNvSpPr>
            <p:nvPr/>
          </p:nvSpPr>
          <p:spPr bwMode="auto">
            <a:xfrm>
              <a:off x="2692401" y="4106467"/>
              <a:ext cx="1027324" cy="21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dirty="0">
                  <a:solidFill>
                    <a:prstClr val="black"/>
                  </a:solidFill>
                  <a:latin typeface="Calibri"/>
                </a:rPr>
                <a:t>Can Tolerate</a:t>
              </a:r>
              <a:endParaRPr lang="en-US" altLang="en-US" sz="1600" dirty="0">
                <a:solidFill>
                  <a:prstClr val="black"/>
                </a:solidFill>
                <a:latin typeface="Calibri"/>
              </a:endParaRPr>
            </a:p>
          </p:txBody>
        </p:sp>
        <p:sp>
          <p:nvSpPr>
            <p:cNvPr id="44054" name="Rectangle 103"/>
            <p:cNvSpPr>
              <a:spLocks noChangeArrowheads="1"/>
            </p:cNvSpPr>
            <p:nvPr/>
          </p:nvSpPr>
          <p:spPr bwMode="auto">
            <a:xfrm>
              <a:off x="3008313" y="4269582"/>
              <a:ext cx="349036" cy="21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black"/>
                  </a:solidFill>
                  <a:latin typeface="Calibri"/>
                </a:rPr>
                <a:t>55%</a:t>
              </a:r>
              <a:endParaRPr lang="en-US" altLang="en-US" sz="1600">
                <a:solidFill>
                  <a:prstClr val="black"/>
                </a:solidFill>
                <a:latin typeface="Calibri"/>
              </a:endParaRPr>
            </a:p>
          </p:txBody>
        </p:sp>
      </p:grpSp>
      <p:sp>
        <p:nvSpPr>
          <p:cNvPr id="44055" name="Text Box 83"/>
          <p:cNvSpPr txBox="1">
            <a:spLocks noChangeArrowheads="1"/>
          </p:cNvSpPr>
          <p:nvPr/>
        </p:nvSpPr>
        <p:spPr bwMode="auto">
          <a:xfrm>
            <a:off x="114300" y="4983503"/>
            <a:ext cx="90296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Times" pitchFamily="-108" charset="0"/>
                <a:ea typeface="ＭＳ Ｐゴシック" pitchFamily="-108" charset="-128"/>
              </a:defRPr>
            </a:lvl1pPr>
            <a:lvl2pPr marL="37931725" indent="-37474525" eaLnBrk="0" hangingPunct="0">
              <a:tabLst>
                <a:tab pos="457200" algn="l"/>
              </a:tabLst>
              <a:defRPr sz="2400">
                <a:solidFill>
                  <a:schemeClr val="tx1"/>
                </a:solidFill>
                <a:latin typeface="Times" pitchFamily="-108" charset="0"/>
                <a:ea typeface="ＭＳ Ｐゴシック" pitchFamily="-108" charset="-128"/>
              </a:defRPr>
            </a:lvl2pPr>
            <a:lvl3pPr eaLnBrk="0" hangingPunct="0">
              <a:tabLst>
                <a:tab pos="457200" algn="l"/>
              </a:tabLst>
              <a:defRPr sz="2400">
                <a:solidFill>
                  <a:schemeClr val="tx1"/>
                </a:solidFill>
                <a:latin typeface="Times" pitchFamily="-108" charset="0"/>
                <a:ea typeface="ＭＳ Ｐゴシック" pitchFamily="-108" charset="-128"/>
              </a:defRPr>
            </a:lvl3pPr>
            <a:lvl4pPr eaLnBrk="0" hangingPunct="0">
              <a:tabLst>
                <a:tab pos="457200" algn="l"/>
              </a:tabLst>
              <a:defRPr sz="2400">
                <a:solidFill>
                  <a:schemeClr val="tx1"/>
                </a:solidFill>
                <a:latin typeface="Times" pitchFamily="-108" charset="0"/>
                <a:ea typeface="ＭＳ Ｐゴシック" pitchFamily="-108" charset="-128"/>
              </a:defRPr>
            </a:lvl4pPr>
            <a:lvl5pPr eaLnBrk="0" hangingPunct="0">
              <a:tabLst>
                <a:tab pos="457200" algn="l"/>
              </a:tabLst>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9pPr>
          </a:lstStyle>
          <a:p>
            <a:pPr defTabSz="457200" eaLnBrk="1" hangingPunct="1">
              <a:spcBef>
                <a:spcPct val="50000"/>
              </a:spcBef>
            </a:pPr>
            <a:r>
              <a:rPr lang="en-US" altLang="en-US" sz="1800" dirty="0">
                <a:solidFill>
                  <a:srgbClr val="FFFF00"/>
                </a:solidFill>
                <a:latin typeface="Calibri"/>
              </a:rPr>
              <a:t>Q17. In general, when you have a nasal allergy attack would you say that your discomfort is usually something you can ignore, you can’t ignore it, but you can tolerate it, or you can’t tolerate it without relief? N=2,500</a:t>
            </a:r>
          </a:p>
        </p:txBody>
      </p:sp>
      <p:sp>
        <p:nvSpPr>
          <p:cNvPr id="26" name="Rectangle 25"/>
          <p:cNvSpPr/>
          <p:nvPr/>
        </p:nvSpPr>
        <p:spPr>
          <a:xfrm>
            <a:off x="216855" y="5911628"/>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323345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0"/>
            <a:ext cx="9144000" cy="850589"/>
          </a:xfrm>
        </p:spPr>
        <p:txBody>
          <a:bodyPr>
            <a:noAutofit/>
          </a:bodyPr>
          <a:lstStyle/>
          <a:p>
            <a:pPr algn="ctr" eaLnBrk="1" hangingPunct="1"/>
            <a:r>
              <a:rPr lang="en-US" altLang="en-US" sz="3200" b="1" dirty="0" smtClean="0"/>
              <a:t>Degree of Discomfort During Nasal </a:t>
            </a:r>
            <a:br>
              <a:rPr lang="en-US" altLang="en-US" sz="3200" b="1" dirty="0" smtClean="0"/>
            </a:br>
            <a:r>
              <a:rPr lang="en-US" altLang="en-US" sz="3200" b="1" dirty="0" smtClean="0"/>
              <a:t>Allergy Attack: Parents and Practitioners</a:t>
            </a:r>
          </a:p>
        </p:txBody>
      </p:sp>
      <p:grpSp>
        <p:nvGrpSpPr>
          <p:cNvPr id="2" name="Group 1"/>
          <p:cNvGrpSpPr/>
          <p:nvPr/>
        </p:nvGrpSpPr>
        <p:grpSpPr>
          <a:xfrm>
            <a:off x="179512" y="1689264"/>
            <a:ext cx="8778993" cy="4116000"/>
            <a:chOff x="381001" y="2130030"/>
            <a:chExt cx="8414119" cy="3721663"/>
          </a:xfrm>
        </p:grpSpPr>
        <p:sp>
          <p:nvSpPr>
            <p:cNvPr id="46083" name="Text Box 3"/>
            <p:cNvSpPr txBox="1">
              <a:spLocks noChangeArrowheads="1"/>
            </p:cNvSpPr>
            <p:nvPr/>
          </p:nvSpPr>
          <p:spPr bwMode="auto">
            <a:xfrm>
              <a:off x="508001" y="5638801"/>
              <a:ext cx="6048375" cy="21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12700"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lnSpc>
                  <a:spcPct val="85000"/>
                </a:lnSpc>
                <a:buFont typeface="Times" pitchFamily="-108" charset="0"/>
                <a:buNone/>
              </a:pPr>
              <a:r>
                <a:rPr lang="en-US" altLang="en-US" sz="1800" b="1" dirty="0">
                  <a:solidFill>
                    <a:prstClr val="white"/>
                  </a:solidFill>
                  <a:latin typeface="Calibri"/>
                </a:rPr>
                <a:t>ENT = Ear, nose, and throat.</a:t>
              </a:r>
            </a:p>
          </p:txBody>
        </p:sp>
        <p:sp>
          <p:nvSpPr>
            <p:cNvPr id="46084" name="Rectangle 4"/>
            <p:cNvSpPr>
              <a:spLocks noChangeArrowheads="1"/>
            </p:cNvSpPr>
            <p:nvPr/>
          </p:nvSpPr>
          <p:spPr bwMode="auto">
            <a:xfrm>
              <a:off x="2124076" y="4308874"/>
              <a:ext cx="1628775" cy="316706"/>
            </a:xfrm>
            <a:prstGeom prst="rect">
              <a:avLst/>
            </a:prstGeom>
            <a:solidFill>
              <a:srgbClr val="FF505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085" name="Rectangle 5"/>
            <p:cNvSpPr>
              <a:spLocks noChangeArrowheads="1"/>
            </p:cNvSpPr>
            <p:nvPr/>
          </p:nvSpPr>
          <p:spPr bwMode="auto">
            <a:xfrm>
              <a:off x="2124075" y="3782617"/>
              <a:ext cx="1866900" cy="316706"/>
            </a:xfrm>
            <a:prstGeom prst="rect">
              <a:avLst/>
            </a:prstGeom>
            <a:solidFill>
              <a:srgbClr val="FF505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086" name="Rectangle 6"/>
            <p:cNvSpPr>
              <a:spLocks noChangeArrowheads="1"/>
            </p:cNvSpPr>
            <p:nvPr/>
          </p:nvSpPr>
          <p:spPr bwMode="auto">
            <a:xfrm>
              <a:off x="2124075" y="2758679"/>
              <a:ext cx="1333500" cy="304800"/>
            </a:xfrm>
            <a:prstGeom prst="rect">
              <a:avLst/>
            </a:prstGeom>
            <a:solidFill>
              <a:srgbClr val="FF505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087" name="Rectangle 7"/>
            <p:cNvSpPr>
              <a:spLocks noChangeArrowheads="1"/>
            </p:cNvSpPr>
            <p:nvPr/>
          </p:nvSpPr>
          <p:spPr bwMode="auto">
            <a:xfrm>
              <a:off x="2124075" y="2237186"/>
              <a:ext cx="1276350" cy="316706"/>
            </a:xfrm>
            <a:prstGeom prst="rect">
              <a:avLst/>
            </a:prstGeom>
            <a:solidFill>
              <a:srgbClr val="FF505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088" name="Rectangle 8"/>
            <p:cNvSpPr>
              <a:spLocks noChangeArrowheads="1"/>
            </p:cNvSpPr>
            <p:nvPr/>
          </p:nvSpPr>
          <p:spPr bwMode="auto">
            <a:xfrm>
              <a:off x="3752850" y="4308874"/>
              <a:ext cx="2800350" cy="316706"/>
            </a:xfrm>
            <a:prstGeom prst="rect">
              <a:avLst/>
            </a:prstGeom>
            <a:solidFill>
              <a:srgbClr val="FF990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089" name="Rectangle 9"/>
            <p:cNvSpPr>
              <a:spLocks noChangeArrowheads="1"/>
            </p:cNvSpPr>
            <p:nvPr/>
          </p:nvSpPr>
          <p:spPr bwMode="auto">
            <a:xfrm>
              <a:off x="3990975" y="3782617"/>
              <a:ext cx="2762250" cy="316706"/>
            </a:xfrm>
            <a:prstGeom prst="rect">
              <a:avLst/>
            </a:prstGeom>
            <a:solidFill>
              <a:srgbClr val="FF990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090" name="Rectangle 10"/>
            <p:cNvSpPr>
              <a:spLocks noChangeArrowheads="1"/>
            </p:cNvSpPr>
            <p:nvPr/>
          </p:nvSpPr>
          <p:spPr bwMode="auto">
            <a:xfrm>
              <a:off x="3457576" y="2758679"/>
              <a:ext cx="3438525" cy="304800"/>
            </a:xfrm>
            <a:prstGeom prst="rect">
              <a:avLst/>
            </a:prstGeom>
            <a:solidFill>
              <a:srgbClr val="FF990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091" name="Rectangle 11"/>
            <p:cNvSpPr>
              <a:spLocks noChangeArrowheads="1"/>
            </p:cNvSpPr>
            <p:nvPr/>
          </p:nvSpPr>
          <p:spPr bwMode="auto">
            <a:xfrm>
              <a:off x="3400426" y="2237186"/>
              <a:ext cx="3495675" cy="316706"/>
            </a:xfrm>
            <a:prstGeom prst="rect">
              <a:avLst/>
            </a:prstGeom>
            <a:solidFill>
              <a:srgbClr val="FF990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092" name="Line 12"/>
            <p:cNvSpPr>
              <a:spLocks noChangeShapeType="1"/>
            </p:cNvSpPr>
            <p:nvPr/>
          </p:nvSpPr>
          <p:spPr bwMode="auto">
            <a:xfrm>
              <a:off x="2124076" y="4723211"/>
              <a:ext cx="4924425" cy="1190"/>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093" name="Line 13"/>
            <p:cNvSpPr>
              <a:spLocks noChangeShapeType="1"/>
            </p:cNvSpPr>
            <p:nvPr/>
          </p:nvSpPr>
          <p:spPr bwMode="auto">
            <a:xfrm flipV="1">
              <a:off x="2124075" y="4723210"/>
              <a:ext cx="1588" cy="4286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094" name="Line 14"/>
            <p:cNvSpPr>
              <a:spLocks noChangeShapeType="1"/>
            </p:cNvSpPr>
            <p:nvPr/>
          </p:nvSpPr>
          <p:spPr bwMode="auto">
            <a:xfrm flipV="1">
              <a:off x="3105150" y="4723210"/>
              <a:ext cx="1588" cy="4286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095" name="Line 15"/>
            <p:cNvSpPr>
              <a:spLocks noChangeShapeType="1"/>
            </p:cNvSpPr>
            <p:nvPr/>
          </p:nvSpPr>
          <p:spPr bwMode="auto">
            <a:xfrm flipV="1">
              <a:off x="4095750" y="4723210"/>
              <a:ext cx="1588" cy="4286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096" name="Line 16"/>
            <p:cNvSpPr>
              <a:spLocks noChangeShapeType="1"/>
            </p:cNvSpPr>
            <p:nvPr/>
          </p:nvSpPr>
          <p:spPr bwMode="auto">
            <a:xfrm flipV="1">
              <a:off x="5076825" y="4723210"/>
              <a:ext cx="1588" cy="4286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097" name="Line 17"/>
            <p:cNvSpPr>
              <a:spLocks noChangeShapeType="1"/>
            </p:cNvSpPr>
            <p:nvPr/>
          </p:nvSpPr>
          <p:spPr bwMode="auto">
            <a:xfrm flipV="1">
              <a:off x="6067425" y="4723210"/>
              <a:ext cx="1588" cy="4286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098" name="Line 18"/>
            <p:cNvSpPr>
              <a:spLocks noChangeShapeType="1"/>
            </p:cNvSpPr>
            <p:nvPr/>
          </p:nvSpPr>
          <p:spPr bwMode="auto">
            <a:xfrm flipV="1">
              <a:off x="7048500" y="4723210"/>
              <a:ext cx="1588" cy="4286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099" name="Line 19"/>
            <p:cNvSpPr>
              <a:spLocks noChangeShapeType="1"/>
            </p:cNvSpPr>
            <p:nvPr/>
          </p:nvSpPr>
          <p:spPr bwMode="auto">
            <a:xfrm>
              <a:off x="2124075" y="2130030"/>
              <a:ext cx="1588" cy="259318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100" name="Line 20"/>
            <p:cNvSpPr>
              <a:spLocks noChangeShapeType="1"/>
            </p:cNvSpPr>
            <p:nvPr/>
          </p:nvSpPr>
          <p:spPr bwMode="auto">
            <a:xfrm>
              <a:off x="2066925" y="4723211"/>
              <a:ext cx="57150" cy="1190"/>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101" name="Line 21"/>
            <p:cNvSpPr>
              <a:spLocks noChangeShapeType="1"/>
            </p:cNvSpPr>
            <p:nvPr/>
          </p:nvSpPr>
          <p:spPr bwMode="auto">
            <a:xfrm>
              <a:off x="2066925" y="4201717"/>
              <a:ext cx="57150" cy="1190"/>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102" name="Line 22"/>
            <p:cNvSpPr>
              <a:spLocks noChangeShapeType="1"/>
            </p:cNvSpPr>
            <p:nvPr/>
          </p:nvSpPr>
          <p:spPr bwMode="auto">
            <a:xfrm>
              <a:off x="2066925" y="3687367"/>
              <a:ext cx="57150" cy="1190"/>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103" name="Line 23"/>
            <p:cNvSpPr>
              <a:spLocks noChangeShapeType="1"/>
            </p:cNvSpPr>
            <p:nvPr/>
          </p:nvSpPr>
          <p:spPr bwMode="auto">
            <a:xfrm>
              <a:off x="2066925" y="3165874"/>
              <a:ext cx="57150" cy="1190"/>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104" name="Line 24"/>
            <p:cNvSpPr>
              <a:spLocks noChangeShapeType="1"/>
            </p:cNvSpPr>
            <p:nvPr/>
          </p:nvSpPr>
          <p:spPr bwMode="auto">
            <a:xfrm>
              <a:off x="2066925" y="2651524"/>
              <a:ext cx="57150" cy="1190"/>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105" name="Line 25"/>
            <p:cNvSpPr>
              <a:spLocks noChangeShapeType="1"/>
            </p:cNvSpPr>
            <p:nvPr/>
          </p:nvSpPr>
          <p:spPr bwMode="auto">
            <a:xfrm>
              <a:off x="2066925" y="2130030"/>
              <a:ext cx="57150" cy="1190"/>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46106" name="Rectangle 26"/>
            <p:cNvSpPr>
              <a:spLocks noChangeArrowheads="1"/>
            </p:cNvSpPr>
            <p:nvPr/>
          </p:nvSpPr>
          <p:spPr bwMode="auto">
            <a:xfrm>
              <a:off x="2828925" y="4387455"/>
              <a:ext cx="38563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33%</a:t>
              </a:r>
              <a:endParaRPr lang="en-US" altLang="en-US" sz="1800">
                <a:solidFill>
                  <a:prstClr val="white"/>
                </a:solidFill>
                <a:latin typeface="Calibri"/>
              </a:endParaRPr>
            </a:p>
          </p:txBody>
        </p:sp>
        <p:sp>
          <p:nvSpPr>
            <p:cNvPr id="46107" name="Rectangle 27"/>
            <p:cNvSpPr>
              <a:spLocks noChangeArrowheads="1"/>
            </p:cNvSpPr>
            <p:nvPr/>
          </p:nvSpPr>
          <p:spPr bwMode="auto">
            <a:xfrm>
              <a:off x="2952750" y="3861199"/>
              <a:ext cx="38563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38%</a:t>
              </a:r>
              <a:endParaRPr lang="en-US" altLang="en-US" sz="1800">
                <a:solidFill>
                  <a:prstClr val="white"/>
                </a:solidFill>
                <a:latin typeface="Calibri"/>
              </a:endParaRPr>
            </a:p>
          </p:txBody>
        </p:sp>
        <p:sp>
          <p:nvSpPr>
            <p:cNvPr id="46108" name="Rectangle 28"/>
            <p:cNvSpPr>
              <a:spLocks noChangeArrowheads="1"/>
            </p:cNvSpPr>
            <p:nvPr/>
          </p:nvSpPr>
          <p:spPr bwMode="auto">
            <a:xfrm>
              <a:off x="2686050" y="2830117"/>
              <a:ext cx="38563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27%</a:t>
              </a:r>
              <a:endParaRPr lang="en-US" altLang="en-US" sz="1800">
                <a:solidFill>
                  <a:prstClr val="white"/>
                </a:solidFill>
                <a:latin typeface="Calibri"/>
              </a:endParaRPr>
            </a:p>
          </p:txBody>
        </p:sp>
        <p:sp>
          <p:nvSpPr>
            <p:cNvPr id="46109" name="Rectangle 29"/>
            <p:cNvSpPr>
              <a:spLocks noChangeArrowheads="1"/>
            </p:cNvSpPr>
            <p:nvPr/>
          </p:nvSpPr>
          <p:spPr bwMode="auto">
            <a:xfrm>
              <a:off x="2657475" y="2315767"/>
              <a:ext cx="38563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26%</a:t>
              </a:r>
              <a:endParaRPr lang="en-US" altLang="en-US" sz="1800">
                <a:solidFill>
                  <a:prstClr val="white"/>
                </a:solidFill>
                <a:latin typeface="Calibri"/>
              </a:endParaRPr>
            </a:p>
          </p:txBody>
        </p:sp>
        <p:sp>
          <p:nvSpPr>
            <p:cNvPr id="46110" name="Rectangle 30"/>
            <p:cNvSpPr>
              <a:spLocks noChangeArrowheads="1"/>
            </p:cNvSpPr>
            <p:nvPr/>
          </p:nvSpPr>
          <p:spPr bwMode="auto">
            <a:xfrm>
              <a:off x="5267325" y="3861199"/>
              <a:ext cx="38563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56%</a:t>
              </a:r>
              <a:endParaRPr lang="en-US" altLang="en-US" sz="1800">
                <a:solidFill>
                  <a:prstClr val="white"/>
                </a:solidFill>
                <a:latin typeface="Calibri"/>
              </a:endParaRPr>
            </a:p>
          </p:txBody>
        </p:sp>
        <p:sp>
          <p:nvSpPr>
            <p:cNvPr id="46111" name="Rectangle 31"/>
            <p:cNvSpPr>
              <a:spLocks noChangeArrowheads="1"/>
            </p:cNvSpPr>
            <p:nvPr/>
          </p:nvSpPr>
          <p:spPr bwMode="auto">
            <a:xfrm>
              <a:off x="5067300" y="2830117"/>
              <a:ext cx="38563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70%</a:t>
              </a:r>
              <a:endParaRPr lang="en-US" altLang="en-US" sz="1800">
                <a:solidFill>
                  <a:prstClr val="white"/>
                </a:solidFill>
                <a:latin typeface="Calibri"/>
              </a:endParaRPr>
            </a:p>
          </p:txBody>
        </p:sp>
        <p:sp>
          <p:nvSpPr>
            <p:cNvPr id="46112" name="Rectangle 32"/>
            <p:cNvSpPr>
              <a:spLocks noChangeArrowheads="1"/>
            </p:cNvSpPr>
            <p:nvPr/>
          </p:nvSpPr>
          <p:spPr bwMode="auto">
            <a:xfrm>
              <a:off x="5038725" y="2315767"/>
              <a:ext cx="38563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71%</a:t>
              </a:r>
              <a:endParaRPr lang="en-US" altLang="en-US" sz="1800">
                <a:solidFill>
                  <a:prstClr val="white"/>
                </a:solidFill>
                <a:latin typeface="Calibri"/>
              </a:endParaRPr>
            </a:p>
          </p:txBody>
        </p:sp>
        <p:sp>
          <p:nvSpPr>
            <p:cNvPr id="46113" name="Rectangle 33"/>
            <p:cNvSpPr>
              <a:spLocks noChangeArrowheads="1"/>
            </p:cNvSpPr>
            <p:nvPr/>
          </p:nvSpPr>
          <p:spPr bwMode="auto">
            <a:xfrm>
              <a:off x="5048250" y="4387455"/>
              <a:ext cx="38563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57%</a:t>
              </a:r>
              <a:endParaRPr lang="en-US" altLang="en-US" sz="1800">
                <a:solidFill>
                  <a:prstClr val="white"/>
                </a:solidFill>
                <a:latin typeface="Calibri"/>
              </a:endParaRPr>
            </a:p>
          </p:txBody>
        </p:sp>
        <p:sp>
          <p:nvSpPr>
            <p:cNvPr id="46114" name="Rectangle 34"/>
            <p:cNvSpPr>
              <a:spLocks noChangeArrowheads="1"/>
            </p:cNvSpPr>
            <p:nvPr/>
          </p:nvSpPr>
          <p:spPr bwMode="auto">
            <a:xfrm>
              <a:off x="2076451" y="4851797"/>
              <a:ext cx="112156"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0</a:t>
              </a:r>
              <a:endParaRPr lang="en-US" altLang="en-US" sz="1800">
                <a:solidFill>
                  <a:prstClr val="white"/>
                </a:solidFill>
                <a:latin typeface="Calibri"/>
              </a:endParaRPr>
            </a:p>
          </p:txBody>
        </p:sp>
        <p:sp>
          <p:nvSpPr>
            <p:cNvPr id="46115" name="Rectangle 35"/>
            <p:cNvSpPr>
              <a:spLocks noChangeArrowheads="1"/>
            </p:cNvSpPr>
            <p:nvPr/>
          </p:nvSpPr>
          <p:spPr bwMode="auto">
            <a:xfrm>
              <a:off x="3000375" y="4851797"/>
              <a:ext cx="22431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20</a:t>
              </a:r>
              <a:endParaRPr lang="en-US" altLang="en-US" sz="1800">
                <a:solidFill>
                  <a:prstClr val="white"/>
                </a:solidFill>
                <a:latin typeface="Calibri"/>
              </a:endParaRPr>
            </a:p>
          </p:txBody>
        </p:sp>
        <p:sp>
          <p:nvSpPr>
            <p:cNvPr id="46116" name="Rectangle 36"/>
            <p:cNvSpPr>
              <a:spLocks noChangeArrowheads="1"/>
            </p:cNvSpPr>
            <p:nvPr/>
          </p:nvSpPr>
          <p:spPr bwMode="auto">
            <a:xfrm>
              <a:off x="3990975" y="4851797"/>
              <a:ext cx="22431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40</a:t>
              </a:r>
              <a:endParaRPr lang="en-US" altLang="en-US" sz="1800">
                <a:solidFill>
                  <a:prstClr val="white"/>
                </a:solidFill>
                <a:latin typeface="Calibri"/>
              </a:endParaRPr>
            </a:p>
          </p:txBody>
        </p:sp>
        <p:sp>
          <p:nvSpPr>
            <p:cNvPr id="46117" name="Rectangle 37"/>
            <p:cNvSpPr>
              <a:spLocks noChangeArrowheads="1"/>
            </p:cNvSpPr>
            <p:nvPr/>
          </p:nvSpPr>
          <p:spPr bwMode="auto">
            <a:xfrm>
              <a:off x="4972050" y="4851797"/>
              <a:ext cx="22431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60</a:t>
              </a:r>
              <a:endParaRPr lang="en-US" altLang="en-US" sz="1800">
                <a:solidFill>
                  <a:prstClr val="white"/>
                </a:solidFill>
                <a:latin typeface="Calibri"/>
              </a:endParaRPr>
            </a:p>
          </p:txBody>
        </p:sp>
        <p:sp>
          <p:nvSpPr>
            <p:cNvPr id="46118" name="Rectangle 38"/>
            <p:cNvSpPr>
              <a:spLocks noChangeArrowheads="1"/>
            </p:cNvSpPr>
            <p:nvPr/>
          </p:nvSpPr>
          <p:spPr bwMode="auto">
            <a:xfrm>
              <a:off x="5962650" y="4851797"/>
              <a:ext cx="22431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80</a:t>
              </a:r>
              <a:endParaRPr lang="en-US" altLang="en-US" sz="1800">
                <a:solidFill>
                  <a:prstClr val="white"/>
                </a:solidFill>
                <a:latin typeface="Calibri"/>
              </a:endParaRPr>
            </a:p>
          </p:txBody>
        </p:sp>
        <p:sp>
          <p:nvSpPr>
            <p:cNvPr id="46119" name="Rectangle 39"/>
            <p:cNvSpPr>
              <a:spLocks noChangeArrowheads="1"/>
            </p:cNvSpPr>
            <p:nvPr/>
          </p:nvSpPr>
          <p:spPr bwMode="auto">
            <a:xfrm>
              <a:off x="6896100" y="4851797"/>
              <a:ext cx="336467"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100</a:t>
              </a:r>
              <a:endParaRPr lang="en-US" altLang="en-US" sz="1800">
                <a:solidFill>
                  <a:prstClr val="white"/>
                </a:solidFill>
                <a:latin typeface="Calibri"/>
              </a:endParaRPr>
            </a:p>
          </p:txBody>
        </p:sp>
        <p:sp>
          <p:nvSpPr>
            <p:cNvPr id="46120" name="Rectangle 40"/>
            <p:cNvSpPr>
              <a:spLocks noChangeArrowheads="1"/>
            </p:cNvSpPr>
            <p:nvPr/>
          </p:nvSpPr>
          <p:spPr bwMode="auto">
            <a:xfrm>
              <a:off x="1285876" y="4380310"/>
              <a:ext cx="690264"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Parents</a:t>
              </a:r>
              <a:endParaRPr lang="en-US" altLang="en-US" sz="1800">
                <a:solidFill>
                  <a:prstClr val="white"/>
                </a:solidFill>
                <a:latin typeface="Calibri"/>
              </a:endParaRPr>
            </a:p>
          </p:txBody>
        </p:sp>
        <p:grpSp>
          <p:nvGrpSpPr>
            <p:cNvPr id="46121" name="Group 41"/>
            <p:cNvGrpSpPr>
              <a:grpSpLocks/>
            </p:cNvGrpSpPr>
            <p:nvPr/>
          </p:nvGrpSpPr>
          <p:grpSpPr bwMode="auto">
            <a:xfrm>
              <a:off x="1143001" y="3263506"/>
              <a:ext cx="5705475" cy="321469"/>
              <a:chOff x="720" y="2467"/>
              <a:chExt cx="3594" cy="270"/>
            </a:xfrm>
          </p:grpSpPr>
          <p:sp>
            <p:nvSpPr>
              <p:cNvPr id="46130" name="Rectangle 42"/>
              <p:cNvSpPr>
                <a:spLocks noChangeArrowheads="1"/>
              </p:cNvSpPr>
              <p:nvPr/>
            </p:nvSpPr>
            <p:spPr bwMode="auto">
              <a:xfrm>
                <a:off x="1338" y="2467"/>
                <a:ext cx="1704" cy="256"/>
              </a:xfrm>
              <a:prstGeom prst="rect">
                <a:avLst/>
              </a:prstGeom>
              <a:solidFill>
                <a:srgbClr val="FF505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131" name="Rectangle 43"/>
              <p:cNvSpPr>
                <a:spLocks noChangeArrowheads="1"/>
              </p:cNvSpPr>
              <p:nvPr/>
            </p:nvSpPr>
            <p:spPr bwMode="auto">
              <a:xfrm>
                <a:off x="3042" y="2467"/>
                <a:ext cx="1272" cy="256"/>
              </a:xfrm>
              <a:prstGeom prst="rect">
                <a:avLst/>
              </a:prstGeom>
              <a:solidFill>
                <a:srgbClr val="FF990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132" name="Rectangle 44"/>
              <p:cNvSpPr>
                <a:spLocks noChangeArrowheads="1"/>
              </p:cNvSpPr>
              <p:nvPr/>
            </p:nvSpPr>
            <p:spPr bwMode="auto">
              <a:xfrm>
                <a:off x="2124" y="2527"/>
                <a:ext cx="24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55%</a:t>
                </a:r>
                <a:endParaRPr lang="en-US" altLang="en-US" sz="1800">
                  <a:solidFill>
                    <a:prstClr val="white"/>
                  </a:solidFill>
                  <a:latin typeface="Calibri"/>
                </a:endParaRPr>
              </a:p>
            </p:txBody>
          </p:sp>
          <p:sp>
            <p:nvSpPr>
              <p:cNvPr id="46133" name="Rectangle 45"/>
              <p:cNvSpPr>
                <a:spLocks noChangeArrowheads="1"/>
              </p:cNvSpPr>
              <p:nvPr/>
            </p:nvSpPr>
            <p:spPr bwMode="auto">
              <a:xfrm>
                <a:off x="3612" y="2527"/>
                <a:ext cx="24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41%</a:t>
                </a:r>
                <a:endParaRPr lang="en-US" altLang="en-US" sz="1800">
                  <a:solidFill>
                    <a:prstClr val="white"/>
                  </a:solidFill>
                  <a:latin typeface="Calibri"/>
                </a:endParaRPr>
              </a:p>
            </p:txBody>
          </p:sp>
          <p:sp>
            <p:nvSpPr>
              <p:cNvPr id="46134" name="Rectangle 46"/>
              <p:cNvSpPr>
                <a:spLocks noChangeArrowheads="1"/>
              </p:cNvSpPr>
              <p:nvPr/>
            </p:nvSpPr>
            <p:spPr bwMode="auto">
              <a:xfrm>
                <a:off x="720" y="2521"/>
                <a:ext cx="52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Allergists</a:t>
                </a:r>
                <a:endParaRPr lang="en-US" altLang="en-US" sz="1800">
                  <a:solidFill>
                    <a:prstClr val="white"/>
                  </a:solidFill>
                  <a:latin typeface="Calibri"/>
                </a:endParaRPr>
              </a:p>
            </p:txBody>
          </p:sp>
        </p:grpSp>
        <p:sp>
          <p:nvSpPr>
            <p:cNvPr id="46122" name="Rectangle 47"/>
            <p:cNvSpPr>
              <a:spLocks noChangeArrowheads="1"/>
            </p:cNvSpPr>
            <p:nvPr/>
          </p:nvSpPr>
          <p:spPr bwMode="auto">
            <a:xfrm>
              <a:off x="819151" y="3846910"/>
              <a:ext cx="1174347"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Pediatricians</a:t>
              </a:r>
              <a:endParaRPr lang="en-US" altLang="en-US" sz="1800">
                <a:solidFill>
                  <a:prstClr val="white"/>
                </a:solidFill>
                <a:latin typeface="Calibri"/>
              </a:endParaRPr>
            </a:p>
          </p:txBody>
        </p:sp>
        <p:sp>
          <p:nvSpPr>
            <p:cNvPr id="46123" name="Rectangle 48"/>
            <p:cNvSpPr>
              <a:spLocks noChangeArrowheads="1"/>
            </p:cNvSpPr>
            <p:nvPr/>
          </p:nvSpPr>
          <p:spPr bwMode="auto">
            <a:xfrm>
              <a:off x="381001" y="2822972"/>
              <a:ext cx="1584867"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Family physicians</a:t>
              </a:r>
              <a:endParaRPr lang="en-US" altLang="en-US" sz="1800">
                <a:solidFill>
                  <a:prstClr val="white"/>
                </a:solidFill>
                <a:latin typeface="Calibri"/>
              </a:endParaRPr>
            </a:p>
          </p:txBody>
        </p:sp>
        <p:sp>
          <p:nvSpPr>
            <p:cNvPr id="46124" name="Rectangle 49"/>
            <p:cNvSpPr>
              <a:spLocks noChangeArrowheads="1"/>
            </p:cNvSpPr>
            <p:nvPr/>
          </p:nvSpPr>
          <p:spPr bwMode="auto">
            <a:xfrm>
              <a:off x="590551" y="2301479"/>
              <a:ext cx="1341873"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ENT specialists</a:t>
              </a:r>
              <a:endParaRPr lang="en-US" altLang="en-US" sz="1800">
                <a:solidFill>
                  <a:prstClr val="white"/>
                </a:solidFill>
                <a:latin typeface="Calibri"/>
              </a:endParaRPr>
            </a:p>
          </p:txBody>
        </p:sp>
        <p:sp>
          <p:nvSpPr>
            <p:cNvPr id="46125" name="Rectangle 50"/>
            <p:cNvSpPr>
              <a:spLocks noChangeArrowheads="1"/>
            </p:cNvSpPr>
            <p:nvPr/>
          </p:nvSpPr>
          <p:spPr bwMode="auto">
            <a:xfrm>
              <a:off x="3987800" y="5063729"/>
              <a:ext cx="1068459"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Category, %</a:t>
              </a:r>
              <a:endParaRPr lang="en-US" altLang="en-US" sz="1800">
                <a:solidFill>
                  <a:prstClr val="white"/>
                </a:solidFill>
                <a:latin typeface="Calibri"/>
              </a:endParaRPr>
            </a:p>
          </p:txBody>
        </p:sp>
        <p:sp>
          <p:nvSpPr>
            <p:cNvPr id="46126" name="Rectangle 51"/>
            <p:cNvSpPr>
              <a:spLocks noChangeArrowheads="1"/>
            </p:cNvSpPr>
            <p:nvPr/>
          </p:nvSpPr>
          <p:spPr bwMode="auto">
            <a:xfrm>
              <a:off x="7548564" y="2210992"/>
              <a:ext cx="1246556"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Can't tolerate</a:t>
              </a:r>
              <a:endParaRPr lang="en-US" altLang="en-US" sz="1800">
                <a:solidFill>
                  <a:prstClr val="white"/>
                </a:solidFill>
                <a:latin typeface="Calibri"/>
              </a:endParaRPr>
            </a:p>
          </p:txBody>
        </p:sp>
        <p:sp>
          <p:nvSpPr>
            <p:cNvPr id="46127" name="Rectangle 52"/>
            <p:cNvSpPr>
              <a:spLocks noChangeArrowheads="1"/>
            </p:cNvSpPr>
            <p:nvPr/>
          </p:nvSpPr>
          <p:spPr bwMode="auto">
            <a:xfrm>
              <a:off x="7548564" y="2434829"/>
              <a:ext cx="1105271" cy="2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Can't ignore</a:t>
              </a:r>
              <a:endParaRPr lang="en-US" altLang="en-US" sz="1800">
                <a:solidFill>
                  <a:prstClr val="white"/>
                </a:solidFill>
                <a:latin typeface="Calibri"/>
              </a:endParaRPr>
            </a:p>
          </p:txBody>
        </p:sp>
        <p:sp>
          <p:nvSpPr>
            <p:cNvPr id="46128" name="Rectangle 53"/>
            <p:cNvSpPr>
              <a:spLocks noChangeArrowheads="1"/>
            </p:cNvSpPr>
            <p:nvPr/>
          </p:nvSpPr>
          <p:spPr bwMode="auto">
            <a:xfrm>
              <a:off x="7291388" y="2469356"/>
              <a:ext cx="152400" cy="114300"/>
            </a:xfrm>
            <a:prstGeom prst="rect">
              <a:avLst/>
            </a:prstGeom>
            <a:solidFill>
              <a:srgbClr val="FF990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46129" name="Rectangle 54"/>
            <p:cNvSpPr>
              <a:spLocks noChangeArrowheads="1"/>
            </p:cNvSpPr>
            <p:nvPr/>
          </p:nvSpPr>
          <p:spPr bwMode="auto">
            <a:xfrm>
              <a:off x="7291388" y="2245519"/>
              <a:ext cx="152400" cy="114300"/>
            </a:xfrm>
            <a:prstGeom prst="rect">
              <a:avLst/>
            </a:prstGeom>
            <a:solidFill>
              <a:srgbClr val="FF5050"/>
            </a:solidFill>
            <a:ln w="9525">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grpSp>
      <p:sp>
        <p:nvSpPr>
          <p:cNvPr id="57" name="Rectangle 56"/>
          <p:cNvSpPr/>
          <p:nvPr/>
        </p:nvSpPr>
        <p:spPr>
          <a:xfrm>
            <a:off x="208576" y="5837766"/>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Allergy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410008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extLst>
              <p:ext uri="{D42A27DB-BD31-4B8C-83A1-F6EECF244321}">
                <p14:modId xmlns:p14="http://schemas.microsoft.com/office/powerpoint/2010/main" val="598699124"/>
              </p:ext>
            </p:extLst>
          </p:nvPr>
        </p:nvGraphicFramePr>
        <p:xfrm>
          <a:off x="107505" y="1016643"/>
          <a:ext cx="8928991" cy="4320480"/>
        </p:xfrm>
        <a:graphic>
          <a:graphicData uri="http://schemas.openxmlformats.org/presentationml/2006/ole">
            <mc:AlternateContent xmlns:mc="http://schemas.openxmlformats.org/markup-compatibility/2006">
              <mc:Choice xmlns:v="urn:schemas-microsoft-com:vml" Requires="v">
                <p:oleObj spid="_x0000_s6147" name="Chart" r:id="rId4" imgW="8239135" imgH="5095806" progId="MSGraph.Chart.8">
                  <p:embed followColorScheme="full"/>
                </p:oleObj>
              </mc:Choice>
              <mc:Fallback>
                <p:oleObj name="Chart" r:id="rId4" imgW="8239135" imgH="5095806" progId="MSGraph.Chart.8">
                  <p:embed followColorScheme="full"/>
                  <p:pic>
                    <p:nvPicPr>
                      <p:cNvPr id="0" name=""/>
                      <p:cNvPicPr>
                        <a:picLocks noChangeAspect="1" noChangeArrowheads="1"/>
                      </p:cNvPicPr>
                      <p:nvPr/>
                    </p:nvPicPr>
                    <p:blipFill>
                      <a:blip r:embed="rId5"/>
                      <a:srcRect/>
                      <a:stretch>
                        <a:fillRect/>
                      </a:stretch>
                    </p:blipFill>
                    <p:spPr bwMode="auto">
                      <a:xfrm>
                        <a:off x="107505" y="1016643"/>
                        <a:ext cx="8928991" cy="4320480"/>
                      </a:xfrm>
                      <a:prstGeom prst="rect">
                        <a:avLst/>
                      </a:prstGeom>
                      <a:noFill/>
                      <a:ln>
                        <a:noFill/>
                      </a:ln>
                      <a:effectLst/>
                      <a:extLst/>
                    </p:spPr>
                  </p:pic>
                </p:oleObj>
              </mc:Fallback>
            </mc:AlternateContent>
          </a:graphicData>
        </a:graphic>
      </p:graphicFrame>
      <p:sp>
        <p:nvSpPr>
          <p:cNvPr id="48131" name="Rectangle 25"/>
          <p:cNvSpPr>
            <a:spLocks noGrp="1" noChangeArrowheads="1"/>
          </p:cNvSpPr>
          <p:nvPr>
            <p:ph type="title" idx="4294967295"/>
          </p:nvPr>
        </p:nvSpPr>
        <p:spPr>
          <a:xfrm>
            <a:off x="24311" y="145849"/>
            <a:ext cx="9119687" cy="593725"/>
          </a:xfrm>
        </p:spPr>
        <p:txBody>
          <a:bodyPr>
            <a:noAutofit/>
          </a:bodyPr>
          <a:lstStyle/>
          <a:p>
            <a:pPr eaLnBrk="1" hangingPunct="1"/>
            <a:r>
              <a:rPr lang="en-US" altLang="en-US" b="1" dirty="0"/>
              <a:t>Symptoms During Worst Month</a:t>
            </a:r>
          </a:p>
        </p:txBody>
      </p:sp>
      <p:sp>
        <p:nvSpPr>
          <p:cNvPr id="48132" name="Text Box 27"/>
          <p:cNvSpPr txBox="1">
            <a:spLocks noChangeArrowheads="1"/>
          </p:cNvSpPr>
          <p:nvPr/>
        </p:nvSpPr>
        <p:spPr bwMode="auto">
          <a:xfrm>
            <a:off x="0" y="5385193"/>
            <a:ext cx="9119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Times" pitchFamily="-108" charset="0"/>
                <a:ea typeface="ＭＳ Ｐゴシック" pitchFamily="-108" charset="-128"/>
              </a:defRPr>
            </a:lvl1pPr>
            <a:lvl2pPr marL="37931725" indent="-37474525" eaLnBrk="0" hangingPunct="0">
              <a:tabLst>
                <a:tab pos="457200" algn="l"/>
              </a:tabLst>
              <a:defRPr sz="2400">
                <a:solidFill>
                  <a:schemeClr val="tx1"/>
                </a:solidFill>
                <a:latin typeface="Times" pitchFamily="-108" charset="0"/>
                <a:ea typeface="ＭＳ Ｐゴシック" pitchFamily="-108" charset="-128"/>
              </a:defRPr>
            </a:lvl2pPr>
            <a:lvl3pPr eaLnBrk="0" hangingPunct="0">
              <a:tabLst>
                <a:tab pos="457200" algn="l"/>
              </a:tabLst>
              <a:defRPr sz="2400">
                <a:solidFill>
                  <a:schemeClr val="tx1"/>
                </a:solidFill>
                <a:latin typeface="Times" pitchFamily="-108" charset="0"/>
                <a:ea typeface="ＭＳ Ｐゴシック" pitchFamily="-108" charset="-128"/>
              </a:defRPr>
            </a:lvl3pPr>
            <a:lvl4pPr eaLnBrk="0" hangingPunct="0">
              <a:tabLst>
                <a:tab pos="457200" algn="l"/>
              </a:tabLst>
              <a:defRPr sz="2400">
                <a:solidFill>
                  <a:schemeClr val="tx1"/>
                </a:solidFill>
                <a:latin typeface="Times" pitchFamily="-108" charset="0"/>
                <a:ea typeface="ＭＳ Ｐゴシック" pitchFamily="-108" charset="-128"/>
              </a:defRPr>
            </a:lvl4pPr>
            <a:lvl5pPr eaLnBrk="0" hangingPunct="0">
              <a:tabLst>
                <a:tab pos="457200" algn="l"/>
              </a:tabLst>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9pPr>
          </a:lstStyle>
          <a:p>
            <a:pPr defTabSz="457200" eaLnBrk="1" hangingPunct="1"/>
            <a:r>
              <a:rPr lang="en-US" altLang="en-US" sz="1800" dirty="0">
                <a:solidFill>
                  <a:srgbClr val="FFFF00"/>
                </a:solidFill>
                <a:latin typeface="Calibri"/>
              </a:rPr>
              <a:t>Q30. During allergy season, how often do you feel (ITEM) – frequently, sometimes, rarely or never?  N=2,500</a:t>
            </a:r>
          </a:p>
        </p:txBody>
      </p:sp>
      <p:sp>
        <p:nvSpPr>
          <p:cNvPr id="7" name="Rectangle 6"/>
          <p:cNvSpPr/>
          <p:nvPr/>
        </p:nvSpPr>
        <p:spPr>
          <a:xfrm>
            <a:off x="208576" y="5906833"/>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2820413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idx="4294967295"/>
          </p:nvPr>
        </p:nvSpPr>
        <p:spPr>
          <a:xfrm>
            <a:off x="0" y="0"/>
            <a:ext cx="9144000" cy="857250"/>
          </a:xfrm>
        </p:spPr>
        <p:txBody>
          <a:bodyPr>
            <a:noAutofit/>
          </a:bodyPr>
          <a:lstStyle/>
          <a:p>
            <a:pPr algn="ctr" eaLnBrk="1" hangingPunct="1"/>
            <a:r>
              <a:rPr lang="en-US" altLang="en-US" sz="3200" b="1" dirty="0"/>
              <a:t>Fewer Parents View Their Children’s Overall Feelings of Well-Being to Be Positive  (Past 4 Weeks)</a:t>
            </a:r>
          </a:p>
        </p:txBody>
      </p:sp>
      <p:graphicFrame>
        <p:nvGraphicFramePr>
          <p:cNvPr id="50178" name="Object 2"/>
          <p:cNvGraphicFramePr>
            <a:graphicFrameLocks noChangeAspect="1"/>
          </p:cNvGraphicFramePr>
          <p:nvPr>
            <p:extLst>
              <p:ext uri="{D42A27DB-BD31-4B8C-83A1-F6EECF244321}">
                <p14:modId xmlns:p14="http://schemas.microsoft.com/office/powerpoint/2010/main" val="1807736274"/>
              </p:ext>
            </p:extLst>
          </p:nvPr>
        </p:nvGraphicFramePr>
        <p:xfrm>
          <a:off x="107504" y="1340768"/>
          <a:ext cx="8852163" cy="3672408"/>
        </p:xfrm>
        <a:graphic>
          <a:graphicData uri="http://schemas.openxmlformats.org/presentationml/2006/ole">
            <mc:AlternateContent xmlns:mc="http://schemas.openxmlformats.org/markup-compatibility/2006">
              <mc:Choice xmlns:v="urn:schemas-microsoft-com:vml" Requires="v">
                <p:oleObj spid="_x0000_s7171" name="Chart" r:id="rId4" imgW="8248583" imgH="4562417" progId="MSGraph.Chart.8">
                  <p:embed followColorScheme="full"/>
                </p:oleObj>
              </mc:Choice>
              <mc:Fallback>
                <p:oleObj name="Chart" r:id="rId4" imgW="8248583" imgH="4562417" progId="MSGraph.Chart.8">
                  <p:embed followColorScheme="full"/>
                  <p:pic>
                    <p:nvPicPr>
                      <p:cNvPr id="0" name=""/>
                      <p:cNvPicPr>
                        <a:picLocks noChangeAspect="1" noChangeArrowheads="1"/>
                      </p:cNvPicPr>
                      <p:nvPr/>
                    </p:nvPicPr>
                    <p:blipFill>
                      <a:blip r:embed="rId5"/>
                      <a:srcRect/>
                      <a:stretch>
                        <a:fillRect/>
                      </a:stretch>
                    </p:blipFill>
                    <p:spPr bwMode="auto">
                      <a:xfrm>
                        <a:off x="107504" y="1340768"/>
                        <a:ext cx="8852163" cy="3672408"/>
                      </a:xfrm>
                      <a:prstGeom prst="rect">
                        <a:avLst/>
                      </a:prstGeom>
                      <a:noFill/>
                      <a:ln>
                        <a:noFill/>
                      </a:ln>
                      <a:extLst/>
                    </p:spPr>
                  </p:pic>
                </p:oleObj>
              </mc:Fallback>
            </mc:AlternateContent>
          </a:graphicData>
        </a:graphic>
      </p:graphicFrame>
      <p:sp>
        <p:nvSpPr>
          <p:cNvPr id="6" name="Rectangle 5"/>
          <p:cNvSpPr/>
          <p:nvPr/>
        </p:nvSpPr>
        <p:spPr>
          <a:xfrm>
            <a:off x="208576" y="5795996"/>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167922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0" y="44624"/>
            <a:ext cx="9144000" cy="792088"/>
          </a:xfrm>
        </p:spPr>
        <p:txBody>
          <a:bodyPr>
            <a:noAutofit/>
          </a:bodyPr>
          <a:lstStyle/>
          <a:p>
            <a:pPr algn="ctr" eaLnBrk="1" hangingPunct="1"/>
            <a:r>
              <a:rPr lang="en-US" altLang="en-US" sz="3200" b="1" dirty="0" smtClean="0"/>
              <a:t>Children’s Emotional Status Affected by Nasal Allergy Symptoms</a:t>
            </a:r>
          </a:p>
        </p:txBody>
      </p:sp>
      <p:graphicFrame>
        <p:nvGraphicFramePr>
          <p:cNvPr id="4" name="Object 2"/>
          <p:cNvGraphicFramePr>
            <a:graphicFrameLocks noChangeAspect="1"/>
          </p:cNvGraphicFramePr>
          <p:nvPr>
            <p:extLst>
              <p:ext uri="{D42A27DB-BD31-4B8C-83A1-F6EECF244321}">
                <p14:modId xmlns:p14="http://schemas.microsoft.com/office/powerpoint/2010/main" val="2393004084"/>
              </p:ext>
            </p:extLst>
          </p:nvPr>
        </p:nvGraphicFramePr>
        <p:xfrm>
          <a:off x="329126" y="1603377"/>
          <a:ext cx="8593089" cy="3573930"/>
        </p:xfrm>
        <a:graphic>
          <a:graphicData uri="http://schemas.openxmlformats.org/presentationml/2006/ole">
            <mc:AlternateContent xmlns:mc="http://schemas.openxmlformats.org/markup-compatibility/2006">
              <mc:Choice xmlns:v="urn:schemas-microsoft-com:vml" Requires="v">
                <p:oleObj spid="_x0000_s8195" name="Chart" r:id="rId4" imgW="8248583" imgH="4562417" progId="MSGraph.Chart.8">
                  <p:embed followColorScheme="full"/>
                </p:oleObj>
              </mc:Choice>
              <mc:Fallback>
                <p:oleObj name="Chart" r:id="rId4" imgW="8248583" imgH="4562417" progId="MSGraph.Chart.8">
                  <p:embed followColorScheme="full"/>
                  <p:pic>
                    <p:nvPicPr>
                      <p:cNvPr id="0" name=""/>
                      <p:cNvPicPr>
                        <a:picLocks noChangeAspect="1" noChangeArrowheads="1"/>
                      </p:cNvPicPr>
                      <p:nvPr/>
                    </p:nvPicPr>
                    <p:blipFill>
                      <a:blip r:embed="rId5"/>
                      <a:srcRect/>
                      <a:stretch>
                        <a:fillRect/>
                      </a:stretch>
                    </p:blipFill>
                    <p:spPr bwMode="auto">
                      <a:xfrm>
                        <a:off x="329126" y="1603377"/>
                        <a:ext cx="8593089" cy="3573930"/>
                      </a:xfrm>
                      <a:prstGeom prst="rect">
                        <a:avLst/>
                      </a:prstGeom>
                      <a:noFill/>
                      <a:ln>
                        <a:noFill/>
                      </a:ln>
                      <a:extLst/>
                    </p:spPr>
                  </p:pic>
                </p:oleObj>
              </mc:Fallback>
            </mc:AlternateContent>
          </a:graphicData>
        </a:graphic>
      </p:graphicFrame>
      <p:sp>
        <p:nvSpPr>
          <p:cNvPr id="6" name="Rectangle 5"/>
          <p:cNvSpPr/>
          <p:nvPr/>
        </p:nvSpPr>
        <p:spPr>
          <a:xfrm>
            <a:off x="208576" y="5782142"/>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178521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44624"/>
            <a:ext cx="9144000" cy="854075"/>
          </a:xfrm>
        </p:spPr>
        <p:txBody>
          <a:bodyPr>
            <a:noAutofit/>
          </a:bodyPr>
          <a:lstStyle/>
          <a:p>
            <a:pPr algn="ctr" eaLnBrk="1" hangingPunct="1"/>
            <a:r>
              <a:rPr lang="en-US" altLang="en-US" sz="3200" b="1" dirty="0" smtClean="0"/>
              <a:t>Children’s Social Life Is Disrupted by Nasal Allergy Symptoms</a:t>
            </a:r>
          </a:p>
        </p:txBody>
      </p:sp>
      <p:grpSp>
        <p:nvGrpSpPr>
          <p:cNvPr id="2" name="Group 1"/>
          <p:cNvGrpSpPr/>
          <p:nvPr/>
        </p:nvGrpSpPr>
        <p:grpSpPr>
          <a:xfrm>
            <a:off x="200317" y="1556792"/>
            <a:ext cx="8593949" cy="4032448"/>
            <a:chOff x="440165" y="1931194"/>
            <a:chExt cx="8390845" cy="3615567"/>
          </a:xfrm>
        </p:grpSpPr>
        <p:sp>
          <p:nvSpPr>
            <p:cNvPr id="54275" name="Text Box 3"/>
            <p:cNvSpPr txBox="1">
              <a:spLocks noChangeArrowheads="1"/>
            </p:cNvSpPr>
            <p:nvPr/>
          </p:nvSpPr>
          <p:spPr bwMode="blackGray">
            <a:xfrm>
              <a:off x="4718358" y="5222081"/>
              <a:ext cx="1499571" cy="3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600" b="1">
                  <a:solidFill>
                    <a:prstClr val="white"/>
                  </a:solidFill>
                  <a:latin typeface="Calibri"/>
                </a:rPr>
                <a:t>Respondents, %</a:t>
              </a:r>
            </a:p>
          </p:txBody>
        </p:sp>
        <p:sp>
          <p:nvSpPr>
            <p:cNvPr id="54276" name="Line 4"/>
            <p:cNvSpPr>
              <a:spLocks noChangeShapeType="1"/>
            </p:cNvSpPr>
            <p:nvPr/>
          </p:nvSpPr>
          <p:spPr bwMode="blackGray">
            <a:xfrm>
              <a:off x="3063875" y="4953000"/>
              <a:ext cx="4752975" cy="119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77" name="Line 5"/>
            <p:cNvSpPr>
              <a:spLocks noChangeShapeType="1"/>
            </p:cNvSpPr>
            <p:nvPr/>
          </p:nvSpPr>
          <p:spPr bwMode="blackGray">
            <a:xfrm flipV="1">
              <a:off x="3063876" y="4953000"/>
              <a:ext cx="1588" cy="381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78" name="Line 6"/>
            <p:cNvSpPr>
              <a:spLocks noChangeShapeType="1"/>
            </p:cNvSpPr>
            <p:nvPr/>
          </p:nvSpPr>
          <p:spPr bwMode="blackGray">
            <a:xfrm flipV="1">
              <a:off x="4013201" y="4953000"/>
              <a:ext cx="1588" cy="381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79" name="Line 7"/>
            <p:cNvSpPr>
              <a:spLocks noChangeShapeType="1"/>
            </p:cNvSpPr>
            <p:nvPr/>
          </p:nvSpPr>
          <p:spPr bwMode="blackGray">
            <a:xfrm flipV="1">
              <a:off x="4962525" y="4953000"/>
              <a:ext cx="1588" cy="381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0" name="Line 8"/>
            <p:cNvSpPr>
              <a:spLocks noChangeShapeType="1"/>
            </p:cNvSpPr>
            <p:nvPr/>
          </p:nvSpPr>
          <p:spPr bwMode="blackGray">
            <a:xfrm flipV="1">
              <a:off x="5918201" y="4953000"/>
              <a:ext cx="1588" cy="381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1" name="Line 9"/>
            <p:cNvSpPr>
              <a:spLocks noChangeShapeType="1"/>
            </p:cNvSpPr>
            <p:nvPr/>
          </p:nvSpPr>
          <p:spPr bwMode="blackGray">
            <a:xfrm flipV="1">
              <a:off x="6867525" y="4953000"/>
              <a:ext cx="1588" cy="381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2" name="Line 10"/>
            <p:cNvSpPr>
              <a:spLocks noChangeShapeType="1"/>
            </p:cNvSpPr>
            <p:nvPr/>
          </p:nvSpPr>
          <p:spPr bwMode="blackGray">
            <a:xfrm flipV="1">
              <a:off x="7816851" y="4953000"/>
              <a:ext cx="1588" cy="381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3" name="Line 11"/>
            <p:cNvSpPr>
              <a:spLocks noChangeShapeType="1"/>
            </p:cNvSpPr>
            <p:nvPr/>
          </p:nvSpPr>
          <p:spPr bwMode="blackGray">
            <a:xfrm>
              <a:off x="3063876" y="2230041"/>
              <a:ext cx="1588" cy="272295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4" name="Line 12"/>
            <p:cNvSpPr>
              <a:spLocks noChangeShapeType="1"/>
            </p:cNvSpPr>
            <p:nvPr/>
          </p:nvSpPr>
          <p:spPr bwMode="blackGray">
            <a:xfrm>
              <a:off x="3022601" y="4953000"/>
              <a:ext cx="41275" cy="119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5" name="Line 13"/>
            <p:cNvSpPr>
              <a:spLocks noChangeShapeType="1"/>
            </p:cNvSpPr>
            <p:nvPr/>
          </p:nvSpPr>
          <p:spPr bwMode="blackGray">
            <a:xfrm>
              <a:off x="3022601" y="4650581"/>
              <a:ext cx="41275" cy="119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6" name="Line 14"/>
            <p:cNvSpPr>
              <a:spLocks noChangeShapeType="1"/>
            </p:cNvSpPr>
            <p:nvPr/>
          </p:nvSpPr>
          <p:spPr bwMode="blackGray">
            <a:xfrm>
              <a:off x="3022601" y="4346974"/>
              <a:ext cx="41275" cy="119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7" name="Line 15"/>
            <p:cNvSpPr>
              <a:spLocks noChangeShapeType="1"/>
            </p:cNvSpPr>
            <p:nvPr/>
          </p:nvSpPr>
          <p:spPr bwMode="blackGray">
            <a:xfrm>
              <a:off x="3022601" y="4044555"/>
              <a:ext cx="41275" cy="119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8" name="Line 16"/>
            <p:cNvSpPr>
              <a:spLocks noChangeShapeType="1"/>
            </p:cNvSpPr>
            <p:nvPr/>
          </p:nvSpPr>
          <p:spPr bwMode="blackGray">
            <a:xfrm>
              <a:off x="3022601" y="3740944"/>
              <a:ext cx="41275" cy="119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89" name="Line 17"/>
            <p:cNvSpPr>
              <a:spLocks noChangeShapeType="1"/>
            </p:cNvSpPr>
            <p:nvPr/>
          </p:nvSpPr>
          <p:spPr bwMode="blackGray">
            <a:xfrm>
              <a:off x="3022601" y="3443288"/>
              <a:ext cx="41275" cy="119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90" name="Line 18"/>
            <p:cNvSpPr>
              <a:spLocks noChangeShapeType="1"/>
            </p:cNvSpPr>
            <p:nvPr/>
          </p:nvSpPr>
          <p:spPr bwMode="blackGray">
            <a:xfrm>
              <a:off x="3022601" y="3140869"/>
              <a:ext cx="41275" cy="119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91" name="Line 19"/>
            <p:cNvSpPr>
              <a:spLocks noChangeShapeType="1"/>
            </p:cNvSpPr>
            <p:nvPr/>
          </p:nvSpPr>
          <p:spPr bwMode="blackGray">
            <a:xfrm>
              <a:off x="3022601" y="2836069"/>
              <a:ext cx="41275" cy="119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92" name="Line 20"/>
            <p:cNvSpPr>
              <a:spLocks noChangeShapeType="1"/>
            </p:cNvSpPr>
            <p:nvPr/>
          </p:nvSpPr>
          <p:spPr bwMode="blackGray">
            <a:xfrm>
              <a:off x="3022601" y="2533650"/>
              <a:ext cx="41275" cy="119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93" name="Line 21"/>
            <p:cNvSpPr>
              <a:spLocks noChangeShapeType="1"/>
            </p:cNvSpPr>
            <p:nvPr/>
          </p:nvSpPr>
          <p:spPr bwMode="blackGray">
            <a:xfrm>
              <a:off x="3022601" y="2230042"/>
              <a:ext cx="41275" cy="119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sz="1600">
                <a:solidFill>
                  <a:prstClr val="white"/>
                </a:solidFill>
              </a:endParaRPr>
            </a:p>
          </p:txBody>
        </p:sp>
        <p:sp>
          <p:nvSpPr>
            <p:cNvPr id="54294" name="Rectangle 22"/>
            <p:cNvSpPr>
              <a:spLocks noChangeArrowheads="1"/>
            </p:cNvSpPr>
            <p:nvPr/>
          </p:nvSpPr>
          <p:spPr bwMode="blackGray">
            <a:xfrm>
              <a:off x="2993957" y="5032773"/>
              <a:ext cx="101734"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600" b="1">
                  <a:solidFill>
                    <a:prstClr val="white"/>
                  </a:solidFill>
                  <a:latin typeface="Calibri"/>
                </a:rPr>
                <a:t>0</a:t>
              </a:r>
            </a:p>
          </p:txBody>
        </p:sp>
        <p:sp>
          <p:nvSpPr>
            <p:cNvPr id="54295" name="Rectangle 23"/>
            <p:cNvSpPr>
              <a:spLocks noChangeArrowheads="1"/>
            </p:cNvSpPr>
            <p:nvPr/>
          </p:nvSpPr>
          <p:spPr bwMode="blackGray">
            <a:xfrm>
              <a:off x="3923374" y="5053014"/>
              <a:ext cx="203465"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600" b="1">
                  <a:solidFill>
                    <a:prstClr val="white"/>
                  </a:solidFill>
                  <a:latin typeface="Calibri"/>
                </a:rPr>
                <a:t>10</a:t>
              </a:r>
            </a:p>
          </p:txBody>
        </p:sp>
        <p:sp>
          <p:nvSpPr>
            <p:cNvPr id="54296" name="Rectangle 24"/>
            <p:cNvSpPr>
              <a:spLocks noChangeArrowheads="1"/>
            </p:cNvSpPr>
            <p:nvPr/>
          </p:nvSpPr>
          <p:spPr bwMode="blackGray">
            <a:xfrm>
              <a:off x="4845712" y="5043489"/>
              <a:ext cx="203465"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600" b="1">
                  <a:solidFill>
                    <a:prstClr val="white"/>
                  </a:solidFill>
                  <a:latin typeface="Calibri"/>
                </a:rPr>
                <a:t>20</a:t>
              </a:r>
            </a:p>
          </p:txBody>
        </p:sp>
        <p:sp>
          <p:nvSpPr>
            <p:cNvPr id="54297" name="Rectangle 25"/>
            <p:cNvSpPr>
              <a:spLocks noChangeArrowheads="1"/>
            </p:cNvSpPr>
            <p:nvPr/>
          </p:nvSpPr>
          <p:spPr bwMode="blackGray">
            <a:xfrm>
              <a:off x="5817262" y="5043489"/>
              <a:ext cx="203465"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600" b="1">
                  <a:solidFill>
                    <a:prstClr val="white"/>
                  </a:solidFill>
                  <a:latin typeface="Calibri"/>
                </a:rPr>
                <a:t>30</a:t>
              </a:r>
            </a:p>
          </p:txBody>
        </p:sp>
        <p:sp>
          <p:nvSpPr>
            <p:cNvPr id="54298" name="Rectangle 26"/>
            <p:cNvSpPr>
              <a:spLocks noChangeArrowheads="1"/>
            </p:cNvSpPr>
            <p:nvPr/>
          </p:nvSpPr>
          <p:spPr bwMode="blackGray">
            <a:xfrm>
              <a:off x="6750711" y="5043489"/>
              <a:ext cx="203465"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600" b="1">
                  <a:solidFill>
                    <a:prstClr val="white"/>
                  </a:solidFill>
                  <a:latin typeface="Calibri"/>
                </a:rPr>
                <a:t>40</a:t>
              </a:r>
            </a:p>
          </p:txBody>
        </p:sp>
        <p:sp>
          <p:nvSpPr>
            <p:cNvPr id="54299" name="Rectangle 27"/>
            <p:cNvSpPr>
              <a:spLocks noChangeArrowheads="1"/>
            </p:cNvSpPr>
            <p:nvPr/>
          </p:nvSpPr>
          <p:spPr bwMode="blackGray">
            <a:xfrm>
              <a:off x="7698449" y="5043489"/>
              <a:ext cx="203465"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a:r>
                <a:rPr lang="en-US" altLang="en-US" sz="1600" b="1">
                  <a:solidFill>
                    <a:prstClr val="white"/>
                  </a:solidFill>
                  <a:latin typeface="Calibri"/>
                </a:rPr>
                <a:t>50</a:t>
              </a:r>
            </a:p>
          </p:txBody>
        </p:sp>
        <p:sp>
          <p:nvSpPr>
            <p:cNvPr id="54300" name="Rectangle 28"/>
            <p:cNvSpPr>
              <a:spLocks noChangeArrowheads="1"/>
            </p:cNvSpPr>
            <p:nvPr/>
          </p:nvSpPr>
          <p:spPr bwMode="blackGray">
            <a:xfrm>
              <a:off x="3062289" y="2601517"/>
              <a:ext cx="3094037" cy="86915"/>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01" name="Rectangle 29"/>
            <p:cNvSpPr>
              <a:spLocks noChangeArrowheads="1"/>
            </p:cNvSpPr>
            <p:nvPr/>
          </p:nvSpPr>
          <p:spPr bwMode="blackGray">
            <a:xfrm>
              <a:off x="3063876" y="2690813"/>
              <a:ext cx="915988" cy="86916"/>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02" name="Rectangle 30"/>
            <p:cNvSpPr>
              <a:spLocks noChangeArrowheads="1"/>
            </p:cNvSpPr>
            <p:nvPr/>
          </p:nvSpPr>
          <p:spPr bwMode="blackGray">
            <a:xfrm>
              <a:off x="6208713" y="2584847"/>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33%</a:t>
              </a:r>
            </a:p>
          </p:txBody>
        </p:sp>
        <p:sp>
          <p:nvSpPr>
            <p:cNvPr id="54303" name="Rectangle 31"/>
            <p:cNvSpPr>
              <a:spLocks noChangeArrowheads="1"/>
            </p:cNvSpPr>
            <p:nvPr/>
          </p:nvSpPr>
          <p:spPr bwMode="blackGray">
            <a:xfrm>
              <a:off x="4048125" y="2694385"/>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10%</a:t>
              </a:r>
            </a:p>
          </p:txBody>
        </p:sp>
        <p:sp>
          <p:nvSpPr>
            <p:cNvPr id="54304" name="Rectangle 32"/>
            <p:cNvSpPr>
              <a:spLocks noChangeArrowheads="1"/>
            </p:cNvSpPr>
            <p:nvPr/>
          </p:nvSpPr>
          <p:spPr bwMode="blackGray">
            <a:xfrm>
              <a:off x="480025" y="2609851"/>
              <a:ext cx="2488600"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Organized sports or exercising</a:t>
              </a:r>
            </a:p>
          </p:txBody>
        </p:sp>
        <p:sp>
          <p:nvSpPr>
            <p:cNvPr id="54305" name="Rectangle 33"/>
            <p:cNvSpPr>
              <a:spLocks noChangeArrowheads="1"/>
            </p:cNvSpPr>
            <p:nvPr/>
          </p:nvSpPr>
          <p:spPr bwMode="blackGray">
            <a:xfrm>
              <a:off x="3063875" y="3804048"/>
              <a:ext cx="2474913" cy="86915"/>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06" name="Rectangle 34"/>
            <p:cNvSpPr>
              <a:spLocks noChangeArrowheads="1"/>
            </p:cNvSpPr>
            <p:nvPr/>
          </p:nvSpPr>
          <p:spPr bwMode="blackGray">
            <a:xfrm>
              <a:off x="3063876" y="3894536"/>
              <a:ext cx="806450" cy="92869"/>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07" name="Rectangle 35"/>
            <p:cNvSpPr>
              <a:spLocks noChangeArrowheads="1"/>
            </p:cNvSpPr>
            <p:nvPr/>
          </p:nvSpPr>
          <p:spPr bwMode="blackGray">
            <a:xfrm>
              <a:off x="5607050" y="3767138"/>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26%</a:t>
              </a:r>
            </a:p>
          </p:txBody>
        </p:sp>
        <p:sp>
          <p:nvSpPr>
            <p:cNvPr id="54308" name="Rectangle 36"/>
            <p:cNvSpPr>
              <a:spLocks noChangeArrowheads="1"/>
            </p:cNvSpPr>
            <p:nvPr/>
          </p:nvSpPr>
          <p:spPr bwMode="blackGray">
            <a:xfrm>
              <a:off x="3927475" y="3895726"/>
              <a:ext cx="247288"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8%</a:t>
              </a:r>
            </a:p>
          </p:txBody>
        </p:sp>
        <p:sp>
          <p:nvSpPr>
            <p:cNvPr id="54309" name="Rectangle 37"/>
            <p:cNvSpPr>
              <a:spLocks noChangeArrowheads="1"/>
            </p:cNvSpPr>
            <p:nvPr/>
          </p:nvSpPr>
          <p:spPr bwMode="blackGray">
            <a:xfrm>
              <a:off x="1327084" y="3833814"/>
              <a:ext cx="166059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Doing well in school</a:t>
              </a:r>
            </a:p>
          </p:txBody>
        </p:sp>
        <p:sp>
          <p:nvSpPr>
            <p:cNvPr id="54310" name="Rectangle 38"/>
            <p:cNvSpPr>
              <a:spLocks noChangeArrowheads="1"/>
            </p:cNvSpPr>
            <p:nvPr/>
          </p:nvSpPr>
          <p:spPr bwMode="blackGray">
            <a:xfrm>
              <a:off x="3063876" y="4395788"/>
              <a:ext cx="1641475" cy="86916"/>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11" name="Rectangle 39"/>
            <p:cNvSpPr>
              <a:spLocks noChangeArrowheads="1"/>
            </p:cNvSpPr>
            <p:nvPr/>
          </p:nvSpPr>
          <p:spPr bwMode="blackGray">
            <a:xfrm>
              <a:off x="3063876" y="4483895"/>
              <a:ext cx="434975" cy="88106"/>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12" name="Rectangle 40"/>
            <p:cNvSpPr>
              <a:spLocks noChangeArrowheads="1"/>
            </p:cNvSpPr>
            <p:nvPr/>
          </p:nvSpPr>
          <p:spPr bwMode="blackGray">
            <a:xfrm>
              <a:off x="4760913" y="4446985"/>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17%</a:t>
              </a:r>
            </a:p>
          </p:txBody>
        </p:sp>
        <p:sp>
          <p:nvSpPr>
            <p:cNvPr id="54313" name="Rectangle 41"/>
            <p:cNvSpPr>
              <a:spLocks noChangeArrowheads="1"/>
            </p:cNvSpPr>
            <p:nvPr/>
          </p:nvSpPr>
          <p:spPr bwMode="blackGray">
            <a:xfrm>
              <a:off x="3529013" y="4487466"/>
              <a:ext cx="247288"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4%</a:t>
              </a:r>
            </a:p>
          </p:txBody>
        </p:sp>
        <p:sp>
          <p:nvSpPr>
            <p:cNvPr id="54314" name="Rectangle 42"/>
            <p:cNvSpPr>
              <a:spLocks noChangeArrowheads="1"/>
            </p:cNvSpPr>
            <p:nvPr/>
          </p:nvSpPr>
          <p:spPr bwMode="blackGray">
            <a:xfrm>
              <a:off x="1647934" y="4404123"/>
              <a:ext cx="133974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School activities</a:t>
              </a:r>
            </a:p>
          </p:txBody>
        </p:sp>
        <p:sp>
          <p:nvSpPr>
            <p:cNvPr id="54315" name="Rectangle 43"/>
            <p:cNvSpPr>
              <a:spLocks noChangeArrowheads="1"/>
            </p:cNvSpPr>
            <p:nvPr/>
          </p:nvSpPr>
          <p:spPr bwMode="blackGray">
            <a:xfrm>
              <a:off x="3063875" y="4098131"/>
              <a:ext cx="2105025" cy="86916"/>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16" name="Rectangle 44"/>
            <p:cNvSpPr>
              <a:spLocks noChangeArrowheads="1"/>
            </p:cNvSpPr>
            <p:nvPr/>
          </p:nvSpPr>
          <p:spPr bwMode="blackGray">
            <a:xfrm>
              <a:off x="3063876" y="4181475"/>
              <a:ext cx="511175" cy="85725"/>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17" name="Rectangle 45"/>
            <p:cNvSpPr>
              <a:spLocks noChangeArrowheads="1"/>
            </p:cNvSpPr>
            <p:nvPr/>
          </p:nvSpPr>
          <p:spPr bwMode="blackGray">
            <a:xfrm>
              <a:off x="5237163" y="4076701"/>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22%</a:t>
              </a:r>
            </a:p>
          </p:txBody>
        </p:sp>
        <p:sp>
          <p:nvSpPr>
            <p:cNvPr id="54318" name="Rectangle 46"/>
            <p:cNvSpPr>
              <a:spLocks noChangeArrowheads="1"/>
            </p:cNvSpPr>
            <p:nvPr/>
          </p:nvSpPr>
          <p:spPr bwMode="blackGray">
            <a:xfrm>
              <a:off x="3614738" y="4183857"/>
              <a:ext cx="247288"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5%</a:t>
              </a:r>
            </a:p>
          </p:txBody>
        </p:sp>
        <p:sp>
          <p:nvSpPr>
            <p:cNvPr id="54319" name="Rectangle 47"/>
            <p:cNvSpPr>
              <a:spLocks noChangeArrowheads="1"/>
            </p:cNvSpPr>
            <p:nvPr/>
          </p:nvSpPr>
          <p:spPr bwMode="blackGray">
            <a:xfrm>
              <a:off x="948183" y="4106467"/>
              <a:ext cx="2020443"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Doing things with family</a:t>
              </a:r>
            </a:p>
          </p:txBody>
        </p:sp>
        <p:sp>
          <p:nvSpPr>
            <p:cNvPr id="54320" name="Rectangle 48"/>
            <p:cNvSpPr>
              <a:spLocks noChangeArrowheads="1"/>
            </p:cNvSpPr>
            <p:nvPr/>
          </p:nvSpPr>
          <p:spPr bwMode="blackGray">
            <a:xfrm>
              <a:off x="3063876" y="3209925"/>
              <a:ext cx="2773363" cy="85725"/>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21" name="Rectangle 49"/>
            <p:cNvSpPr>
              <a:spLocks noChangeArrowheads="1"/>
            </p:cNvSpPr>
            <p:nvPr/>
          </p:nvSpPr>
          <p:spPr bwMode="blackGray">
            <a:xfrm>
              <a:off x="3063875" y="3292078"/>
              <a:ext cx="571500" cy="79772"/>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22" name="Rectangle 50"/>
            <p:cNvSpPr>
              <a:spLocks noChangeArrowheads="1"/>
            </p:cNvSpPr>
            <p:nvPr/>
          </p:nvSpPr>
          <p:spPr bwMode="blackGray">
            <a:xfrm>
              <a:off x="5905500" y="3173016"/>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29%</a:t>
              </a:r>
            </a:p>
          </p:txBody>
        </p:sp>
        <p:sp>
          <p:nvSpPr>
            <p:cNvPr id="54323" name="Rectangle 51"/>
            <p:cNvSpPr>
              <a:spLocks noChangeArrowheads="1"/>
            </p:cNvSpPr>
            <p:nvPr/>
          </p:nvSpPr>
          <p:spPr bwMode="blackGray">
            <a:xfrm>
              <a:off x="3703638" y="3287316"/>
              <a:ext cx="247288"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6%</a:t>
              </a:r>
            </a:p>
          </p:txBody>
        </p:sp>
        <p:sp>
          <p:nvSpPr>
            <p:cNvPr id="54324" name="Rectangle 52"/>
            <p:cNvSpPr>
              <a:spLocks noChangeArrowheads="1"/>
            </p:cNvSpPr>
            <p:nvPr/>
          </p:nvSpPr>
          <p:spPr bwMode="blackGray">
            <a:xfrm>
              <a:off x="440165" y="3218261"/>
              <a:ext cx="254751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Going out/Playing with friends</a:t>
              </a:r>
            </a:p>
          </p:txBody>
        </p:sp>
        <p:sp>
          <p:nvSpPr>
            <p:cNvPr id="54325" name="Rectangle 53"/>
            <p:cNvSpPr>
              <a:spLocks noChangeArrowheads="1"/>
            </p:cNvSpPr>
            <p:nvPr/>
          </p:nvSpPr>
          <p:spPr bwMode="blackGray">
            <a:xfrm>
              <a:off x="3063876" y="3511155"/>
              <a:ext cx="2582863" cy="86915"/>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26" name="Rectangle 54"/>
            <p:cNvSpPr>
              <a:spLocks noChangeArrowheads="1"/>
            </p:cNvSpPr>
            <p:nvPr/>
          </p:nvSpPr>
          <p:spPr bwMode="blackGray">
            <a:xfrm>
              <a:off x="3063875" y="3600450"/>
              <a:ext cx="331788" cy="86916"/>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27" name="Rectangle 55"/>
            <p:cNvSpPr>
              <a:spLocks noChangeArrowheads="1"/>
            </p:cNvSpPr>
            <p:nvPr/>
          </p:nvSpPr>
          <p:spPr bwMode="blackGray">
            <a:xfrm>
              <a:off x="5700713" y="3463528"/>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27%</a:t>
              </a:r>
            </a:p>
          </p:txBody>
        </p:sp>
        <p:sp>
          <p:nvSpPr>
            <p:cNvPr id="54328" name="Rectangle 56"/>
            <p:cNvSpPr>
              <a:spLocks noChangeArrowheads="1"/>
            </p:cNvSpPr>
            <p:nvPr/>
          </p:nvSpPr>
          <p:spPr bwMode="blackGray">
            <a:xfrm>
              <a:off x="3462338" y="3596878"/>
              <a:ext cx="247288"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4%</a:t>
              </a:r>
            </a:p>
          </p:txBody>
        </p:sp>
        <p:sp>
          <p:nvSpPr>
            <p:cNvPr id="54329" name="Rectangle 57"/>
            <p:cNvSpPr>
              <a:spLocks noChangeArrowheads="1"/>
            </p:cNvSpPr>
            <p:nvPr/>
          </p:nvSpPr>
          <p:spPr bwMode="blackGray">
            <a:xfrm>
              <a:off x="2016802" y="3527823"/>
              <a:ext cx="970875"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Having pets</a:t>
              </a:r>
            </a:p>
          </p:txBody>
        </p:sp>
        <p:sp>
          <p:nvSpPr>
            <p:cNvPr id="54330" name="Rectangle 58"/>
            <p:cNvSpPr>
              <a:spLocks noChangeArrowheads="1"/>
            </p:cNvSpPr>
            <p:nvPr/>
          </p:nvSpPr>
          <p:spPr bwMode="blackGray">
            <a:xfrm>
              <a:off x="3063875" y="2911080"/>
              <a:ext cx="2962275" cy="86915"/>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31" name="Rectangle 59"/>
            <p:cNvSpPr>
              <a:spLocks noChangeArrowheads="1"/>
            </p:cNvSpPr>
            <p:nvPr/>
          </p:nvSpPr>
          <p:spPr bwMode="blackGray">
            <a:xfrm>
              <a:off x="3063876" y="3001566"/>
              <a:ext cx="668338" cy="85725"/>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32" name="Rectangle 60"/>
            <p:cNvSpPr>
              <a:spLocks noChangeArrowheads="1"/>
            </p:cNvSpPr>
            <p:nvPr/>
          </p:nvSpPr>
          <p:spPr bwMode="blackGray">
            <a:xfrm>
              <a:off x="6094413" y="2875360"/>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31%</a:t>
              </a:r>
            </a:p>
          </p:txBody>
        </p:sp>
        <p:sp>
          <p:nvSpPr>
            <p:cNvPr id="54333" name="Rectangle 61"/>
            <p:cNvSpPr>
              <a:spLocks noChangeArrowheads="1"/>
            </p:cNvSpPr>
            <p:nvPr/>
          </p:nvSpPr>
          <p:spPr bwMode="blackGray">
            <a:xfrm>
              <a:off x="3787776" y="2986088"/>
              <a:ext cx="247288"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7%</a:t>
              </a:r>
            </a:p>
          </p:txBody>
        </p:sp>
        <p:sp>
          <p:nvSpPr>
            <p:cNvPr id="54334" name="Rectangle 62"/>
            <p:cNvSpPr>
              <a:spLocks noChangeArrowheads="1"/>
            </p:cNvSpPr>
            <p:nvPr/>
          </p:nvSpPr>
          <p:spPr bwMode="blackGray">
            <a:xfrm>
              <a:off x="1474627" y="2928939"/>
              <a:ext cx="1493999"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Outdoor activities</a:t>
              </a:r>
            </a:p>
          </p:txBody>
        </p:sp>
        <p:sp>
          <p:nvSpPr>
            <p:cNvPr id="54335" name="Rectangle 63"/>
            <p:cNvSpPr>
              <a:spLocks noChangeArrowheads="1"/>
            </p:cNvSpPr>
            <p:nvPr/>
          </p:nvSpPr>
          <p:spPr bwMode="blackGray">
            <a:xfrm>
              <a:off x="3063875" y="4700588"/>
              <a:ext cx="1122363" cy="85725"/>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36" name="Rectangle 64"/>
            <p:cNvSpPr>
              <a:spLocks noChangeArrowheads="1"/>
            </p:cNvSpPr>
            <p:nvPr/>
          </p:nvSpPr>
          <p:spPr bwMode="blackGray">
            <a:xfrm>
              <a:off x="3043239" y="4788694"/>
              <a:ext cx="469900" cy="95250"/>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37" name="Rectangle 65"/>
            <p:cNvSpPr>
              <a:spLocks noChangeArrowheads="1"/>
            </p:cNvSpPr>
            <p:nvPr/>
          </p:nvSpPr>
          <p:spPr bwMode="blackGray">
            <a:xfrm>
              <a:off x="4254500" y="4662488"/>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12%</a:t>
              </a:r>
            </a:p>
          </p:txBody>
        </p:sp>
        <p:sp>
          <p:nvSpPr>
            <p:cNvPr id="54338" name="Rectangle 66"/>
            <p:cNvSpPr>
              <a:spLocks noChangeArrowheads="1"/>
            </p:cNvSpPr>
            <p:nvPr/>
          </p:nvSpPr>
          <p:spPr bwMode="blackGray">
            <a:xfrm>
              <a:off x="3548063" y="4800601"/>
              <a:ext cx="247288"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4%</a:t>
              </a:r>
            </a:p>
          </p:txBody>
        </p:sp>
        <p:sp>
          <p:nvSpPr>
            <p:cNvPr id="54339" name="Rectangle 67"/>
            <p:cNvSpPr>
              <a:spLocks noChangeArrowheads="1"/>
            </p:cNvSpPr>
            <p:nvPr/>
          </p:nvSpPr>
          <p:spPr bwMode="blackGray">
            <a:xfrm>
              <a:off x="1643239" y="4724401"/>
              <a:ext cx="1344436"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Indoor activities</a:t>
              </a:r>
            </a:p>
          </p:txBody>
        </p:sp>
        <p:sp>
          <p:nvSpPr>
            <p:cNvPr id="54340" name="Rectangle 68"/>
            <p:cNvSpPr>
              <a:spLocks noChangeArrowheads="1"/>
            </p:cNvSpPr>
            <p:nvPr/>
          </p:nvSpPr>
          <p:spPr bwMode="blackGray">
            <a:xfrm>
              <a:off x="3063876" y="2299099"/>
              <a:ext cx="3803650" cy="86915"/>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41" name="Rectangle 69"/>
            <p:cNvSpPr>
              <a:spLocks noChangeArrowheads="1"/>
            </p:cNvSpPr>
            <p:nvPr/>
          </p:nvSpPr>
          <p:spPr bwMode="blackGray">
            <a:xfrm>
              <a:off x="3063875" y="2388394"/>
              <a:ext cx="685800" cy="86916"/>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42" name="Rectangle 70"/>
            <p:cNvSpPr>
              <a:spLocks noChangeArrowheads="1"/>
            </p:cNvSpPr>
            <p:nvPr/>
          </p:nvSpPr>
          <p:spPr bwMode="blackGray">
            <a:xfrm>
              <a:off x="3844926" y="2390776"/>
              <a:ext cx="247288"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7%</a:t>
              </a:r>
            </a:p>
          </p:txBody>
        </p:sp>
        <p:sp>
          <p:nvSpPr>
            <p:cNvPr id="54343" name="Rectangle 71"/>
            <p:cNvSpPr>
              <a:spLocks noChangeArrowheads="1"/>
            </p:cNvSpPr>
            <p:nvPr/>
          </p:nvSpPr>
          <p:spPr bwMode="blackGray">
            <a:xfrm>
              <a:off x="6921500" y="2262187"/>
              <a:ext cx="3490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40%</a:t>
              </a:r>
            </a:p>
          </p:txBody>
        </p:sp>
        <p:sp>
          <p:nvSpPr>
            <p:cNvPr id="54344" name="Rectangle 72"/>
            <p:cNvSpPr>
              <a:spLocks noChangeArrowheads="1"/>
            </p:cNvSpPr>
            <p:nvPr/>
          </p:nvSpPr>
          <p:spPr bwMode="blackGray">
            <a:xfrm>
              <a:off x="2283373" y="2313385"/>
              <a:ext cx="704303"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a:r>
                <a:rPr lang="en-US" altLang="en-US" sz="1600" b="1">
                  <a:solidFill>
                    <a:prstClr val="white"/>
                  </a:solidFill>
                  <a:latin typeface="Calibri"/>
                </a:rPr>
                <a:t>Sleeping</a:t>
              </a:r>
            </a:p>
          </p:txBody>
        </p:sp>
        <p:sp>
          <p:nvSpPr>
            <p:cNvPr id="54345" name="Rectangle 73"/>
            <p:cNvSpPr>
              <a:spLocks noChangeArrowheads="1"/>
            </p:cNvSpPr>
            <p:nvPr/>
          </p:nvSpPr>
          <p:spPr bwMode="blackGray">
            <a:xfrm>
              <a:off x="7151689" y="1968103"/>
              <a:ext cx="112712" cy="71438"/>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46" name="Rectangle 74"/>
            <p:cNvSpPr>
              <a:spLocks noChangeArrowheads="1"/>
            </p:cNvSpPr>
            <p:nvPr/>
          </p:nvSpPr>
          <p:spPr bwMode="blackGray">
            <a:xfrm>
              <a:off x="7334251" y="1931194"/>
              <a:ext cx="1252846"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Allergy N = 493</a:t>
              </a:r>
            </a:p>
          </p:txBody>
        </p:sp>
        <p:sp>
          <p:nvSpPr>
            <p:cNvPr id="54347" name="Rectangle 75"/>
            <p:cNvSpPr>
              <a:spLocks noChangeArrowheads="1"/>
            </p:cNvSpPr>
            <p:nvPr/>
          </p:nvSpPr>
          <p:spPr bwMode="blackGray">
            <a:xfrm>
              <a:off x="7146926" y="2143125"/>
              <a:ext cx="112713" cy="71438"/>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600">
                <a:solidFill>
                  <a:prstClr val="white"/>
                </a:solidFill>
                <a:latin typeface="Calibri"/>
              </a:endParaRPr>
            </a:p>
          </p:txBody>
        </p:sp>
        <p:sp>
          <p:nvSpPr>
            <p:cNvPr id="54348" name="Rectangle 76"/>
            <p:cNvSpPr>
              <a:spLocks noChangeArrowheads="1"/>
            </p:cNvSpPr>
            <p:nvPr/>
          </p:nvSpPr>
          <p:spPr bwMode="blackGray">
            <a:xfrm>
              <a:off x="7316788" y="2106216"/>
              <a:ext cx="1514222" cy="2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r>
                <a:rPr lang="en-US" altLang="en-US" sz="1600" b="1">
                  <a:solidFill>
                    <a:prstClr val="white"/>
                  </a:solidFill>
                  <a:latin typeface="Calibri"/>
                </a:rPr>
                <a:t>No allergy N = 432</a:t>
              </a:r>
            </a:p>
          </p:txBody>
        </p:sp>
      </p:grpSp>
      <p:sp>
        <p:nvSpPr>
          <p:cNvPr id="80" name="Rectangle 79"/>
          <p:cNvSpPr/>
          <p:nvPr/>
        </p:nvSpPr>
        <p:spPr>
          <a:xfrm>
            <a:off x="208576" y="5906833"/>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Allergy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2275144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58" name="Rectangle 38"/>
          <p:cNvSpPr>
            <a:spLocks noGrp="1" noChangeArrowheads="1"/>
          </p:cNvSpPr>
          <p:nvPr>
            <p:ph type="title" idx="4294967295"/>
          </p:nvPr>
        </p:nvSpPr>
        <p:spPr>
          <a:xfrm>
            <a:off x="0" y="44624"/>
            <a:ext cx="9144000" cy="857250"/>
          </a:xfrm>
        </p:spPr>
        <p:txBody>
          <a:bodyPr>
            <a:normAutofit/>
          </a:bodyPr>
          <a:lstStyle/>
          <a:p>
            <a:pPr algn="ctr" eaLnBrk="1" hangingPunct="1"/>
            <a:r>
              <a:rPr lang="en-US" altLang="en-US" b="1" dirty="0" smtClean="0"/>
              <a:t>Nasal Allergies Interfere With Sleep</a:t>
            </a:r>
          </a:p>
        </p:txBody>
      </p:sp>
      <p:grpSp>
        <p:nvGrpSpPr>
          <p:cNvPr id="2" name="Group 1"/>
          <p:cNvGrpSpPr/>
          <p:nvPr/>
        </p:nvGrpSpPr>
        <p:grpSpPr>
          <a:xfrm>
            <a:off x="323528" y="1700808"/>
            <a:ext cx="8424936" cy="3600400"/>
            <a:chOff x="457201" y="2007394"/>
            <a:chExt cx="7825858" cy="3170207"/>
          </a:xfrm>
        </p:grpSpPr>
        <p:sp>
          <p:nvSpPr>
            <p:cNvPr id="56322" name="Rectangle 2"/>
            <p:cNvSpPr>
              <a:spLocks noChangeArrowheads="1"/>
            </p:cNvSpPr>
            <p:nvPr/>
          </p:nvSpPr>
          <p:spPr bwMode="blackGray">
            <a:xfrm>
              <a:off x="2430463" y="2443164"/>
              <a:ext cx="1179512" cy="250031"/>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56323" name="Rectangle 3"/>
            <p:cNvSpPr>
              <a:spLocks noChangeArrowheads="1"/>
            </p:cNvSpPr>
            <p:nvPr/>
          </p:nvSpPr>
          <p:spPr bwMode="blackGray">
            <a:xfrm>
              <a:off x="2430463" y="2193133"/>
              <a:ext cx="3160712" cy="250031"/>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56324" name="Rectangle 4"/>
            <p:cNvSpPr>
              <a:spLocks noChangeArrowheads="1"/>
            </p:cNvSpPr>
            <p:nvPr/>
          </p:nvSpPr>
          <p:spPr bwMode="blackGray">
            <a:xfrm>
              <a:off x="2430464" y="3296842"/>
              <a:ext cx="788987" cy="250031"/>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56325" name="Rectangle 5"/>
            <p:cNvSpPr>
              <a:spLocks noChangeArrowheads="1"/>
            </p:cNvSpPr>
            <p:nvPr/>
          </p:nvSpPr>
          <p:spPr bwMode="blackGray">
            <a:xfrm>
              <a:off x="2430464" y="3046811"/>
              <a:ext cx="2560637" cy="250031"/>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56326" name="Rectangle 6"/>
            <p:cNvSpPr>
              <a:spLocks noChangeArrowheads="1"/>
            </p:cNvSpPr>
            <p:nvPr/>
          </p:nvSpPr>
          <p:spPr bwMode="blackGray">
            <a:xfrm>
              <a:off x="2430463" y="4150520"/>
              <a:ext cx="1179512" cy="250031"/>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56327" name="Rectangle 7"/>
            <p:cNvSpPr>
              <a:spLocks noChangeArrowheads="1"/>
            </p:cNvSpPr>
            <p:nvPr/>
          </p:nvSpPr>
          <p:spPr bwMode="blackGray">
            <a:xfrm>
              <a:off x="2430463" y="3900489"/>
              <a:ext cx="2855912" cy="250031"/>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56328" name="Line 8"/>
            <p:cNvSpPr>
              <a:spLocks noChangeShapeType="1"/>
            </p:cNvSpPr>
            <p:nvPr/>
          </p:nvSpPr>
          <p:spPr bwMode="blackGray">
            <a:xfrm>
              <a:off x="2428875" y="4564856"/>
              <a:ext cx="4933950" cy="1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29" name="Line 9"/>
            <p:cNvSpPr>
              <a:spLocks noChangeShapeType="1"/>
            </p:cNvSpPr>
            <p:nvPr/>
          </p:nvSpPr>
          <p:spPr bwMode="blackGray">
            <a:xfrm flipV="1">
              <a:off x="2428875" y="4564856"/>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0" name="Line 10"/>
            <p:cNvSpPr>
              <a:spLocks noChangeShapeType="1"/>
            </p:cNvSpPr>
            <p:nvPr/>
          </p:nvSpPr>
          <p:spPr bwMode="blackGray">
            <a:xfrm flipV="1">
              <a:off x="3419475" y="4564856"/>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1" name="Line 11"/>
            <p:cNvSpPr>
              <a:spLocks noChangeShapeType="1"/>
            </p:cNvSpPr>
            <p:nvPr/>
          </p:nvSpPr>
          <p:spPr bwMode="blackGray">
            <a:xfrm flipV="1">
              <a:off x="4400550" y="4564856"/>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2" name="Line 12"/>
            <p:cNvSpPr>
              <a:spLocks noChangeShapeType="1"/>
            </p:cNvSpPr>
            <p:nvPr/>
          </p:nvSpPr>
          <p:spPr bwMode="blackGray">
            <a:xfrm flipV="1">
              <a:off x="5391150" y="4564856"/>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3" name="Line 13"/>
            <p:cNvSpPr>
              <a:spLocks noChangeShapeType="1"/>
            </p:cNvSpPr>
            <p:nvPr/>
          </p:nvSpPr>
          <p:spPr bwMode="blackGray">
            <a:xfrm flipV="1">
              <a:off x="6372225" y="4564856"/>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4" name="Line 14"/>
            <p:cNvSpPr>
              <a:spLocks noChangeShapeType="1"/>
            </p:cNvSpPr>
            <p:nvPr/>
          </p:nvSpPr>
          <p:spPr bwMode="blackGray">
            <a:xfrm flipV="1">
              <a:off x="7362825" y="4564856"/>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5" name="Line 15"/>
            <p:cNvSpPr>
              <a:spLocks noChangeShapeType="1"/>
            </p:cNvSpPr>
            <p:nvPr/>
          </p:nvSpPr>
          <p:spPr bwMode="blackGray">
            <a:xfrm>
              <a:off x="2428875" y="2007394"/>
              <a:ext cx="1588" cy="2557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6" name="Line 16"/>
            <p:cNvSpPr>
              <a:spLocks noChangeShapeType="1"/>
            </p:cNvSpPr>
            <p:nvPr/>
          </p:nvSpPr>
          <p:spPr bwMode="blackGray">
            <a:xfrm>
              <a:off x="2352675" y="4564856"/>
              <a:ext cx="76200" cy="1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7" name="Line 17"/>
            <p:cNvSpPr>
              <a:spLocks noChangeShapeType="1"/>
            </p:cNvSpPr>
            <p:nvPr/>
          </p:nvSpPr>
          <p:spPr bwMode="blackGray">
            <a:xfrm>
              <a:off x="2352675" y="3714750"/>
              <a:ext cx="76200" cy="1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8" name="Line 18"/>
            <p:cNvSpPr>
              <a:spLocks noChangeShapeType="1"/>
            </p:cNvSpPr>
            <p:nvPr/>
          </p:nvSpPr>
          <p:spPr bwMode="blackGray">
            <a:xfrm>
              <a:off x="2352675" y="2857500"/>
              <a:ext cx="76200" cy="1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39" name="Line 19"/>
            <p:cNvSpPr>
              <a:spLocks noChangeShapeType="1"/>
            </p:cNvSpPr>
            <p:nvPr/>
          </p:nvSpPr>
          <p:spPr bwMode="blackGray">
            <a:xfrm>
              <a:off x="2352675" y="2007394"/>
              <a:ext cx="76200" cy="1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56340" name="Rectangle 20"/>
            <p:cNvSpPr>
              <a:spLocks noChangeArrowheads="1"/>
            </p:cNvSpPr>
            <p:nvPr/>
          </p:nvSpPr>
          <p:spPr bwMode="blackGray">
            <a:xfrm>
              <a:off x="5381625" y="3914775"/>
              <a:ext cx="382846"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29%</a:t>
              </a:r>
              <a:endParaRPr lang="en-US" altLang="en-US" sz="1800">
                <a:solidFill>
                  <a:prstClr val="white"/>
                </a:solidFill>
                <a:latin typeface="Calibri"/>
              </a:endParaRPr>
            </a:p>
          </p:txBody>
        </p:sp>
        <p:sp>
          <p:nvSpPr>
            <p:cNvPr id="56341" name="Rectangle 21"/>
            <p:cNvSpPr>
              <a:spLocks noChangeArrowheads="1"/>
            </p:cNvSpPr>
            <p:nvPr/>
          </p:nvSpPr>
          <p:spPr bwMode="blackGray">
            <a:xfrm>
              <a:off x="5086350" y="3064669"/>
              <a:ext cx="382846"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26%</a:t>
              </a:r>
              <a:endParaRPr lang="en-US" altLang="en-US" sz="1800">
                <a:solidFill>
                  <a:prstClr val="white"/>
                </a:solidFill>
                <a:latin typeface="Calibri"/>
              </a:endParaRPr>
            </a:p>
          </p:txBody>
        </p:sp>
        <p:sp>
          <p:nvSpPr>
            <p:cNvPr id="56342" name="Rectangle 22"/>
            <p:cNvSpPr>
              <a:spLocks noChangeArrowheads="1"/>
            </p:cNvSpPr>
            <p:nvPr/>
          </p:nvSpPr>
          <p:spPr bwMode="blackGray">
            <a:xfrm>
              <a:off x="5673726" y="2205038"/>
              <a:ext cx="382846"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32%</a:t>
              </a:r>
              <a:endParaRPr lang="en-US" altLang="en-US" sz="1800">
                <a:solidFill>
                  <a:prstClr val="white"/>
                </a:solidFill>
                <a:latin typeface="Calibri"/>
              </a:endParaRPr>
            </a:p>
          </p:txBody>
        </p:sp>
        <p:sp>
          <p:nvSpPr>
            <p:cNvPr id="56343" name="Rectangle 23"/>
            <p:cNvSpPr>
              <a:spLocks noChangeArrowheads="1"/>
            </p:cNvSpPr>
            <p:nvPr/>
          </p:nvSpPr>
          <p:spPr bwMode="blackGray">
            <a:xfrm>
              <a:off x="3692526" y="4187430"/>
              <a:ext cx="382846"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12%</a:t>
              </a:r>
              <a:endParaRPr lang="en-US" altLang="en-US" sz="1800">
                <a:solidFill>
                  <a:prstClr val="white"/>
                </a:solidFill>
                <a:latin typeface="Calibri"/>
              </a:endParaRPr>
            </a:p>
          </p:txBody>
        </p:sp>
        <p:sp>
          <p:nvSpPr>
            <p:cNvPr id="56344" name="Rectangle 24"/>
            <p:cNvSpPr>
              <a:spLocks noChangeArrowheads="1"/>
            </p:cNvSpPr>
            <p:nvPr/>
          </p:nvSpPr>
          <p:spPr bwMode="blackGray">
            <a:xfrm>
              <a:off x="3340100" y="3332560"/>
              <a:ext cx="271501"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8%</a:t>
              </a:r>
              <a:endParaRPr lang="en-US" altLang="en-US" sz="1800">
                <a:solidFill>
                  <a:prstClr val="white"/>
                </a:solidFill>
                <a:latin typeface="Calibri"/>
              </a:endParaRPr>
            </a:p>
          </p:txBody>
        </p:sp>
        <p:sp>
          <p:nvSpPr>
            <p:cNvPr id="56345" name="Rectangle 25"/>
            <p:cNvSpPr>
              <a:spLocks noChangeArrowheads="1"/>
            </p:cNvSpPr>
            <p:nvPr/>
          </p:nvSpPr>
          <p:spPr bwMode="blackGray">
            <a:xfrm>
              <a:off x="3705225" y="2468167"/>
              <a:ext cx="382846"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12%</a:t>
              </a:r>
              <a:endParaRPr lang="en-US" altLang="en-US" sz="1800">
                <a:solidFill>
                  <a:prstClr val="white"/>
                </a:solidFill>
                <a:latin typeface="Calibri"/>
              </a:endParaRPr>
            </a:p>
          </p:txBody>
        </p:sp>
        <p:sp>
          <p:nvSpPr>
            <p:cNvPr id="56346" name="Rectangle 26"/>
            <p:cNvSpPr>
              <a:spLocks noChangeArrowheads="1"/>
            </p:cNvSpPr>
            <p:nvPr/>
          </p:nvSpPr>
          <p:spPr bwMode="blackGray">
            <a:xfrm>
              <a:off x="2387600" y="4693444"/>
              <a:ext cx="111346"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0</a:t>
              </a:r>
              <a:endParaRPr lang="en-US" altLang="en-US" sz="1800">
                <a:solidFill>
                  <a:prstClr val="white"/>
                </a:solidFill>
                <a:latin typeface="Calibri"/>
              </a:endParaRPr>
            </a:p>
          </p:txBody>
        </p:sp>
        <p:sp>
          <p:nvSpPr>
            <p:cNvPr id="56347" name="Rectangle 27"/>
            <p:cNvSpPr>
              <a:spLocks noChangeArrowheads="1"/>
            </p:cNvSpPr>
            <p:nvPr/>
          </p:nvSpPr>
          <p:spPr bwMode="blackGray">
            <a:xfrm>
              <a:off x="3327400" y="4693444"/>
              <a:ext cx="222691"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10</a:t>
              </a:r>
              <a:endParaRPr lang="en-US" altLang="en-US" sz="1800">
                <a:solidFill>
                  <a:prstClr val="white"/>
                </a:solidFill>
                <a:latin typeface="Calibri"/>
              </a:endParaRPr>
            </a:p>
          </p:txBody>
        </p:sp>
        <p:sp>
          <p:nvSpPr>
            <p:cNvPr id="56348" name="Rectangle 28"/>
            <p:cNvSpPr>
              <a:spLocks noChangeArrowheads="1"/>
            </p:cNvSpPr>
            <p:nvPr/>
          </p:nvSpPr>
          <p:spPr bwMode="blackGray">
            <a:xfrm>
              <a:off x="4279900" y="4693444"/>
              <a:ext cx="222691"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20</a:t>
              </a:r>
              <a:endParaRPr lang="en-US" altLang="en-US" sz="1800">
                <a:solidFill>
                  <a:prstClr val="white"/>
                </a:solidFill>
                <a:latin typeface="Calibri"/>
              </a:endParaRPr>
            </a:p>
          </p:txBody>
        </p:sp>
        <p:sp>
          <p:nvSpPr>
            <p:cNvPr id="56349" name="Rectangle 29"/>
            <p:cNvSpPr>
              <a:spLocks noChangeArrowheads="1"/>
            </p:cNvSpPr>
            <p:nvPr/>
          </p:nvSpPr>
          <p:spPr bwMode="blackGray">
            <a:xfrm>
              <a:off x="5257800" y="4693444"/>
              <a:ext cx="222691"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30</a:t>
              </a:r>
              <a:endParaRPr lang="en-US" altLang="en-US" sz="1800">
                <a:solidFill>
                  <a:prstClr val="white"/>
                </a:solidFill>
                <a:latin typeface="Calibri"/>
              </a:endParaRPr>
            </a:p>
          </p:txBody>
        </p:sp>
        <p:sp>
          <p:nvSpPr>
            <p:cNvPr id="56350" name="Rectangle 30"/>
            <p:cNvSpPr>
              <a:spLocks noChangeArrowheads="1"/>
            </p:cNvSpPr>
            <p:nvPr/>
          </p:nvSpPr>
          <p:spPr bwMode="blackGray">
            <a:xfrm>
              <a:off x="6248400" y="4693444"/>
              <a:ext cx="222691"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40</a:t>
              </a:r>
              <a:endParaRPr lang="en-US" altLang="en-US" sz="1800">
                <a:solidFill>
                  <a:prstClr val="white"/>
                </a:solidFill>
                <a:latin typeface="Calibri"/>
              </a:endParaRPr>
            </a:p>
          </p:txBody>
        </p:sp>
        <p:sp>
          <p:nvSpPr>
            <p:cNvPr id="56351" name="Rectangle 31"/>
            <p:cNvSpPr>
              <a:spLocks noChangeArrowheads="1"/>
            </p:cNvSpPr>
            <p:nvPr/>
          </p:nvSpPr>
          <p:spPr bwMode="blackGray">
            <a:xfrm>
              <a:off x="7226300" y="4693444"/>
              <a:ext cx="222691"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50</a:t>
              </a:r>
              <a:endParaRPr lang="en-US" altLang="en-US" sz="1800">
                <a:solidFill>
                  <a:prstClr val="white"/>
                </a:solidFill>
                <a:latin typeface="Calibri"/>
              </a:endParaRPr>
            </a:p>
          </p:txBody>
        </p:sp>
        <p:sp>
          <p:nvSpPr>
            <p:cNvPr id="56352" name="Rectangle 32"/>
            <p:cNvSpPr>
              <a:spLocks noChangeArrowheads="1"/>
            </p:cNvSpPr>
            <p:nvPr/>
          </p:nvSpPr>
          <p:spPr bwMode="blackGray">
            <a:xfrm>
              <a:off x="974369" y="3971926"/>
              <a:ext cx="1298931" cy="40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lnSpc>
                  <a:spcPct val="80000"/>
                </a:lnSpc>
              </a:pPr>
              <a:r>
                <a:rPr lang="en-US" altLang="en-US" sz="1800" b="1">
                  <a:solidFill>
                    <a:prstClr val="white"/>
                  </a:solidFill>
                  <a:latin typeface="Calibri"/>
                </a:rPr>
                <a:t>Lack of a good</a:t>
              </a:r>
              <a:br>
                <a:rPr lang="en-US" altLang="en-US" sz="1800" b="1">
                  <a:solidFill>
                    <a:prstClr val="white"/>
                  </a:solidFill>
                  <a:latin typeface="Calibri"/>
                </a:rPr>
              </a:br>
              <a:r>
                <a:rPr lang="en-US" altLang="en-US" sz="1800" b="1">
                  <a:solidFill>
                    <a:prstClr val="white"/>
                  </a:solidFill>
                  <a:latin typeface="Calibri"/>
                </a:rPr>
                <a:t>night’s sleep</a:t>
              </a:r>
              <a:endParaRPr lang="en-US" altLang="en-US" sz="1800">
                <a:solidFill>
                  <a:prstClr val="white"/>
                </a:solidFill>
                <a:latin typeface="Calibri"/>
              </a:endParaRPr>
            </a:p>
          </p:txBody>
        </p:sp>
        <p:sp>
          <p:nvSpPr>
            <p:cNvPr id="56353" name="Rectangle 33"/>
            <p:cNvSpPr>
              <a:spLocks noChangeArrowheads="1"/>
            </p:cNvSpPr>
            <p:nvPr/>
          </p:nvSpPr>
          <p:spPr bwMode="blackGray">
            <a:xfrm>
              <a:off x="681645" y="3118248"/>
              <a:ext cx="1602766" cy="40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lnSpc>
                  <a:spcPct val="80000"/>
                </a:lnSpc>
              </a:pPr>
              <a:r>
                <a:rPr lang="en-US" altLang="en-US" sz="1800" b="1">
                  <a:solidFill>
                    <a:prstClr val="white"/>
                  </a:solidFill>
                  <a:latin typeface="Calibri"/>
                </a:rPr>
                <a:t>Waking up during</a:t>
              </a:r>
              <a:br>
                <a:rPr lang="en-US" altLang="en-US" sz="1800" b="1">
                  <a:solidFill>
                    <a:prstClr val="white"/>
                  </a:solidFill>
                  <a:latin typeface="Calibri"/>
                </a:rPr>
              </a:br>
              <a:r>
                <a:rPr lang="en-US" altLang="en-US" sz="1800" b="1">
                  <a:solidFill>
                    <a:prstClr val="white"/>
                  </a:solidFill>
                  <a:latin typeface="Calibri"/>
                </a:rPr>
                <a:t>the night</a:t>
              </a:r>
              <a:endParaRPr lang="en-US" altLang="en-US" sz="1800">
                <a:solidFill>
                  <a:prstClr val="white"/>
                </a:solidFill>
                <a:latin typeface="Calibri"/>
              </a:endParaRPr>
            </a:p>
          </p:txBody>
        </p:sp>
        <p:sp>
          <p:nvSpPr>
            <p:cNvPr id="56354" name="Rectangle 34"/>
            <p:cNvSpPr>
              <a:spLocks noChangeArrowheads="1"/>
            </p:cNvSpPr>
            <p:nvPr/>
          </p:nvSpPr>
          <p:spPr bwMode="blackGray">
            <a:xfrm>
              <a:off x="457201" y="2264569"/>
              <a:ext cx="1816100" cy="40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lnSpc>
                  <a:spcPct val="80000"/>
                </a:lnSpc>
              </a:pPr>
              <a:r>
                <a:rPr lang="en-US" altLang="en-US" sz="1800" b="1">
                  <a:solidFill>
                    <a:prstClr val="white"/>
                  </a:solidFill>
                  <a:latin typeface="Calibri"/>
                </a:rPr>
                <a:t>Difficulty in</a:t>
              </a:r>
              <a:br>
                <a:rPr lang="en-US" altLang="en-US" sz="1800" b="1">
                  <a:solidFill>
                    <a:prstClr val="white"/>
                  </a:solidFill>
                  <a:latin typeface="Calibri"/>
                </a:rPr>
              </a:br>
              <a:r>
                <a:rPr lang="en-US" altLang="en-US" sz="1800" b="1">
                  <a:solidFill>
                    <a:prstClr val="white"/>
                  </a:solidFill>
                  <a:latin typeface="Calibri"/>
                </a:rPr>
                <a:t>getting to sleep</a:t>
              </a:r>
              <a:endParaRPr lang="en-US" altLang="en-US" sz="1800">
                <a:solidFill>
                  <a:prstClr val="white"/>
                </a:solidFill>
                <a:latin typeface="Calibri"/>
              </a:endParaRPr>
            </a:p>
          </p:txBody>
        </p:sp>
        <p:sp>
          <p:nvSpPr>
            <p:cNvPr id="56355" name="Rectangle 35"/>
            <p:cNvSpPr>
              <a:spLocks noChangeArrowheads="1"/>
            </p:cNvSpPr>
            <p:nvPr/>
          </p:nvSpPr>
          <p:spPr bwMode="blackGray">
            <a:xfrm>
              <a:off x="3997325" y="4922044"/>
              <a:ext cx="1442247"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Respondents, %</a:t>
              </a:r>
              <a:endParaRPr lang="en-US" altLang="en-US" sz="1800">
                <a:solidFill>
                  <a:prstClr val="white"/>
                </a:solidFill>
                <a:latin typeface="Calibri"/>
              </a:endParaRPr>
            </a:p>
          </p:txBody>
        </p:sp>
        <p:sp>
          <p:nvSpPr>
            <p:cNvPr id="56356" name="Rectangle 36"/>
            <p:cNvSpPr>
              <a:spLocks noChangeArrowheads="1"/>
            </p:cNvSpPr>
            <p:nvPr/>
          </p:nvSpPr>
          <p:spPr bwMode="blackGray">
            <a:xfrm>
              <a:off x="7362825" y="2368155"/>
              <a:ext cx="920234"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No allergy</a:t>
              </a:r>
              <a:endParaRPr lang="en-US" altLang="en-US" sz="1800">
                <a:solidFill>
                  <a:prstClr val="white"/>
                </a:solidFill>
                <a:latin typeface="Calibri"/>
              </a:endParaRPr>
            </a:p>
          </p:txBody>
        </p:sp>
        <p:sp>
          <p:nvSpPr>
            <p:cNvPr id="56357" name="Rectangle 37"/>
            <p:cNvSpPr>
              <a:spLocks noChangeArrowheads="1"/>
            </p:cNvSpPr>
            <p:nvPr/>
          </p:nvSpPr>
          <p:spPr bwMode="blackGray">
            <a:xfrm>
              <a:off x="7362826" y="2075261"/>
              <a:ext cx="631955" cy="25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Allergy</a:t>
              </a:r>
              <a:endParaRPr lang="en-US" altLang="en-US" sz="1800">
                <a:solidFill>
                  <a:prstClr val="white"/>
                </a:solidFill>
                <a:latin typeface="Calibri"/>
              </a:endParaRPr>
            </a:p>
          </p:txBody>
        </p:sp>
        <p:sp>
          <p:nvSpPr>
            <p:cNvPr id="56359" name="Rectangle 39"/>
            <p:cNvSpPr>
              <a:spLocks noChangeArrowheads="1"/>
            </p:cNvSpPr>
            <p:nvPr/>
          </p:nvSpPr>
          <p:spPr bwMode="blackGray">
            <a:xfrm>
              <a:off x="7100889" y="2405063"/>
              <a:ext cx="166687" cy="123825"/>
            </a:xfrm>
            <a:prstGeom prst="rect">
              <a:avLst/>
            </a:prstGeom>
            <a:solidFill>
              <a:srgbClr val="0099FF"/>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56360" name="Rectangle 40"/>
            <p:cNvSpPr>
              <a:spLocks noChangeArrowheads="1"/>
            </p:cNvSpPr>
            <p:nvPr/>
          </p:nvSpPr>
          <p:spPr bwMode="blackGray">
            <a:xfrm>
              <a:off x="7100889" y="2110980"/>
              <a:ext cx="165100" cy="121444"/>
            </a:xfrm>
            <a:prstGeom prst="rect">
              <a:avLst/>
            </a:prstGeom>
            <a:solidFill>
              <a:srgbClr val="FF5050"/>
            </a:solidFill>
            <a:ln w="12700">
              <a:solidFill>
                <a:schemeClr val="tx1"/>
              </a:solidFill>
              <a:miter lim="800000"/>
              <a:headEnd/>
              <a:tailEnd/>
            </a:ln>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grpSp>
      <p:sp>
        <p:nvSpPr>
          <p:cNvPr id="43" name="Rectangle 42"/>
          <p:cNvSpPr/>
          <p:nvPr/>
        </p:nvSpPr>
        <p:spPr>
          <a:xfrm>
            <a:off x="208576" y="5903893"/>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2495813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45"/>
          <p:cNvSpPr>
            <a:spLocks noGrp="1" noChangeArrowheads="1"/>
          </p:cNvSpPr>
          <p:nvPr>
            <p:ph type="title" idx="4294967295"/>
          </p:nvPr>
        </p:nvSpPr>
        <p:spPr>
          <a:xfrm>
            <a:off x="0" y="44624"/>
            <a:ext cx="9144000" cy="720080"/>
          </a:xfrm>
        </p:spPr>
        <p:txBody>
          <a:bodyPr>
            <a:normAutofit/>
          </a:bodyPr>
          <a:lstStyle/>
          <a:p>
            <a:pPr eaLnBrk="1" hangingPunct="1"/>
            <a:r>
              <a:rPr lang="en-US" altLang="en-US" sz="3600" b="1" dirty="0"/>
              <a:t>Work Interference from Nasal Allergies</a:t>
            </a:r>
          </a:p>
        </p:txBody>
      </p:sp>
      <p:graphicFrame>
        <p:nvGraphicFramePr>
          <p:cNvPr id="58370" name="Object 2"/>
          <p:cNvGraphicFramePr>
            <a:graphicFrameLocks noChangeAspect="1"/>
          </p:cNvGraphicFramePr>
          <p:nvPr>
            <p:extLst>
              <p:ext uri="{D42A27DB-BD31-4B8C-83A1-F6EECF244321}">
                <p14:modId xmlns:p14="http://schemas.microsoft.com/office/powerpoint/2010/main" val="2876313246"/>
              </p:ext>
            </p:extLst>
          </p:nvPr>
        </p:nvGraphicFramePr>
        <p:xfrm>
          <a:off x="312630" y="764704"/>
          <a:ext cx="8363826" cy="4105418"/>
        </p:xfrm>
        <a:graphic>
          <a:graphicData uri="http://schemas.openxmlformats.org/presentationml/2006/ole">
            <mc:AlternateContent xmlns:mc="http://schemas.openxmlformats.org/markup-compatibility/2006">
              <mc:Choice xmlns:v="urn:schemas-microsoft-com:vml" Requires="v">
                <p:oleObj spid="_x0000_s9219" name="Chart" r:id="rId4" imgW="8239135" imgH="4943564" progId="MSGraph.Chart.8">
                  <p:embed followColorScheme="full"/>
                </p:oleObj>
              </mc:Choice>
              <mc:Fallback>
                <p:oleObj name="Chart" r:id="rId4" imgW="8239135" imgH="4943564" progId="MSGraph.Chart.8">
                  <p:embed followColorScheme="full"/>
                  <p:pic>
                    <p:nvPicPr>
                      <p:cNvPr id="0" name=""/>
                      <p:cNvPicPr>
                        <a:picLocks noChangeAspect="1" noChangeArrowheads="1"/>
                      </p:cNvPicPr>
                      <p:nvPr/>
                    </p:nvPicPr>
                    <p:blipFill>
                      <a:blip r:embed="rId5"/>
                      <a:srcRect/>
                      <a:stretch>
                        <a:fillRect/>
                      </a:stretch>
                    </p:blipFill>
                    <p:spPr bwMode="auto">
                      <a:xfrm>
                        <a:off x="312630" y="764704"/>
                        <a:ext cx="8363826" cy="4105418"/>
                      </a:xfrm>
                      <a:prstGeom prst="rect">
                        <a:avLst/>
                      </a:prstGeom>
                      <a:noFill/>
                      <a:ln>
                        <a:noFill/>
                      </a:ln>
                      <a:effectLst/>
                      <a:extLst/>
                    </p:spPr>
                  </p:pic>
                </p:oleObj>
              </mc:Fallback>
            </mc:AlternateContent>
          </a:graphicData>
        </a:graphic>
      </p:graphicFrame>
      <p:sp>
        <p:nvSpPr>
          <p:cNvPr id="58372" name="Text Box 47"/>
          <p:cNvSpPr txBox="1">
            <a:spLocks noChangeArrowheads="1"/>
          </p:cNvSpPr>
          <p:nvPr/>
        </p:nvSpPr>
        <p:spPr bwMode="auto">
          <a:xfrm>
            <a:off x="1" y="5039492"/>
            <a:ext cx="9143999"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Times" pitchFamily="-108" charset="0"/>
                <a:ea typeface="ＭＳ Ｐゴシック" pitchFamily="-108" charset="-128"/>
              </a:defRPr>
            </a:lvl1pPr>
            <a:lvl2pPr marL="37931725" indent="-37474525" eaLnBrk="0" hangingPunct="0">
              <a:tabLst>
                <a:tab pos="457200" algn="l"/>
              </a:tabLst>
              <a:defRPr sz="2400">
                <a:solidFill>
                  <a:schemeClr val="tx1"/>
                </a:solidFill>
                <a:latin typeface="Times" pitchFamily="-108" charset="0"/>
                <a:ea typeface="ＭＳ Ｐゴシック" pitchFamily="-108" charset="-128"/>
              </a:defRPr>
            </a:lvl2pPr>
            <a:lvl3pPr eaLnBrk="0" hangingPunct="0">
              <a:tabLst>
                <a:tab pos="457200" algn="l"/>
              </a:tabLst>
              <a:defRPr sz="2400">
                <a:solidFill>
                  <a:schemeClr val="tx1"/>
                </a:solidFill>
                <a:latin typeface="Times" pitchFamily="-108" charset="0"/>
                <a:ea typeface="ＭＳ Ｐゴシック" pitchFamily="-108" charset="-128"/>
              </a:defRPr>
            </a:lvl3pPr>
            <a:lvl4pPr eaLnBrk="0" hangingPunct="0">
              <a:tabLst>
                <a:tab pos="457200" algn="l"/>
              </a:tabLst>
              <a:defRPr sz="2400">
                <a:solidFill>
                  <a:schemeClr val="tx1"/>
                </a:solidFill>
                <a:latin typeface="Times" pitchFamily="-108" charset="0"/>
                <a:ea typeface="ＭＳ Ｐゴシック" pitchFamily="-108" charset="-128"/>
              </a:defRPr>
            </a:lvl4pPr>
            <a:lvl5pPr eaLnBrk="0" hangingPunct="0">
              <a:tabLst>
                <a:tab pos="457200" algn="l"/>
              </a:tabLst>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9pPr>
          </a:lstStyle>
          <a:p>
            <a:pPr defTabSz="457200" eaLnBrk="1" hangingPunct="1">
              <a:spcBef>
                <a:spcPct val="50000"/>
              </a:spcBef>
            </a:pPr>
            <a:r>
              <a:rPr lang="en-US" altLang="en-US" sz="1800" dirty="0" smtClean="0">
                <a:solidFill>
                  <a:srgbClr val="FFFF00"/>
                </a:solidFill>
                <a:latin typeface="Calibri"/>
              </a:rPr>
              <a:t>Q22a.  Have </a:t>
            </a:r>
            <a:r>
              <a:rPr lang="en-US" altLang="en-US" sz="1800" dirty="0">
                <a:solidFill>
                  <a:srgbClr val="FFFF00"/>
                </a:solidFill>
                <a:latin typeface="Calibri"/>
              </a:rPr>
              <a:t>you missed work in the past 12 months due to your nasal allergies?  </a:t>
            </a:r>
          </a:p>
          <a:p>
            <a:pPr defTabSz="457200" eaLnBrk="1" hangingPunct="1">
              <a:spcBef>
                <a:spcPct val="50000"/>
              </a:spcBef>
            </a:pPr>
            <a:r>
              <a:rPr lang="en-US" altLang="en-US" sz="1800" dirty="0">
                <a:solidFill>
                  <a:srgbClr val="FFFF00"/>
                </a:solidFill>
                <a:latin typeface="Calibri"/>
              </a:rPr>
              <a:t>Q23a.  Aside from actually missing work, have your nasal allergy symptoms in the past 12 months interfered with your performance at work? Base: Employed full time  N=1,315</a:t>
            </a:r>
          </a:p>
        </p:txBody>
      </p:sp>
      <p:sp>
        <p:nvSpPr>
          <p:cNvPr id="6" name="Rectangle 5"/>
          <p:cNvSpPr/>
          <p:nvPr/>
        </p:nvSpPr>
        <p:spPr>
          <a:xfrm>
            <a:off x="159706" y="5903893"/>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3027967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15900" y="981075"/>
            <a:ext cx="8712200" cy="5400675"/>
          </a:xfrm>
          <a:prstGeom prst="rect">
            <a:avLst/>
          </a:prstGeom>
          <a:solidFill>
            <a:srgbClr val="323D43"/>
          </a:solidFill>
          <a:ln w="28575">
            <a:solidFill>
              <a:srgbClr val="014359"/>
            </a:solidFill>
            <a:miter lim="800000"/>
            <a:headEnd/>
            <a:tailEnd/>
          </a:ln>
        </p:spPr>
        <p:txBody>
          <a:bodyPr wrap="none" anchor="ctr"/>
          <a:lstStyle/>
          <a:p>
            <a:pPr defTabSz="457200"/>
            <a:endParaRPr lang="it-IT" sz="900">
              <a:solidFill>
                <a:prstClr val="white"/>
              </a:solidFill>
              <a:ea typeface="ヒラギノ角ゴ Pro W3" pitchFamily="-65" charset="-128"/>
            </a:endParaRPr>
          </a:p>
        </p:txBody>
      </p:sp>
      <p:sp>
        <p:nvSpPr>
          <p:cNvPr id="60419" name="Oval 3"/>
          <p:cNvSpPr>
            <a:spLocks noChangeArrowheads="1"/>
          </p:cNvSpPr>
          <p:nvPr/>
        </p:nvSpPr>
        <p:spPr bwMode="auto">
          <a:xfrm>
            <a:off x="3276600" y="4208463"/>
            <a:ext cx="2547938" cy="595312"/>
          </a:xfrm>
          <a:prstGeom prst="ellipse">
            <a:avLst/>
          </a:prstGeom>
          <a:solidFill>
            <a:srgbClr val="FF6600"/>
          </a:solidFill>
          <a:ln w="9525">
            <a:solidFill>
              <a:schemeClr val="bg1"/>
            </a:solidFill>
            <a:round/>
            <a:headEnd/>
            <a:tailEnd/>
          </a:ln>
        </p:spPr>
        <p:txBody>
          <a:bodyPr wrap="none" anchor="ctr"/>
          <a:lstStyle/>
          <a:p>
            <a:pPr defTabSz="457200"/>
            <a:endParaRPr lang="it-IT" sz="900">
              <a:solidFill>
                <a:prstClr val="white"/>
              </a:solidFill>
              <a:ea typeface="ヒラギノ角ゴ Pro W3" pitchFamily="-65" charset="-128"/>
            </a:endParaRPr>
          </a:p>
        </p:txBody>
      </p:sp>
      <p:sp>
        <p:nvSpPr>
          <p:cNvPr id="60420" name="Text Box 4"/>
          <p:cNvSpPr txBox="1">
            <a:spLocks noChangeArrowheads="1"/>
          </p:cNvSpPr>
          <p:nvPr/>
        </p:nvSpPr>
        <p:spPr bwMode="auto">
          <a:xfrm>
            <a:off x="3348038" y="4167188"/>
            <a:ext cx="2408237" cy="581025"/>
          </a:xfrm>
          <a:prstGeom prst="rect">
            <a:avLst/>
          </a:prstGeom>
          <a:noFill/>
          <a:ln w="9525">
            <a:noFill/>
            <a:miter lim="800000"/>
            <a:headEnd/>
            <a:tailEnd/>
          </a:ln>
        </p:spPr>
        <p:txBody>
          <a:bodyPr>
            <a:spAutoFit/>
          </a:bodyPr>
          <a:lstStyle/>
          <a:p>
            <a:pPr algn="ctr" defTabSz="457200">
              <a:spcBef>
                <a:spcPct val="50000"/>
              </a:spcBef>
            </a:pPr>
            <a:r>
              <a:rPr lang="en-GB" sz="1600" b="1" dirty="0">
                <a:solidFill>
                  <a:srgbClr val="1F497D"/>
                </a:solidFill>
                <a:ea typeface="ヒラギノ角ゴ Pro W3" pitchFamily="-65" charset="-128"/>
              </a:rPr>
              <a:t>Organ                           Hyper-responsiveness</a:t>
            </a:r>
            <a:endParaRPr lang="en-US" sz="1600" b="1" dirty="0">
              <a:solidFill>
                <a:srgbClr val="1F497D"/>
              </a:solidFill>
              <a:ea typeface="ヒラギノ角ゴ Pro W3" pitchFamily="-65" charset="-128"/>
            </a:endParaRPr>
          </a:p>
        </p:txBody>
      </p:sp>
      <p:grpSp>
        <p:nvGrpSpPr>
          <p:cNvPr id="2" name="Group 5"/>
          <p:cNvGrpSpPr>
            <a:grpSpLocks/>
          </p:cNvGrpSpPr>
          <p:nvPr/>
        </p:nvGrpSpPr>
        <p:grpSpPr bwMode="auto">
          <a:xfrm>
            <a:off x="3367088" y="5649913"/>
            <a:ext cx="2384425" cy="714375"/>
            <a:chOff x="2091" y="3657"/>
            <a:chExt cx="1578" cy="473"/>
          </a:xfrm>
        </p:grpSpPr>
        <p:sp>
          <p:nvSpPr>
            <p:cNvPr id="60422" name="AutoShape 6"/>
            <p:cNvSpPr>
              <a:spLocks noChangeArrowheads="1"/>
            </p:cNvSpPr>
            <p:nvPr/>
          </p:nvSpPr>
          <p:spPr bwMode="auto">
            <a:xfrm>
              <a:off x="2091" y="3657"/>
              <a:ext cx="1578" cy="473"/>
            </a:xfrm>
            <a:prstGeom prst="irregularSeal1">
              <a:avLst/>
            </a:prstGeom>
            <a:solidFill>
              <a:srgbClr val="FF0000"/>
            </a:solidFill>
            <a:ln w="9525">
              <a:solidFill>
                <a:schemeClr val="bg1"/>
              </a:solidFill>
              <a:miter lim="800000"/>
              <a:headEnd/>
              <a:tailEnd/>
            </a:ln>
          </p:spPr>
          <p:txBody>
            <a:bodyPr wrap="none" anchor="ctr"/>
            <a:lstStyle/>
            <a:p>
              <a:pPr defTabSz="457200"/>
              <a:endParaRPr lang="it-IT" sz="900">
                <a:solidFill>
                  <a:prstClr val="white"/>
                </a:solidFill>
                <a:ea typeface="ヒラギノ角ゴ Pro W3" pitchFamily="-65" charset="-128"/>
              </a:endParaRPr>
            </a:p>
          </p:txBody>
        </p:sp>
        <p:sp>
          <p:nvSpPr>
            <p:cNvPr id="60423" name="Text Box 7"/>
            <p:cNvSpPr txBox="1">
              <a:spLocks noChangeArrowheads="1"/>
            </p:cNvSpPr>
            <p:nvPr/>
          </p:nvSpPr>
          <p:spPr bwMode="auto">
            <a:xfrm>
              <a:off x="2130" y="3776"/>
              <a:ext cx="1500" cy="243"/>
            </a:xfrm>
            <a:prstGeom prst="rect">
              <a:avLst/>
            </a:prstGeom>
            <a:noFill/>
            <a:ln w="9525">
              <a:noFill/>
              <a:miter lim="800000"/>
              <a:headEnd/>
              <a:tailEnd/>
            </a:ln>
          </p:spPr>
          <p:txBody>
            <a:bodyPr>
              <a:spAutoFit/>
            </a:bodyPr>
            <a:lstStyle/>
            <a:p>
              <a:pPr algn="ctr" defTabSz="457200">
                <a:spcBef>
                  <a:spcPct val="50000"/>
                </a:spcBef>
              </a:pPr>
              <a:r>
                <a:rPr lang="en-GB" b="1">
                  <a:solidFill>
                    <a:prstClr val="black"/>
                  </a:solidFill>
                  <a:ea typeface="ヒラギノ角ゴ Pro W3" pitchFamily="-65" charset="-128"/>
                </a:rPr>
                <a:t>Disease</a:t>
              </a:r>
              <a:endParaRPr lang="en-US" b="1">
                <a:solidFill>
                  <a:prstClr val="black"/>
                </a:solidFill>
                <a:ea typeface="ヒラギノ角ゴ Pro W3" pitchFamily="-65" charset="-128"/>
              </a:endParaRPr>
            </a:p>
          </p:txBody>
        </p:sp>
      </p:grpSp>
      <p:sp>
        <p:nvSpPr>
          <p:cNvPr id="60424" name="AutoShape 8"/>
          <p:cNvSpPr>
            <a:spLocks noChangeArrowheads="1"/>
          </p:cNvSpPr>
          <p:nvPr/>
        </p:nvSpPr>
        <p:spPr bwMode="auto">
          <a:xfrm>
            <a:off x="4432300" y="1552575"/>
            <a:ext cx="244475" cy="984250"/>
          </a:xfrm>
          <a:prstGeom prst="downArrow">
            <a:avLst>
              <a:gd name="adj1" fmla="val 50000"/>
              <a:gd name="adj2" fmla="val 100649"/>
            </a:avLst>
          </a:prstGeom>
          <a:gradFill rotWithShape="1">
            <a:gsLst>
              <a:gs pos="0">
                <a:srgbClr val="FFCC99"/>
              </a:gs>
              <a:gs pos="100000">
                <a:srgbClr val="FF9966"/>
              </a:gs>
            </a:gsLst>
            <a:lin ang="5400000" scaled="1"/>
          </a:gradFill>
          <a:ln w="9525">
            <a:solidFill>
              <a:schemeClr val="bg1"/>
            </a:solidFill>
            <a:miter lim="800000"/>
            <a:headEnd/>
            <a:tailEnd/>
          </a:ln>
        </p:spPr>
        <p:txBody>
          <a:bodyPr vert="eaVert" wrap="none" anchor="ctr"/>
          <a:lstStyle/>
          <a:p>
            <a:pPr defTabSz="457200"/>
            <a:endParaRPr lang="it-IT" sz="900">
              <a:solidFill>
                <a:prstClr val="white"/>
              </a:solidFill>
              <a:ea typeface="ヒラギノ角ゴ Pro W3" pitchFamily="-65" charset="-128"/>
            </a:endParaRPr>
          </a:p>
        </p:txBody>
      </p:sp>
      <p:sp>
        <p:nvSpPr>
          <p:cNvPr id="60425" name="AutoShape 9"/>
          <p:cNvSpPr>
            <a:spLocks noChangeArrowheads="1"/>
          </p:cNvSpPr>
          <p:nvPr/>
        </p:nvSpPr>
        <p:spPr bwMode="auto">
          <a:xfrm>
            <a:off x="4465638" y="3113088"/>
            <a:ext cx="185737" cy="1030287"/>
          </a:xfrm>
          <a:prstGeom prst="downArrow">
            <a:avLst>
              <a:gd name="adj1" fmla="val 50000"/>
              <a:gd name="adj2" fmla="val 138676"/>
            </a:avLst>
          </a:prstGeom>
          <a:gradFill rotWithShape="1">
            <a:gsLst>
              <a:gs pos="0">
                <a:srgbClr val="FF9966"/>
              </a:gs>
              <a:gs pos="100000">
                <a:srgbClr val="FF6600"/>
              </a:gs>
            </a:gsLst>
            <a:lin ang="5400000" scaled="1"/>
          </a:gradFill>
          <a:ln w="9525">
            <a:solidFill>
              <a:schemeClr val="bg1"/>
            </a:solidFill>
            <a:miter lim="800000"/>
            <a:headEnd/>
            <a:tailEnd/>
          </a:ln>
        </p:spPr>
        <p:txBody>
          <a:bodyPr vert="eaVert" wrap="none" anchor="ctr"/>
          <a:lstStyle/>
          <a:p>
            <a:pPr defTabSz="457200"/>
            <a:endParaRPr lang="it-IT" sz="900">
              <a:solidFill>
                <a:prstClr val="white"/>
              </a:solidFill>
              <a:ea typeface="ヒラギノ角ゴ Pro W3" pitchFamily="-65" charset="-128"/>
            </a:endParaRPr>
          </a:p>
        </p:txBody>
      </p:sp>
      <p:sp>
        <p:nvSpPr>
          <p:cNvPr id="60426" name="AutoShape 10"/>
          <p:cNvSpPr>
            <a:spLocks noChangeArrowheads="1"/>
          </p:cNvSpPr>
          <p:nvPr/>
        </p:nvSpPr>
        <p:spPr bwMode="auto">
          <a:xfrm>
            <a:off x="4465638" y="4757738"/>
            <a:ext cx="185737" cy="954087"/>
          </a:xfrm>
          <a:prstGeom prst="downArrow">
            <a:avLst>
              <a:gd name="adj1" fmla="val 50000"/>
              <a:gd name="adj2" fmla="val 128419"/>
            </a:avLst>
          </a:prstGeom>
          <a:gradFill rotWithShape="1">
            <a:gsLst>
              <a:gs pos="0">
                <a:srgbClr val="FF6600"/>
              </a:gs>
              <a:gs pos="100000">
                <a:srgbClr val="FF0000"/>
              </a:gs>
            </a:gsLst>
            <a:lin ang="5400000" scaled="1"/>
          </a:gradFill>
          <a:ln w="9525">
            <a:solidFill>
              <a:schemeClr val="bg1"/>
            </a:solidFill>
            <a:miter lim="800000"/>
            <a:headEnd/>
            <a:tailEnd/>
          </a:ln>
        </p:spPr>
        <p:txBody>
          <a:bodyPr vert="eaVert" wrap="none" anchor="ctr"/>
          <a:lstStyle/>
          <a:p>
            <a:pPr defTabSz="457200"/>
            <a:endParaRPr lang="it-IT" sz="900">
              <a:solidFill>
                <a:prstClr val="white"/>
              </a:solidFill>
              <a:ea typeface="ヒラギノ角ゴ Pro W3" pitchFamily="-65" charset="-128"/>
            </a:endParaRPr>
          </a:p>
        </p:txBody>
      </p:sp>
      <p:grpSp>
        <p:nvGrpSpPr>
          <p:cNvPr id="3" name="Group 11"/>
          <p:cNvGrpSpPr>
            <a:grpSpLocks/>
          </p:cNvGrpSpPr>
          <p:nvPr/>
        </p:nvGrpSpPr>
        <p:grpSpPr bwMode="auto">
          <a:xfrm>
            <a:off x="919163" y="1790700"/>
            <a:ext cx="3521075" cy="715963"/>
            <a:chOff x="579" y="1264"/>
            <a:chExt cx="2218" cy="451"/>
          </a:xfrm>
        </p:grpSpPr>
        <p:sp>
          <p:nvSpPr>
            <p:cNvPr id="60428" name="AutoShape 12"/>
            <p:cNvSpPr>
              <a:spLocks noChangeArrowheads="1"/>
            </p:cNvSpPr>
            <p:nvPr/>
          </p:nvSpPr>
          <p:spPr bwMode="auto">
            <a:xfrm flipH="1">
              <a:off x="1631" y="1481"/>
              <a:ext cx="1166" cy="92"/>
            </a:xfrm>
            <a:prstGeom prst="leftArrow">
              <a:avLst>
                <a:gd name="adj1" fmla="val 54963"/>
                <a:gd name="adj2" fmla="val 122573"/>
              </a:avLst>
            </a:prstGeom>
            <a:solidFill>
              <a:srgbClr val="FFCCCC"/>
            </a:solidFill>
            <a:ln w="19050">
              <a:solidFill>
                <a:schemeClr val="bg1"/>
              </a:solidFill>
              <a:miter lim="800000"/>
              <a:headEnd/>
              <a:tailEnd/>
            </a:ln>
          </p:spPr>
          <p:txBody>
            <a:bodyPr wrap="none" anchor="ctr"/>
            <a:lstStyle/>
            <a:p>
              <a:pPr defTabSz="457200"/>
              <a:endParaRPr lang="it-IT" sz="900">
                <a:solidFill>
                  <a:srgbClr val="1F497D"/>
                </a:solidFill>
                <a:ea typeface="ヒラギノ角ゴ Pro W3" pitchFamily="-65" charset="-128"/>
              </a:endParaRPr>
            </a:p>
          </p:txBody>
        </p:sp>
        <p:sp>
          <p:nvSpPr>
            <p:cNvPr id="60429" name="Rectangle 13"/>
            <p:cNvSpPr>
              <a:spLocks noChangeArrowheads="1"/>
            </p:cNvSpPr>
            <p:nvPr/>
          </p:nvSpPr>
          <p:spPr bwMode="auto">
            <a:xfrm>
              <a:off x="579" y="1264"/>
              <a:ext cx="1617" cy="451"/>
            </a:xfrm>
            <a:prstGeom prst="rect">
              <a:avLst/>
            </a:prstGeom>
            <a:solidFill>
              <a:srgbClr val="FFCCCC"/>
            </a:solidFill>
            <a:ln w="9525">
              <a:solidFill>
                <a:schemeClr val="bg1"/>
              </a:solidFill>
              <a:miter lim="800000"/>
              <a:headEnd/>
              <a:tailEnd/>
            </a:ln>
          </p:spPr>
          <p:txBody>
            <a:bodyPr wrap="none" anchor="ctr"/>
            <a:lstStyle/>
            <a:p>
              <a:pPr algn="ctr" defTabSz="457200"/>
              <a:r>
                <a:rPr lang="en-GB" b="1">
                  <a:solidFill>
                    <a:srgbClr val="1F497D"/>
                  </a:solidFill>
                  <a:ea typeface="ヒラギノ角ゴ Pro W3" pitchFamily="-65" charset="-128"/>
                </a:rPr>
                <a:t>Enhancement of </a:t>
              </a:r>
            </a:p>
            <a:p>
              <a:pPr algn="ctr" defTabSz="457200"/>
              <a:r>
                <a:rPr lang="en-GB" b="1">
                  <a:solidFill>
                    <a:srgbClr val="1F497D"/>
                  </a:solidFill>
                  <a:ea typeface="ヒラギノ角ゴ Pro W3" pitchFamily="-65" charset="-128"/>
                </a:rPr>
                <a:t>Sensitization </a:t>
              </a:r>
              <a:endParaRPr lang="en-US" b="1">
                <a:solidFill>
                  <a:srgbClr val="1F497D"/>
                </a:solidFill>
                <a:ea typeface="ヒラギノ角ゴ Pro W3" pitchFamily="-65" charset="-128"/>
              </a:endParaRPr>
            </a:p>
          </p:txBody>
        </p:sp>
      </p:grpSp>
      <p:grpSp>
        <p:nvGrpSpPr>
          <p:cNvPr id="4" name="Group 14"/>
          <p:cNvGrpSpPr>
            <a:grpSpLocks/>
          </p:cNvGrpSpPr>
          <p:nvPr/>
        </p:nvGrpSpPr>
        <p:grpSpPr bwMode="auto">
          <a:xfrm>
            <a:off x="3663950" y="1052513"/>
            <a:ext cx="1790700" cy="598487"/>
            <a:chOff x="2288" y="616"/>
            <a:chExt cx="1184" cy="396"/>
          </a:xfrm>
        </p:grpSpPr>
        <p:sp>
          <p:nvSpPr>
            <p:cNvPr id="60431" name="Oval 15"/>
            <p:cNvSpPr>
              <a:spLocks noChangeArrowheads="1"/>
            </p:cNvSpPr>
            <p:nvPr/>
          </p:nvSpPr>
          <p:spPr bwMode="auto">
            <a:xfrm>
              <a:off x="2288" y="618"/>
              <a:ext cx="1184" cy="394"/>
            </a:xfrm>
            <a:prstGeom prst="ellipse">
              <a:avLst/>
            </a:prstGeom>
            <a:solidFill>
              <a:srgbClr val="FFCC99"/>
            </a:solidFill>
            <a:ln w="9525">
              <a:solidFill>
                <a:schemeClr val="bg1"/>
              </a:solidFill>
              <a:round/>
              <a:headEnd/>
              <a:tailEnd/>
            </a:ln>
          </p:spPr>
          <p:txBody>
            <a:bodyPr wrap="none" anchor="ctr"/>
            <a:lstStyle/>
            <a:p>
              <a:pPr defTabSz="457200"/>
              <a:endParaRPr lang="it-IT" sz="900">
                <a:solidFill>
                  <a:srgbClr val="1F497D"/>
                </a:solidFill>
                <a:ea typeface="ヒラギノ角ゴ Pro W3" pitchFamily="-65" charset="-128"/>
              </a:endParaRPr>
            </a:p>
          </p:txBody>
        </p:sp>
        <p:sp>
          <p:nvSpPr>
            <p:cNvPr id="60432" name="Text Box 16"/>
            <p:cNvSpPr txBox="1">
              <a:spLocks noChangeArrowheads="1"/>
            </p:cNvSpPr>
            <p:nvPr/>
          </p:nvSpPr>
          <p:spPr bwMode="auto">
            <a:xfrm>
              <a:off x="2288" y="616"/>
              <a:ext cx="1184" cy="384"/>
            </a:xfrm>
            <a:prstGeom prst="rect">
              <a:avLst/>
            </a:prstGeom>
            <a:noFill/>
            <a:ln w="9525">
              <a:noFill/>
              <a:miter lim="800000"/>
              <a:headEnd/>
              <a:tailEnd/>
            </a:ln>
          </p:spPr>
          <p:txBody>
            <a:bodyPr>
              <a:spAutoFit/>
            </a:bodyPr>
            <a:lstStyle/>
            <a:p>
              <a:pPr algn="ctr" defTabSz="457200">
                <a:spcBef>
                  <a:spcPct val="50000"/>
                </a:spcBef>
              </a:pPr>
              <a:r>
                <a:rPr lang="en-GB" sz="1600" b="1">
                  <a:solidFill>
                    <a:srgbClr val="1F497D"/>
                  </a:solidFill>
                  <a:ea typeface="ヒラギノ角ゴ Pro W3" pitchFamily="-65" charset="-128"/>
                </a:rPr>
                <a:t>Genetic Predisposition</a:t>
              </a:r>
              <a:endParaRPr lang="en-US" sz="1600" b="1">
                <a:solidFill>
                  <a:srgbClr val="1F497D"/>
                </a:solidFill>
                <a:ea typeface="ヒラギノ角ゴ Pro W3" pitchFamily="-65" charset="-128"/>
              </a:endParaRPr>
            </a:p>
          </p:txBody>
        </p:sp>
      </p:grpSp>
      <p:grpSp>
        <p:nvGrpSpPr>
          <p:cNvPr id="5" name="Group 17"/>
          <p:cNvGrpSpPr>
            <a:grpSpLocks/>
          </p:cNvGrpSpPr>
          <p:nvPr/>
        </p:nvGrpSpPr>
        <p:grpSpPr bwMode="auto">
          <a:xfrm>
            <a:off x="3663950" y="2563813"/>
            <a:ext cx="1790700" cy="617537"/>
            <a:chOff x="2288" y="1616"/>
            <a:chExt cx="1184" cy="408"/>
          </a:xfrm>
        </p:grpSpPr>
        <p:sp>
          <p:nvSpPr>
            <p:cNvPr id="60434" name="Oval 18"/>
            <p:cNvSpPr>
              <a:spLocks noChangeArrowheads="1"/>
            </p:cNvSpPr>
            <p:nvPr/>
          </p:nvSpPr>
          <p:spPr bwMode="auto">
            <a:xfrm>
              <a:off x="2288" y="1629"/>
              <a:ext cx="1184" cy="395"/>
            </a:xfrm>
            <a:prstGeom prst="ellipse">
              <a:avLst/>
            </a:prstGeom>
            <a:solidFill>
              <a:srgbClr val="FF9966"/>
            </a:solidFill>
            <a:ln w="9525">
              <a:solidFill>
                <a:schemeClr val="bg1"/>
              </a:solidFill>
              <a:round/>
              <a:headEnd/>
              <a:tailEnd/>
            </a:ln>
          </p:spPr>
          <p:txBody>
            <a:bodyPr wrap="none" anchor="ctr"/>
            <a:lstStyle/>
            <a:p>
              <a:pPr defTabSz="457200"/>
              <a:endParaRPr lang="it-IT" sz="900">
                <a:solidFill>
                  <a:srgbClr val="1F497D"/>
                </a:solidFill>
                <a:ea typeface="ヒラギノ角ゴ Pro W3" pitchFamily="-65" charset="-128"/>
              </a:endParaRPr>
            </a:p>
          </p:txBody>
        </p:sp>
        <p:sp>
          <p:nvSpPr>
            <p:cNvPr id="60435" name="Text Box 19"/>
            <p:cNvSpPr txBox="1">
              <a:spLocks noChangeArrowheads="1"/>
            </p:cNvSpPr>
            <p:nvPr/>
          </p:nvSpPr>
          <p:spPr bwMode="auto">
            <a:xfrm>
              <a:off x="2288" y="1616"/>
              <a:ext cx="1184" cy="384"/>
            </a:xfrm>
            <a:prstGeom prst="rect">
              <a:avLst/>
            </a:prstGeom>
            <a:noFill/>
            <a:ln w="9525">
              <a:noFill/>
              <a:miter lim="800000"/>
              <a:headEnd/>
              <a:tailEnd/>
            </a:ln>
          </p:spPr>
          <p:txBody>
            <a:bodyPr>
              <a:spAutoFit/>
            </a:bodyPr>
            <a:lstStyle/>
            <a:p>
              <a:pPr algn="ctr" defTabSz="457200">
                <a:spcBef>
                  <a:spcPct val="50000"/>
                </a:spcBef>
              </a:pPr>
              <a:r>
                <a:rPr lang="en-GB" sz="1600" b="1">
                  <a:solidFill>
                    <a:srgbClr val="1F497D"/>
                  </a:solidFill>
                  <a:ea typeface="ヒラギノ角ゴ Pro W3" pitchFamily="-65" charset="-128"/>
                </a:rPr>
                <a:t>Allergic Sensitisation</a:t>
              </a:r>
              <a:endParaRPr lang="en-US" sz="1600" b="1">
                <a:solidFill>
                  <a:srgbClr val="1F497D"/>
                </a:solidFill>
                <a:ea typeface="ヒラギノ角ゴ Pro W3" pitchFamily="-65" charset="-128"/>
              </a:endParaRPr>
            </a:p>
          </p:txBody>
        </p:sp>
      </p:grpSp>
      <p:grpSp>
        <p:nvGrpSpPr>
          <p:cNvPr id="6" name="Group 20"/>
          <p:cNvGrpSpPr>
            <a:grpSpLocks/>
          </p:cNvGrpSpPr>
          <p:nvPr/>
        </p:nvGrpSpPr>
        <p:grpSpPr bwMode="auto">
          <a:xfrm>
            <a:off x="919163" y="5013325"/>
            <a:ext cx="3521075" cy="715963"/>
            <a:chOff x="579" y="3294"/>
            <a:chExt cx="2218" cy="451"/>
          </a:xfrm>
        </p:grpSpPr>
        <p:sp>
          <p:nvSpPr>
            <p:cNvPr id="60437" name="AutoShape 21"/>
            <p:cNvSpPr>
              <a:spLocks noChangeArrowheads="1"/>
            </p:cNvSpPr>
            <p:nvPr/>
          </p:nvSpPr>
          <p:spPr bwMode="auto">
            <a:xfrm flipH="1">
              <a:off x="1631" y="3458"/>
              <a:ext cx="1166" cy="92"/>
            </a:xfrm>
            <a:prstGeom prst="leftArrow">
              <a:avLst>
                <a:gd name="adj1" fmla="val 53157"/>
                <a:gd name="adj2" fmla="val 122573"/>
              </a:avLst>
            </a:prstGeom>
            <a:solidFill>
              <a:srgbClr val="FFCCCC"/>
            </a:solidFill>
            <a:ln w="19050">
              <a:solidFill>
                <a:schemeClr val="bg1"/>
              </a:solidFill>
              <a:miter lim="800000"/>
              <a:headEnd/>
              <a:tailEnd/>
            </a:ln>
          </p:spPr>
          <p:txBody>
            <a:bodyPr wrap="none" anchor="ctr"/>
            <a:lstStyle/>
            <a:p>
              <a:pPr defTabSz="457200"/>
              <a:endParaRPr lang="it-IT" sz="900">
                <a:solidFill>
                  <a:srgbClr val="1F497D"/>
                </a:solidFill>
                <a:ea typeface="ヒラギノ角ゴ Pro W3" pitchFamily="-65" charset="-128"/>
              </a:endParaRPr>
            </a:p>
          </p:txBody>
        </p:sp>
        <p:sp>
          <p:nvSpPr>
            <p:cNvPr id="60438" name="Rectangle 22"/>
            <p:cNvSpPr>
              <a:spLocks noChangeArrowheads="1"/>
            </p:cNvSpPr>
            <p:nvPr/>
          </p:nvSpPr>
          <p:spPr bwMode="auto">
            <a:xfrm>
              <a:off x="579" y="3294"/>
              <a:ext cx="1617" cy="451"/>
            </a:xfrm>
            <a:prstGeom prst="rect">
              <a:avLst/>
            </a:prstGeom>
            <a:solidFill>
              <a:srgbClr val="FFCCCC"/>
            </a:solidFill>
            <a:ln w="9525">
              <a:solidFill>
                <a:schemeClr val="bg1"/>
              </a:solidFill>
              <a:miter lim="800000"/>
              <a:headEnd/>
              <a:tailEnd/>
            </a:ln>
          </p:spPr>
          <p:txBody>
            <a:bodyPr wrap="none" anchor="ctr"/>
            <a:lstStyle/>
            <a:p>
              <a:pPr algn="ctr" defTabSz="457200"/>
              <a:r>
                <a:rPr lang="en-GB" b="1">
                  <a:solidFill>
                    <a:srgbClr val="1F497D"/>
                  </a:solidFill>
                  <a:ea typeface="ヒラギノ角ゴ Pro W3" pitchFamily="-65" charset="-128"/>
                </a:rPr>
                <a:t>Triggering Episodes</a:t>
              </a:r>
            </a:p>
            <a:p>
              <a:pPr algn="ctr" defTabSz="457200"/>
              <a:r>
                <a:rPr lang="en-GB" b="1">
                  <a:solidFill>
                    <a:srgbClr val="1F497D"/>
                  </a:solidFill>
                  <a:ea typeface="ヒラギノ角ゴ Pro W3" pitchFamily="-65" charset="-128"/>
                </a:rPr>
                <a:t>of Disease</a:t>
              </a:r>
              <a:endParaRPr lang="en-US" b="1">
                <a:solidFill>
                  <a:srgbClr val="1F497D"/>
                </a:solidFill>
                <a:ea typeface="ヒラギノ角ゴ Pro W3" pitchFamily="-65" charset="-128"/>
              </a:endParaRPr>
            </a:p>
          </p:txBody>
        </p:sp>
      </p:grpSp>
      <p:grpSp>
        <p:nvGrpSpPr>
          <p:cNvPr id="7" name="Group 23"/>
          <p:cNvGrpSpPr>
            <a:grpSpLocks/>
          </p:cNvGrpSpPr>
          <p:nvPr/>
        </p:nvGrpSpPr>
        <p:grpSpPr bwMode="auto">
          <a:xfrm>
            <a:off x="936625" y="3376613"/>
            <a:ext cx="3521075" cy="717550"/>
            <a:chOff x="590" y="2263"/>
            <a:chExt cx="2218" cy="452"/>
          </a:xfrm>
        </p:grpSpPr>
        <p:sp>
          <p:nvSpPr>
            <p:cNvPr id="60440" name="AutoShape 24"/>
            <p:cNvSpPr>
              <a:spLocks noChangeArrowheads="1"/>
            </p:cNvSpPr>
            <p:nvPr/>
          </p:nvSpPr>
          <p:spPr bwMode="auto">
            <a:xfrm flipH="1">
              <a:off x="1643" y="2481"/>
              <a:ext cx="1165" cy="92"/>
            </a:xfrm>
            <a:prstGeom prst="leftArrow">
              <a:avLst>
                <a:gd name="adj1" fmla="val 42343"/>
                <a:gd name="adj2" fmla="val 124285"/>
              </a:avLst>
            </a:prstGeom>
            <a:solidFill>
              <a:srgbClr val="FFCCCC"/>
            </a:solidFill>
            <a:ln w="19050">
              <a:solidFill>
                <a:schemeClr val="bg1"/>
              </a:solidFill>
              <a:miter lim="800000"/>
              <a:headEnd/>
              <a:tailEnd/>
            </a:ln>
          </p:spPr>
          <p:txBody>
            <a:bodyPr wrap="none" anchor="ctr"/>
            <a:lstStyle/>
            <a:p>
              <a:pPr defTabSz="457200"/>
              <a:endParaRPr lang="it-IT" sz="900">
                <a:solidFill>
                  <a:srgbClr val="1F497D"/>
                </a:solidFill>
                <a:ea typeface="ヒラギノ角ゴ Pro W3" pitchFamily="-65" charset="-128"/>
              </a:endParaRPr>
            </a:p>
          </p:txBody>
        </p:sp>
        <p:sp>
          <p:nvSpPr>
            <p:cNvPr id="60441" name="Rectangle 25"/>
            <p:cNvSpPr>
              <a:spLocks noChangeArrowheads="1"/>
            </p:cNvSpPr>
            <p:nvPr/>
          </p:nvSpPr>
          <p:spPr bwMode="auto">
            <a:xfrm>
              <a:off x="590" y="2263"/>
              <a:ext cx="1617" cy="452"/>
            </a:xfrm>
            <a:prstGeom prst="rect">
              <a:avLst/>
            </a:prstGeom>
            <a:solidFill>
              <a:srgbClr val="FFCCCC"/>
            </a:solidFill>
            <a:ln w="9525">
              <a:solidFill>
                <a:schemeClr val="bg1"/>
              </a:solidFill>
              <a:miter lim="800000"/>
              <a:headEnd/>
              <a:tailEnd/>
            </a:ln>
          </p:spPr>
          <p:txBody>
            <a:bodyPr wrap="none" anchor="ctr"/>
            <a:lstStyle/>
            <a:p>
              <a:pPr algn="ctr" defTabSz="457200"/>
              <a:r>
                <a:rPr lang="en-GB" b="1">
                  <a:solidFill>
                    <a:srgbClr val="1F497D"/>
                  </a:solidFill>
                  <a:ea typeface="ヒラギノ角ゴ Pro W3" pitchFamily="-65" charset="-128"/>
                </a:rPr>
                <a:t>Enhancement of Organ</a:t>
              </a:r>
            </a:p>
            <a:p>
              <a:pPr algn="ctr" defTabSz="457200"/>
              <a:r>
                <a:rPr lang="en-GB" b="1">
                  <a:solidFill>
                    <a:srgbClr val="1F497D"/>
                  </a:solidFill>
                  <a:ea typeface="ヒラギノ角ゴ Pro W3" pitchFamily="-65" charset="-128"/>
                </a:rPr>
                <a:t>Hyper-responsiveness</a:t>
              </a:r>
              <a:endParaRPr lang="en-US" b="1">
                <a:solidFill>
                  <a:srgbClr val="1F497D"/>
                </a:solidFill>
                <a:ea typeface="ヒラギノ角ゴ Pro W3" pitchFamily="-65" charset="-128"/>
              </a:endParaRPr>
            </a:p>
          </p:txBody>
        </p:sp>
      </p:grpSp>
      <p:sp>
        <p:nvSpPr>
          <p:cNvPr id="60442" name="Rectangle 26"/>
          <p:cNvSpPr>
            <a:spLocks noChangeArrowheads="1"/>
          </p:cNvSpPr>
          <p:nvPr/>
        </p:nvSpPr>
        <p:spPr bwMode="auto">
          <a:xfrm>
            <a:off x="0" y="29975"/>
            <a:ext cx="9143999" cy="892552"/>
          </a:xfrm>
          <a:prstGeom prst="rect">
            <a:avLst/>
          </a:prstGeom>
          <a:noFill/>
          <a:ln w="9525">
            <a:noFill/>
            <a:miter lim="800000"/>
            <a:headEnd/>
            <a:tailEnd/>
          </a:ln>
        </p:spPr>
        <p:txBody>
          <a:bodyPr wrap="square" anchor="ctr">
            <a:spAutoFit/>
          </a:bodyPr>
          <a:lstStyle/>
          <a:p>
            <a:pPr algn="ctr" defTabSz="457200"/>
            <a:r>
              <a:rPr lang="en-GB" sz="2600" b="1" dirty="0">
                <a:solidFill>
                  <a:srgbClr val="FFFFFF"/>
                </a:solidFill>
                <a:ea typeface="ヒラギノ角ゴ Pro W3" pitchFamily="-65" charset="-128"/>
              </a:rPr>
              <a:t>The Possible Ways by which Atmospheric Pollution may Increase Nasal Allergy</a:t>
            </a:r>
            <a:r>
              <a:rPr lang="en-US" sz="2600" b="1" dirty="0">
                <a:solidFill>
                  <a:srgbClr val="FFFFFF"/>
                </a:solidFill>
                <a:ea typeface="ヒラギノ角ゴ Pro W3" pitchFamily="-65" charset="-128"/>
              </a:rPr>
              <a:t>  and Asthma</a:t>
            </a:r>
          </a:p>
        </p:txBody>
      </p:sp>
      <p:grpSp>
        <p:nvGrpSpPr>
          <p:cNvPr id="8" name="Group 27"/>
          <p:cNvGrpSpPr>
            <a:grpSpLocks/>
          </p:cNvGrpSpPr>
          <p:nvPr/>
        </p:nvGrpSpPr>
        <p:grpSpPr bwMode="auto">
          <a:xfrm>
            <a:off x="5076825" y="2135188"/>
            <a:ext cx="3070225" cy="3238500"/>
            <a:chOff x="3246" y="1320"/>
            <a:chExt cx="1934" cy="2040"/>
          </a:xfrm>
        </p:grpSpPr>
        <p:sp>
          <p:nvSpPr>
            <p:cNvPr id="60444" name="AutoShape 28"/>
            <p:cNvSpPr>
              <a:spLocks noChangeArrowheads="1"/>
            </p:cNvSpPr>
            <p:nvPr/>
          </p:nvSpPr>
          <p:spPr bwMode="auto">
            <a:xfrm>
              <a:off x="3248" y="2307"/>
              <a:ext cx="1165" cy="93"/>
            </a:xfrm>
            <a:prstGeom prst="leftArrow">
              <a:avLst>
                <a:gd name="adj1" fmla="val 53157"/>
                <a:gd name="adj2" fmla="val 121151"/>
              </a:avLst>
            </a:prstGeom>
            <a:solidFill>
              <a:srgbClr val="66FF33"/>
            </a:solidFill>
            <a:ln w="19050">
              <a:solidFill>
                <a:srgbClr val="66FF33"/>
              </a:solidFill>
              <a:miter lim="800000"/>
              <a:headEnd/>
              <a:tailEnd/>
            </a:ln>
          </p:spPr>
          <p:txBody>
            <a:bodyPr wrap="none" anchor="ctr"/>
            <a:lstStyle/>
            <a:p>
              <a:pPr defTabSz="457200"/>
              <a:endParaRPr lang="it-IT" sz="900">
                <a:solidFill>
                  <a:prstClr val="white"/>
                </a:solidFill>
                <a:ea typeface="ヒラギノ角ゴ Pro W3" pitchFamily="-65" charset="-128"/>
              </a:endParaRPr>
            </a:p>
          </p:txBody>
        </p:sp>
        <p:grpSp>
          <p:nvGrpSpPr>
            <p:cNvPr id="9" name="Group 29"/>
            <p:cNvGrpSpPr>
              <a:grpSpLocks/>
            </p:cNvGrpSpPr>
            <p:nvPr/>
          </p:nvGrpSpPr>
          <p:grpSpPr bwMode="auto">
            <a:xfrm>
              <a:off x="3248" y="2467"/>
              <a:ext cx="601" cy="893"/>
              <a:chOff x="3334" y="2160"/>
              <a:chExt cx="725" cy="1078"/>
            </a:xfrm>
          </p:grpSpPr>
          <p:sp>
            <p:nvSpPr>
              <p:cNvPr id="60446" name="AutoShape 30"/>
              <p:cNvSpPr>
                <a:spLocks noChangeArrowheads="1"/>
              </p:cNvSpPr>
              <p:nvPr/>
            </p:nvSpPr>
            <p:spPr bwMode="auto">
              <a:xfrm>
                <a:off x="3334" y="3137"/>
                <a:ext cx="725" cy="101"/>
              </a:xfrm>
              <a:prstGeom prst="leftArrow">
                <a:avLst>
                  <a:gd name="adj1" fmla="val 53157"/>
                  <a:gd name="adj2" fmla="val 69423"/>
                </a:avLst>
              </a:prstGeom>
              <a:solidFill>
                <a:srgbClr val="66FF33"/>
              </a:solidFill>
              <a:ln w="19050">
                <a:solidFill>
                  <a:srgbClr val="66FF33"/>
                </a:solidFill>
                <a:miter lim="800000"/>
                <a:headEnd/>
                <a:tailEnd/>
              </a:ln>
            </p:spPr>
            <p:txBody>
              <a:bodyPr wrap="none" anchor="ctr"/>
              <a:lstStyle/>
              <a:p>
                <a:pPr defTabSz="457200"/>
                <a:endParaRPr lang="it-IT" sz="900">
                  <a:solidFill>
                    <a:prstClr val="white"/>
                  </a:solidFill>
                  <a:ea typeface="ヒラギノ角ゴ Pro W3" pitchFamily="-65" charset="-128"/>
                </a:endParaRPr>
              </a:p>
            </p:txBody>
          </p:sp>
          <p:sp>
            <p:nvSpPr>
              <p:cNvPr id="60447" name="Rectangle 31"/>
              <p:cNvSpPr>
                <a:spLocks noChangeArrowheads="1"/>
              </p:cNvSpPr>
              <p:nvPr/>
            </p:nvSpPr>
            <p:spPr bwMode="auto">
              <a:xfrm rot="-5400000">
                <a:off x="3546" y="2698"/>
                <a:ext cx="958" cy="63"/>
              </a:xfrm>
              <a:prstGeom prst="rect">
                <a:avLst/>
              </a:prstGeom>
              <a:solidFill>
                <a:srgbClr val="66FF33"/>
              </a:solidFill>
              <a:ln w="9525">
                <a:solidFill>
                  <a:srgbClr val="66FF33"/>
                </a:solidFill>
                <a:miter lim="800000"/>
                <a:headEnd/>
                <a:tailEnd/>
              </a:ln>
            </p:spPr>
            <p:txBody>
              <a:bodyPr wrap="none" anchor="ctr"/>
              <a:lstStyle/>
              <a:p>
                <a:pPr defTabSz="457200"/>
                <a:endParaRPr lang="it-IT" sz="900">
                  <a:solidFill>
                    <a:prstClr val="white"/>
                  </a:solidFill>
                  <a:ea typeface="ヒラギノ角ゴ Pro W3" pitchFamily="-65" charset="-128"/>
                </a:endParaRPr>
              </a:p>
            </p:txBody>
          </p:sp>
          <p:sp>
            <p:nvSpPr>
              <p:cNvPr id="60448" name="Line 32"/>
              <p:cNvSpPr>
                <a:spLocks noChangeShapeType="1"/>
              </p:cNvSpPr>
              <p:nvPr/>
            </p:nvSpPr>
            <p:spPr bwMode="auto">
              <a:xfrm flipV="1">
                <a:off x="3996" y="2160"/>
                <a:ext cx="1" cy="1002"/>
              </a:xfrm>
              <a:prstGeom prst="line">
                <a:avLst/>
              </a:prstGeom>
              <a:noFill/>
              <a:ln w="19050">
                <a:solidFill>
                  <a:srgbClr val="66FF33"/>
                </a:solidFill>
                <a:round/>
                <a:headEnd/>
                <a:tailEnd/>
              </a:ln>
            </p:spPr>
            <p:txBody>
              <a:bodyPr/>
              <a:lstStyle/>
              <a:p>
                <a:pPr defTabSz="457200"/>
                <a:endParaRPr lang="it-IT">
                  <a:solidFill>
                    <a:prstClr val="white"/>
                  </a:solidFill>
                </a:endParaRPr>
              </a:p>
            </p:txBody>
          </p:sp>
          <p:sp>
            <p:nvSpPr>
              <p:cNvPr id="60449" name="Line 33"/>
              <p:cNvSpPr>
                <a:spLocks noChangeShapeType="1"/>
              </p:cNvSpPr>
              <p:nvPr/>
            </p:nvSpPr>
            <p:spPr bwMode="auto">
              <a:xfrm flipV="1">
                <a:off x="4059" y="2223"/>
                <a:ext cx="0" cy="998"/>
              </a:xfrm>
              <a:prstGeom prst="line">
                <a:avLst/>
              </a:prstGeom>
              <a:noFill/>
              <a:ln w="19050">
                <a:solidFill>
                  <a:srgbClr val="66FF33"/>
                </a:solidFill>
                <a:round/>
                <a:headEnd/>
                <a:tailEnd/>
              </a:ln>
            </p:spPr>
            <p:txBody>
              <a:bodyPr/>
              <a:lstStyle/>
              <a:p>
                <a:pPr defTabSz="457200"/>
                <a:endParaRPr lang="it-IT">
                  <a:solidFill>
                    <a:prstClr val="white"/>
                  </a:solidFill>
                </a:endParaRPr>
              </a:p>
            </p:txBody>
          </p:sp>
        </p:grpSp>
        <p:grpSp>
          <p:nvGrpSpPr>
            <p:cNvPr id="10" name="Group 34"/>
            <p:cNvGrpSpPr>
              <a:grpSpLocks/>
            </p:cNvGrpSpPr>
            <p:nvPr/>
          </p:nvGrpSpPr>
          <p:grpSpPr bwMode="auto">
            <a:xfrm flipV="1">
              <a:off x="3246" y="1320"/>
              <a:ext cx="601" cy="893"/>
              <a:chOff x="3334" y="2160"/>
              <a:chExt cx="725" cy="1078"/>
            </a:xfrm>
          </p:grpSpPr>
          <p:sp>
            <p:nvSpPr>
              <p:cNvPr id="60451" name="AutoShape 35"/>
              <p:cNvSpPr>
                <a:spLocks noChangeArrowheads="1"/>
              </p:cNvSpPr>
              <p:nvPr/>
            </p:nvSpPr>
            <p:spPr bwMode="auto">
              <a:xfrm>
                <a:off x="3334" y="3137"/>
                <a:ext cx="725" cy="101"/>
              </a:xfrm>
              <a:prstGeom prst="leftArrow">
                <a:avLst>
                  <a:gd name="adj1" fmla="val 53157"/>
                  <a:gd name="adj2" fmla="val 69423"/>
                </a:avLst>
              </a:prstGeom>
              <a:solidFill>
                <a:srgbClr val="66FF33"/>
              </a:solidFill>
              <a:ln w="19050">
                <a:solidFill>
                  <a:srgbClr val="66FF33"/>
                </a:solidFill>
                <a:miter lim="800000"/>
                <a:headEnd/>
                <a:tailEnd/>
              </a:ln>
            </p:spPr>
            <p:txBody>
              <a:bodyPr wrap="none" anchor="ctr"/>
              <a:lstStyle/>
              <a:p>
                <a:pPr defTabSz="457200"/>
                <a:endParaRPr lang="it-IT" sz="900">
                  <a:solidFill>
                    <a:prstClr val="white"/>
                  </a:solidFill>
                  <a:ea typeface="ヒラギノ角ゴ Pro W3" pitchFamily="-65" charset="-128"/>
                </a:endParaRPr>
              </a:p>
            </p:txBody>
          </p:sp>
          <p:sp>
            <p:nvSpPr>
              <p:cNvPr id="60452" name="Rectangle 36"/>
              <p:cNvSpPr>
                <a:spLocks noChangeArrowheads="1"/>
              </p:cNvSpPr>
              <p:nvPr/>
            </p:nvSpPr>
            <p:spPr bwMode="auto">
              <a:xfrm rot="-5400000">
                <a:off x="3546" y="2698"/>
                <a:ext cx="958" cy="63"/>
              </a:xfrm>
              <a:prstGeom prst="rect">
                <a:avLst/>
              </a:prstGeom>
              <a:solidFill>
                <a:srgbClr val="66FF33"/>
              </a:solidFill>
              <a:ln w="9525">
                <a:solidFill>
                  <a:srgbClr val="66FF33"/>
                </a:solidFill>
                <a:miter lim="800000"/>
                <a:headEnd/>
                <a:tailEnd/>
              </a:ln>
            </p:spPr>
            <p:txBody>
              <a:bodyPr wrap="none" anchor="ctr"/>
              <a:lstStyle/>
              <a:p>
                <a:pPr defTabSz="457200"/>
                <a:endParaRPr lang="it-IT" sz="900">
                  <a:solidFill>
                    <a:prstClr val="white"/>
                  </a:solidFill>
                  <a:ea typeface="ヒラギノ角ゴ Pro W3" pitchFamily="-65" charset="-128"/>
                </a:endParaRPr>
              </a:p>
            </p:txBody>
          </p:sp>
          <p:sp>
            <p:nvSpPr>
              <p:cNvPr id="60453" name="Line 37"/>
              <p:cNvSpPr>
                <a:spLocks noChangeShapeType="1"/>
              </p:cNvSpPr>
              <p:nvPr/>
            </p:nvSpPr>
            <p:spPr bwMode="auto">
              <a:xfrm flipV="1">
                <a:off x="3996" y="2160"/>
                <a:ext cx="1" cy="1002"/>
              </a:xfrm>
              <a:prstGeom prst="line">
                <a:avLst/>
              </a:prstGeom>
              <a:noFill/>
              <a:ln w="19050">
                <a:solidFill>
                  <a:srgbClr val="66FF33"/>
                </a:solidFill>
                <a:round/>
                <a:headEnd/>
                <a:tailEnd/>
              </a:ln>
            </p:spPr>
            <p:txBody>
              <a:bodyPr/>
              <a:lstStyle/>
              <a:p>
                <a:pPr defTabSz="457200"/>
                <a:endParaRPr lang="it-IT">
                  <a:solidFill>
                    <a:prstClr val="white"/>
                  </a:solidFill>
                </a:endParaRPr>
              </a:p>
            </p:txBody>
          </p:sp>
          <p:sp>
            <p:nvSpPr>
              <p:cNvPr id="60454" name="Line 38"/>
              <p:cNvSpPr>
                <a:spLocks noChangeShapeType="1"/>
              </p:cNvSpPr>
              <p:nvPr/>
            </p:nvSpPr>
            <p:spPr bwMode="auto">
              <a:xfrm flipV="1">
                <a:off x="4059" y="2223"/>
                <a:ext cx="0" cy="998"/>
              </a:xfrm>
              <a:prstGeom prst="line">
                <a:avLst/>
              </a:prstGeom>
              <a:noFill/>
              <a:ln w="19050">
                <a:solidFill>
                  <a:srgbClr val="66FF33"/>
                </a:solidFill>
                <a:round/>
                <a:headEnd/>
                <a:tailEnd/>
              </a:ln>
            </p:spPr>
            <p:txBody>
              <a:bodyPr/>
              <a:lstStyle/>
              <a:p>
                <a:pPr defTabSz="457200"/>
                <a:endParaRPr lang="it-IT">
                  <a:solidFill>
                    <a:prstClr val="white"/>
                  </a:solidFill>
                </a:endParaRPr>
              </a:p>
            </p:txBody>
          </p:sp>
        </p:grpSp>
        <p:sp>
          <p:nvSpPr>
            <p:cNvPr id="60455" name="Rectangle 39"/>
            <p:cNvSpPr>
              <a:spLocks noChangeArrowheads="1"/>
            </p:cNvSpPr>
            <p:nvPr/>
          </p:nvSpPr>
          <p:spPr bwMode="auto">
            <a:xfrm>
              <a:off x="3563" y="2097"/>
              <a:ext cx="1617" cy="518"/>
            </a:xfrm>
            <a:prstGeom prst="rect">
              <a:avLst/>
            </a:prstGeom>
            <a:solidFill>
              <a:srgbClr val="66FF33"/>
            </a:solidFill>
            <a:ln w="19050">
              <a:solidFill>
                <a:schemeClr val="bg1"/>
              </a:solidFill>
              <a:miter lim="800000"/>
              <a:headEnd/>
              <a:tailEnd/>
            </a:ln>
          </p:spPr>
          <p:txBody>
            <a:bodyPr wrap="none" anchor="ctr"/>
            <a:lstStyle/>
            <a:p>
              <a:pPr algn="ctr" defTabSz="457200"/>
              <a:r>
                <a:rPr lang="en-GB" b="1" dirty="0">
                  <a:solidFill>
                    <a:srgbClr val="1F497D"/>
                  </a:solidFill>
                  <a:ea typeface="ヒラギノ角ゴ Pro W3" pitchFamily="-65" charset="-128"/>
                </a:rPr>
                <a:t>Enhanced Pollen </a:t>
              </a:r>
            </a:p>
            <a:p>
              <a:pPr algn="ctr" defTabSz="457200"/>
              <a:r>
                <a:rPr lang="en-GB" b="1" dirty="0">
                  <a:solidFill>
                    <a:srgbClr val="1F497D"/>
                  </a:solidFill>
                  <a:ea typeface="ヒラギノ角ゴ Pro W3" pitchFamily="-65" charset="-128"/>
                </a:rPr>
                <a:t>Production </a:t>
              </a:r>
            </a:p>
            <a:p>
              <a:pPr algn="ctr" defTabSz="457200"/>
              <a:r>
                <a:rPr lang="en-GB" b="1" dirty="0">
                  <a:solidFill>
                    <a:srgbClr val="1F497D"/>
                  </a:solidFill>
                  <a:ea typeface="ヒラギノ角ゴ Pro W3" pitchFamily="-65" charset="-128"/>
                </a:rPr>
                <a:t>and Antigenicity </a:t>
              </a:r>
            </a:p>
          </p:txBody>
        </p:sp>
      </p:grpSp>
    </p:spTree>
    <p:extLst>
      <p:ext uri="{BB962C8B-B14F-4D97-AF65-F5344CB8AC3E}">
        <p14:creationId xmlns:p14="http://schemas.microsoft.com/office/powerpoint/2010/main" val="4189071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extLst>
              <p:ext uri="{D42A27DB-BD31-4B8C-83A1-F6EECF244321}">
                <p14:modId xmlns:p14="http://schemas.microsoft.com/office/powerpoint/2010/main" val="4089993775"/>
              </p:ext>
            </p:extLst>
          </p:nvPr>
        </p:nvGraphicFramePr>
        <p:xfrm>
          <a:off x="76317" y="914190"/>
          <a:ext cx="8960179" cy="3960440"/>
        </p:xfrm>
        <a:graphic>
          <a:graphicData uri="http://schemas.openxmlformats.org/presentationml/2006/ole">
            <mc:AlternateContent xmlns:mc="http://schemas.openxmlformats.org/markup-compatibility/2006">
              <mc:Choice xmlns:v="urn:schemas-microsoft-com:vml" Requires="v">
                <p:oleObj spid="_x0000_s10243" name="Chart" r:id="rId4" imgW="11791827" imgH="6953219" progId="MSGraph.Chart.8">
                  <p:embed followColorScheme="full"/>
                </p:oleObj>
              </mc:Choice>
              <mc:Fallback>
                <p:oleObj name="Chart" r:id="rId4" imgW="11791827" imgH="6953219" progId="MSGraph.Chart.8">
                  <p:embed followColorScheme="full"/>
                  <p:pic>
                    <p:nvPicPr>
                      <p:cNvPr id="0" name=""/>
                      <p:cNvPicPr>
                        <a:picLocks noChangeAspect="1" noChangeArrowheads="1"/>
                      </p:cNvPicPr>
                      <p:nvPr/>
                    </p:nvPicPr>
                    <p:blipFill>
                      <a:blip r:embed="rId5"/>
                      <a:srcRect/>
                      <a:stretch>
                        <a:fillRect/>
                      </a:stretch>
                    </p:blipFill>
                    <p:spPr bwMode="auto">
                      <a:xfrm>
                        <a:off x="76317" y="914190"/>
                        <a:ext cx="8960179" cy="3960440"/>
                      </a:xfrm>
                      <a:prstGeom prst="rect">
                        <a:avLst/>
                      </a:prstGeom>
                      <a:noFill/>
                      <a:ln>
                        <a:noFill/>
                      </a:ln>
                      <a:effectLst/>
                      <a:extLst/>
                    </p:spPr>
                  </p:pic>
                </p:oleObj>
              </mc:Fallback>
            </mc:AlternateContent>
          </a:graphicData>
        </a:graphic>
      </p:graphicFrame>
      <p:sp>
        <p:nvSpPr>
          <p:cNvPr id="60419" name="Rectangle 6"/>
          <p:cNvSpPr>
            <a:spLocks noGrp="1" noChangeArrowheads="1"/>
          </p:cNvSpPr>
          <p:nvPr>
            <p:ph type="title" idx="4294967295"/>
          </p:nvPr>
        </p:nvSpPr>
        <p:spPr>
          <a:xfrm>
            <a:off x="0" y="124003"/>
            <a:ext cx="9144000" cy="593725"/>
          </a:xfrm>
        </p:spPr>
        <p:txBody>
          <a:bodyPr>
            <a:noAutofit/>
          </a:bodyPr>
          <a:lstStyle/>
          <a:p>
            <a:pPr eaLnBrk="1" hangingPunct="1"/>
            <a:r>
              <a:rPr lang="en-US" altLang="en-US" b="1" dirty="0"/>
              <a:t>Productivity and Allergies</a:t>
            </a:r>
          </a:p>
        </p:txBody>
      </p:sp>
      <p:sp>
        <p:nvSpPr>
          <p:cNvPr id="60420" name="Text Box 8"/>
          <p:cNvSpPr txBox="1">
            <a:spLocks noChangeArrowheads="1"/>
          </p:cNvSpPr>
          <p:nvPr/>
        </p:nvSpPr>
        <p:spPr bwMode="auto">
          <a:xfrm>
            <a:off x="-6752" y="4942031"/>
            <a:ext cx="91507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Times" pitchFamily="-108" charset="0"/>
                <a:ea typeface="ＭＳ Ｐゴシック" pitchFamily="-108" charset="-128"/>
              </a:defRPr>
            </a:lvl1pPr>
            <a:lvl2pPr marL="37931725" indent="-37474525" eaLnBrk="0" hangingPunct="0">
              <a:tabLst>
                <a:tab pos="457200" algn="l"/>
              </a:tabLst>
              <a:defRPr sz="2400">
                <a:solidFill>
                  <a:schemeClr val="tx1"/>
                </a:solidFill>
                <a:latin typeface="Times" pitchFamily="-108" charset="0"/>
                <a:ea typeface="ＭＳ Ｐゴシック" pitchFamily="-108" charset="-128"/>
              </a:defRPr>
            </a:lvl2pPr>
            <a:lvl3pPr eaLnBrk="0" hangingPunct="0">
              <a:tabLst>
                <a:tab pos="457200" algn="l"/>
              </a:tabLst>
              <a:defRPr sz="2400">
                <a:solidFill>
                  <a:schemeClr val="tx1"/>
                </a:solidFill>
                <a:latin typeface="Times" pitchFamily="-108" charset="0"/>
                <a:ea typeface="ＭＳ Ｐゴシック" pitchFamily="-108" charset="-128"/>
              </a:defRPr>
            </a:lvl3pPr>
            <a:lvl4pPr eaLnBrk="0" hangingPunct="0">
              <a:tabLst>
                <a:tab pos="457200" algn="l"/>
              </a:tabLst>
              <a:defRPr sz="2400">
                <a:solidFill>
                  <a:schemeClr val="tx1"/>
                </a:solidFill>
                <a:latin typeface="Times" pitchFamily="-108" charset="0"/>
                <a:ea typeface="ＭＳ Ｐゴシック" pitchFamily="-108" charset="-128"/>
              </a:defRPr>
            </a:lvl4pPr>
            <a:lvl5pPr eaLnBrk="0" hangingPunct="0">
              <a:tabLst>
                <a:tab pos="457200" algn="l"/>
              </a:tabLst>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tabLst>
                <a:tab pos="457200" algn="l"/>
              </a:tabLst>
              <a:defRPr sz="2400">
                <a:solidFill>
                  <a:schemeClr val="tx1"/>
                </a:solidFill>
                <a:latin typeface="Times" pitchFamily="-108" charset="0"/>
                <a:ea typeface="ＭＳ Ｐゴシック" pitchFamily="-108" charset="-128"/>
              </a:defRPr>
            </a:lvl9pPr>
          </a:lstStyle>
          <a:p>
            <a:pPr defTabSz="457200" eaLnBrk="1" hangingPunct="1">
              <a:spcBef>
                <a:spcPct val="50000"/>
              </a:spcBef>
            </a:pPr>
            <a:r>
              <a:rPr lang="en-US" altLang="en-US" sz="1600" dirty="0">
                <a:solidFill>
                  <a:srgbClr val="FFFF00"/>
                </a:solidFill>
                <a:latin typeface="Calibri"/>
              </a:rPr>
              <a:t>Q24. Thinking about your productivity on a scale of 0 to 100, where 100 means 100% productivity, where would </a:t>
            </a:r>
            <a:r>
              <a:rPr lang="en-US" altLang="en-US" sz="1600" dirty="0" smtClean="0">
                <a:solidFill>
                  <a:srgbClr val="FFFF00"/>
                </a:solidFill>
                <a:latin typeface="Calibri"/>
              </a:rPr>
              <a:t>your </a:t>
            </a:r>
            <a:r>
              <a:rPr lang="en-US" altLang="en-US" sz="1600" dirty="0">
                <a:solidFill>
                  <a:srgbClr val="FFFF00"/>
                </a:solidFill>
                <a:latin typeface="Calibri"/>
              </a:rPr>
              <a:t>rank your productivity on days when you don’t have nasal allergy symptoms? </a:t>
            </a:r>
          </a:p>
          <a:p>
            <a:pPr defTabSz="457200" eaLnBrk="1" hangingPunct="1">
              <a:spcBef>
                <a:spcPct val="50000"/>
              </a:spcBef>
            </a:pPr>
            <a:r>
              <a:rPr lang="en-US" altLang="en-US" sz="1600" dirty="0">
                <a:solidFill>
                  <a:srgbClr val="FFFF00"/>
                </a:solidFill>
                <a:latin typeface="Calibri"/>
              </a:rPr>
              <a:t>Q25. Where would you rank your productivity on the same scale of 0 to 100 … when your nasal allergies are at their worst? Base: Employed full time N=1,315</a:t>
            </a:r>
          </a:p>
        </p:txBody>
      </p:sp>
      <p:sp>
        <p:nvSpPr>
          <p:cNvPr id="60421" name="Text Box 9"/>
          <p:cNvSpPr txBox="1">
            <a:spLocks noChangeArrowheads="1"/>
          </p:cNvSpPr>
          <p:nvPr/>
        </p:nvSpPr>
        <p:spPr bwMode="auto">
          <a:xfrm>
            <a:off x="6074538" y="1543051"/>
            <a:ext cx="1897487" cy="29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spcBef>
                <a:spcPct val="50000"/>
              </a:spcBef>
            </a:pPr>
            <a:r>
              <a:rPr lang="en-US" altLang="en-US" sz="1350" b="1" dirty="0">
                <a:solidFill>
                  <a:prstClr val="white"/>
                </a:solidFill>
                <a:latin typeface="Arial" charset="0"/>
              </a:rPr>
              <a:t>Mean Productivity</a:t>
            </a:r>
          </a:p>
        </p:txBody>
      </p:sp>
      <p:sp>
        <p:nvSpPr>
          <p:cNvPr id="7" name="Rectangle 6"/>
          <p:cNvSpPr/>
          <p:nvPr/>
        </p:nvSpPr>
        <p:spPr>
          <a:xfrm>
            <a:off x="208576" y="6003814"/>
            <a:ext cx="8824588" cy="1169551"/>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r>
              <a:rPr lang="fr-FR" sz="1400" dirty="0">
                <a:solidFill>
                  <a:prstClr val="white"/>
                </a:solidFill>
              </a:rPr>
              <a:t>Meltzer E. O. et al </a:t>
            </a:r>
            <a:r>
              <a:rPr lang="fr-FR" sz="1400" dirty="0" err="1">
                <a:solidFill>
                  <a:prstClr val="white"/>
                </a:solidFill>
              </a:rPr>
              <a:t>Allergy</a:t>
            </a:r>
            <a:r>
              <a:rPr lang="fr-FR" sz="1400" dirty="0">
                <a:solidFill>
                  <a:prstClr val="white"/>
                </a:solidFill>
              </a:rPr>
              <a:t> </a:t>
            </a:r>
            <a:r>
              <a:rPr lang="fr-FR" sz="1400" dirty="0" err="1">
                <a:solidFill>
                  <a:prstClr val="white"/>
                </a:solidFill>
              </a:rPr>
              <a:t>Asthma</a:t>
            </a:r>
            <a:r>
              <a:rPr lang="fr-FR" sz="1400" dirty="0">
                <a:solidFill>
                  <a:prstClr val="white"/>
                </a:solidFill>
              </a:rPr>
              <a:t> Proc 33:S113–S141, 2012; </a:t>
            </a:r>
            <a:r>
              <a:rPr lang="fr-FR" sz="1400" dirty="0" err="1">
                <a:solidFill>
                  <a:prstClr val="white"/>
                </a:solidFill>
              </a:rPr>
              <a:t>doi</a:t>
            </a:r>
            <a:r>
              <a:rPr lang="fr-FR" sz="1400" dirty="0">
                <a:solidFill>
                  <a:prstClr val="white"/>
                </a:solidFill>
              </a:rPr>
              <a:t>: 10.2500/aap.2012.33.3603</a:t>
            </a:r>
            <a:endParaRPr lang="en-US" altLang="en-US" sz="1400" dirty="0">
              <a:solidFill>
                <a:prstClr val="white"/>
              </a:solidFill>
            </a:endParaRPr>
          </a:p>
          <a:p>
            <a:pPr defTabSz="457200"/>
            <a:endParaRPr lang="fr-FR" sz="1400" dirty="0">
              <a:solidFill>
                <a:prstClr val="white"/>
              </a:solidFill>
            </a:endParaRPr>
          </a:p>
        </p:txBody>
      </p:sp>
    </p:spTree>
    <p:extLst>
      <p:ext uri="{BB962C8B-B14F-4D97-AF65-F5344CB8AC3E}">
        <p14:creationId xmlns:p14="http://schemas.microsoft.com/office/powerpoint/2010/main" val="331945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53752"/>
            <a:ext cx="9144000" cy="684557"/>
          </a:xfrm>
        </p:spPr>
        <p:txBody>
          <a:bodyPr>
            <a:noAutofit/>
          </a:bodyPr>
          <a:lstStyle/>
          <a:p>
            <a:pPr algn="ctr" eaLnBrk="1" hangingPunct="1"/>
            <a:r>
              <a:rPr lang="en-US" altLang="en-US" sz="3000" b="1" dirty="0"/>
              <a:t>Children’s Productivity Suffers When Nasal Allergy Symptoms Are at Their Worst</a:t>
            </a:r>
          </a:p>
        </p:txBody>
      </p:sp>
      <p:grpSp>
        <p:nvGrpSpPr>
          <p:cNvPr id="2" name="Group 1"/>
          <p:cNvGrpSpPr/>
          <p:nvPr/>
        </p:nvGrpSpPr>
        <p:grpSpPr>
          <a:xfrm>
            <a:off x="295740" y="1335155"/>
            <a:ext cx="8431817" cy="4519291"/>
            <a:chOff x="1238210" y="2039542"/>
            <a:chExt cx="7250351" cy="3343571"/>
          </a:xfrm>
        </p:grpSpPr>
        <p:sp>
          <p:nvSpPr>
            <p:cNvPr id="62467" name="Text Box 3"/>
            <p:cNvSpPr txBox="1">
              <a:spLocks noChangeArrowheads="1"/>
            </p:cNvSpPr>
            <p:nvPr/>
          </p:nvSpPr>
          <p:spPr bwMode="auto">
            <a:xfrm rot="16200000">
              <a:off x="574054" y="3380939"/>
              <a:ext cx="1645893" cy="31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eaLnBrk="1" hangingPunct="1"/>
              <a:r>
                <a:rPr lang="en-US" altLang="en-US" sz="1800" b="1">
                  <a:solidFill>
                    <a:prstClr val="white"/>
                  </a:solidFill>
                  <a:latin typeface="Calibri"/>
                </a:rPr>
                <a:t>Patient’s productivity</a:t>
              </a:r>
            </a:p>
          </p:txBody>
        </p:sp>
        <p:sp>
          <p:nvSpPr>
            <p:cNvPr id="62468" name="Rectangle 4"/>
            <p:cNvSpPr>
              <a:spLocks noChangeArrowheads="1"/>
            </p:cNvSpPr>
            <p:nvPr/>
          </p:nvSpPr>
          <p:spPr bwMode="auto">
            <a:xfrm>
              <a:off x="2743201" y="2306242"/>
              <a:ext cx="1320800" cy="2593181"/>
            </a:xfrm>
            <a:prstGeom prst="rect">
              <a:avLst/>
            </a:prstGeom>
            <a:solidFill>
              <a:srgbClr val="0099FF"/>
            </a:solidFill>
            <a:ln w="7938">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62469" name="Rectangle 5"/>
            <p:cNvSpPr>
              <a:spLocks noChangeArrowheads="1"/>
            </p:cNvSpPr>
            <p:nvPr/>
          </p:nvSpPr>
          <p:spPr bwMode="auto">
            <a:xfrm>
              <a:off x="5334001" y="3086101"/>
              <a:ext cx="1311275" cy="1813322"/>
            </a:xfrm>
            <a:prstGeom prst="rect">
              <a:avLst/>
            </a:prstGeom>
            <a:solidFill>
              <a:srgbClr val="FF5050"/>
            </a:solidFill>
            <a:ln w="7938">
              <a:solidFill>
                <a:srgbClr val="EAEAEA"/>
              </a:solidFill>
              <a:miter lim="800000"/>
              <a:headEnd/>
              <a:tailEnd/>
            </a:ln>
          </p:spPr>
          <p:txBody>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sp>
          <p:nvSpPr>
            <p:cNvPr id="62470" name="Line 6"/>
            <p:cNvSpPr>
              <a:spLocks noChangeShapeType="1"/>
            </p:cNvSpPr>
            <p:nvPr/>
          </p:nvSpPr>
          <p:spPr bwMode="auto">
            <a:xfrm>
              <a:off x="2057400" y="2219326"/>
              <a:ext cx="1588" cy="2680097"/>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1" name="Line 7"/>
            <p:cNvSpPr>
              <a:spLocks noChangeShapeType="1"/>
            </p:cNvSpPr>
            <p:nvPr/>
          </p:nvSpPr>
          <p:spPr bwMode="auto">
            <a:xfrm>
              <a:off x="2016126" y="4899424"/>
              <a:ext cx="41275" cy="1190"/>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2" name="Line 8"/>
            <p:cNvSpPr>
              <a:spLocks noChangeShapeType="1"/>
            </p:cNvSpPr>
            <p:nvPr/>
          </p:nvSpPr>
          <p:spPr bwMode="auto">
            <a:xfrm>
              <a:off x="2016126" y="4361261"/>
              <a:ext cx="41275" cy="1190"/>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3" name="Line 9"/>
            <p:cNvSpPr>
              <a:spLocks noChangeShapeType="1"/>
            </p:cNvSpPr>
            <p:nvPr/>
          </p:nvSpPr>
          <p:spPr bwMode="auto">
            <a:xfrm>
              <a:off x="2016126" y="3829050"/>
              <a:ext cx="41275" cy="1191"/>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4" name="Line 10"/>
            <p:cNvSpPr>
              <a:spLocks noChangeShapeType="1"/>
            </p:cNvSpPr>
            <p:nvPr/>
          </p:nvSpPr>
          <p:spPr bwMode="auto">
            <a:xfrm>
              <a:off x="2016126" y="3289699"/>
              <a:ext cx="41275" cy="1190"/>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5" name="Line 11"/>
            <p:cNvSpPr>
              <a:spLocks noChangeShapeType="1"/>
            </p:cNvSpPr>
            <p:nvPr/>
          </p:nvSpPr>
          <p:spPr bwMode="auto">
            <a:xfrm>
              <a:off x="2016126" y="2757488"/>
              <a:ext cx="41275" cy="1191"/>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6" name="Line 12"/>
            <p:cNvSpPr>
              <a:spLocks noChangeShapeType="1"/>
            </p:cNvSpPr>
            <p:nvPr/>
          </p:nvSpPr>
          <p:spPr bwMode="auto">
            <a:xfrm>
              <a:off x="2016126" y="2219325"/>
              <a:ext cx="41275" cy="1191"/>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7" name="Line 13"/>
            <p:cNvSpPr>
              <a:spLocks noChangeShapeType="1"/>
            </p:cNvSpPr>
            <p:nvPr/>
          </p:nvSpPr>
          <p:spPr bwMode="auto">
            <a:xfrm>
              <a:off x="2057400" y="4899424"/>
              <a:ext cx="5257800" cy="1190"/>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8" name="Line 14"/>
            <p:cNvSpPr>
              <a:spLocks noChangeShapeType="1"/>
            </p:cNvSpPr>
            <p:nvPr/>
          </p:nvSpPr>
          <p:spPr bwMode="auto">
            <a:xfrm flipV="1">
              <a:off x="2057400" y="4899424"/>
              <a:ext cx="1588" cy="30956"/>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79" name="Line 15"/>
            <p:cNvSpPr>
              <a:spLocks noChangeShapeType="1"/>
            </p:cNvSpPr>
            <p:nvPr/>
          </p:nvSpPr>
          <p:spPr bwMode="auto">
            <a:xfrm flipV="1">
              <a:off x="4651376" y="4899424"/>
              <a:ext cx="1588" cy="30956"/>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80" name="Line 16"/>
            <p:cNvSpPr>
              <a:spLocks noChangeShapeType="1"/>
            </p:cNvSpPr>
            <p:nvPr/>
          </p:nvSpPr>
          <p:spPr bwMode="auto">
            <a:xfrm flipV="1">
              <a:off x="7313614" y="4899424"/>
              <a:ext cx="1587" cy="30956"/>
            </a:xfrm>
            <a:prstGeom prst="line">
              <a:avLst/>
            </a:prstGeom>
            <a:noFill/>
            <a:ln w="7938">
              <a:solidFill>
                <a:srgbClr val="EAEAEA"/>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62481" name="Rectangle 17"/>
            <p:cNvSpPr>
              <a:spLocks noChangeArrowheads="1"/>
            </p:cNvSpPr>
            <p:nvPr/>
          </p:nvSpPr>
          <p:spPr bwMode="auto">
            <a:xfrm>
              <a:off x="3290888" y="2039542"/>
              <a:ext cx="201245"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97</a:t>
              </a:r>
              <a:endParaRPr lang="en-US" altLang="en-US" sz="1800">
                <a:solidFill>
                  <a:prstClr val="white"/>
                </a:solidFill>
                <a:latin typeface="Calibri"/>
              </a:endParaRPr>
            </a:p>
          </p:txBody>
        </p:sp>
        <p:sp>
          <p:nvSpPr>
            <p:cNvPr id="62482" name="Rectangle 18"/>
            <p:cNvSpPr>
              <a:spLocks noChangeArrowheads="1"/>
            </p:cNvSpPr>
            <p:nvPr/>
          </p:nvSpPr>
          <p:spPr bwMode="auto">
            <a:xfrm>
              <a:off x="5876926" y="2820592"/>
              <a:ext cx="201245"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68</a:t>
              </a:r>
              <a:endParaRPr lang="en-US" altLang="en-US" sz="1800">
                <a:solidFill>
                  <a:prstClr val="white"/>
                </a:solidFill>
                <a:latin typeface="Calibri"/>
              </a:endParaRPr>
            </a:p>
          </p:txBody>
        </p:sp>
        <p:sp>
          <p:nvSpPr>
            <p:cNvPr id="62483" name="Rectangle 19"/>
            <p:cNvSpPr>
              <a:spLocks noChangeArrowheads="1"/>
            </p:cNvSpPr>
            <p:nvPr/>
          </p:nvSpPr>
          <p:spPr bwMode="auto">
            <a:xfrm>
              <a:off x="1818664" y="4795838"/>
              <a:ext cx="100623"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r>
                <a:rPr lang="en-US" altLang="en-US" sz="1800" b="1">
                  <a:solidFill>
                    <a:prstClr val="white"/>
                  </a:solidFill>
                  <a:latin typeface="Calibri"/>
                </a:rPr>
                <a:t>0</a:t>
              </a:r>
              <a:endParaRPr lang="en-US" altLang="en-US" sz="1800">
                <a:solidFill>
                  <a:prstClr val="white"/>
                </a:solidFill>
                <a:latin typeface="Calibri"/>
              </a:endParaRPr>
            </a:p>
          </p:txBody>
        </p:sp>
        <p:sp>
          <p:nvSpPr>
            <p:cNvPr id="62484" name="Rectangle 20"/>
            <p:cNvSpPr>
              <a:spLocks noChangeArrowheads="1"/>
            </p:cNvSpPr>
            <p:nvPr/>
          </p:nvSpPr>
          <p:spPr bwMode="auto">
            <a:xfrm>
              <a:off x="1718045" y="4248151"/>
              <a:ext cx="201245"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r>
                <a:rPr lang="en-US" altLang="en-US" sz="1800" b="1">
                  <a:solidFill>
                    <a:prstClr val="white"/>
                  </a:solidFill>
                  <a:latin typeface="Calibri"/>
                </a:rPr>
                <a:t>20</a:t>
              </a:r>
              <a:endParaRPr lang="en-US" altLang="en-US" sz="1800">
                <a:solidFill>
                  <a:prstClr val="white"/>
                </a:solidFill>
                <a:latin typeface="Calibri"/>
              </a:endParaRPr>
            </a:p>
          </p:txBody>
        </p:sp>
        <p:sp>
          <p:nvSpPr>
            <p:cNvPr id="62485" name="Rectangle 21"/>
            <p:cNvSpPr>
              <a:spLocks noChangeArrowheads="1"/>
            </p:cNvSpPr>
            <p:nvPr/>
          </p:nvSpPr>
          <p:spPr bwMode="auto">
            <a:xfrm>
              <a:off x="1718045" y="3715941"/>
              <a:ext cx="201245"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r>
                <a:rPr lang="en-US" altLang="en-US" sz="1800" b="1">
                  <a:solidFill>
                    <a:prstClr val="white"/>
                  </a:solidFill>
                  <a:latin typeface="Calibri"/>
                </a:rPr>
                <a:t>40</a:t>
              </a:r>
              <a:endParaRPr lang="en-US" altLang="en-US" sz="1800">
                <a:solidFill>
                  <a:prstClr val="white"/>
                </a:solidFill>
                <a:latin typeface="Calibri"/>
              </a:endParaRPr>
            </a:p>
          </p:txBody>
        </p:sp>
        <p:sp>
          <p:nvSpPr>
            <p:cNvPr id="62486" name="Rectangle 22"/>
            <p:cNvSpPr>
              <a:spLocks noChangeArrowheads="1"/>
            </p:cNvSpPr>
            <p:nvPr/>
          </p:nvSpPr>
          <p:spPr bwMode="auto">
            <a:xfrm>
              <a:off x="1718045" y="3187304"/>
              <a:ext cx="201245"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r>
                <a:rPr lang="en-US" altLang="en-US" sz="1800" b="1" dirty="0">
                  <a:solidFill>
                    <a:prstClr val="white"/>
                  </a:solidFill>
                  <a:latin typeface="Calibri"/>
                </a:rPr>
                <a:t>60</a:t>
              </a:r>
              <a:endParaRPr lang="en-US" altLang="en-US" sz="1800" dirty="0">
                <a:solidFill>
                  <a:prstClr val="white"/>
                </a:solidFill>
                <a:latin typeface="Calibri"/>
              </a:endParaRPr>
            </a:p>
          </p:txBody>
        </p:sp>
        <p:sp>
          <p:nvSpPr>
            <p:cNvPr id="62487" name="Rectangle 23"/>
            <p:cNvSpPr>
              <a:spLocks noChangeArrowheads="1"/>
            </p:cNvSpPr>
            <p:nvPr/>
          </p:nvSpPr>
          <p:spPr bwMode="auto">
            <a:xfrm>
              <a:off x="1718045" y="2663429"/>
              <a:ext cx="201245"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r>
                <a:rPr lang="en-US" altLang="en-US" sz="1800" b="1">
                  <a:solidFill>
                    <a:prstClr val="white"/>
                  </a:solidFill>
                  <a:latin typeface="Calibri"/>
                </a:rPr>
                <a:t>80</a:t>
              </a:r>
              <a:endParaRPr lang="en-US" altLang="en-US" sz="1800">
                <a:solidFill>
                  <a:prstClr val="white"/>
                </a:solidFill>
                <a:latin typeface="Calibri"/>
              </a:endParaRPr>
            </a:p>
          </p:txBody>
        </p:sp>
        <p:sp>
          <p:nvSpPr>
            <p:cNvPr id="62488" name="Rectangle 24"/>
            <p:cNvSpPr>
              <a:spLocks noChangeArrowheads="1"/>
            </p:cNvSpPr>
            <p:nvPr/>
          </p:nvSpPr>
          <p:spPr bwMode="auto">
            <a:xfrm>
              <a:off x="1641233" y="2134792"/>
              <a:ext cx="301868"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r" defTabSz="457200" eaLnBrk="1" hangingPunct="1"/>
              <a:r>
                <a:rPr lang="en-US" altLang="en-US" sz="1800" b="1">
                  <a:solidFill>
                    <a:prstClr val="white"/>
                  </a:solidFill>
                  <a:latin typeface="Calibri"/>
                </a:rPr>
                <a:t>100</a:t>
              </a:r>
              <a:endParaRPr lang="en-US" altLang="en-US" sz="1800">
                <a:solidFill>
                  <a:prstClr val="white"/>
                </a:solidFill>
                <a:latin typeface="Calibri"/>
              </a:endParaRPr>
            </a:p>
          </p:txBody>
        </p:sp>
        <p:sp>
          <p:nvSpPr>
            <p:cNvPr id="62489" name="Rectangle 25"/>
            <p:cNvSpPr>
              <a:spLocks noChangeArrowheads="1"/>
            </p:cNvSpPr>
            <p:nvPr/>
          </p:nvSpPr>
          <p:spPr bwMode="auto">
            <a:xfrm>
              <a:off x="2848966" y="4973241"/>
              <a:ext cx="1131493" cy="40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eaLnBrk="1" hangingPunct="1"/>
              <a:r>
                <a:rPr lang="en-US" altLang="en-US" sz="1800" b="1">
                  <a:solidFill>
                    <a:prstClr val="white"/>
                  </a:solidFill>
                  <a:latin typeface="Calibri"/>
                </a:rPr>
                <a:t>No symptoms</a:t>
              </a:r>
              <a:br>
                <a:rPr lang="en-US" altLang="en-US" sz="1800" b="1">
                  <a:solidFill>
                    <a:prstClr val="white"/>
                  </a:solidFill>
                  <a:latin typeface="Calibri"/>
                </a:rPr>
              </a:br>
              <a:r>
                <a:rPr lang="en-US" altLang="en-US" sz="1800" b="1">
                  <a:solidFill>
                    <a:prstClr val="white"/>
                  </a:solidFill>
                  <a:latin typeface="Calibri"/>
                </a:rPr>
                <a:t>n = 486</a:t>
              </a:r>
              <a:endParaRPr lang="en-US" altLang="en-US" sz="1800">
                <a:solidFill>
                  <a:prstClr val="white"/>
                </a:solidFill>
                <a:latin typeface="Calibri"/>
              </a:endParaRPr>
            </a:p>
          </p:txBody>
        </p:sp>
        <p:sp>
          <p:nvSpPr>
            <p:cNvPr id="62490" name="Rectangle 26"/>
            <p:cNvSpPr>
              <a:spLocks noChangeArrowheads="1"/>
            </p:cNvSpPr>
            <p:nvPr/>
          </p:nvSpPr>
          <p:spPr bwMode="auto">
            <a:xfrm>
              <a:off x="5175551" y="4973241"/>
              <a:ext cx="1585314" cy="40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defTabSz="457200" eaLnBrk="1" hangingPunct="1"/>
              <a:r>
                <a:rPr lang="en-US" altLang="en-US" sz="1800" b="1">
                  <a:solidFill>
                    <a:prstClr val="white"/>
                  </a:solidFill>
                  <a:latin typeface="Calibri"/>
                </a:rPr>
                <a:t>Symptoms at worst</a:t>
              </a:r>
              <a:br>
                <a:rPr lang="en-US" altLang="en-US" sz="1800" b="1">
                  <a:solidFill>
                    <a:prstClr val="white"/>
                  </a:solidFill>
                  <a:latin typeface="Calibri"/>
                </a:rPr>
              </a:br>
              <a:r>
                <a:rPr lang="en-US" altLang="en-US" sz="1800" b="1">
                  <a:solidFill>
                    <a:prstClr val="white"/>
                  </a:solidFill>
                  <a:latin typeface="Calibri"/>
                </a:rPr>
                <a:t>n = 487</a:t>
              </a:r>
              <a:endParaRPr lang="en-US" altLang="en-US" sz="1800">
                <a:solidFill>
                  <a:prstClr val="white"/>
                </a:solidFill>
                <a:latin typeface="Calibri"/>
              </a:endParaRPr>
            </a:p>
          </p:txBody>
        </p:sp>
        <p:sp>
          <p:nvSpPr>
            <p:cNvPr id="62491" name="Rectangle 27"/>
            <p:cNvSpPr>
              <a:spLocks noChangeArrowheads="1"/>
            </p:cNvSpPr>
            <p:nvPr/>
          </p:nvSpPr>
          <p:spPr bwMode="auto">
            <a:xfrm>
              <a:off x="7366000" y="2595563"/>
              <a:ext cx="1122561" cy="2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a:solidFill>
                    <a:prstClr val="white"/>
                  </a:solidFill>
                  <a:latin typeface="Calibri"/>
                </a:rPr>
                <a:t>30% decrease</a:t>
              </a:r>
              <a:endParaRPr lang="en-US" altLang="en-US" sz="1800">
                <a:solidFill>
                  <a:prstClr val="white"/>
                </a:solidFill>
                <a:latin typeface="Calibri"/>
              </a:endParaRPr>
            </a:p>
          </p:txBody>
        </p:sp>
        <p:sp>
          <p:nvSpPr>
            <p:cNvPr id="62492" name="AutoShape 28"/>
            <p:cNvSpPr>
              <a:spLocks/>
            </p:cNvSpPr>
            <p:nvPr/>
          </p:nvSpPr>
          <p:spPr bwMode="auto">
            <a:xfrm>
              <a:off x="6829426" y="2306241"/>
              <a:ext cx="349250" cy="775097"/>
            </a:xfrm>
            <a:prstGeom prst="rightBrace">
              <a:avLst>
                <a:gd name="adj1" fmla="val 24659"/>
                <a:gd name="adj2" fmla="val 50000"/>
              </a:avLst>
            </a:prstGeom>
            <a:noFill/>
            <a:ln w="19050">
              <a:solidFill>
                <a:srgbClr val="EAEAE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a:endParaRPr lang="en-US" altLang="en-US" sz="1800">
                <a:solidFill>
                  <a:prstClr val="white"/>
                </a:solidFill>
                <a:latin typeface="Calibri"/>
              </a:endParaRPr>
            </a:p>
          </p:txBody>
        </p:sp>
      </p:grpSp>
      <p:sp>
        <p:nvSpPr>
          <p:cNvPr id="31" name="Rectangle 30"/>
          <p:cNvSpPr/>
          <p:nvPr/>
        </p:nvSpPr>
        <p:spPr>
          <a:xfrm>
            <a:off x="208576" y="6142360"/>
            <a:ext cx="8824588" cy="954107"/>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endParaRPr lang="fr-FR" sz="1400" dirty="0">
              <a:solidFill>
                <a:prstClr val="white"/>
              </a:solidFill>
            </a:endParaRPr>
          </a:p>
        </p:txBody>
      </p:sp>
    </p:spTree>
    <p:extLst>
      <p:ext uri="{BB962C8B-B14F-4D97-AF65-F5344CB8AC3E}">
        <p14:creationId xmlns:p14="http://schemas.microsoft.com/office/powerpoint/2010/main" val="324611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idx="4294967295"/>
          </p:nvPr>
        </p:nvSpPr>
        <p:spPr>
          <a:xfrm>
            <a:off x="0" y="44624"/>
            <a:ext cx="9144000" cy="720080"/>
          </a:xfrm>
        </p:spPr>
        <p:txBody>
          <a:bodyPr>
            <a:noAutofit/>
          </a:bodyPr>
          <a:lstStyle/>
          <a:p>
            <a:pPr algn="ctr" eaLnBrk="1" hangingPunct="1"/>
            <a:r>
              <a:rPr lang="en-US" altLang="en-US" sz="3400" b="1" dirty="0"/>
              <a:t>Productivity when Nasal Allergies are at Their Worst</a:t>
            </a:r>
          </a:p>
        </p:txBody>
      </p:sp>
      <p:graphicFrame>
        <p:nvGraphicFramePr>
          <p:cNvPr id="103426" name="Object 2"/>
          <p:cNvGraphicFramePr>
            <a:graphicFrameLocks noGrp="1" noChangeAspect="1"/>
          </p:cNvGraphicFramePr>
          <p:nvPr>
            <p:ph type="chart" idx="4294967295"/>
            <p:extLst>
              <p:ext uri="{D42A27DB-BD31-4B8C-83A1-F6EECF244321}">
                <p14:modId xmlns:p14="http://schemas.microsoft.com/office/powerpoint/2010/main" val="3890093294"/>
              </p:ext>
            </p:extLst>
          </p:nvPr>
        </p:nvGraphicFramePr>
        <p:xfrm>
          <a:off x="113175" y="962025"/>
          <a:ext cx="8923321" cy="3770734"/>
        </p:xfrm>
        <a:graphic>
          <a:graphicData uri="http://schemas.openxmlformats.org/presentationml/2006/ole">
            <mc:AlternateContent xmlns:mc="http://schemas.openxmlformats.org/markup-compatibility/2006">
              <mc:Choice xmlns:v="urn:schemas-microsoft-com:vml" Requires="v">
                <p:oleObj spid="_x0000_s11267" name="Chart" r:id="rId4" imgW="8820048" imgH="4962459" progId="MSGraph.Chart.8">
                  <p:embed followColorScheme="full"/>
                </p:oleObj>
              </mc:Choice>
              <mc:Fallback>
                <p:oleObj name="Chart" r:id="rId4" imgW="8820048" imgH="4962459" progId="MSGraph.Chart.8">
                  <p:embed followColorScheme="full"/>
                  <p:pic>
                    <p:nvPicPr>
                      <p:cNvPr id="0" name=""/>
                      <p:cNvPicPr>
                        <a:picLocks noChangeAspect="1" noChangeArrowheads="1"/>
                      </p:cNvPicPr>
                      <p:nvPr/>
                    </p:nvPicPr>
                    <p:blipFill>
                      <a:blip r:embed="rId5"/>
                      <a:srcRect/>
                      <a:stretch>
                        <a:fillRect/>
                      </a:stretch>
                    </p:blipFill>
                    <p:spPr bwMode="auto">
                      <a:xfrm>
                        <a:off x="113175" y="962025"/>
                        <a:ext cx="8923321" cy="3770734"/>
                      </a:xfrm>
                      <a:prstGeom prst="rect">
                        <a:avLst/>
                      </a:prstGeom>
                      <a:noFill/>
                      <a:ln>
                        <a:noFill/>
                      </a:ln>
                      <a:effectLst/>
                      <a:extLst/>
                    </p:spPr>
                  </p:pic>
                </p:oleObj>
              </mc:Fallback>
            </mc:AlternateContent>
          </a:graphicData>
        </a:graphic>
      </p:graphicFrame>
      <p:sp>
        <p:nvSpPr>
          <p:cNvPr id="103428" name="Text Box 3"/>
          <p:cNvSpPr txBox="1">
            <a:spLocks noChangeArrowheads="1"/>
          </p:cNvSpPr>
          <p:nvPr/>
        </p:nvSpPr>
        <p:spPr bwMode="auto">
          <a:xfrm>
            <a:off x="0" y="4805908"/>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69913" algn="l"/>
              </a:tabLst>
              <a:defRPr sz="2400">
                <a:solidFill>
                  <a:schemeClr val="tx1"/>
                </a:solidFill>
                <a:latin typeface="Times" pitchFamily="-108" charset="0"/>
                <a:ea typeface="ＭＳ Ｐゴシック" pitchFamily="-108" charset="-128"/>
              </a:defRPr>
            </a:lvl1pPr>
            <a:lvl2pPr marL="37931725" indent="-37474525" eaLnBrk="0" hangingPunct="0">
              <a:tabLst>
                <a:tab pos="569913" algn="l"/>
              </a:tabLst>
              <a:defRPr sz="2400">
                <a:solidFill>
                  <a:schemeClr val="tx1"/>
                </a:solidFill>
                <a:latin typeface="Times" pitchFamily="-108" charset="0"/>
                <a:ea typeface="ＭＳ Ｐゴシック" pitchFamily="-108" charset="-128"/>
              </a:defRPr>
            </a:lvl2pPr>
            <a:lvl3pPr eaLnBrk="0" hangingPunct="0">
              <a:tabLst>
                <a:tab pos="569913" algn="l"/>
              </a:tabLst>
              <a:defRPr sz="2400">
                <a:solidFill>
                  <a:schemeClr val="tx1"/>
                </a:solidFill>
                <a:latin typeface="Times" pitchFamily="-108" charset="0"/>
                <a:ea typeface="ＭＳ Ｐゴシック" pitchFamily="-108" charset="-128"/>
              </a:defRPr>
            </a:lvl3pPr>
            <a:lvl4pPr eaLnBrk="0" hangingPunct="0">
              <a:tabLst>
                <a:tab pos="569913" algn="l"/>
              </a:tabLst>
              <a:defRPr sz="2400">
                <a:solidFill>
                  <a:schemeClr val="tx1"/>
                </a:solidFill>
                <a:latin typeface="Times" pitchFamily="-108" charset="0"/>
                <a:ea typeface="ＭＳ Ｐゴシック" pitchFamily="-108" charset="-128"/>
              </a:defRPr>
            </a:lvl4pPr>
            <a:lvl5pPr eaLnBrk="0" hangingPunct="0">
              <a:tabLst>
                <a:tab pos="569913" algn="l"/>
              </a:tabLst>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tabLst>
                <a:tab pos="569913" algn="l"/>
              </a:tabLs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tabLst>
                <a:tab pos="569913" algn="l"/>
              </a:tabLs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tabLst>
                <a:tab pos="569913" algn="l"/>
              </a:tabLs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tabLst>
                <a:tab pos="569913" algn="l"/>
              </a:tabLst>
              <a:defRPr sz="2400">
                <a:solidFill>
                  <a:schemeClr val="tx1"/>
                </a:solidFill>
                <a:latin typeface="Times" pitchFamily="-108" charset="0"/>
                <a:ea typeface="ＭＳ Ｐゴシック" pitchFamily="-108" charset="-128"/>
              </a:defRPr>
            </a:lvl9pPr>
          </a:lstStyle>
          <a:p>
            <a:pPr defTabSz="457200" eaLnBrk="1" hangingPunct="1"/>
            <a:r>
              <a:rPr lang="en-US" altLang="en-US" sz="1600" dirty="0">
                <a:solidFill>
                  <a:srgbClr val="FFFF00"/>
                </a:solidFill>
                <a:latin typeface="Calibri"/>
              </a:rPr>
              <a:t>Q10. Thinking about productivity at work on a scale from 0 to 100, where 100 means 100% productivity, where would you rank the productivity of persons with allergic rhinitis, when their nasal allergies are at their worst?  </a:t>
            </a:r>
            <a:r>
              <a:rPr lang="en-US" altLang="en-US" sz="1600" dirty="0" smtClean="0">
                <a:solidFill>
                  <a:srgbClr val="FFFF00"/>
                </a:solidFill>
                <a:latin typeface="Calibri"/>
              </a:rPr>
              <a:t>N=400</a:t>
            </a:r>
            <a:endParaRPr lang="en-US" altLang="en-US" sz="1600" dirty="0">
              <a:solidFill>
                <a:srgbClr val="FFFF00"/>
              </a:solidFill>
              <a:latin typeface="Calibri"/>
            </a:endParaRPr>
          </a:p>
          <a:p>
            <a:pPr defTabSz="457200" eaLnBrk="1" hangingPunct="1"/>
            <a:r>
              <a:rPr lang="en-US" altLang="en-US" sz="1600" dirty="0">
                <a:solidFill>
                  <a:srgbClr val="FFFF00"/>
                </a:solidFill>
                <a:latin typeface="Calibri"/>
              </a:rPr>
              <a:t>PQ25. Where would you rank your productivity on the same scale of 0 to 100 … when your nasal allergies are at their worst?  Base: Employed full time N=1,315</a:t>
            </a:r>
          </a:p>
        </p:txBody>
      </p:sp>
      <p:sp>
        <p:nvSpPr>
          <p:cNvPr id="7" name="Rectangle 6"/>
          <p:cNvSpPr/>
          <p:nvPr/>
        </p:nvSpPr>
        <p:spPr>
          <a:xfrm>
            <a:off x="208576" y="6142360"/>
            <a:ext cx="8824588" cy="954107"/>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endParaRPr lang="fr-FR" sz="1400" dirty="0">
              <a:solidFill>
                <a:prstClr val="white"/>
              </a:solidFill>
            </a:endParaRPr>
          </a:p>
        </p:txBody>
      </p:sp>
    </p:spTree>
    <p:extLst>
      <p:ext uri="{BB962C8B-B14F-4D97-AF65-F5344CB8AC3E}">
        <p14:creationId xmlns:p14="http://schemas.microsoft.com/office/powerpoint/2010/main" val="28278268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9" name="Text Box 3"/>
          <p:cNvSpPr txBox="1">
            <a:spLocks noChangeArrowheads="1"/>
          </p:cNvSpPr>
          <p:nvPr/>
        </p:nvSpPr>
        <p:spPr bwMode="auto">
          <a:xfrm>
            <a:off x="0" y="507118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69913" algn="l"/>
              </a:tabLst>
              <a:defRPr sz="2400">
                <a:solidFill>
                  <a:schemeClr val="tx1"/>
                </a:solidFill>
                <a:latin typeface="Times" pitchFamily="-108" charset="0"/>
                <a:ea typeface="ＭＳ Ｐゴシック" pitchFamily="-108" charset="-128"/>
              </a:defRPr>
            </a:lvl1pPr>
            <a:lvl2pPr marL="37931725" indent="-37474525" eaLnBrk="0" hangingPunct="0">
              <a:tabLst>
                <a:tab pos="569913" algn="l"/>
              </a:tabLst>
              <a:defRPr sz="2400">
                <a:solidFill>
                  <a:schemeClr val="tx1"/>
                </a:solidFill>
                <a:latin typeface="Times" pitchFamily="-108" charset="0"/>
                <a:ea typeface="ＭＳ Ｐゴシック" pitchFamily="-108" charset="-128"/>
              </a:defRPr>
            </a:lvl2pPr>
            <a:lvl3pPr eaLnBrk="0" hangingPunct="0">
              <a:tabLst>
                <a:tab pos="569913" algn="l"/>
              </a:tabLst>
              <a:defRPr sz="2400">
                <a:solidFill>
                  <a:schemeClr val="tx1"/>
                </a:solidFill>
                <a:latin typeface="Times" pitchFamily="-108" charset="0"/>
                <a:ea typeface="ＭＳ Ｐゴシック" pitchFamily="-108" charset="-128"/>
              </a:defRPr>
            </a:lvl3pPr>
            <a:lvl4pPr eaLnBrk="0" hangingPunct="0">
              <a:tabLst>
                <a:tab pos="569913" algn="l"/>
              </a:tabLst>
              <a:defRPr sz="2400">
                <a:solidFill>
                  <a:schemeClr val="tx1"/>
                </a:solidFill>
                <a:latin typeface="Times" pitchFamily="-108" charset="0"/>
                <a:ea typeface="ＭＳ Ｐゴシック" pitchFamily="-108" charset="-128"/>
              </a:defRPr>
            </a:lvl4pPr>
            <a:lvl5pPr eaLnBrk="0" hangingPunct="0">
              <a:tabLst>
                <a:tab pos="569913" algn="l"/>
              </a:tabLst>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tabLst>
                <a:tab pos="569913" algn="l"/>
              </a:tabLs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tabLst>
                <a:tab pos="569913" algn="l"/>
              </a:tabLs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tabLst>
                <a:tab pos="569913" algn="l"/>
              </a:tabLs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tabLst>
                <a:tab pos="569913" algn="l"/>
              </a:tabLst>
              <a:defRPr sz="2400">
                <a:solidFill>
                  <a:schemeClr val="tx1"/>
                </a:solidFill>
                <a:latin typeface="Times" pitchFamily="-108" charset="0"/>
                <a:ea typeface="ＭＳ Ｐゴシック" pitchFamily="-108" charset="-128"/>
              </a:defRPr>
            </a:lvl9pPr>
          </a:lstStyle>
          <a:p>
            <a:pPr defTabSz="457200" eaLnBrk="1" hangingPunct="1"/>
            <a:r>
              <a:rPr lang="en-US" altLang="en-US" sz="1400" dirty="0">
                <a:solidFill>
                  <a:srgbClr val="FFFF00"/>
                </a:solidFill>
                <a:latin typeface="Calibri"/>
              </a:rPr>
              <a:t>Q44. Now I am going to read you a series of statements. As I read each statement, please tell me whether you agree strongly, agree somewhat, disagree somewhat or disagree strongly with the statement.  </a:t>
            </a:r>
            <a:r>
              <a:rPr lang="en-US" altLang="en-US" sz="1400" dirty="0" smtClean="0">
                <a:solidFill>
                  <a:srgbClr val="FFFF00"/>
                </a:solidFill>
                <a:latin typeface="Calibri"/>
              </a:rPr>
              <a:t>N=400</a:t>
            </a:r>
            <a:endParaRPr lang="en-US" altLang="en-US" sz="1400" dirty="0">
              <a:solidFill>
                <a:srgbClr val="FFFF00"/>
              </a:solidFill>
              <a:latin typeface="Calibri"/>
            </a:endParaRPr>
          </a:p>
          <a:p>
            <a:pPr defTabSz="457200" eaLnBrk="1" hangingPunct="1"/>
            <a:r>
              <a:rPr lang="en-US" altLang="en-US" sz="1400" dirty="0">
                <a:solidFill>
                  <a:srgbClr val="FFFF00"/>
                </a:solidFill>
                <a:latin typeface="Calibri"/>
              </a:rPr>
              <a:t>PQ110. 	Now I am going to read you a series of statements.  As I read each statement , please tell me whether you agree strongly, agree somewhat, disagree somewhat or disagree strongly with the statement   N=2,500</a:t>
            </a:r>
          </a:p>
        </p:txBody>
      </p:sp>
      <p:graphicFrame>
        <p:nvGraphicFramePr>
          <p:cNvPr id="111618" name="Object 2"/>
          <p:cNvGraphicFramePr>
            <a:graphicFrameLocks noChangeAspect="1"/>
          </p:cNvGraphicFramePr>
          <p:nvPr>
            <p:extLst>
              <p:ext uri="{D42A27DB-BD31-4B8C-83A1-F6EECF244321}">
                <p14:modId xmlns:p14="http://schemas.microsoft.com/office/powerpoint/2010/main" val="3584794042"/>
              </p:ext>
            </p:extLst>
          </p:nvPr>
        </p:nvGraphicFramePr>
        <p:xfrm>
          <a:off x="108246" y="1052736"/>
          <a:ext cx="8856242" cy="3929608"/>
        </p:xfrm>
        <a:graphic>
          <a:graphicData uri="http://schemas.openxmlformats.org/presentationml/2006/ole">
            <mc:AlternateContent xmlns:mc="http://schemas.openxmlformats.org/markup-compatibility/2006">
              <mc:Choice xmlns:v="urn:schemas-microsoft-com:vml" Requires="v">
                <p:oleObj spid="_x0000_s12291" name="Chart" r:id="rId4" imgW="9086750" imgH="5372218" progId="MSGraph.Chart.8">
                  <p:embed followColorScheme="full"/>
                </p:oleObj>
              </mc:Choice>
              <mc:Fallback>
                <p:oleObj name="Chart" r:id="rId4" imgW="9086750" imgH="5372218" progId="MSGraph.Chart.8">
                  <p:embed followColorScheme="full"/>
                  <p:pic>
                    <p:nvPicPr>
                      <p:cNvPr id="0" name=""/>
                      <p:cNvPicPr>
                        <a:picLocks noChangeAspect="1" noChangeArrowheads="1"/>
                      </p:cNvPicPr>
                      <p:nvPr/>
                    </p:nvPicPr>
                    <p:blipFill>
                      <a:blip r:embed="rId5"/>
                      <a:srcRect/>
                      <a:stretch>
                        <a:fillRect/>
                      </a:stretch>
                    </p:blipFill>
                    <p:spPr bwMode="auto">
                      <a:xfrm>
                        <a:off x="108246" y="1052736"/>
                        <a:ext cx="8856242" cy="3929608"/>
                      </a:xfrm>
                      <a:prstGeom prst="rect">
                        <a:avLst/>
                      </a:prstGeom>
                      <a:noFill/>
                      <a:ln>
                        <a:noFill/>
                      </a:ln>
                      <a:effectLst/>
                      <a:extLst/>
                    </p:spPr>
                  </p:pic>
                </p:oleObj>
              </mc:Fallback>
            </mc:AlternateContent>
          </a:graphicData>
        </a:graphic>
      </p:graphicFrame>
      <p:sp>
        <p:nvSpPr>
          <p:cNvPr id="111620" name="Rectangle 8"/>
          <p:cNvSpPr>
            <a:spLocks noGrp="1" noChangeArrowheads="1"/>
          </p:cNvSpPr>
          <p:nvPr>
            <p:ph type="title" idx="4294967295"/>
          </p:nvPr>
        </p:nvSpPr>
        <p:spPr>
          <a:xfrm>
            <a:off x="0" y="250354"/>
            <a:ext cx="9144000" cy="514350"/>
          </a:xfrm>
        </p:spPr>
        <p:txBody>
          <a:bodyPr>
            <a:noAutofit/>
          </a:bodyPr>
          <a:lstStyle/>
          <a:p>
            <a:pPr algn="ctr" eaLnBrk="1" hangingPunct="1"/>
            <a:r>
              <a:rPr lang="en-US" altLang="en-US" b="1" dirty="0"/>
              <a:t>Opinions About Nasal Allergies</a:t>
            </a:r>
            <a:endParaRPr lang="en-US" altLang="en-US" dirty="0"/>
          </a:p>
        </p:txBody>
      </p:sp>
      <p:sp>
        <p:nvSpPr>
          <p:cNvPr id="7" name="Rectangle 6"/>
          <p:cNvSpPr/>
          <p:nvPr/>
        </p:nvSpPr>
        <p:spPr>
          <a:xfrm>
            <a:off x="159706" y="6043942"/>
            <a:ext cx="8824588" cy="954107"/>
          </a:xfrm>
          <a:prstGeom prst="rect">
            <a:avLst/>
          </a:prstGeom>
        </p:spPr>
        <p:txBody>
          <a:bodyPr wrap="square">
            <a:spAutoFit/>
          </a:bodyPr>
          <a:lstStyle/>
          <a:p>
            <a:pPr defTabSz="457200"/>
            <a:r>
              <a:rPr lang="en-US" altLang="en-US" sz="1400" dirty="0">
                <a:solidFill>
                  <a:prstClr val="white"/>
                </a:solidFill>
              </a:rPr>
              <a:t>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endParaRPr lang="fr-FR" sz="1400" dirty="0">
              <a:solidFill>
                <a:prstClr val="white"/>
              </a:solidFill>
            </a:endParaRPr>
          </a:p>
        </p:txBody>
      </p:sp>
    </p:spTree>
    <p:extLst>
      <p:ext uri="{BB962C8B-B14F-4D97-AF65-F5344CB8AC3E}">
        <p14:creationId xmlns:p14="http://schemas.microsoft.com/office/powerpoint/2010/main" val="3788827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Rectangle 3"/>
          <p:cNvSpPr>
            <a:spLocks noGrp="1" noChangeArrowheads="1"/>
          </p:cNvSpPr>
          <p:nvPr>
            <p:ph type="title" idx="4294967295"/>
          </p:nvPr>
        </p:nvSpPr>
        <p:spPr>
          <a:xfrm>
            <a:off x="0" y="44624"/>
            <a:ext cx="9144000" cy="857250"/>
          </a:xfrm>
        </p:spPr>
        <p:txBody>
          <a:bodyPr>
            <a:normAutofit/>
          </a:bodyPr>
          <a:lstStyle/>
          <a:p>
            <a:pPr algn="ctr" eaLnBrk="1" hangingPunct="1"/>
            <a:r>
              <a:rPr lang="en-US" altLang="en-US" b="1" dirty="0" smtClean="0"/>
              <a:t>Allergic Triggers: </a:t>
            </a:r>
            <a:r>
              <a:rPr lang="en-US" altLang="en-US" b="1" i="1" dirty="0" smtClean="0"/>
              <a:t>All AILA Countries</a:t>
            </a:r>
          </a:p>
        </p:txBody>
      </p:sp>
      <p:graphicFrame>
        <p:nvGraphicFramePr>
          <p:cNvPr id="126978" name="Object 2"/>
          <p:cNvGraphicFramePr>
            <a:graphicFrameLocks noGrp="1" noChangeAspect="1"/>
          </p:cNvGraphicFramePr>
          <p:nvPr>
            <p:ph idx="4294967295"/>
            <p:extLst>
              <p:ext uri="{D42A27DB-BD31-4B8C-83A1-F6EECF244321}">
                <p14:modId xmlns:p14="http://schemas.microsoft.com/office/powerpoint/2010/main" val="1662895574"/>
              </p:ext>
            </p:extLst>
          </p:nvPr>
        </p:nvGraphicFramePr>
        <p:xfrm>
          <a:off x="107504" y="1196752"/>
          <a:ext cx="8758803" cy="4032448"/>
        </p:xfrm>
        <a:graphic>
          <a:graphicData uri="http://schemas.openxmlformats.org/presentationml/2006/ole">
            <mc:AlternateContent xmlns:mc="http://schemas.openxmlformats.org/markup-compatibility/2006">
              <mc:Choice xmlns:v="urn:schemas-microsoft-com:vml" Requires="v">
                <p:oleObj spid="_x0000_s13315" name="Chart" r:id="rId3" imgW="6515023" imgH="4000416" progId="MSGraph.Chart.8">
                  <p:embed followColorScheme="full"/>
                </p:oleObj>
              </mc:Choice>
              <mc:Fallback>
                <p:oleObj name="Chart" r:id="rId3" imgW="6515023" imgH="4000416" progId="MSGraph.Chart.8">
                  <p:embed followColorScheme="full"/>
                  <p:pic>
                    <p:nvPicPr>
                      <p:cNvPr id="0" name=""/>
                      <p:cNvPicPr>
                        <a:picLocks noChangeAspect="1" noChangeArrowheads="1"/>
                      </p:cNvPicPr>
                      <p:nvPr/>
                    </p:nvPicPr>
                    <p:blipFill>
                      <a:blip r:embed="rId4"/>
                      <a:srcRect/>
                      <a:stretch>
                        <a:fillRect/>
                      </a:stretch>
                    </p:blipFill>
                    <p:spPr bwMode="auto">
                      <a:xfrm>
                        <a:off x="107504" y="1196752"/>
                        <a:ext cx="8758803" cy="4032448"/>
                      </a:xfrm>
                      <a:prstGeom prst="rect">
                        <a:avLst/>
                      </a:prstGeom>
                      <a:noFill/>
                      <a:ln>
                        <a:noFill/>
                      </a:ln>
                      <a:extLst/>
                    </p:spPr>
                  </p:pic>
                </p:oleObj>
              </mc:Fallback>
            </mc:AlternateContent>
          </a:graphicData>
        </a:graphic>
      </p:graphicFrame>
      <p:sp>
        <p:nvSpPr>
          <p:cNvPr id="126980" name="Text Box 2"/>
          <p:cNvSpPr txBox="1">
            <a:spLocks noChangeArrowheads="1"/>
          </p:cNvSpPr>
          <p:nvPr/>
        </p:nvSpPr>
        <p:spPr bwMode="auto">
          <a:xfrm>
            <a:off x="35496" y="593723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8463" indent="-398463"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dirty="0">
                <a:solidFill>
                  <a:srgbClr val="FFFF00"/>
                </a:solidFill>
                <a:latin typeface="Calibri"/>
              </a:rPr>
              <a:t>Q24.</a:t>
            </a:r>
            <a:r>
              <a:rPr lang="en-US" altLang="en-US" sz="1800" dirty="0">
                <a:solidFill>
                  <a:srgbClr val="FFFF00"/>
                </a:solidFill>
                <a:latin typeface="Calibri"/>
              </a:rPr>
              <a:t> What things usually trigger or make your nasal allergy symptoms worse</a:t>
            </a:r>
            <a:r>
              <a:rPr lang="en-US" altLang="en-US" sz="1800" i="1" dirty="0">
                <a:solidFill>
                  <a:srgbClr val="FFFF00"/>
                </a:solidFill>
                <a:latin typeface="Calibri"/>
              </a:rPr>
              <a:t>? N= 1088</a:t>
            </a:r>
          </a:p>
        </p:txBody>
      </p:sp>
    </p:spTree>
    <p:extLst>
      <p:ext uri="{BB962C8B-B14F-4D97-AF65-F5344CB8AC3E}">
        <p14:creationId xmlns:p14="http://schemas.microsoft.com/office/powerpoint/2010/main" val="303959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20" name="Rectangle 2"/>
          <p:cNvSpPr>
            <a:spLocks noGrp="1" noChangeArrowheads="1"/>
          </p:cNvSpPr>
          <p:nvPr>
            <p:ph type="title" idx="4294967295"/>
          </p:nvPr>
        </p:nvSpPr>
        <p:spPr>
          <a:xfrm>
            <a:off x="-5716" y="32923"/>
            <a:ext cx="9149716" cy="857250"/>
          </a:xfrm>
        </p:spPr>
        <p:txBody>
          <a:bodyPr/>
          <a:lstStyle/>
          <a:p>
            <a:pPr algn="ctr" eaLnBrk="1" hangingPunct="1"/>
            <a:r>
              <a:rPr lang="en-US" altLang="en-US" b="1" dirty="0" smtClean="0"/>
              <a:t>Activity Limitation</a:t>
            </a:r>
            <a:endParaRPr lang="en-US" altLang="en-US" b="1" i="1" dirty="0" smtClean="0"/>
          </a:p>
        </p:txBody>
      </p:sp>
      <p:sp>
        <p:nvSpPr>
          <p:cNvPr id="137221" name="Text Box 3"/>
          <p:cNvSpPr txBox="1">
            <a:spLocks noChangeArrowheads="1"/>
          </p:cNvSpPr>
          <p:nvPr/>
        </p:nvSpPr>
        <p:spPr bwMode="auto">
          <a:xfrm>
            <a:off x="0" y="5882448"/>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8463" indent="-398463"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600" b="1" dirty="0">
                <a:solidFill>
                  <a:srgbClr val="FFFF00"/>
                </a:solidFill>
                <a:latin typeface="Calibri"/>
              </a:rPr>
              <a:t>Q31.</a:t>
            </a:r>
            <a:r>
              <a:rPr lang="en-US" altLang="en-US" sz="1600" dirty="0">
                <a:solidFill>
                  <a:srgbClr val="FFFF00"/>
                </a:solidFill>
                <a:latin typeface="Calibri"/>
              </a:rPr>
              <a:t> How much do you feel that your allergies limit what you can do in the following areas? Do you feel </a:t>
            </a:r>
            <a:r>
              <a:rPr lang="en-US" altLang="en-US" sz="1600" dirty="0" smtClean="0">
                <a:solidFill>
                  <a:srgbClr val="FFFF00"/>
                </a:solidFill>
                <a:latin typeface="Calibri"/>
              </a:rPr>
              <a:t>your allergies restrict </a:t>
            </a:r>
            <a:r>
              <a:rPr lang="en-US" altLang="en-US" sz="1600" dirty="0">
                <a:solidFill>
                  <a:srgbClr val="FFFF00"/>
                </a:solidFill>
                <a:latin typeface="Calibri"/>
              </a:rPr>
              <a:t>you a lot, some, only a little or not at all in…?</a:t>
            </a:r>
            <a:r>
              <a:rPr lang="en-US" altLang="en-US" sz="1600" i="1" dirty="0">
                <a:solidFill>
                  <a:srgbClr val="FFFF00"/>
                </a:solidFill>
                <a:latin typeface="Calibri"/>
              </a:rPr>
              <a:t> N = 1088  *Excludes Mexico N=783.</a:t>
            </a:r>
          </a:p>
        </p:txBody>
      </p:sp>
      <p:graphicFrame>
        <p:nvGraphicFramePr>
          <p:cNvPr id="137218" name="Object 2"/>
          <p:cNvGraphicFramePr>
            <a:graphicFrameLocks noChangeAspect="1"/>
          </p:cNvGraphicFramePr>
          <p:nvPr>
            <p:extLst>
              <p:ext uri="{D42A27DB-BD31-4B8C-83A1-F6EECF244321}">
                <p14:modId xmlns:p14="http://schemas.microsoft.com/office/powerpoint/2010/main" val="4175150515"/>
              </p:ext>
            </p:extLst>
          </p:nvPr>
        </p:nvGraphicFramePr>
        <p:xfrm>
          <a:off x="178464" y="1340768"/>
          <a:ext cx="8938418" cy="3744416"/>
        </p:xfrm>
        <a:graphic>
          <a:graphicData uri="http://schemas.openxmlformats.org/presentationml/2006/ole">
            <mc:AlternateContent xmlns:mc="http://schemas.openxmlformats.org/markup-compatibility/2006">
              <mc:Choice xmlns:v="urn:schemas-microsoft-com:vml" Requires="v">
                <p:oleObj spid="_x0000_s14339" name="Chart" r:id="rId3" imgW="8715311" imgH="4857725" progId="MSGraph.Chart.8">
                  <p:embed followColorScheme="full"/>
                </p:oleObj>
              </mc:Choice>
              <mc:Fallback>
                <p:oleObj name="Chart" r:id="rId3" imgW="8715311" imgH="4857725" progId="MSGraph.Chart.8">
                  <p:embed followColorScheme="full"/>
                  <p:pic>
                    <p:nvPicPr>
                      <p:cNvPr id="0" name=""/>
                      <p:cNvPicPr>
                        <a:picLocks noChangeAspect="1" noChangeArrowheads="1"/>
                      </p:cNvPicPr>
                      <p:nvPr/>
                    </p:nvPicPr>
                    <p:blipFill>
                      <a:blip r:embed="rId4"/>
                      <a:srcRect/>
                      <a:stretch>
                        <a:fillRect/>
                      </a:stretch>
                    </p:blipFill>
                    <p:spPr bwMode="auto">
                      <a:xfrm>
                        <a:off x="178464" y="1340768"/>
                        <a:ext cx="8938418" cy="3744416"/>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65773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4" name="Rectangle 2"/>
          <p:cNvSpPr>
            <a:spLocks noGrp="1" noChangeArrowheads="1"/>
          </p:cNvSpPr>
          <p:nvPr>
            <p:ph type="title" idx="4294967295"/>
          </p:nvPr>
        </p:nvSpPr>
        <p:spPr>
          <a:xfrm>
            <a:off x="0" y="-27384"/>
            <a:ext cx="9144000" cy="864096"/>
          </a:xfrm>
        </p:spPr>
        <p:txBody>
          <a:bodyPr>
            <a:normAutofit/>
          </a:bodyPr>
          <a:lstStyle/>
          <a:p>
            <a:pPr algn="ctr" eaLnBrk="1" hangingPunct="1"/>
            <a:r>
              <a:rPr lang="en-US" altLang="en-US" sz="3600" b="1" dirty="0" smtClean="0"/>
              <a:t>Recent Allergy Interference: </a:t>
            </a:r>
            <a:r>
              <a:rPr lang="en-US" altLang="en-US" sz="3600" b="1" i="1" dirty="0" smtClean="0"/>
              <a:t>All AILA Countries</a:t>
            </a:r>
            <a:endParaRPr lang="en-US" altLang="en-US" sz="3600" b="1" i="1" dirty="0"/>
          </a:p>
        </p:txBody>
      </p:sp>
      <p:sp>
        <p:nvSpPr>
          <p:cNvPr id="138245" name="Text Box 3"/>
          <p:cNvSpPr txBox="1">
            <a:spLocks noChangeArrowheads="1"/>
          </p:cNvSpPr>
          <p:nvPr/>
        </p:nvSpPr>
        <p:spPr bwMode="auto">
          <a:xfrm>
            <a:off x="35496" y="5589240"/>
            <a:ext cx="9032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8463" indent="-398463"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600" b="1" dirty="0">
                <a:solidFill>
                  <a:prstClr val="white"/>
                </a:solidFill>
                <a:latin typeface="Calibri"/>
              </a:rPr>
              <a:t>Q34.</a:t>
            </a:r>
            <a:r>
              <a:rPr lang="en-US" altLang="en-US" sz="1600" dirty="0">
                <a:solidFill>
                  <a:prstClr val="white"/>
                </a:solidFill>
                <a:latin typeface="Calibri"/>
              </a:rPr>
              <a:t> How troubled have you been by each of these symptoms during the last week as a result of your nasal symptoms? On a scale of 1 to 7, where 1 means not at all troubled and 7 means extremely troubled, how much trouble have nasal allergies caused in…?</a:t>
            </a:r>
            <a:r>
              <a:rPr lang="en-US" altLang="en-US" sz="1600" i="1" dirty="0">
                <a:solidFill>
                  <a:prstClr val="white"/>
                </a:solidFill>
                <a:latin typeface="Calibri"/>
              </a:rPr>
              <a:t>  N = 1088</a:t>
            </a:r>
          </a:p>
        </p:txBody>
      </p:sp>
      <p:graphicFrame>
        <p:nvGraphicFramePr>
          <p:cNvPr id="138242" name="Object 2"/>
          <p:cNvGraphicFramePr>
            <a:graphicFrameLocks noChangeAspect="1"/>
          </p:cNvGraphicFramePr>
          <p:nvPr>
            <p:extLst>
              <p:ext uri="{D42A27DB-BD31-4B8C-83A1-F6EECF244321}">
                <p14:modId xmlns:p14="http://schemas.microsoft.com/office/powerpoint/2010/main" val="241649778"/>
              </p:ext>
            </p:extLst>
          </p:nvPr>
        </p:nvGraphicFramePr>
        <p:xfrm>
          <a:off x="111125" y="1124744"/>
          <a:ext cx="8938418" cy="3888432"/>
        </p:xfrm>
        <a:graphic>
          <a:graphicData uri="http://schemas.openxmlformats.org/presentationml/2006/ole">
            <mc:AlternateContent xmlns:mc="http://schemas.openxmlformats.org/markup-compatibility/2006">
              <mc:Choice xmlns:v="urn:schemas-microsoft-com:vml" Requires="v">
                <p:oleObj spid="_x0000_s15363" name="Chart" r:id="rId3" imgW="8705863" imgH="4857725" progId="MSGraph.Chart.8">
                  <p:embed followColorScheme="full"/>
                </p:oleObj>
              </mc:Choice>
              <mc:Fallback>
                <p:oleObj name="Chart" r:id="rId3" imgW="8705863" imgH="4857725" progId="MSGraph.Chart.8">
                  <p:embed followColorScheme="full"/>
                  <p:pic>
                    <p:nvPicPr>
                      <p:cNvPr id="0" name=""/>
                      <p:cNvPicPr>
                        <a:picLocks noChangeAspect="1" noChangeArrowheads="1"/>
                      </p:cNvPicPr>
                      <p:nvPr/>
                    </p:nvPicPr>
                    <p:blipFill>
                      <a:blip r:embed="rId4"/>
                      <a:srcRect/>
                      <a:stretch>
                        <a:fillRect/>
                      </a:stretch>
                    </p:blipFill>
                    <p:spPr bwMode="auto">
                      <a:xfrm>
                        <a:off x="111125" y="1124744"/>
                        <a:ext cx="8938418" cy="3888432"/>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847823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8" name="Text Box 9"/>
          <p:cNvSpPr txBox="1">
            <a:spLocks noChangeArrowheads="1"/>
          </p:cNvSpPr>
          <p:nvPr/>
        </p:nvSpPr>
        <p:spPr bwMode="auto">
          <a:xfrm>
            <a:off x="35496" y="5517232"/>
            <a:ext cx="90882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8" charset="0"/>
                <a:ea typeface="ＭＳ Ｐゴシック" pitchFamily="-108" charset="-128"/>
              </a:defRPr>
            </a:lvl1pPr>
            <a:lvl2pPr marL="37931725" indent="-37474525" eaLnBrk="0" hangingPunct="0">
              <a:defRPr sz="2400">
                <a:solidFill>
                  <a:schemeClr val="tx1"/>
                </a:solidFill>
                <a:latin typeface="Times" pitchFamily="-108" charset="0"/>
                <a:ea typeface="ＭＳ Ｐゴシック" pitchFamily="-108" charset="-128"/>
              </a:defRPr>
            </a:lvl2pPr>
            <a:lvl3pPr eaLnBrk="0" hangingPunct="0">
              <a:defRPr sz="2400">
                <a:solidFill>
                  <a:schemeClr val="tx1"/>
                </a:solidFill>
                <a:latin typeface="Times" pitchFamily="-108" charset="0"/>
                <a:ea typeface="ＭＳ Ｐゴシック" pitchFamily="-108" charset="-128"/>
              </a:defRPr>
            </a:lvl3pPr>
            <a:lvl4pPr eaLnBrk="0" hangingPunct="0">
              <a:defRPr sz="2400">
                <a:solidFill>
                  <a:schemeClr val="tx1"/>
                </a:solidFill>
                <a:latin typeface="Times" pitchFamily="-108" charset="0"/>
                <a:ea typeface="ＭＳ Ｐゴシック" pitchFamily="-108" charset="-128"/>
              </a:defRPr>
            </a:lvl4pPr>
            <a:lvl5pPr eaLnBrk="0" hangingPunct="0">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defTabSz="457200" eaLnBrk="1" hangingPunct="1"/>
            <a:r>
              <a:rPr lang="en-US" altLang="en-US" sz="1800" b="1" dirty="0">
                <a:solidFill>
                  <a:srgbClr val="FFFF00"/>
                </a:solidFill>
                <a:latin typeface="Calibri"/>
              </a:rPr>
              <a:t>Q32.</a:t>
            </a:r>
            <a:r>
              <a:rPr lang="en-US" altLang="en-US" sz="1800" dirty="0">
                <a:solidFill>
                  <a:srgbClr val="FFFF00"/>
                </a:solidFill>
                <a:latin typeface="Calibri"/>
              </a:rPr>
              <a:t>  During allergy season, how often did you feel (ITEM) – frequently, sometimes, rarely, or never? </a:t>
            </a:r>
            <a:r>
              <a:rPr lang="en-US" altLang="en-US" sz="1800" i="1" dirty="0">
                <a:solidFill>
                  <a:srgbClr val="FFFF00"/>
                </a:solidFill>
                <a:latin typeface="Calibri"/>
              </a:rPr>
              <a:t>N=1088</a:t>
            </a:r>
          </a:p>
        </p:txBody>
      </p:sp>
      <p:sp>
        <p:nvSpPr>
          <p:cNvPr id="139269" name="Rectangle 14"/>
          <p:cNvSpPr>
            <a:spLocks noGrp="1" noChangeArrowheads="1"/>
          </p:cNvSpPr>
          <p:nvPr>
            <p:ph type="title" idx="4294967295"/>
          </p:nvPr>
        </p:nvSpPr>
        <p:spPr>
          <a:xfrm>
            <a:off x="0" y="-13047"/>
            <a:ext cx="9144000" cy="993775"/>
          </a:xfrm>
        </p:spPr>
        <p:txBody>
          <a:bodyPr>
            <a:noAutofit/>
          </a:bodyPr>
          <a:lstStyle/>
          <a:p>
            <a:pPr algn="ctr" eaLnBrk="1" hangingPunct="1">
              <a:lnSpc>
                <a:spcPct val="90000"/>
              </a:lnSpc>
            </a:pPr>
            <a:r>
              <a:rPr lang="en-US" altLang="en-US" sz="3400" b="1" dirty="0" smtClean="0"/>
              <a:t>Patient Feelings During Allergy Season:  </a:t>
            </a:r>
            <a:r>
              <a:rPr lang="en-US" altLang="en-US" sz="3400" b="1" i="1" dirty="0" smtClean="0"/>
              <a:t>Symptoms Experienced Frequently</a:t>
            </a:r>
          </a:p>
        </p:txBody>
      </p:sp>
      <p:graphicFrame>
        <p:nvGraphicFramePr>
          <p:cNvPr id="139266" name="Object 2"/>
          <p:cNvGraphicFramePr>
            <a:graphicFrameLocks noGrp="1" noChangeAspect="1"/>
          </p:cNvGraphicFramePr>
          <p:nvPr>
            <p:ph idx="4294967295"/>
            <p:extLst>
              <p:ext uri="{D42A27DB-BD31-4B8C-83A1-F6EECF244321}">
                <p14:modId xmlns:p14="http://schemas.microsoft.com/office/powerpoint/2010/main" val="990424421"/>
              </p:ext>
            </p:extLst>
          </p:nvPr>
        </p:nvGraphicFramePr>
        <p:xfrm>
          <a:off x="65089" y="1234215"/>
          <a:ext cx="8915780" cy="3778961"/>
        </p:xfrm>
        <a:graphic>
          <a:graphicData uri="http://schemas.openxmlformats.org/presentationml/2006/ole">
            <mc:AlternateContent xmlns:mc="http://schemas.openxmlformats.org/markup-compatibility/2006">
              <mc:Choice xmlns:v="urn:schemas-microsoft-com:vml" Requires="v">
                <p:oleObj spid="_x0000_s16387" name="Chart" r:id="rId3" imgW="8829766" imgH="4991072" progId="MSGraph.Chart.8">
                  <p:embed followColorScheme="full"/>
                </p:oleObj>
              </mc:Choice>
              <mc:Fallback>
                <p:oleObj name="Chart" r:id="rId3" imgW="8829766" imgH="4991072" progId="MSGraph.Chart.8">
                  <p:embed followColorScheme="full"/>
                  <p:pic>
                    <p:nvPicPr>
                      <p:cNvPr id="0" name=""/>
                      <p:cNvPicPr>
                        <a:picLocks noGrp="1" noChangeAspect="1" noChangeArrowheads="1"/>
                      </p:cNvPicPr>
                      <p:nvPr/>
                    </p:nvPicPr>
                    <p:blipFill>
                      <a:blip r:embed="rId4"/>
                      <a:srcRect/>
                      <a:stretch>
                        <a:fillRect/>
                      </a:stretch>
                    </p:blipFill>
                    <p:spPr bwMode="auto">
                      <a:xfrm>
                        <a:off x="65089" y="1234215"/>
                        <a:ext cx="8915780" cy="377896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123562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211" name="Rectangle 3"/>
          <p:cNvSpPr>
            <a:spLocks noGrp="1" noChangeArrowheads="1"/>
          </p:cNvSpPr>
          <p:nvPr>
            <p:ph type="title" idx="4294967295"/>
          </p:nvPr>
        </p:nvSpPr>
        <p:spPr>
          <a:xfrm>
            <a:off x="0" y="-27384"/>
            <a:ext cx="9144000" cy="865606"/>
          </a:xfrm>
        </p:spPr>
        <p:txBody>
          <a:bodyPr>
            <a:normAutofit/>
          </a:bodyPr>
          <a:lstStyle/>
          <a:p>
            <a:r>
              <a:rPr lang="en-US" altLang="en-US" b="1" dirty="0"/>
              <a:t>Impact of Nasal Allergies on Daily Life</a:t>
            </a:r>
          </a:p>
        </p:txBody>
      </p:sp>
      <p:grpSp>
        <p:nvGrpSpPr>
          <p:cNvPr id="3" name="Group 2"/>
          <p:cNvGrpSpPr/>
          <p:nvPr/>
        </p:nvGrpSpPr>
        <p:grpSpPr>
          <a:xfrm>
            <a:off x="251520" y="1052736"/>
            <a:ext cx="8478583" cy="4879987"/>
            <a:chOff x="1579815" y="2153841"/>
            <a:chExt cx="5999704" cy="3778018"/>
          </a:xfrm>
        </p:grpSpPr>
        <p:sp>
          <p:nvSpPr>
            <p:cNvPr id="1374215" name="Text Box 7"/>
            <p:cNvSpPr txBox="1">
              <a:spLocks noChangeArrowheads="1"/>
            </p:cNvSpPr>
            <p:nvPr/>
          </p:nvSpPr>
          <p:spPr bwMode="auto">
            <a:xfrm>
              <a:off x="2221708" y="5069682"/>
              <a:ext cx="897731" cy="86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lnSpc>
                  <a:spcPct val="90000"/>
                </a:lnSpc>
                <a:spcBef>
                  <a:spcPct val="0"/>
                </a:spcBef>
                <a:spcAft>
                  <a:spcPct val="0"/>
                </a:spcAft>
              </a:pPr>
              <a:r>
                <a:rPr lang="en-US" altLang="en-US" b="1">
                  <a:solidFill>
                    <a:prstClr val="white"/>
                  </a:solidFill>
                </a:rPr>
                <a:t>Symptoms did not impact daily life</a:t>
              </a:r>
            </a:p>
          </p:txBody>
        </p:sp>
        <p:sp>
          <p:nvSpPr>
            <p:cNvPr id="1374222" name="Text Box 14"/>
            <p:cNvSpPr txBox="1">
              <a:spLocks noChangeArrowheads="1"/>
            </p:cNvSpPr>
            <p:nvPr/>
          </p:nvSpPr>
          <p:spPr bwMode="auto">
            <a:xfrm>
              <a:off x="3309938" y="5345906"/>
              <a:ext cx="3067050" cy="27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lnSpc>
                  <a:spcPct val="90000"/>
                </a:lnSpc>
                <a:spcBef>
                  <a:spcPct val="50000"/>
                </a:spcBef>
                <a:spcAft>
                  <a:spcPct val="0"/>
                </a:spcAft>
              </a:pPr>
              <a:r>
                <a:rPr lang="en-US" altLang="en-US" b="1">
                  <a:solidFill>
                    <a:prstClr val="white"/>
                  </a:solidFill>
                </a:rPr>
                <a:t>Extent of interference with daily life</a:t>
              </a:r>
            </a:p>
          </p:txBody>
        </p:sp>
        <p:grpSp>
          <p:nvGrpSpPr>
            <p:cNvPr id="2" name="Group 1"/>
            <p:cNvGrpSpPr/>
            <p:nvPr/>
          </p:nvGrpSpPr>
          <p:grpSpPr>
            <a:xfrm>
              <a:off x="1579815" y="2153841"/>
              <a:ext cx="5999704" cy="3186185"/>
              <a:chOff x="1579815" y="2153841"/>
              <a:chExt cx="5999704" cy="3186185"/>
            </a:xfrm>
          </p:grpSpPr>
          <p:sp>
            <p:nvSpPr>
              <p:cNvPr id="1374212" name="Rectangle 4"/>
              <p:cNvSpPr>
                <a:spLocks noChangeArrowheads="1"/>
              </p:cNvSpPr>
              <p:nvPr/>
            </p:nvSpPr>
            <p:spPr bwMode="auto">
              <a:xfrm>
                <a:off x="3193256" y="3457890"/>
                <a:ext cx="3314700" cy="2922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457200" fontAlgn="base">
                  <a:spcBef>
                    <a:spcPct val="0"/>
                  </a:spcBef>
                  <a:spcAft>
                    <a:spcPct val="0"/>
                  </a:spcAft>
                </a:pPr>
                <a:endParaRPr lang="en-US">
                  <a:solidFill>
                    <a:prstClr val="white"/>
                  </a:solidFill>
                </a:endParaRPr>
              </a:p>
            </p:txBody>
          </p:sp>
          <p:graphicFrame>
            <p:nvGraphicFramePr>
              <p:cNvPr id="1374213" name="Object 5"/>
              <p:cNvGraphicFramePr>
                <a:graphicFrameLocks noChangeAspect="1"/>
              </p:cNvGraphicFramePr>
              <p:nvPr>
                <p:extLst/>
              </p:nvPr>
            </p:nvGraphicFramePr>
            <p:xfrm>
              <a:off x="1750219" y="2238375"/>
              <a:ext cx="5829300" cy="3057525"/>
            </p:xfrm>
            <a:graphic>
              <a:graphicData uri="http://schemas.openxmlformats.org/presentationml/2006/ole">
                <mc:AlternateContent xmlns:mc="http://schemas.openxmlformats.org/markup-compatibility/2006">
                  <mc:Choice xmlns:v="urn:schemas-microsoft-com:vml" Requires="v">
                    <p:oleObj spid="_x0000_s17411" name="Chart" r:id="rId4" imgW="7772408" imgH="4076807" progId="MSGraph.Chart.8">
                      <p:embed followColorScheme="full"/>
                    </p:oleObj>
                  </mc:Choice>
                  <mc:Fallback>
                    <p:oleObj name="Chart" r:id="rId4" imgW="7772408" imgH="4076807" progId="MSGraph.Chart.8">
                      <p:embed followColorScheme="full"/>
                      <p:pic>
                        <p:nvPicPr>
                          <p:cNvPr id="0" name=""/>
                          <p:cNvPicPr>
                            <a:picLocks noChangeAspect="1" noChangeArrowheads="1"/>
                          </p:cNvPicPr>
                          <p:nvPr/>
                        </p:nvPicPr>
                        <p:blipFill>
                          <a:blip r:embed="rId5"/>
                          <a:srcRect/>
                          <a:stretch>
                            <a:fillRect/>
                          </a:stretch>
                        </p:blipFill>
                        <p:spPr bwMode="auto">
                          <a:xfrm>
                            <a:off x="1750219" y="2238375"/>
                            <a:ext cx="5829300" cy="305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74214" name="Text Box 6"/>
              <p:cNvSpPr txBox="1">
                <a:spLocks noChangeArrowheads="1"/>
              </p:cNvSpPr>
              <p:nvPr/>
            </p:nvSpPr>
            <p:spPr bwMode="auto">
              <a:xfrm rot="16190758">
                <a:off x="1182753" y="3604474"/>
                <a:ext cx="1067066" cy="27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r>
                  <a:rPr lang="en-US" altLang="en-US" b="1">
                    <a:solidFill>
                      <a:prstClr val="white"/>
                    </a:solidFill>
                  </a:rPr>
                  <a:t>Subjects (%)</a:t>
                </a:r>
              </a:p>
            </p:txBody>
          </p:sp>
          <p:sp>
            <p:nvSpPr>
              <p:cNvPr id="1374216" name="Text Box 8"/>
              <p:cNvSpPr txBox="1">
                <a:spLocks noChangeArrowheads="1"/>
              </p:cNvSpPr>
              <p:nvPr/>
            </p:nvSpPr>
            <p:spPr bwMode="auto">
              <a:xfrm>
                <a:off x="3266701" y="5069682"/>
                <a:ext cx="529392" cy="27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fontAlgn="base">
                  <a:lnSpc>
                    <a:spcPct val="90000"/>
                  </a:lnSpc>
                  <a:spcBef>
                    <a:spcPct val="0"/>
                  </a:spcBef>
                  <a:spcAft>
                    <a:spcPct val="0"/>
                  </a:spcAft>
                </a:pPr>
                <a:r>
                  <a:rPr lang="en-US" altLang="en-US" b="1">
                    <a:solidFill>
                      <a:prstClr val="white"/>
                    </a:solidFill>
                  </a:rPr>
                  <a:t>Slight</a:t>
                </a:r>
              </a:p>
            </p:txBody>
          </p:sp>
          <p:sp>
            <p:nvSpPr>
              <p:cNvPr id="1374217" name="Text Box 9"/>
              <p:cNvSpPr txBox="1">
                <a:spLocks noChangeArrowheads="1"/>
              </p:cNvSpPr>
              <p:nvPr/>
            </p:nvSpPr>
            <p:spPr bwMode="auto">
              <a:xfrm>
                <a:off x="4280916" y="2153841"/>
                <a:ext cx="1234631" cy="29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fontAlgn="base">
                  <a:spcBef>
                    <a:spcPct val="0"/>
                  </a:spcBef>
                  <a:spcAft>
                    <a:spcPct val="0"/>
                  </a:spcAft>
                </a:pPr>
                <a:r>
                  <a:rPr lang="en-US" altLang="en-US" b="1" dirty="0">
                    <a:solidFill>
                      <a:prstClr val="white"/>
                    </a:solidFill>
                  </a:rPr>
                  <a:t>85% of subjects</a:t>
                </a:r>
              </a:p>
            </p:txBody>
          </p:sp>
          <p:sp>
            <p:nvSpPr>
              <p:cNvPr id="1374218" name="Text Box 10"/>
              <p:cNvSpPr txBox="1">
                <a:spLocks noChangeArrowheads="1"/>
              </p:cNvSpPr>
              <p:nvPr/>
            </p:nvSpPr>
            <p:spPr bwMode="auto">
              <a:xfrm>
                <a:off x="4157699" y="5069682"/>
                <a:ext cx="532140" cy="27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fontAlgn="base">
                  <a:lnSpc>
                    <a:spcPct val="90000"/>
                  </a:lnSpc>
                  <a:spcBef>
                    <a:spcPct val="0"/>
                  </a:spcBef>
                  <a:spcAft>
                    <a:spcPct val="0"/>
                  </a:spcAft>
                </a:pPr>
                <a:r>
                  <a:rPr lang="en-US" altLang="en-US" b="1">
                    <a:solidFill>
                      <a:prstClr val="white"/>
                    </a:solidFill>
                  </a:rPr>
                  <a:t>Some</a:t>
                </a:r>
              </a:p>
            </p:txBody>
          </p:sp>
          <p:sp>
            <p:nvSpPr>
              <p:cNvPr id="1374219" name="Text Box 11"/>
              <p:cNvSpPr txBox="1">
                <a:spLocks noChangeArrowheads="1"/>
              </p:cNvSpPr>
              <p:nvPr/>
            </p:nvSpPr>
            <p:spPr bwMode="auto">
              <a:xfrm>
                <a:off x="4889056" y="5069682"/>
                <a:ext cx="835123" cy="27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fontAlgn="base">
                  <a:lnSpc>
                    <a:spcPct val="90000"/>
                  </a:lnSpc>
                  <a:spcBef>
                    <a:spcPct val="0"/>
                  </a:spcBef>
                  <a:spcAft>
                    <a:spcPct val="0"/>
                  </a:spcAft>
                </a:pPr>
                <a:r>
                  <a:rPr lang="en-US" altLang="en-US" b="1">
                    <a:solidFill>
                      <a:prstClr val="white"/>
                    </a:solidFill>
                  </a:rPr>
                  <a:t>Moderate</a:t>
                </a:r>
              </a:p>
            </p:txBody>
          </p:sp>
          <p:sp>
            <p:nvSpPr>
              <p:cNvPr id="1374220" name="Text Box 12"/>
              <p:cNvSpPr txBox="1">
                <a:spLocks noChangeArrowheads="1"/>
              </p:cNvSpPr>
              <p:nvPr/>
            </p:nvSpPr>
            <p:spPr bwMode="auto">
              <a:xfrm>
                <a:off x="5922899" y="5069682"/>
                <a:ext cx="515271" cy="27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fontAlgn="base">
                  <a:lnSpc>
                    <a:spcPct val="90000"/>
                  </a:lnSpc>
                  <a:spcBef>
                    <a:spcPct val="0"/>
                  </a:spcBef>
                  <a:spcAft>
                    <a:spcPct val="0"/>
                  </a:spcAft>
                </a:pPr>
                <a:r>
                  <a:rPr lang="en-US" altLang="en-US" b="1">
                    <a:solidFill>
                      <a:prstClr val="white"/>
                    </a:solidFill>
                  </a:rPr>
                  <a:t>Large</a:t>
                </a:r>
              </a:p>
            </p:txBody>
          </p:sp>
          <p:sp>
            <p:nvSpPr>
              <p:cNvPr id="1374221" name="Text Box 13"/>
              <p:cNvSpPr txBox="1">
                <a:spLocks noChangeArrowheads="1"/>
              </p:cNvSpPr>
              <p:nvPr/>
            </p:nvSpPr>
            <p:spPr bwMode="auto">
              <a:xfrm>
                <a:off x="6672262" y="5069682"/>
                <a:ext cx="785813" cy="27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lnSpc>
                    <a:spcPct val="90000"/>
                  </a:lnSpc>
                  <a:spcBef>
                    <a:spcPct val="0"/>
                  </a:spcBef>
                  <a:spcAft>
                    <a:spcPct val="0"/>
                  </a:spcAft>
                </a:pPr>
                <a:r>
                  <a:rPr lang="en-US" altLang="en-US" b="1">
                    <a:solidFill>
                      <a:prstClr val="white"/>
                    </a:solidFill>
                  </a:rPr>
                  <a:t>Not sure</a:t>
                </a:r>
              </a:p>
            </p:txBody>
          </p:sp>
          <p:sp>
            <p:nvSpPr>
              <p:cNvPr id="1374223" name="Line 15"/>
              <p:cNvSpPr>
                <a:spLocks noChangeShapeType="1"/>
              </p:cNvSpPr>
              <p:nvPr/>
            </p:nvSpPr>
            <p:spPr bwMode="auto">
              <a:xfrm>
                <a:off x="3300413" y="5317331"/>
                <a:ext cx="30861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0"/>
                  </a:spcBef>
                  <a:spcAft>
                    <a:spcPct val="0"/>
                  </a:spcAft>
                </a:pPr>
                <a:endParaRPr lang="en-US">
                  <a:solidFill>
                    <a:prstClr val="white"/>
                  </a:solidFill>
                </a:endParaRPr>
              </a:p>
            </p:txBody>
          </p:sp>
        </p:grpSp>
      </p:grpSp>
      <p:sp>
        <p:nvSpPr>
          <p:cNvPr id="18" name="Rectangle 17"/>
          <p:cNvSpPr/>
          <p:nvPr/>
        </p:nvSpPr>
        <p:spPr>
          <a:xfrm>
            <a:off x="208576" y="6133302"/>
            <a:ext cx="8824588" cy="954107"/>
          </a:xfrm>
          <a:prstGeom prst="rect">
            <a:avLst/>
          </a:prstGeom>
        </p:spPr>
        <p:txBody>
          <a:bodyPr wrap="square">
            <a:spAutoFit/>
          </a:bodyPr>
          <a:lstStyle/>
          <a:p>
            <a:pPr defTabSz="457200"/>
            <a:r>
              <a:rPr lang="en-US" altLang="en-US" sz="1400" dirty="0">
                <a:solidFill>
                  <a:prstClr val="white"/>
                </a:solidFill>
              </a:rPr>
              <a:t>Adapted from allergies in America. A telephone survey conducted in 2500 adults with allergic rhinitis. </a:t>
            </a:r>
            <a:r>
              <a:rPr lang="en-US" altLang="en-US" sz="1400" dirty="0" err="1">
                <a:solidFill>
                  <a:prstClr val="white"/>
                </a:solidFill>
              </a:rPr>
              <a:t>Healthstar</a:t>
            </a:r>
            <a:endParaRPr lang="en-US" altLang="en-US" sz="1400" dirty="0">
              <a:solidFill>
                <a:prstClr val="white"/>
              </a:solidFill>
            </a:endParaRPr>
          </a:p>
          <a:p>
            <a:pPr defTabSz="457200"/>
            <a:r>
              <a:rPr lang="en-US" altLang="en-US" sz="1400" dirty="0">
                <a:solidFill>
                  <a:prstClr val="white"/>
                </a:solidFill>
              </a:rPr>
              <a:t>Communications, Inc., in partnership with Shulman, </a:t>
            </a:r>
            <a:r>
              <a:rPr lang="en-US" altLang="en-US" sz="1400" dirty="0" err="1">
                <a:solidFill>
                  <a:prstClr val="white"/>
                </a:solidFill>
              </a:rPr>
              <a:t>Ronca</a:t>
            </a:r>
            <a:r>
              <a:rPr lang="en-US" altLang="en-US" sz="1400" dirty="0">
                <a:solidFill>
                  <a:prstClr val="white"/>
                </a:solidFill>
              </a:rPr>
              <a:t> and </a:t>
            </a:r>
            <a:r>
              <a:rPr lang="en-US" altLang="en-US" sz="1400" dirty="0" err="1">
                <a:solidFill>
                  <a:prstClr val="white"/>
                </a:solidFill>
              </a:rPr>
              <a:t>Bucuvalas</a:t>
            </a:r>
            <a:r>
              <a:rPr lang="en-US" altLang="en-US" sz="1400" dirty="0">
                <a:solidFill>
                  <a:prstClr val="white"/>
                </a:solidFill>
              </a:rPr>
              <a:t>, Inc. Allergies in America: A landmark survey on nasal allergy sufferers. Executive summary. Florham Park, NJ: </a:t>
            </a:r>
            <a:r>
              <a:rPr lang="en-US" altLang="en-US" sz="1400" dirty="0" err="1">
                <a:solidFill>
                  <a:prstClr val="white"/>
                </a:solidFill>
              </a:rPr>
              <a:t>Altana</a:t>
            </a:r>
            <a:r>
              <a:rPr lang="en-US" altLang="en-US" sz="1400" dirty="0">
                <a:solidFill>
                  <a:prstClr val="white"/>
                </a:solidFill>
              </a:rPr>
              <a:t> Pharma US, Inc., 2006. Accessed May 2016.</a:t>
            </a:r>
          </a:p>
          <a:p>
            <a:pPr defTabSz="457200"/>
            <a:endParaRPr lang="fr-FR" sz="1400" dirty="0">
              <a:solidFill>
                <a:prstClr val="white"/>
              </a:solidFill>
            </a:endParaRPr>
          </a:p>
        </p:txBody>
      </p:sp>
    </p:spTree>
    <p:extLst>
      <p:ext uri="{BB962C8B-B14F-4D97-AF65-F5344CB8AC3E}">
        <p14:creationId xmlns:p14="http://schemas.microsoft.com/office/powerpoint/2010/main" val="333947668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258" name="Text Box 2"/>
          <p:cNvSpPr txBox="1">
            <a:spLocks noChangeArrowheads="1"/>
          </p:cNvSpPr>
          <p:nvPr/>
        </p:nvSpPr>
        <p:spPr bwMode="auto">
          <a:xfrm>
            <a:off x="0" y="6536377"/>
            <a:ext cx="914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fontAlgn="base" hangingPunct="0">
              <a:spcBef>
                <a:spcPct val="0"/>
              </a:spcBef>
              <a:spcAft>
                <a:spcPct val="0"/>
              </a:spcAft>
            </a:pPr>
            <a:r>
              <a:rPr lang="en-US" altLang="en-US" dirty="0">
                <a:solidFill>
                  <a:srgbClr val="FFFFFF"/>
                </a:solidFill>
              </a:rPr>
              <a:t>Gregory C, et al. </a:t>
            </a:r>
            <a:r>
              <a:rPr lang="en-US" altLang="en-US" i="1" dirty="0">
                <a:solidFill>
                  <a:srgbClr val="FFFFFF"/>
                </a:solidFill>
              </a:rPr>
              <a:t>Am J </a:t>
            </a:r>
            <a:r>
              <a:rPr lang="en-US" altLang="en-US" i="1" dirty="0" err="1">
                <a:solidFill>
                  <a:srgbClr val="FFFFFF"/>
                </a:solidFill>
              </a:rPr>
              <a:t>Manag</a:t>
            </a:r>
            <a:r>
              <a:rPr lang="en-US" altLang="en-US" i="1" dirty="0">
                <a:solidFill>
                  <a:srgbClr val="FFFFFF"/>
                </a:solidFill>
              </a:rPr>
              <a:t> Care</a:t>
            </a:r>
            <a:r>
              <a:rPr lang="en-US" altLang="en-US" dirty="0">
                <a:solidFill>
                  <a:srgbClr val="FFFFFF"/>
                </a:solidFill>
              </a:rPr>
              <a:t>. 1999;5(4):485-96</a:t>
            </a:r>
            <a:r>
              <a:rPr lang="en-US" altLang="en-US" sz="1200" b="1" dirty="0">
                <a:solidFill>
                  <a:srgbClr val="FFFFFF"/>
                </a:solidFill>
              </a:rPr>
              <a:t>.</a:t>
            </a:r>
          </a:p>
        </p:txBody>
      </p:sp>
      <p:sp>
        <p:nvSpPr>
          <p:cNvPr id="1376260" name="Rectangle 4"/>
          <p:cNvSpPr>
            <a:spLocks noGrp="1" noChangeArrowheads="1"/>
          </p:cNvSpPr>
          <p:nvPr>
            <p:ph type="title" idx="4294967295"/>
          </p:nvPr>
        </p:nvSpPr>
        <p:spPr>
          <a:xfrm>
            <a:off x="0" y="-27384"/>
            <a:ext cx="9144000" cy="857250"/>
          </a:xfrm>
        </p:spPr>
        <p:txBody>
          <a:bodyPr>
            <a:noAutofit/>
          </a:bodyPr>
          <a:lstStyle/>
          <a:p>
            <a:r>
              <a:rPr lang="en-US" altLang="en-US" sz="3800" b="1" dirty="0"/>
              <a:t>Impairment </a:t>
            </a:r>
            <a:r>
              <a:rPr lang="en-US" altLang="en-US" sz="3800" b="1" dirty="0" smtClean="0"/>
              <a:t>Frequency With </a:t>
            </a:r>
            <a:r>
              <a:rPr lang="en-US" altLang="en-US" sz="3800" b="1" dirty="0"/>
              <a:t>Allergic Rhinitis</a:t>
            </a:r>
          </a:p>
        </p:txBody>
      </p:sp>
      <p:grpSp>
        <p:nvGrpSpPr>
          <p:cNvPr id="1376261" name="Group 5"/>
          <p:cNvGrpSpPr>
            <a:grpSpLocks/>
          </p:cNvGrpSpPr>
          <p:nvPr/>
        </p:nvGrpSpPr>
        <p:grpSpPr bwMode="auto">
          <a:xfrm>
            <a:off x="580197" y="1700808"/>
            <a:ext cx="8240275" cy="4145425"/>
            <a:chOff x="553" y="1602"/>
            <a:chExt cx="4663" cy="2404"/>
          </a:xfrm>
          <a:noFill/>
        </p:grpSpPr>
        <p:graphicFrame>
          <p:nvGraphicFramePr>
            <p:cNvPr id="1376262" name="Object 6"/>
            <p:cNvGraphicFramePr>
              <a:graphicFrameLocks noChangeAspect="1"/>
            </p:cNvGraphicFramePr>
            <p:nvPr/>
          </p:nvGraphicFramePr>
          <p:xfrm>
            <a:off x="642" y="1602"/>
            <a:ext cx="4574" cy="2339"/>
          </p:xfrm>
          <a:graphic>
            <a:graphicData uri="http://schemas.openxmlformats.org/presentationml/2006/ole">
              <mc:AlternateContent xmlns:mc="http://schemas.openxmlformats.org/markup-compatibility/2006">
                <mc:Choice xmlns:v="urn:schemas-microsoft-com:vml" Requires="v">
                  <p:oleObj spid="_x0000_s18435" name="Chart" r:id="rId4" imgW="7267618" imgH="3714826" progId="MSGraph.Chart.8">
                    <p:embed followColorScheme="full"/>
                  </p:oleObj>
                </mc:Choice>
                <mc:Fallback>
                  <p:oleObj name="Chart" r:id="rId4" imgW="7267618" imgH="3714826" progId="MSGraph.Chart.8">
                    <p:embed followColorScheme="full"/>
                    <p:pic>
                      <p:nvPicPr>
                        <p:cNvPr id="0" name=""/>
                        <p:cNvPicPr>
                          <a:picLocks noChangeAspect="1" noChangeArrowheads="1"/>
                        </p:cNvPicPr>
                        <p:nvPr/>
                      </p:nvPicPr>
                      <p:blipFill>
                        <a:blip r:embed="rId5"/>
                        <a:srcRect/>
                        <a:stretch>
                          <a:fillRect/>
                        </a:stretch>
                      </p:blipFill>
                      <p:spPr bwMode="auto">
                        <a:xfrm>
                          <a:off x="642" y="1602"/>
                          <a:ext cx="4574" cy="23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76263" name="Text Box 7"/>
            <p:cNvSpPr txBox="1">
              <a:spLocks noChangeArrowheads="1"/>
            </p:cNvSpPr>
            <p:nvPr/>
          </p:nvSpPr>
          <p:spPr bwMode="auto">
            <a:xfrm>
              <a:off x="882" y="1823"/>
              <a:ext cx="1162" cy="13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eaLnBrk="0" fontAlgn="base" hangingPunct="0">
                <a:lnSpc>
                  <a:spcPct val="85000"/>
                </a:lnSpc>
                <a:spcBef>
                  <a:spcPct val="0"/>
                </a:spcBef>
                <a:spcAft>
                  <a:spcPct val="0"/>
                </a:spcAft>
              </a:pPr>
              <a:r>
                <a:rPr lang="en-US" altLang="en-US" sz="1600" b="1" dirty="0">
                  <a:solidFill>
                    <a:prstClr val="black"/>
                  </a:solidFill>
                </a:rPr>
                <a:t>Daily activities</a:t>
              </a:r>
            </a:p>
          </p:txBody>
        </p:sp>
        <p:sp>
          <p:nvSpPr>
            <p:cNvPr id="1376264" name="Text Box 8"/>
            <p:cNvSpPr txBox="1">
              <a:spLocks noChangeArrowheads="1"/>
            </p:cNvSpPr>
            <p:nvPr/>
          </p:nvSpPr>
          <p:spPr bwMode="auto">
            <a:xfrm>
              <a:off x="882" y="2183"/>
              <a:ext cx="1165" cy="13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eaLnBrk="0" fontAlgn="base" hangingPunct="0">
                <a:lnSpc>
                  <a:spcPct val="85000"/>
                </a:lnSpc>
                <a:spcBef>
                  <a:spcPct val="0"/>
                </a:spcBef>
                <a:spcAft>
                  <a:spcPct val="0"/>
                </a:spcAft>
              </a:pPr>
              <a:r>
                <a:rPr lang="en-US" altLang="en-US" sz="1600" b="1">
                  <a:solidFill>
                    <a:prstClr val="white"/>
                  </a:solidFill>
                  <a:effectLst>
                    <a:outerShdw blurRad="38100" dist="38100" dir="2700000" algn="tl">
                      <a:srgbClr val="000000"/>
                    </a:outerShdw>
                  </a:effectLst>
                </a:rPr>
                <a:t>Work production</a:t>
              </a:r>
            </a:p>
          </p:txBody>
        </p:sp>
        <p:sp>
          <p:nvSpPr>
            <p:cNvPr id="1376265" name="Text Box 9"/>
            <p:cNvSpPr txBox="1">
              <a:spLocks noChangeArrowheads="1"/>
            </p:cNvSpPr>
            <p:nvPr/>
          </p:nvSpPr>
          <p:spPr bwMode="auto">
            <a:xfrm>
              <a:off x="882" y="2559"/>
              <a:ext cx="834" cy="13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eaLnBrk="0" fontAlgn="base" hangingPunct="0">
                <a:lnSpc>
                  <a:spcPct val="85000"/>
                </a:lnSpc>
                <a:spcBef>
                  <a:spcPct val="0"/>
                </a:spcBef>
                <a:spcAft>
                  <a:spcPct val="0"/>
                </a:spcAft>
              </a:pPr>
              <a:r>
                <a:rPr lang="en-US" altLang="en-US" sz="1600" b="1" dirty="0">
                  <a:solidFill>
                    <a:prstClr val="black"/>
                  </a:solidFill>
                </a:rPr>
                <a:t>Missed work</a:t>
              </a:r>
            </a:p>
          </p:txBody>
        </p:sp>
        <p:sp>
          <p:nvSpPr>
            <p:cNvPr id="1376266" name="Text Box 10"/>
            <p:cNvSpPr txBox="1">
              <a:spLocks noChangeArrowheads="1"/>
            </p:cNvSpPr>
            <p:nvPr/>
          </p:nvSpPr>
          <p:spPr bwMode="auto">
            <a:xfrm>
              <a:off x="882" y="2933"/>
              <a:ext cx="2064" cy="13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eaLnBrk="0" fontAlgn="base" hangingPunct="0">
                <a:lnSpc>
                  <a:spcPct val="85000"/>
                </a:lnSpc>
                <a:spcBef>
                  <a:spcPct val="0"/>
                </a:spcBef>
                <a:spcAft>
                  <a:spcPct val="0"/>
                </a:spcAft>
              </a:pPr>
              <a:r>
                <a:rPr lang="en-US" altLang="en-US" sz="1600" b="1">
                  <a:solidFill>
                    <a:prstClr val="white"/>
                  </a:solidFill>
                  <a:effectLst>
                    <a:outerShdw blurRad="38100" dist="38100" dir="2700000" algn="tl">
                      <a:srgbClr val="000000"/>
                    </a:outerShdw>
                  </a:effectLst>
                </a:rPr>
                <a:t>Reduced classroom productivity</a:t>
              </a:r>
            </a:p>
          </p:txBody>
        </p:sp>
        <p:sp>
          <p:nvSpPr>
            <p:cNvPr id="1376267" name="Text Box 11"/>
            <p:cNvSpPr txBox="1">
              <a:spLocks noChangeArrowheads="1"/>
            </p:cNvSpPr>
            <p:nvPr/>
          </p:nvSpPr>
          <p:spPr bwMode="auto">
            <a:xfrm>
              <a:off x="882" y="3314"/>
              <a:ext cx="1020" cy="13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eaLnBrk="0" fontAlgn="base" hangingPunct="0">
                <a:lnSpc>
                  <a:spcPct val="85000"/>
                </a:lnSpc>
                <a:spcBef>
                  <a:spcPct val="0"/>
                </a:spcBef>
                <a:spcAft>
                  <a:spcPct val="0"/>
                </a:spcAft>
              </a:pPr>
              <a:r>
                <a:rPr lang="en-US" altLang="en-US" sz="1600" b="1">
                  <a:solidFill>
                    <a:prstClr val="white"/>
                  </a:solidFill>
                  <a:effectLst>
                    <a:outerShdw blurRad="38100" dist="38100" dir="2700000" algn="tl">
                      <a:srgbClr val="000000"/>
                    </a:outerShdw>
                  </a:effectLst>
                </a:rPr>
                <a:t>Missed </a:t>
              </a:r>
            </a:p>
            <a:p>
              <a:pPr defTabSz="457200" eaLnBrk="0" fontAlgn="base" hangingPunct="0">
                <a:lnSpc>
                  <a:spcPct val="85000"/>
                </a:lnSpc>
                <a:spcBef>
                  <a:spcPct val="0"/>
                </a:spcBef>
                <a:spcAft>
                  <a:spcPct val="0"/>
                </a:spcAft>
              </a:pPr>
              <a:r>
                <a:rPr lang="en-US" altLang="en-US" sz="1600" b="1">
                  <a:solidFill>
                    <a:prstClr val="white"/>
                  </a:solidFill>
                  <a:effectLst>
                    <a:outerShdw blurRad="38100" dist="38100" dir="2700000" algn="tl">
                      <a:srgbClr val="000000"/>
                    </a:outerShdw>
                  </a:effectLst>
                </a:rPr>
                <a:t>classroom time</a:t>
              </a:r>
            </a:p>
          </p:txBody>
        </p:sp>
        <p:sp>
          <p:nvSpPr>
            <p:cNvPr id="1376268" name="Text Box 12"/>
            <p:cNvSpPr txBox="1">
              <a:spLocks noChangeArrowheads="1"/>
            </p:cNvSpPr>
            <p:nvPr/>
          </p:nvSpPr>
          <p:spPr bwMode="auto">
            <a:xfrm>
              <a:off x="2004" y="3810"/>
              <a:ext cx="1824" cy="1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sz="1600" b="1">
                  <a:solidFill>
                    <a:prstClr val="white"/>
                  </a:solidFill>
                </a:rPr>
                <a:t>Frequency (%)</a:t>
              </a:r>
            </a:p>
          </p:txBody>
        </p:sp>
        <p:sp>
          <p:nvSpPr>
            <p:cNvPr id="1376269" name="Text Box 13"/>
            <p:cNvSpPr txBox="1">
              <a:spLocks noChangeArrowheads="1"/>
            </p:cNvSpPr>
            <p:nvPr/>
          </p:nvSpPr>
          <p:spPr bwMode="auto">
            <a:xfrm rot="16200000">
              <a:off x="-263" y="2527"/>
              <a:ext cx="1824" cy="1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sz="1600" b="1">
                  <a:solidFill>
                    <a:prstClr val="white"/>
                  </a:solidFill>
                </a:rPr>
                <a:t>Incidence of Impairment (%)</a:t>
              </a:r>
            </a:p>
          </p:txBody>
        </p:sp>
      </p:grpSp>
    </p:spTree>
    <p:extLst>
      <p:ext uri="{BB962C8B-B14F-4D97-AF65-F5344CB8AC3E}">
        <p14:creationId xmlns:p14="http://schemas.microsoft.com/office/powerpoint/2010/main" val="802517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lum/>
            <a:alphaModFix/>
          </a:blip>
          <a:srcRect/>
          <a:stretch>
            <a:fillRect/>
          </a:stretch>
        </p:blipFill>
        <p:spPr>
          <a:xfrm>
            <a:off x="323528" y="2081987"/>
            <a:ext cx="4608512" cy="3758425"/>
          </a:xfrm>
          <a:prstGeom prst="rect">
            <a:avLst/>
          </a:prstGeom>
          <a:ln/>
        </p:spPr>
        <p:style>
          <a:lnRef idx="1">
            <a:schemeClr val="accent1"/>
          </a:lnRef>
          <a:fillRef idx="2">
            <a:schemeClr val="accent1"/>
          </a:fillRef>
          <a:effectRef idx="1">
            <a:schemeClr val="accent1"/>
          </a:effectRef>
          <a:fontRef idx="minor">
            <a:schemeClr val="dk1"/>
          </a:fontRef>
        </p:style>
      </p:pic>
      <p:sp>
        <p:nvSpPr>
          <p:cNvPr id="4" name="Rectangle 5"/>
          <p:cNvSpPr txBox="1">
            <a:spLocks noGrp="1"/>
          </p:cNvSpPr>
          <p:nvPr>
            <p:ph type="title" idx="4294967295"/>
          </p:nvPr>
        </p:nvSpPr>
        <p:spPr>
          <a:xfrm>
            <a:off x="1" y="-27384"/>
            <a:ext cx="9144000" cy="863700"/>
          </a:xfrm>
          <a:noFill/>
        </p:spPr>
        <p:style>
          <a:lnRef idx="0">
            <a:schemeClr val="accent1"/>
          </a:lnRef>
          <a:fillRef idx="3">
            <a:schemeClr val="accent1"/>
          </a:fillRef>
          <a:effectRef idx="3">
            <a:schemeClr val="accent1"/>
          </a:effectRef>
          <a:fontRef idx="minor">
            <a:schemeClr val="lt1"/>
          </a:fontRef>
        </p:style>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2400" b="1" dirty="0">
                <a:solidFill>
                  <a:srgbClr val="FFFFFF"/>
                </a:solidFill>
              </a:rPr>
              <a:t>Pyramid of respiratory </a:t>
            </a:r>
            <a:r>
              <a:rPr lang="it-IT" sz="2400" b="1" dirty="0" smtClean="0">
                <a:solidFill>
                  <a:srgbClr val="FFFFFF"/>
                </a:solidFill>
              </a:rPr>
              <a:t> effects (nasal and bronchial)  of </a:t>
            </a:r>
            <a:r>
              <a:rPr lang="it-IT" sz="2400" b="1" dirty="0">
                <a:solidFill>
                  <a:srgbClr val="FFFFFF"/>
                </a:solidFill>
              </a:rPr>
              <a:t>air pollution</a:t>
            </a:r>
          </a:p>
        </p:txBody>
      </p:sp>
      <p:sp>
        <p:nvSpPr>
          <p:cNvPr id="5" name="Text Box 6"/>
          <p:cNvSpPr/>
          <p:nvPr/>
        </p:nvSpPr>
        <p:spPr>
          <a:xfrm>
            <a:off x="5076056" y="2420888"/>
            <a:ext cx="3816424" cy="25530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vert="horz" wrap="square" lIns="90000" tIns="45000" rIns="90000" bIns="45000" anchor="t" anchorCtr="0" compatLnSpc="0">
            <a:spAutoFit/>
          </a:bodyPr>
          <a:lstStyle/>
          <a:p>
            <a:pPr algn="ctr" defTabSz="457200">
              <a:defRPr sz="1800"/>
            </a:pPr>
            <a:r>
              <a:rPr lang="en-GB" sz="3200" b="1" u="sng" dirty="0">
                <a:solidFill>
                  <a:prstClr val="white"/>
                </a:solidFill>
                <a:ea typeface="Microsoft YaHei" pitchFamily="2"/>
                <a:cs typeface="Mangal" pitchFamily="2"/>
              </a:rPr>
              <a:t>Short-term </a:t>
            </a:r>
          </a:p>
          <a:p>
            <a:pPr algn="ctr" defTabSz="457200">
              <a:defRPr sz="1800"/>
            </a:pPr>
            <a:r>
              <a:rPr lang="en-GB" sz="3200" b="1" dirty="0" err="1">
                <a:solidFill>
                  <a:prstClr val="white"/>
                </a:solidFill>
                <a:ea typeface="Microsoft YaHei" pitchFamily="2"/>
                <a:cs typeface="Mangal" pitchFamily="2"/>
              </a:rPr>
              <a:t>vs</a:t>
            </a:r>
            <a:r>
              <a:rPr lang="en-GB" sz="3200" b="1" dirty="0">
                <a:solidFill>
                  <a:prstClr val="white"/>
                </a:solidFill>
                <a:ea typeface="Microsoft YaHei" pitchFamily="2"/>
                <a:cs typeface="Mangal" pitchFamily="2"/>
              </a:rPr>
              <a:t> </a:t>
            </a:r>
          </a:p>
          <a:p>
            <a:pPr algn="ctr" defTabSz="457200">
              <a:defRPr sz="1800"/>
            </a:pPr>
            <a:r>
              <a:rPr lang="en-GB" sz="3200" b="1" u="sng" dirty="0">
                <a:solidFill>
                  <a:prstClr val="white"/>
                </a:solidFill>
                <a:ea typeface="Microsoft YaHei" pitchFamily="2"/>
                <a:cs typeface="Mangal" pitchFamily="2"/>
              </a:rPr>
              <a:t>long-term effects</a:t>
            </a:r>
          </a:p>
          <a:p>
            <a:pPr algn="ctr" defTabSz="457200">
              <a:defRPr sz="1800"/>
            </a:pPr>
            <a:endParaRPr lang="en-GB" sz="3200" b="1" dirty="0">
              <a:solidFill>
                <a:prstClr val="white"/>
              </a:solidFill>
              <a:ea typeface="Microsoft YaHei" pitchFamily="2"/>
              <a:cs typeface="Mangal" pitchFamily="2"/>
            </a:endParaRPr>
          </a:p>
          <a:p>
            <a:pPr algn="ctr" defTabSz="457200">
              <a:defRPr sz="1800"/>
            </a:pPr>
            <a:endParaRPr lang="en-GB" sz="3200" b="1" dirty="0">
              <a:solidFill>
                <a:prstClr val="white"/>
              </a:solidFill>
              <a:ea typeface="Microsoft YaHei" pitchFamily="2"/>
              <a:cs typeface="Mangal" pitchFamily="2"/>
            </a:endParaRPr>
          </a:p>
        </p:txBody>
      </p:sp>
      <p:sp>
        <p:nvSpPr>
          <p:cNvPr id="2" name="ZoneTexte 1"/>
          <p:cNvSpPr txBox="1"/>
          <p:nvPr/>
        </p:nvSpPr>
        <p:spPr>
          <a:xfrm>
            <a:off x="87683" y="6211669"/>
            <a:ext cx="9032153" cy="923330"/>
          </a:xfrm>
          <a:prstGeom prst="rect">
            <a:avLst/>
          </a:prstGeom>
          <a:noFill/>
        </p:spPr>
        <p:txBody>
          <a:bodyPr wrap="none" rtlCol="0">
            <a:spAutoFit/>
          </a:bodyPr>
          <a:lstStyle/>
          <a:p>
            <a:pPr defTabSz="457200"/>
            <a:r>
              <a:rPr lang="it-IT" dirty="0">
                <a:solidFill>
                  <a:prstClr val="white"/>
                </a:solidFill>
              </a:rPr>
              <a:t>D'Amato G, Holgate ST, Pawankar R, et al </a:t>
            </a:r>
          </a:p>
          <a:p>
            <a:pPr defTabSz="457200"/>
            <a:r>
              <a:rPr lang="en-US" dirty="0">
                <a:solidFill>
                  <a:prstClr val="white"/>
                </a:solidFill>
              </a:rPr>
              <a:t>World Allergy Organ J. 2015 Jul 14;8(1):25. </a:t>
            </a:r>
            <a:r>
              <a:rPr lang="en-US" dirty="0" err="1">
                <a:solidFill>
                  <a:prstClr val="white"/>
                </a:solidFill>
              </a:rPr>
              <a:t>doi</a:t>
            </a:r>
            <a:r>
              <a:rPr lang="en-US" dirty="0">
                <a:solidFill>
                  <a:prstClr val="white"/>
                </a:solidFill>
              </a:rPr>
              <a:t>: 10.1186/s40413-015-0073-0. </a:t>
            </a:r>
            <a:r>
              <a:rPr lang="en-US" dirty="0" err="1">
                <a:solidFill>
                  <a:prstClr val="white"/>
                </a:solidFill>
              </a:rPr>
              <a:t>eCollection</a:t>
            </a:r>
            <a:r>
              <a:rPr lang="en-US" dirty="0">
                <a:solidFill>
                  <a:prstClr val="white"/>
                </a:solidFill>
              </a:rPr>
              <a:t> 2015.</a:t>
            </a:r>
            <a:endParaRPr lang="fr-FR" dirty="0">
              <a:solidFill>
                <a:prstClr val="white"/>
              </a:solidFill>
            </a:endParaRPr>
          </a:p>
          <a:p>
            <a:pPr defTabSz="457200"/>
            <a:endParaRPr lang="fr-FR" dirty="0">
              <a:solidFill>
                <a:prstClr val="white"/>
              </a:solidFill>
            </a:endParaRPr>
          </a:p>
        </p:txBody>
      </p:sp>
    </p:spTree>
    <p:extLst>
      <p:ext uri="{BB962C8B-B14F-4D97-AF65-F5344CB8AC3E}">
        <p14:creationId xmlns:p14="http://schemas.microsoft.com/office/powerpoint/2010/main" val="2328029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2"/>
          <p:cNvSpPr>
            <a:spLocks noChangeArrowheads="1"/>
          </p:cNvSpPr>
          <p:nvPr/>
        </p:nvSpPr>
        <p:spPr bwMode="auto">
          <a:xfrm>
            <a:off x="203823" y="6453336"/>
            <a:ext cx="48676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r>
              <a:rPr lang="en-US" altLang="en-US" sz="1600" b="1" dirty="0">
                <a:solidFill>
                  <a:srgbClr val="FFFFFF"/>
                </a:solidFill>
              </a:rPr>
              <a:t>Marshall P. </a:t>
            </a:r>
            <a:r>
              <a:rPr lang="en-US" altLang="en-US" sz="1600" b="1" i="1" dirty="0">
                <a:solidFill>
                  <a:srgbClr val="FFFFFF"/>
                </a:solidFill>
              </a:rPr>
              <a:t>Psychosomatic Medicine</a:t>
            </a:r>
            <a:r>
              <a:rPr lang="en-US" altLang="en-US" sz="1600" b="1" dirty="0">
                <a:solidFill>
                  <a:srgbClr val="FFFFFF"/>
                </a:solidFill>
              </a:rPr>
              <a:t>. 2002;64:684–691.</a:t>
            </a:r>
          </a:p>
        </p:txBody>
      </p:sp>
      <p:sp>
        <p:nvSpPr>
          <p:cNvPr id="1378307" name="Rectangle 3"/>
          <p:cNvSpPr>
            <a:spLocks noGrp="1" noChangeArrowheads="1"/>
          </p:cNvSpPr>
          <p:nvPr>
            <p:ph type="title" idx="4294967295"/>
          </p:nvPr>
        </p:nvSpPr>
        <p:spPr>
          <a:xfrm>
            <a:off x="0" y="51470"/>
            <a:ext cx="9107488" cy="787230"/>
          </a:xfrm>
        </p:spPr>
        <p:txBody>
          <a:bodyPr>
            <a:normAutofit fontScale="90000"/>
          </a:bodyPr>
          <a:lstStyle/>
          <a:p>
            <a:r>
              <a:rPr lang="en-US" altLang="en-US" b="1" dirty="0"/>
              <a:t>Fatigue in Patients With Allergic Rhinitis</a:t>
            </a:r>
          </a:p>
        </p:txBody>
      </p:sp>
      <p:grpSp>
        <p:nvGrpSpPr>
          <p:cNvPr id="2" name="Group 1"/>
          <p:cNvGrpSpPr/>
          <p:nvPr/>
        </p:nvGrpSpPr>
        <p:grpSpPr>
          <a:xfrm>
            <a:off x="395536" y="1196752"/>
            <a:ext cx="8280920" cy="4536504"/>
            <a:chOff x="1437825" y="2057401"/>
            <a:chExt cx="6055969" cy="3383756"/>
          </a:xfrm>
        </p:grpSpPr>
        <p:grpSp>
          <p:nvGrpSpPr>
            <p:cNvPr id="1378308" name="Group 4"/>
            <p:cNvGrpSpPr>
              <a:grpSpLocks/>
            </p:cNvGrpSpPr>
            <p:nvPr/>
          </p:nvGrpSpPr>
          <p:grpSpPr bwMode="auto">
            <a:xfrm>
              <a:off x="1664494" y="2057401"/>
              <a:ext cx="5829300" cy="3383756"/>
              <a:chOff x="480" y="1104"/>
              <a:chExt cx="4896" cy="2842"/>
            </a:xfrm>
          </p:grpSpPr>
          <p:graphicFrame>
            <p:nvGraphicFramePr>
              <p:cNvPr id="1378309" name="Object 5"/>
              <p:cNvGraphicFramePr>
                <a:graphicFrameLocks noChangeAspect="1"/>
              </p:cNvGraphicFramePr>
              <p:nvPr/>
            </p:nvGraphicFramePr>
            <p:xfrm>
              <a:off x="480" y="1104"/>
              <a:ext cx="4896" cy="2558"/>
            </p:xfrm>
            <a:graphic>
              <a:graphicData uri="http://schemas.openxmlformats.org/presentationml/2006/ole">
                <mc:AlternateContent xmlns:mc="http://schemas.openxmlformats.org/markup-compatibility/2006">
                  <mc:Choice xmlns:v="urn:schemas-microsoft-com:vml" Requires="v">
                    <p:oleObj spid="_x0000_s19459" name="Chart" r:id="rId4" imgW="7781855" imgH="4067089" progId="MSGraph.Chart.8">
                      <p:embed followColorScheme="full"/>
                    </p:oleObj>
                  </mc:Choice>
                  <mc:Fallback>
                    <p:oleObj name="Chart" r:id="rId4" imgW="7781855" imgH="4067089" progId="MSGraph.Chart.8">
                      <p:embed followColorScheme="full"/>
                      <p:pic>
                        <p:nvPicPr>
                          <p:cNvPr id="0" name=""/>
                          <p:cNvPicPr>
                            <a:picLocks noChangeAspect="1" noChangeArrowheads="1"/>
                          </p:cNvPicPr>
                          <p:nvPr/>
                        </p:nvPicPr>
                        <p:blipFill>
                          <a:blip r:embed="rId5"/>
                          <a:srcRect/>
                          <a:stretch>
                            <a:fillRect/>
                          </a:stretch>
                        </p:blipFill>
                        <p:spPr bwMode="auto">
                          <a:xfrm>
                            <a:off x="480" y="1104"/>
                            <a:ext cx="4896" cy="25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78310" name="Text Box 6"/>
              <p:cNvSpPr txBox="1">
                <a:spLocks noChangeArrowheads="1"/>
              </p:cNvSpPr>
              <p:nvPr/>
            </p:nvSpPr>
            <p:spPr bwMode="auto">
              <a:xfrm>
                <a:off x="864" y="3480"/>
                <a:ext cx="6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Allergies</a:t>
                </a:r>
              </a:p>
            </p:txBody>
          </p:sp>
          <p:sp>
            <p:nvSpPr>
              <p:cNvPr id="1378311" name="Text Box 7"/>
              <p:cNvSpPr txBox="1">
                <a:spLocks noChangeArrowheads="1"/>
              </p:cNvSpPr>
              <p:nvPr/>
            </p:nvSpPr>
            <p:spPr bwMode="auto">
              <a:xfrm>
                <a:off x="1620" y="3480"/>
                <a:ext cx="6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Controls</a:t>
                </a:r>
              </a:p>
            </p:txBody>
          </p:sp>
          <p:sp>
            <p:nvSpPr>
              <p:cNvPr id="1378312" name="Text Box 8"/>
              <p:cNvSpPr txBox="1">
                <a:spLocks noChangeArrowheads="1"/>
              </p:cNvSpPr>
              <p:nvPr/>
            </p:nvSpPr>
            <p:spPr bwMode="auto">
              <a:xfrm>
                <a:off x="2370" y="3480"/>
                <a:ext cx="6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Allergies</a:t>
                </a:r>
              </a:p>
            </p:txBody>
          </p:sp>
          <p:sp>
            <p:nvSpPr>
              <p:cNvPr id="1378313" name="Text Box 9"/>
              <p:cNvSpPr txBox="1">
                <a:spLocks noChangeArrowheads="1"/>
              </p:cNvSpPr>
              <p:nvPr/>
            </p:nvSpPr>
            <p:spPr bwMode="auto">
              <a:xfrm>
                <a:off x="3126" y="3480"/>
                <a:ext cx="6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Controls</a:t>
                </a:r>
              </a:p>
            </p:txBody>
          </p:sp>
          <p:sp>
            <p:nvSpPr>
              <p:cNvPr id="1378314" name="Text Box 10"/>
              <p:cNvSpPr txBox="1">
                <a:spLocks noChangeArrowheads="1"/>
              </p:cNvSpPr>
              <p:nvPr/>
            </p:nvSpPr>
            <p:spPr bwMode="auto">
              <a:xfrm>
                <a:off x="3876" y="3480"/>
                <a:ext cx="6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Allergies</a:t>
                </a:r>
              </a:p>
            </p:txBody>
          </p:sp>
          <p:sp>
            <p:nvSpPr>
              <p:cNvPr id="1378315" name="Text Box 11"/>
              <p:cNvSpPr txBox="1">
                <a:spLocks noChangeArrowheads="1"/>
              </p:cNvSpPr>
              <p:nvPr/>
            </p:nvSpPr>
            <p:spPr bwMode="auto">
              <a:xfrm>
                <a:off x="4632" y="3480"/>
                <a:ext cx="6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Controls</a:t>
                </a:r>
              </a:p>
            </p:txBody>
          </p:sp>
          <p:sp>
            <p:nvSpPr>
              <p:cNvPr id="1378316" name="Text Box 12"/>
              <p:cNvSpPr txBox="1">
                <a:spLocks noChangeArrowheads="1"/>
              </p:cNvSpPr>
              <p:nvPr/>
            </p:nvSpPr>
            <p:spPr bwMode="auto">
              <a:xfrm>
                <a:off x="951" y="3696"/>
                <a:ext cx="124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GENERAL FATIGUE</a:t>
                </a:r>
              </a:p>
            </p:txBody>
          </p:sp>
          <p:sp>
            <p:nvSpPr>
              <p:cNvPr id="1378317" name="Text Box 13"/>
              <p:cNvSpPr txBox="1">
                <a:spLocks noChangeArrowheads="1"/>
              </p:cNvSpPr>
              <p:nvPr/>
            </p:nvSpPr>
            <p:spPr bwMode="auto">
              <a:xfrm>
                <a:off x="2466" y="3696"/>
                <a:ext cx="124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MENTAL FATIGUE</a:t>
                </a:r>
              </a:p>
            </p:txBody>
          </p:sp>
          <p:sp>
            <p:nvSpPr>
              <p:cNvPr id="1378318" name="Text Box 14"/>
              <p:cNvSpPr txBox="1">
                <a:spLocks noChangeArrowheads="1"/>
              </p:cNvSpPr>
              <p:nvPr/>
            </p:nvSpPr>
            <p:spPr bwMode="auto">
              <a:xfrm>
                <a:off x="3966" y="3696"/>
                <a:ext cx="124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b="1">
                    <a:solidFill>
                      <a:srgbClr val="FFFFFF"/>
                    </a:solidFill>
                  </a:rPr>
                  <a:t>PHYSICAL FATIGUE</a:t>
                </a:r>
              </a:p>
            </p:txBody>
          </p:sp>
          <p:sp>
            <p:nvSpPr>
              <p:cNvPr id="1378319" name="Line 15"/>
              <p:cNvSpPr>
                <a:spLocks noChangeShapeType="1"/>
              </p:cNvSpPr>
              <p:nvPr/>
            </p:nvSpPr>
            <p:spPr bwMode="auto">
              <a:xfrm>
                <a:off x="912" y="3690"/>
                <a:ext cx="1296"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0"/>
                  </a:spcBef>
                  <a:spcAft>
                    <a:spcPct val="0"/>
                  </a:spcAft>
                </a:pPr>
                <a:endParaRPr lang="en-US">
                  <a:solidFill>
                    <a:srgbClr val="FFFFFF"/>
                  </a:solidFill>
                </a:endParaRPr>
              </a:p>
            </p:txBody>
          </p:sp>
          <p:sp>
            <p:nvSpPr>
              <p:cNvPr id="1378320" name="Line 16"/>
              <p:cNvSpPr>
                <a:spLocks noChangeShapeType="1"/>
              </p:cNvSpPr>
              <p:nvPr/>
            </p:nvSpPr>
            <p:spPr bwMode="auto">
              <a:xfrm>
                <a:off x="2424" y="3690"/>
                <a:ext cx="1296"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0"/>
                  </a:spcBef>
                  <a:spcAft>
                    <a:spcPct val="0"/>
                  </a:spcAft>
                </a:pPr>
                <a:endParaRPr lang="en-US">
                  <a:solidFill>
                    <a:srgbClr val="FFFFFF"/>
                  </a:solidFill>
                </a:endParaRPr>
              </a:p>
            </p:txBody>
          </p:sp>
          <p:sp>
            <p:nvSpPr>
              <p:cNvPr id="1378321" name="Line 17"/>
              <p:cNvSpPr>
                <a:spLocks noChangeShapeType="1"/>
              </p:cNvSpPr>
              <p:nvPr/>
            </p:nvSpPr>
            <p:spPr bwMode="auto">
              <a:xfrm>
                <a:off x="3936" y="3690"/>
                <a:ext cx="1296"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0"/>
                  </a:spcBef>
                  <a:spcAft>
                    <a:spcPct val="0"/>
                  </a:spcAft>
                </a:pPr>
                <a:endParaRPr lang="en-US">
                  <a:solidFill>
                    <a:srgbClr val="FFFFFF"/>
                  </a:solidFill>
                </a:endParaRPr>
              </a:p>
            </p:txBody>
          </p:sp>
        </p:grpSp>
        <p:sp>
          <p:nvSpPr>
            <p:cNvPr id="1378322" name="Text Box 18"/>
            <p:cNvSpPr txBox="1">
              <a:spLocks noChangeArrowheads="1"/>
            </p:cNvSpPr>
            <p:nvPr/>
          </p:nvSpPr>
          <p:spPr bwMode="auto">
            <a:xfrm>
              <a:off x="2135981" y="2307432"/>
              <a:ext cx="457200" cy="29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a:solidFill>
                    <a:srgbClr val="FFFFFF"/>
                  </a:solidFill>
                </a:rPr>
                <a:t>*</a:t>
              </a:r>
            </a:p>
          </p:txBody>
        </p:sp>
        <p:sp>
          <p:nvSpPr>
            <p:cNvPr id="1378323" name="Text Box 19"/>
            <p:cNvSpPr txBox="1">
              <a:spLocks noChangeArrowheads="1"/>
            </p:cNvSpPr>
            <p:nvPr/>
          </p:nvSpPr>
          <p:spPr bwMode="auto">
            <a:xfrm>
              <a:off x="3929063" y="2336007"/>
              <a:ext cx="457200" cy="29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50000"/>
                </a:spcBef>
                <a:spcAft>
                  <a:spcPct val="0"/>
                </a:spcAft>
              </a:pPr>
              <a:r>
                <a:rPr lang="en-US" altLang="en-US">
                  <a:solidFill>
                    <a:srgbClr val="FFFFFF"/>
                  </a:solidFill>
                </a:rPr>
                <a:t>*</a:t>
              </a:r>
            </a:p>
          </p:txBody>
        </p:sp>
        <p:sp>
          <p:nvSpPr>
            <p:cNvPr id="1378324" name="Text Box 20"/>
            <p:cNvSpPr txBox="1">
              <a:spLocks noChangeArrowheads="1"/>
            </p:cNvSpPr>
            <p:nvPr/>
          </p:nvSpPr>
          <p:spPr bwMode="auto">
            <a:xfrm rot="16200000">
              <a:off x="1300584" y="3463674"/>
              <a:ext cx="552797" cy="27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r>
                <a:rPr lang="en-US" altLang="en-US" b="1">
                  <a:solidFill>
                    <a:srgbClr val="FFFFFF"/>
                  </a:solidFill>
                </a:rPr>
                <a:t>Units</a:t>
              </a:r>
            </a:p>
          </p:txBody>
        </p:sp>
      </p:grpSp>
      <p:sp>
        <p:nvSpPr>
          <p:cNvPr id="1378325" name="Text Box 21"/>
          <p:cNvSpPr txBox="1">
            <a:spLocks noChangeArrowheads="1"/>
          </p:cNvSpPr>
          <p:nvPr/>
        </p:nvSpPr>
        <p:spPr bwMode="auto">
          <a:xfrm>
            <a:off x="4276334" y="6152712"/>
            <a:ext cx="46881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defTabSz="457200" fontAlgn="base">
              <a:spcBef>
                <a:spcPct val="50000"/>
              </a:spcBef>
              <a:spcAft>
                <a:spcPct val="0"/>
              </a:spcAft>
            </a:pPr>
            <a:r>
              <a:rPr lang="en-US" altLang="en-US" sz="1200" b="1" dirty="0">
                <a:solidFill>
                  <a:srgbClr val="FFFFFF"/>
                </a:solidFill>
              </a:rPr>
              <a:t>*</a:t>
            </a:r>
            <a:r>
              <a:rPr lang="en-US" altLang="en-US" sz="1200" b="1" i="1" dirty="0">
                <a:solidFill>
                  <a:srgbClr val="FFFFFF"/>
                </a:solidFill>
              </a:rPr>
              <a:t>P </a:t>
            </a:r>
            <a:r>
              <a:rPr lang="en-US" altLang="en-US" sz="1200" b="1" dirty="0">
                <a:solidFill>
                  <a:srgbClr val="FFFFFF"/>
                </a:solidFill>
              </a:rPr>
              <a:t>&lt; 0.05 comparing fall ragweed season versus winter season</a:t>
            </a:r>
          </a:p>
        </p:txBody>
      </p:sp>
    </p:spTree>
    <p:extLst>
      <p:ext uri="{BB962C8B-B14F-4D97-AF65-F5344CB8AC3E}">
        <p14:creationId xmlns:p14="http://schemas.microsoft.com/office/powerpoint/2010/main" val="912712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6498" name="Object 2"/>
          <p:cNvGraphicFramePr>
            <a:graphicFrameLocks noGrp="1" noChangeAspect="1"/>
          </p:cNvGraphicFramePr>
          <p:nvPr>
            <p:ph type="chart" idx="4294967295"/>
            <p:extLst/>
          </p:nvPr>
        </p:nvGraphicFramePr>
        <p:xfrm>
          <a:off x="251520" y="1124743"/>
          <a:ext cx="8496944" cy="4716799"/>
        </p:xfrm>
        <a:graphic>
          <a:graphicData uri="http://schemas.openxmlformats.org/presentationml/2006/ole">
            <mc:AlternateContent xmlns:mc="http://schemas.openxmlformats.org/markup-compatibility/2006">
              <mc:Choice xmlns:v="urn:schemas-microsoft-com:vml" Requires="v">
                <p:oleObj spid="_x0000_s20483" name="Chart" r:id="rId4" imgW="6400838" imgH="3552866" progId="MSGraph.Chart.8">
                  <p:embed followColorScheme="full"/>
                </p:oleObj>
              </mc:Choice>
              <mc:Fallback>
                <p:oleObj name="Chart" r:id="rId4" imgW="6400838" imgH="3552866" progId="MSGraph.Chart.8">
                  <p:embed followColorScheme="full"/>
                  <p:pic>
                    <p:nvPicPr>
                      <p:cNvPr id="0" name=""/>
                      <p:cNvPicPr>
                        <a:picLocks noChangeAspect="1" noChangeArrowheads="1"/>
                      </p:cNvPicPr>
                      <p:nvPr/>
                    </p:nvPicPr>
                    <p:blipFill>
                      <a:blip r:embed="rId5"/>
                      <a:srcRect/>
                      <a:stretch>
                        <a:fillRect/>
                      </a:stretch>
                    </p:blipFill>
                    <p:spPr bwMode="blackWhite">
                      <a:xfrm>
                        <a:off x="251520" y="1124743"/>
                        <a:ext cx="8496944" cy="4716799"/>
                      </a:xfrm>
                      <a:prstGeom prst="rect">
                        <a:avLst/>
                      </a:prstGeom>
                      <a:noFill/>
                    </p:spPr>
                  </p:pic>
                </p:oleObj>
              </mc:Fallback>
            </mc:AlternateContent>
          </a:graphicData>
        </a:graphic>
      </p:graphicFrame>
      <p:sp>
        <p:nvSpPr>
          <p:cNvPr id="1386500" name="Rectangle 4"/>
          <p:cNvSpPr>
            <a:spLocks noGrp="1" noChangeArrowheads="1"/>
          </p:cNvSpPr>
          <p:nvPr>
            <p:ph type="title" idx="4294967295"/>
          </p:nvPr>
        </p:nvSpPr>
        <p:spPr>
          <a:xfrm>
            <a:off x="0" y="53752"/>
            <a:ext cx="9144000" cy="710952"/>
          </a:xfrm>
        </p:spPr>
        <p:txBody>
          <a:bodyPr>
            <a:noAutofit/>
          </a:bodyPr>
          <a:lstStyle/>
          <a:p>
            <a:r>
              <a:rPr lang="en-US" altLang="en-US" sz="3200" b="1" dirty="0"/>
              <a:t>Comparison of Quality of Life Between Allergic Rhinitis and Asthma</a:t>
            </a:r>
            <a:endParaRPr lang="en-US" altLang="en-US" sz="3200" b="1" dirty="0">
              <a:solidFill>
                <a:srgbClr val="FFFFFF"/>
              </a:solidFill>
            </a:endParaRPr>
          </a:p>
        </p:txBody>
      </p:sp>
      <p:sp>
        <p:nvSpPr>
          <p:cNvPr id="1386499" name="Text Box 3"/>
          <p:cNvSpPr txBox="1">
            <a:spLocks noChangeArrowheads="1"/>
          </p:cNvSpPr>
          <p:nvPr/>
        </p:nvSpPr>
        <p:spPr bwMode="auto">
          <a:xfrm>
            <a:off x="-36512" y="6119718"/>
            <a:ext cx="90948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defTabSz="457200" eaLnBrk="0" fontAlgn="base" hangingPunct="0">
              <a:spcBef>
                <a:spcPct val="0"/>
              </a:spcBef>
              <a:spcAft>
                <a:spcPct val="0"/>
              </a:spcAft>
            </a:pPr>
            <a:r>
              <a:rPr lang="en-US" altLang="en-US" sz="1600" dirty="0" err="1">
                <a:solidFill>
                  <a:srgbClr val="FFFFFF"/>
                </a:solidFill>
              </a:rPr>
              <a:t>Bousquet</a:t>
            </a:r>
            <a:r>
              <a:rPr lang="en-US" altLang="en-US" sz="1600" dirty="0">
                <a:solidFill>
                  <a:srgbClr val="FFFFFF"/>
                </a:solidFill>
              </a:rPr>
              <a:t> J, et al. </a:t>
            </a:r>
            <a:r>
              <a:rPr lang="en-US" altLang="en-US" sz="1600" i="1" dirty="0">
                <a:solidFill>
                  <a:srgbClr val="FFFFFF"/>
                </a:solidFill>
              </a:rPr>
              <a:t>J Allergy </a:t>
            </a:r>
            <a:r>
              <a:rPr lang="en-US" altLang="en-US" sz="1600" i="1" dirty="0" err="1">
                <a:solidFill>
                  <a:srgbClr val="FFFFFF"/>
                </a:solidFill>
              </a:rPr>
              <a:t>Clin</a:t>
            </a:r>
            <a:r>
              <a:rPr lang="en-US" altLang="en-US" sz="1600" i="1" dirty="0">
                <a:solidFill>
                  <a:srgbClr val="FFFFFF"/>
                </a:solidFill>
              </a:rPr>
              <a:t> </a:t>
            </a:r>
            <a:r>
              <a:rPr lang="en-US" altLang="en-US" sz="1600" i="1" dirty="0" err="1">
                <a:solidFill>
                  <a:srgbClr val="FFFFFF"/>
                </a:solidFill>
              </a:rPr>
              <a:t>Immunol</a:t>
            </a:r>
            <a:r>
              <a:rPr lang="en-US" altLang="en-US" sz="1600" dirty="0">
                <a:solidFill>
                  <a:srgbClr val="FFFFFF"/>
                </a:solidFill>
              </a:rPr>
              <a:t>. 1994;94:182-188.</a:t>
            </a:r>
          </a:p>
          <a:p>
            <a:pPr defTabSz="457200" eaLnBrk="0" fontAlgn="base" hangingPunct="0">
              <a:spcBef>
                <a:spcPct val="0"/>
              </a:spcBef>
              <a:spcAft>
                <a:spcPct val="0"/>
              </a:spcAft>
            </a:pPr>
            <a:r>
              <a:rPr lang="en-US" altLang="en-US" sz="1600" dirty="0" err="1">
                <a:solidFill>
                  <a:srgbClr val="FFFFFF"/>
                </a:solidFill>
              </a:rPr>
              <a:t>Bousquet</a:t>
            </a:r>
            <a:r>
              <a:rPr lang="en-US" altLang="en-US" sz="1600" dirty="0">
                <a:solidFill>
                  <a:srgbClr val="FFFFFF"/>
                </a:solidFill>
              </a:rPr>
              <a:t> J, et al. </a:t>
            </a:r>
            <a:r>
              <a:rPr lang="en-US" altLang="en-US" sz="1600" i="1" dirty="0">
                <a:solidFill>
                  <a:srgbClr val="FFFFFF"/>
                </a:solidFill>
              </a:rPr>
              <a:t>Am J </a:t>
            </a:r>
            <a:r>
              <a:rPr lang="en-US" altLang="en-US" sz="1600" i="1" dirty="0" err="1">
                <a:solidFill>
                  <a:srgbClr val="FFFFFF"/>
                </a:solidFill>
              </a:rPr>
              <a:t>Respir</a:t>
            </a:r>
            <a:r>
              <a:rPr lang="en-US" altLang="en-US" sz="1600" i="1" dirty="0">
                <a:solidFill>
                  <a:srgbClr val="FFFFFF"/>
                </a:solidFill>
              </a:rPr>
              <a:t> </a:t>
            </a:r>
            <a:r>
              <a:rPr lang="en-US" altLang="en-US" sz="1600" i="1" dirty="0" err="1">
                <a:solidFill>
                  <a:srgbClr val="FFFFFF"/>
                </a:solidFill>
              </a:rPr>
              <a:t>Crit</a:t>
            </a:r>
            <a:r>
              <a:rPr lang="en-US" altLang="en-US" sz="1600" i="1" dirty="0">
                <a:solidFill>
                  <a:srgbClr val="FFFFFF"/>
                </a:solidFill>
              </a:rPr>
              <a:t> Care Med</a:t>
            </a:r>
            <a:r>
              <a:rPr lang="en-US" altLang="en-US" sz="1600" dirty="0">
                <a:solidFill>
                  <a:srgbClr val="FFFFFF"/>
                </a:solidFill>
              </a:rPr>
              <a:t>. 1994;149:371-375.</a:t>
            </a:r>
          </a:p>
        </p:txBody>
      </p:sp>
    </p:spTree>
    <p:extLst>
      <p:ext uri="{BB962C8B-B14F-4D97-AF65-F5344CB8AC3E}">
        <p14:creationId xmlns:p14="http://schemas.microsoft.com/office/powerpoint/2010/main" val="1114587293"/>
      </p:ext>
    </p:extLst>
  </p:cSld>
  <p:clrMapOvr>
    <a:masterClrMapping/>
  </p:clrMapOvr>
  <p:transition>
    <p:randomBar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6" name="Text Box 2"/>
          <p:cNvSpPr txBox="1">
            <a:spLocks noChangeArrowheads="1"/>
          </p:cNvSpPr>
          <p:nvPr/>
        </p:nvSpPr>
        <p:spPr bwMode="auto">
          <a:xfrm>
            <a:off x="0" y="610222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defTabSz="457200" eaLnBrk="0" fontAlgn="base" hangingPunct="0">
              <a:spcBef>
                <a:spcPct val="0"/>
              </a:spcBef>
              <a:spcAft>
                <a:spcPct val="0"/>
              </a:spcAft>
            </a:pPr>
            <a:r>
              <a:rPr lang="en-US" altLang="en-US" sz="1400">
                <a:solidFill>
                  <a:srgbClr val="FFFFFF"/>
                </a:solidFill>
              </a:rPr>
              <a:t>Bousquet J, et al. </a:t>
            </a:r>
            <a:r>
              <a:rPr lang="en-US" altLang="en-US" sz="1400" i="1">
                <a:solidFill>
                  <a:srgbClr val="FFFFFF"/>
                </a:solidFill>
              </a:rPr>
              <a:t>J Allergy Clin Immunol</a:t>
            </a:r>
            <a:r>
              <a:rPr lang="en-US" altLang="en-US" sz="1400">
                <a:solidFill>
                  <a:srgbClr val="FFFFFF"/>
                </a:solidFill>
              </a:rPr>
              <a:t>. 1994;94:182-188.</a:t>
            </a:r>
          </a:p>
          <a:p>
            <a:pPr defTabSz="457200" eaLnBrk="0" fontAlgn="base" hangingPunct="0">
              <a:spcBef>
                <a:spcPct val="0"/>
              </a:spcBef>
              <a:spcAft>
                <a:spcPct val="0"/>
              </a:spcAft>
            </a:pPr>
            <a:r>
              <a:rPr lang="en-US" altLang="en-US" sz="1400">
                <a:solidFill>
                  <a:srgbClr val="FFFFFF"/>
                </a:solidFill>
              </a:rPr>
              <a:t>Bousquet J, et al. </a:t>
            </a:r>
            <a:r>
              <a:rPr lang="en-US" altLang="en-US" sz="1400" i="1">
                <a:solidFill>
                  <a:srgbClr val="FFFFFF"/>
                </a:solidFill>
              </a:rPr>
              <a:t>Am J Respir Crit Care Med</a:t>
            </a:r>
            <a:r>
              <a:rPr lang="en-US" altLang="en-US" sz="1400">
                <a:solidFill>
                  <a:srgbClr val="FFFFFF"/>
                </a:solidFill>
              </a:rPr>
              <a:t>. 1994;149:371-375.</a:t>
            </a:r>
          </a:p>
        </p:txBody>
      </p:sp>
      <p:grpSp>
        <p:nvGrpSpPr>
          <p:cNvPr id="1388547" name="Group 3"/>
          <p:cNvGrpSpPr>
            <a:grpSpLocks/>
          </p:cNvGrpSpPr>
          <p:nvPr/>
        </p:nvGrpSpPr>
        <p:grpSpPr bwMode="auto">
          <a:xfrm>
            <a:off x="323528" y="1196752"/>
            <a:ext cx="8280920" cy="4710019"/>
            <a:chOff x="351" y="1104"/>
            <a:chExt cx="5069" cy="2874"/>
          </a:xfrm>
        </p:grpSpPr>
        <p:graphicFrame>
          <p:nvGraphicFramePr>
            <p:cNvPr id="1388548" name="Object 4"/>
            <p:cNvGraphicFramePr>
              <a:graphicFrameLocks noChangeAspect="1"/>
            </p:cNvGraphicFramePr>
            <p:nvPr/>
          </p:nvGraphicFramePr>
          <p:xfrm>
            <a:off x="351" y="1104"/>
            <a:ext cx="5069" cy="2542"/>
          </p:xfrm>
          <a:graphic>
            <a:graphicData uri="http://schemas.openxmlformats.org/presentationml/2006/ole">
              <mc:AlternateContent xmlns:mc="http://schemas.openxmlformats.org/markup-compatibility/2006">
                <mc:Choice xmlns:v="urn:schemas-microsoft-com:vml" Requires="v">
                  <p:oleObj spid="_x0000_s21507" name="Chart" r:id="rId4" imgW="6400838" imgH="3210050" progId="MSGraph.Chart.8">
                    <p:embed followColorScheme="full"/>
                  </p:oleObj>
                </mc:Choice>
                <mc:Fallback>
                  <p:oleObj name="Chart" r:id="rId4" imgW="6400838" imgH="3210050" progId="MSGraph.Chart.8">
                    <p:embed followColorScheme="full"/>
                    <p:pic>
                      <p:nvPicPr>
                        <p:cNvPr id="0" name=""/>
                        <p:cNvPicPr>
                          <a:picLocks noChangeAspect="1" noChangeArrowheads="1"/>
                        </p:cNvPicPr>
                        <p:nvPr/>
                      </p:nvPicPr>
                      <p:blipFill>
                        <a:blip r:embed="rId5"/>
                        <a:srcRect/>
                        <a:stretch>
                          <a:fillRect/>
                        </a:stretch>
                      </p:blipFill>
                      <p:spPr bwMode="blackWhite">
                        <a:xfrm>
                          <a:off x="351" y="1104"/>
                          <a:ext cx="5069" cy="2542"/>
                        </a:xfrm>
                        <a:prstGeom prst="rect">
                          <a:avLst/>
                        </a:prstGeom>
                      </p:spPr>
                    </p:pic>
                  </p:oleObj>
                </mc:Fallback>
              </mc:AlternateContent>
            </a:graphicData>
          </a:graphic>
        </p:graphicFrame>
        <p:sp>
          <p:nvSpPr>
            <p:cNvPr id="1388549" name="Text Box 5"/>
            <p:cNvSpPr txBox="1">
              <a:spLocks noChangeArrowheads="1"/>
            </p:cNvSpPr>
            <p:nvPr/>
          </p:nvSpPr>
          <p:spPr bwMode="auto">
            <a:xfrm>
              <a:off x="1100" y="3516"/>
              <a:ext cx="832"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lnSpc>
                  <a:spcPct val="90000"/>
                </a:lnSpc>
                <a:spcBef>
                  <a:spcPct val="0"/>
                </a:spcBef>
                <a:spcAft>
                  <a:spcPct val="0"/>
                </a:spcAft>
              </a:pPr>
              <a:r>
                <a:rPr lang="en-US" altLang="en-US" sz="1600" b="1">
                  <a:solidFill>
                    <a:srgbClr val="FFFFFF"/>
                  </a:solidFill>
                </a:rPr>
                <a:t>General health perception</a:t>
              </a:r>
            </a:p>
          </p:txBody>
        </p:sp>
        <p:sp>
          <p:nvSpPr>
            <p:cNvPr id="1388550" name="Text Box 6"/>
            <p:cNvSpPr txBox="1">
              <a:spLocks noChangeArrowheads="1"/>
            </p:cNvSpPr>
            <p:nvPr/>
          </p:nvSpPr>
          <p:spPr bwMode="auto">
            <a:xfrm>
              <a:off x="1952" y="3516"/>
              <a:ext cx="832"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lnSpc>
                  <a:spcPct val="90000"/>
                </a:lnSpc>
                <a:spcBef>
                  <a:spcPct val="0"/>
                </a:spcBef>
                <a:spcAft>
                  <a:spcPct val="0"/>
                </a:spcAft>
              </a:pPr>
              <a:r>
                <a:rPr lang="en-US" altLang="en-US" sz="1600" b="1">
                  <a:solidFill>
                    <a:srgbClr val="FFFFFF"/>
                  </a:solidFill>
                </a:rPr>
                <a:t>Role limitations-physical</a:t>
              </a:r>
            </a:p>
          </p:txBody>
        </p:sp>
        <p:sp>
          <p:nvSpPr>
            <p:cNvPr id="1388551" name="Text Box 7"/>
            <p:cNvSpPr txBox="1">
              <a:spLocks noChangeArrowheads="1"/>
            </p:cNvSpPr>
            <p:nvPr/>
          </p:nvSpPr>
          <p:spPr bwMode="auto">
            <a:xfrm>
              <a:off x="2813" y="3516"/>
              <a:ext cx="838"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lnSpc>
                  <a:spcPct val="90000"/>
                </a:lnSpc>
                <a:spcBef>
                  <a:spcPct val="0"/>
                </a:spcBef>
                <a:spcAft>
                  <a:spcPct val="0"/>
                </a:spcAft>
              </a:pPr>
              <a:r>
                <a:rPr lang="en-US" altLang="en-US" sz="1600" b="1">
                  <a:solidFill>
                    <a:srgbClr val="FFFFFF"/>
                  </a:solidFill>
                </a:rPr>
                <a:t>Role limitations-emotional</a:t>
              </a:r>
            </a:p>
          </p:txBody>
        </p:sp>
        <p:sp>
          <p:nvSpPr>
            <p:cNvPr id="1388552" name="Text Box 8"/>
            <p:cNvSpPr txBox="1">
              <a:spLocks noChangeArrowheads="1"/>
            </p:cNvSpPr>
            <p:nvPr/>
          </p:nvSpPr>
          <p:spPr bwMode="auto">
            <a:xfrm>
              <a:off x="3568" y="3516"/>
              <a:ext cx="10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lnSpc>
                  <a:spcPct val="90000"/>
                </a:lnSpc>
                <a:spcBef>
                  <a:spcPct val="0"/>
                </a:spcBef>
                <a:spcAft>
                  <a:spcPct val="0"/>
                </a:spcAft>
              </a:pPr>
              <a:r>
                <a:rPr lang="en-US" altLang="en-US" sz="1600" b="1">
                  <a:solidFill>
                    <a:srgbClr val="FFFFFF"/>
                  </a:solidFill>
                </a:rPr>
                <a:t>Pain</a:t>
              </a:r>
            </a:p>
          </p:txBody>
        </p:sp>
        <p:sp>
          <p:nvSpPr>
            <p:cNvPr id="1388553" name="Text Box 9"/>
            <p:cNvSpPr txBox="1">
              <a:spLocks noChangeArrowheads="1"/>
            </p:cNvSpPr>
            <p:nvPr/>
          </p:nvSpPr>
          <p:spPr bwMode="auto">
            <a:xfrm>
              <a:off x="4545" y="3516"/>
              <a:ext cx="81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lnSpc>
                  <a:spcPct val="90000"/>
                </a:lnSpc>
                <a:spcBef>
                  <a:spcPct val="0"/>
                </a:spcBef>
                <a:spcAft>
                  <a:spcPct val="0"/>
                </a:spcAft>
              </a:pPr>
              <a:r>
                <a:rPr lang="en-US" altLang="en-US" sz="1600" b="1">
                  <a:solidFill>
                    <a:srgbClr val="FFFFFF"/>
                  </a:solidFill>
                </a:rPr>
                <a:t>Change in health</a:t>
              </a:r>
            </a:p>
          </p:txBody>
        </p:sp>
      </p:grpSp>
      <p:sp>
        <p:nvSpPr>
          <p:cNvPr id="1388554" name="Rectangle 10"/>
          <p:cNvSpPr>
            <a:spLocks noGrp="1" noChangeArrowheads="1"/>
          </p:cNvSpPr>
          <p:nvPr>
            <p:ph type="title" idx="4294967295"/>
          </p:nvPr>
        </p:nvSpPr>
        <p:spPr>
          <a:xfrm>
            <a:off x="0" y="44624"/>
            <a:ext cx="9144000" cy="792088"/>
          </a:xfrm>
          <a:noFill/>
          <a:ln/>
        </p:spPr>
        <p:txBody>
          <a:bodyPr>
            <a:noAutofit/>
          </a:bodyPr>
          <a:lstStyle/>
          <a:p>
            <a:r>
              <a:rPr lang="en-US" altLang="en-US" sz="3400" b="1" dirty="0"/>
              <a:t>Comparison of Quality of Life Between Allergic Rhinitis and Asthma</a:t>
            </a:r>
            <a:endParaRPr lang="en-US" altLang="en-US" sz="3400" b="1" dirty="0">
              <a:solidFill>
                <a:srgbClr val="FFFFFF"/>
              </a:solidFill>
            </a:endParaRPr>
          </a:p>
        </p:txBody>
      </p:sp>
    </p:spTree>
    <p:extLst>
      <p:ext uri="{BB962C8B-B14F-4D97-AF65-F5344CB8AC3E}">
        <p14:creationId xmlns:p14="http://schemas.microsoft.com/office/powerpoint/2010/main" val="1554996486"/>
      </p:ext>
    </p:extLst>
  </p:cSld>
  <p:clrMapOvr>
    <a:masterClrMapping/>
  </p:clrMapOvr>
  <p:transition>
    <p:randomBar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1720" y="2768250"/>
            <a:ext cx="8784976" cy="4248472"/>
          </a:xfrm>
        </p:spPr>
        <p:txBody>
          <a:bodyPr>
            <a:normAutofit fontScale="25000" lnSpcReduction="20000"/>
          </a:bodyPr>
          <a:lstStyle/>
          <a:p>
            <a:pPr>
              <a:lnSpc>
                <a:spcPct val="170000"/>
              </a:lnSpc>
            </a:pPr>
            <a:r>
              <a:rPr lang="en-US" sz="8400" dirty="0"/>
              <a:t>This was an international, multicenter, cross-sectional study conducted in adults or children (≥6 years) suffering from rhinitis confirmed by physician's diagnosis for at least one year. </a:t>
            </a:r>
            <a:endParaRPr lang="en-US" sz="8400" dirty="0" smtClean="0"/>
          </a:p>
          <a:p>
            <a:pPr>
              <a:lnSpc>
                <a:spcPct val="170000"/>
              </a:lnSpc>
            </a:pPr>
            <a:r>
              <a:rPr lang="en-US" sz="8400" dirty="0" smtClean="0"/>
              <a:t> </a:t>
            </a:r>
            <a:r>
              <a:rPr lang="en-US" sz="8400" dirty="0"/>
              <a:t>It was found that clinical history was the selected tool to diagnose and categorize AR patients (97.1%), with less than half of patients undergoing allergy testing. </a:t>
            </a:r>
          </a:p>
          <a:p>
            <a:pPr>
              <a:lnSpc>
                <a:spcPct val="170000"/>
              </a:lnSpc>
            </a:pPr>
            <a:r>
              <a:rPr lang="en-US" sz="8325" dirty="0"/>
              <a:t>51% of patients incriminated pollution as cause of symptoms and about 80% climate changes</a:t>
            </a:r>
          </a:p>
          <a:p>
            <a:pPr marL="0" indent="0" algn="ctr">
              <a:lnSpc>
                <a:spcPct val="170000"/>
              </a:lnSpc>
              <a:buNone/>
            </a:pPr>
            <a:endParaRPr lang="en-US" sz="7200" dirty="0" smtClean="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07" y="94459"/>
            <a:ext cx="8286750" cy="283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207643" y="6351579"/>
            <a:ext cx="4587538" cy="506421"/>
          </a:xfrm>
          <a:prstGeom prst="rect">
            <a:avLst/>
          </a:prstGeom>
          <a:noFill/>
        </p:spPr>
        <p:txBody>
          <a:bodyPr wrap="none" rtlCol="0">
            <a:spAutoFit/>
          </a:bodyPr>
          <a:lstStyle/>
          <a:p>
            <a:pPr algn="ctr" defTabSz="457200">
              <a:lnSpc>
                <a:spcPct val="170000"/>
              </a:lnSpc>
            </a:pPr>
            <a:r>
              <a:rPr lang="en-US" dirty="0">
                <a:solidFill>
                  <a:prstClr val="white"/>
                </a:solidFill>
              </a:rPr>
              <a:t> World Allergy Organization Journal, 2015, 8:10</a:t>
            </a:r>
          </a:p>
        </p:txBody>
      </p:sp>
    </p:spTree>
    <p:extLst>
      <p:ext uri="{BB962C8B-B14F-4D97-AF65-F5344CB8AC3E}">
        <p14:creationId xmlns:p14="http://schemas.microsoft.com/office/powerpoint/2010/main" val="23838121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655151"/>
            <a:ext cx="9144001" cy="2132856"/>
          </a:xfrm>
          <a:prstGeom prst="rect">
            <a:avLst/>
          </a:prstGeom>
        </p:spPr>
      </p:pic>
      <p:sp>
        <p:nvSpPr>
          <p:cNvPr id="2" name="Rectangle 1"/>
          <p:cNvSpPr/>
          <p:nvPr/>
        </p:nvSpPr>
        <p:spPr>
          <a:xfrm>
            <a:off x="469726" y="4033381"/>
            <a:ext cx="8486384" cy="800219"/>
          </a:xfrm>
          <a:prstGeom prst="rect">
            <a:avLst/>
          </a:prstGeom>
        </p:spPr>
        <p:txBody>
          <a:bodyPr wrap="square">
            <a:spAutoFit/>
          </a:bodyPr>
          <a:lstStyle/>
          <a:p>
            <a:pPr defTabSz="457200"/>
            <a:endParaRPr lang="en-US" dirty="0">
              <a:solidFill>
                <a:prstClr val="white"/>
              </a:solidFill>
            </a:endParaRPr>
          </a:p>
          <a:p>
            <a:pPr defTabSz="457200"/>
            <a:r>
              <a:rPr lang="en-US" sz="2800" dirty="0">
                <a:solidFill>
                  <a:prstClr val="white"/>
                </a:solidFill>
              </a:rPr>
              <a:t>Ann Allergy Asthma </a:t>
            </a:r>
            <a:r>
              <a:rPr lang="en-US" sz="2800" dirty="0" err="1">
                <a:solidFill>
                  <a:prstClr val="white"/>
                </a:solidFill>
              </a:rPr>
              <a:t>Immunol</a:t>
            </a:r>
            <a:r>
              <a:rPr lang="en-US" sz="2800" dirty="0">
                <a:solidFill>
                  <a:prstClr val="white"/>
                </a:solidFill>
              </a:rPr>
              <a:t>. 1999;83(4):311-317</a:t>
            </a:r>
          </a:p>
        </p:txBody>
      </p:sp>
    </p:spTree>
    <p:extLst>
      <p:ext uri="{BB962C8B-B14F-4D97-AF65-F5344CB8AC3E}">
        <p14:creationId xmlns:p14="http://schemas.microsoft.com/office/powerpoint/2010/main" val="366211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363255" y="1215088"/>
            <a:ext cx="8285156" cy="5122462"/>
          </a:xfrm>
          <a:prstGeom prst="rect">
            <a:avLst/>
          </a:prstGeom>
        </p:spPr>
      </p:pic>
      <p:sp>
        <p:nvSpPr>
          <p:cNvPr id="2" name="Rectangle 1"/>
          <p:cNvSpPr/>
          <p:nvPr/>
        </p:nvSpPr>
        <p:spPr>
          <a:xfrm>
            <a:off x="2285999" y="6337550"/>
            <a:ext cx="6569901" cy="400110"/>
          </a:xfrm>
          <a:prstGeom prst="rect">
            <a:avLst/>
          </a:prstGeom>
        </p:spPr>
        <p:txBody>
          <a:bodyPr wrap="square">
            <a:spAutoFit/>
          </a:bodyPr>
          <a:lstStyle/>
          <a:p>
            <a:pPr defTabSz="457200"/>
            <a:r>
              <a:rPr lang="en-US" sz="2000" dirty="0">
                <a:solidFill>
                  <a:prstClr val="white"/>
                </a:solidFill>
              </a:rPr>
              <a:t>Ann Allergy Asthma </a:t>
            </a:r>
            <a:r>
              <a:rPr lang="en-US" sz="2000" dirty="0" err="1">
                <a:solidFill>
                  <a:prstClr val="white"/>
                </a:solidFill>
              </a:rPr>
              <a:t>Immunol</a:t>
            </a:r>
            <a:r>
              <a:rPr lang="en-US" sz="2000" dirty="0">
                <a:solidFill>
                  <a:prstClr val="white"/>
                </a:solidFill>
              </a:rPr>
              <a:t>. 1999;83(4):311-317</a:t>
            </a:r>
          </a:p>
        </p:txBody>
      </p:sp>
    </p:spTree>
    <p:extLst>
      <p:ext uri="{BB962C8B-B14F-4D97-AF65-F5344CB8AC3E}">
        <p14:creationId xmlns:p14="http://schemas.microsoft.com/office/powerpoint/2010/main" val="7569258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588723" y="1060655"/>
            <a:ext cx="7878871" cy="5383022"/>
          </a:xfrm>
          <a:prstGeom prst="rect">
            <a:avLst/>
          </a:prstGeom>
        </p:spPr>
      </p:pic>
      <p:sp>
        <p:nvSpPr>
          <p:cNvPr id="2" name="Rectangle 1"/>
          <p:cNvSpPr/>
          <p:nvPr/>
        </p:nvSpPr>
        <p:spPr>
          <a:xfrm>
            <a:off x="3469708" y="6443677"/>
            <a:ext cx="5799551" cy="400110"/>
          </a:xfrm>
          <a:prstGeom prst="rect">
            <a:avLst/>
          </a:prstGeom>
        </p:spPr>
        <p:txBody>
          <a:bodyPr wrap="square">
            <a:spAutoFit/>
          </a:bodyPr>
          <a:lstStyle/>
          <a:p>
            <a:pPr defTabSz="457200"/>
            <a:r>
              <a:rPr lang="en-US" sz="2000" dirty="0">
                <a:solidFill>
                  <a:prstClr val="white"/>
                </a:solidFill>
              </a:rPr>
              <a:t>Ann Allergy Asthma </a:t>
            </a:r>
            <a:r>
              <a:rPr lang="en-US" sz="2000" dirty="0" err="1">
                <a:solidFill>
                  <a:prstClr val="white"/>
                </a:solidFill>
              </a:rPr>
              <a:t>Immunol</a:t>
            </a:r>
            <a:r>
              <a:rPr lang="en-US" sz="2000" dirty="0">
                <a:solidFill>
                  <a:prstClr val="white"/>
                </a:solidFill>
              </a:rPr>
              <a:t>. 1999;83(4):311-317</a:t>
            </a:r>
          </a:p>
        </p:txBody>
      </p:sp>
    </p:spTree>
    <p:extLst>
      <p:ext uri="{BB962C8B-B14F-4D97-AF65-F5344CB8AC3E}">
        <p14:creationId xmlns:p14="http://schemas.microsoft.com/office/powerpoint/2010/main" val="6546119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28384"/>
            <a:ext cx="9168562" cy="3581429"/>
          </a:xfrm>
          <a:prstGeom prst="rect">
            <a:avLst/>
          </a:prstGeom>
        </p:spPr>
      </p:pic>
      <p:sp>
        <p:nvSpPr>
          <p:cNvPr id="3" name="Rectangle 2"/>
          <p:cNvSpPr/>
          <p:nvPr/>
        </p:nvSpPr>
        <p:spPr>
          <a:xfrm>
            <a:off x="832981" y="5348614"/>
            <a:ext cx="7772400" cy="954107"/>
          </a:xfrm>
          <a:prstGeom prst="rect">
            <a:avLst/>
          </a:prstGeom>
        </p:spPr>
        <p:txBody>
          <a:bodyPr wrap="square">
            <a:spAutoFit/>
          </a:bodyPr>
          <a:lstStyle/>
          <a:p>
            <a:pPr defTabSz="457200"/>
            <a:r>
              <a:rPr lang="fr-FR" sz="2800" dirty="0">
                <a:solidFill>
                  <a:prstClr val="white"/>
                </a:solidFill>
              </a:rPr>
              <a:t>Int Arch </a:t>
            </a:r>
            <a:r>
              <a:rPr lang="fr-FR" sz="2800" dirty="0" err="1">
                <a:solidFill>
                  <a:prstClr val="white"/>
                </a:solidFill>
              </a:rPr>
              <a:t>Allergy</a:t>
            </a:r>
            <a:r>
              <a:rPr lang="fr-FR" sz="2800" dirty="0">
                <a:solidFill>
                  <a:prstClr val="white"/>
                </a:solidFill>
              </a:rPr>
              <a:t> </a:t>
            </a:r>
            <a:r>
              <a:rPr lang="fr-FR" sz="2800" dirty="0" err="1">
                <a:solidFill>
                  <a:prstClr val="white"/>
                </a:solidFill>
              </a:rPr>
              <a:t>Immunol</a:t>
            </a:r>
            <a:r>
              <a:rPr lang="fr-FR" sz="2800" dirty="0">
                <a:solidFill>
                  <a:prstClr val="white"/>
                </a:solidFill>
              </a:rPr>
              <a:t> 2005;136:148–154 </a:t>
            </a:r>
            <a:br>
              <a:rPr lang="fr-FR" sz="2800" dirty="0">
                <a:solidFill>
                  <a:prstClr val="white"/>
                </a:solidFill>
              </a:rPr>
            </a:br>
            <a:r>
              <a:rPr lang="fr-FR" sz="2800" dirty="0">
                <a:solidFill>
                  <a:prstClr val="white"/>
                </a:solidFill>
              </a:rPr>
              <a:t>                </a:t>
            </a:r>
            <a:r>
              <a:rPr lang="fr-FR" sz="2800" u="sng" dirty="0">
                <a:solidFill>
                  <a:prstClr val="white"/>
                </a:solidFill>
              </a:rPr>
              <a:t>(DOI:10.1159/000083322</a:t>
            </a:r>
            <a:r>
              <a:rPr lang="fr-FR" u="sng" dirty="0">
                <a:solidFill>
                  <a:prstClr val="white"/>
                </a:solidFill>
              </a:rPr>
              <a:t>) </a:t>
            </a:r>
          </a:p>
        </p:txBody>
      </p:sp>
    </p:spTree>
    <p:extLst>
      <p:ext uri="{BB962C8B-B14F-4D97-AF65-F5344CB8AC3E}">
        <p14:creationId xmlns:p14="http://schemas.microsoft.com/office/powerpoint/2010/main" val="20393338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450936" y="1246202"/>
            <a:ext cx="8124843" cy="4803869"/>
          </a:xfrm>
          <a:prstGeom prst="rect">
            <a:avLst/>
          </a:prstGeom>
        </p:spPr>
      </p:pic>
      <p:sp>
        <p:nvSpPr>
          <p:cNvPr id="2" name="Rectangle 1"/>
          <p:cNvSpPr/>
          <p:nvPr/>
        </p:nvSpPr>
        <p:spPr>
          <a:xfrm>
            <a:off x="1843037" y="6150114"/>
            <a:ext cx="7045893" cy="707886"/>
          </a:xfrm>
          <a:prstGeom prst="rect">
            <a:avLst/>
          </a:prstGeom>
        </p:spPr>
        <p:txBody>
          <a:bodyPr wrap="square">
            <a:spAutoFit/>
          </a:bodyPr>
          <a:lstStyle/>
          <a:p>
            <a:pPr defTabSz="457200"/>
            <a:r>
              <a:rPr lang="fr-FR" sz="2000" dirty="0">
                <a:solidFill>
                  <a:prstClr val="white"/>
                </a:solidFill>
              </a:rPr>
              <a:t>Int Arch </a:t>
            </a:r>
            <a:r>
              <a:rPr lang="fr-FR" sz="2000" dirty="0" err="1">
                <a:solidFill>
                  <a:prstClr val="white"/>
                </a:solidFill>
              </a:rPr>
              <a:t>Allergy</a:t>
            </a:r>
            <a:r>
              <a:rPr lang="fr-FR" sz="2000" dirty="0">
                <a:solidFill>
                  <a:prstClr val="white"/>
                </a:solidFill>
              </a:rPr>
              <a:t> </a:t>
            </a:r>
            <a:r>
              <a:rPr lang="fr-FR" sz="2000" dirty="0" err="1">
                <a:solidFill>
                  <a:prstClr val="white"/>
                </a:solidFill>
              </a:rPr>
              <a:t>Immunol</a:t>
            </a:r>
            <a:r>
              <a:rPr lang="fr-FR" sz="2000" dirty="0">
                <a:solidFill>
                  <a:prstClr val="white"/>
                </a:solidFill>
              </a:rPr>
              <a:t> 2005;136:148–154 </a:t>
            </a:r>
            <a:br>
              <a:rPr lang="fr-FR" sz="2000" dirty="0">
                <a:solidFill>
                  <a:prstClr val="white"/>
                </a:solidFill>
              </a:rPr>
            </a:br>
            <a:r>
              <a:rPr lang="fr-FR" sz="2000" dirty="0">
                <a:solidFill>
                  <a:prstClr val="white"/>
                </a:solidFill>
              </a:rPr>
              <a:t>                </a:t>
            </a:r>
            <a:r>
              <a:rPr lang="fr-FR" sz="2000" u="sng" dirty="0">
                <a:solidFill>
                  <a:prstClr val="white"/>
                </a:solidFill>
              </a:rPr>
              <a:t>(DOI:10.1159/000083322) </a:t>
            </a:r>
          </a:p>
        </p:txBody>
      </p:sp>
    </p:spTree>
    <p:extLst>
      <p:ext uri="{BB962C8B-B14F-4D97-AF65-F5344CB8AC3E}">
        <p14:creationId xmlns:p14="http://schemas.microsoft.com/office/powerpoint/2010/main" val="3045083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85040"/>
            <a:ext cx="9166615" cy="3240360"/>
          </a:xfrm>
          <a:prstGeom prst="rect">
            <a:avLst/>
          </a:prstGeom>
        </p:spPr>
      </p:pic>
      <p:sp>
        <p:nvSpPr>
          <p:cNvPr id="2" name="Rectangle 1"/>
          <p:cNvSpPr/>
          <p:nvPr/>
        </p:nvSpPr>
        <p:spPr>
          <a:xfrm>
            <a:off x="1833844" y="5223041"/>
            <a:ext cx="6420808" cy="954107"/>
          </a:xfrm>
          <a:prstGeom prst="rect">
            <a:avLst/>
          </a:prstGeom>
        </p:spPr>
        <p:txBody>
          <a:bodyPr wrap="square">
            <a:spAutoFit/>
          </a:bodyPr>
          <a:lstStyle/>
          <a:p>
            <a:pPr defTabSz="457200"/>
            <a:endParaRPr lang="en-US" sz="2800" dirty="0">
              <a:solidFill>
                <a:prstClr val="white"/>
              </a:solidFill>
            </a:endParaRPr>
          </a:p>
          <a:p>
            <a:pPr defTabSz="457200"/>
            <a:r>
              <a:rPr lang="en-US" sz="2800" dirty="0" err="1">
                <a:solidFill>
                  <a:prstClr val="white"/>
                </a:solidFill>
              </a:rPr>
              <a:t>Clin</a:t>
            </a:r>
            <a:r>
              <a:rPr lang="en-US" sz="2800" dirty="0">
                <a:solidFill>
                  <a:prstClr val="white"/>
                </a:solidFill>
              </a:rPr>
              <a:t> Exp Allergy. 2000;30(6):891-899.</a:t>
            </a:r>
          </a:p>
        </p:txBody>
      </p:sp>
    </p:spTree>
    <p:extLst>
      <p:ext uri="{BB962C8B-B14F-4D97-AF65-F5344CB8AC3E}">
        <p14:creationId xmlns:p14="http://schemas.microsoft.com/office/powerpoint/2010/main" val="166542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9"/>
          <p:cNvSpPr/>
          <p:nvPr/>
        </p:nvSpPr>
        <p:spPr>
          <a:xfrm>
            <a:off x="342174" y="5445224"/>
            <a:ext cx="8519760" cy="7250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ln/>
        </p:spPr>
        <p:style>
          <a:lnRef idx="1">
            <a:schemeClr val="accent5"/>
          </a:lnRef>
          <a:fillRef idx="2">
            <a:schemeClr val="accent5"/>
          </a:fillRef>
          <a:effectRef idx="1">
            <a:schemeClr val="accent5"/>
          </a:effectRef>
          <a:fontRef idx="minor">
            <a:schemeClr val="dk1"/>
          </a:fontRef>
        </p:style>
        <p:txBody>
          <a:bodyPr vert="horz" wrap="square" lIns="90000" tIns="45000" rIns="90000" bIns="45000" anchor="ctr" anchorCtr="0" compatLnSpc="0"/>
          <a:lstStyle/>
          <a:p>
            <a:pPr algn="ctr" defTabSz="457200">
              <a:defRPr sz="1800"/>
            </a:pPr>
            <a:r>
              <a:rPr lang="en-GB" sz="2400">
                <a:solidFill>
                  <a:srgbClr val="002060"/>
                </a:solidFill>
                <a:latin typeface="Tahoma" pitchFamily="34"/>
                <a:ea typeface="Microsoft YaHei" pitchFamily="2"/>
                <a:cs typeface="Mangal" pitchFamily="2"/>
              </a:rPr>
              <a:t>“Phenotypes”: The visible effects of the interaction between Genetic Makeup and the Environment</a:t>
            </a:r>
          </a:p>
        </p:txBody>
      </p:sp>
      <p:pic>
        <p:nvPicPr>
          <p:cNvPr id="2" name="Picture 2"/>
          <p:cNvPicPr>
            <a:picLocks noChangeAspect="1"/>
          </p:cNvPicPr>
          <p:nvPr/>
        </p:nvPicPr>
        <p:blipFill>
          <a:blip r:embed="rId3" cstate="print">
            <a:lum/>
            <a:alphaModFix/>
          </a:blip>
          <a:srcRect r="1549" b="42928"/>
          <a:stretch>
            <a:fillRect/>
          </a:stretch>
        </p:blipFill>
        <p:spPr>
          <a:xfrm>
            <a:off x="3419872" y="2492896"/>
            <a:ext cx="2438416" cy="2568602"/>
          </a:xfrm>
          <a:prstGeom prst="rect">
            <a:avLst/>
          </a:prstGeom>
          <a:noFill/>
          <a:ln>
            <a:noFill/>
          </a:ln>
        </p:spPr>
      </p:pic>
      <p:sp>
        <p:nvSpPr>
          <p:cNvPr id="3" name="Rectangle 3"/>
          <p:cNvSpPr txBox="1">
            <a:spLocks noGrp="1"/>
          </p:cNvSpPr>
          <p:nvPr>
            <p:ph type="title" idx="4294967295"/>
          </p:nvPr>
        </p:nvSpPr>
        <p:spPr>
          <a:xfrm>
            <a:off x="0" y="-25847"/>
            <a:ext cx="9144000" cy="862559"/>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GB" sz="2400" b="1" dirty="0" smtClean="0">
                <a:solidFill>
                  <a:srgbClr val="FFFFFF"/>
                </a:solidFill>
              </a:rPr>
              <a:t>Factors in Rhinitis and Asthma Variability </a:t>
            </a:r>
            <a:br>
              <a:rPr lang="en-GB" sz="2400" b="1" dirty="0" smtClean="0">
                <a:solidFill>
                  <a:srgbClr val="FFFFFF"/>
                </a:solidFill>
              </a:rPr>
            </a:br>
            <a:r>
              <a:rPr lang="en-GB" sz="2400" b="1" dirty="0" smtClean="0">
                <a:solidFill>
                  <a:srgbClr val="FFFFFF"/>
                </a:solidFill>
              </a:rPr>
              <a:t>Interaction between climate change, air pollution &amp; aeroallergens</a:t>
            </a:r>
            <a:endParaRPr lang="en-GB" sz="2400" b="1" dirty="0">
              <a:solidFill>
                <a:srgbClr val="FFFFFF"/>
              </a:solidFill>
            </a:endParaRPr>
          </a:p>
        </p:txBody>
      </p:sp>
      <p:sp>
        <p:nvSpPr>
          <p:cNvPr id="4" name="Oval 4"/>
          <p:cNvSpPr/>
          <p:nvPr/>
        </p:nvSpPr>
        <p:spPr>
          <a:xfrm>
            <a:off x="2504431" y="1068351"/>
            <a:ext cx="2437920" cy="685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1">
            <a:schemeClr val="accent5"/>
          </a:lnRef>
          <a:fillRef idx="2">
            <a:schemeClr val="accent5"/>
          </a:fillRef>
          <a:effectRef idx="1">
            <a:schemeClr val="accent5"/>
          </a:effectRef>
          <a:fontRef idx="minor">
            <a:schemeClr val="dk1"/>
          </a:fontRef>
        </p:style>
        <p:txBody>
          <a:bodyPr vert="horz" wrap="none" lIns="90000" tIns="45000" rIns="90000" bIns="45000" anchor="ctr" anchorCtr="0" compatLnSpc="0"/>
          <a:lstStyle/>
          <a:p>
            <a:pPr algn="ctr" defTabSz="457200" hangingPunct="0">
              <a:defRPr sz="1800"/>
            </a:pPr>
            <a:r>
              <a:rPr lang="en-GB" sz="2000" b="1">
                <a:solidFill>
                  <a:srgbClr val="002060"/>
                </a:solidFill>
                <a:latin typeface="Arial" pitchFamily="18"/>
                <a:ea typeface="Microsoft YaHei" pitchFamily="2"/>
                <a:cs typeface="Mangal" pitchFamily="2"/>
              </a:rPr>
              <a:t>Genetic</a:t>
            </a:r>
          </a:p>
        </p:txBody>
      </p:sp>
      <p:sp>
        <p:nvSpPr>
          <p:cNvPr id="5" name="Oval 5"/>
          <p:cNvSpPr/>
          <p:nvPr/>
        </p:nvSpPr>
        <p:spPr>
          <a:xfrm>
            <a:off x="29457" y="1656534"/>
            <a:ext cx="2690280" cy="11887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1">
            <a:schemeClr val="accent1"/>
          </a:lnRef>
          <a:fillRef idx="2">
            <a:schemeClr val="accent1"/>
          </a:fillRef>
          <a:effectRef idx="1">
            <a:schemeClr val="accent1"/>
          </a:effectRef>
          <a:fontRef idx="minor">
            <a:schemeClr val="dk1"/>
          </a:fontRef>
        </p:style>
        <p:txBody>
          <a:bodyPr vert="horz" wrap="none" lIns="90000" tIns="45000" rIns="90000" bIns="45000" anchor="ctr" anchorCtr="0" compatLnSpc="0"/>
          <a:lstStyle/>
          <a:p>
            <a:pPr algn="ctr" defTabSz="457200" hangingPunct="0">
              <a:defRPr sz="1800"/>
            </a:pPr>
            <a:r>
              <a:rPr lang="en-GB" b="1">
                <a:solidFill>
                  <a:srgbClr val="002060"/>
                </a:solidFill>
                <a:latin typeface="Arial" pitchFamily="18"/>
                <a:ea typeface="Microsoft YaHei" pitchFamily="2"/>
                <a:cs typeface="Mangal" pitchFamily="2"/>
              </a:rPr>
              <a:t>Environment,</a:t>
            </a:r>
          </a:p>
          <a:p>
            <a:pPr algn="ctr" defTabSz="457200" hangingPunct="0">
              <a:defRPr sz="1800"/>
            </a:pPr>
            <a:r>
              <a:rPr lang="en-GB" b="1">
                <a:solidFill>
                  <a:srgbClr val="002060"/>
                </a:solidFill>
                <a:latin typeface="Arial" pitchFamily="18"/>
                <a:ea typeface="Microsoft YaHei" pitchFamily="2"/>
                <a:cs typeface="Mangal" pitchFamily="2"/>
              </a:rPr>
              <a:t>Including aeroallergens</a:t>
            </a:r>
          </a:p>
          <a:p>
            <a:pPr algn="ctr" defTabSz="457200" hangingPunct="0">
              <a:defRPr sz="1800"/>
            </a:pPr>
            <a:r>
              <a:rPr lang="en-GB" b="1">
                <a:solidFill>
                  <a:srgbClr val="002060"/>
                </a:solidFill>
                <a:latin typeface="Arial" pitchFamily="18"/>
                <a:ea typeface="Microsoft YaHei" pitchFamily="2"/>
                <a:cs typeface="Mangal" pitchFamily="2"/>
              </a:rPr>
              <a:t>such as pollens</a:t>
            </a:r>
          </a:p>
        </p:txBody>
      </p:sp>
      <p:sp>
        <p:nvSpPr>
          <p:cNvPr id="6" name="Line 6"/>
          <p:cNvSpPr/>
          <p:nvPr/>
        </p:nvSpPr>
        <p:spPr>
          <a:xfrm flipV="1">
            <a:off x="4680067" y="5110439"/>
            <a:ext cx="0" cy="478801"/>
          </a:xfrm>
          <a:prstGeom prst="line">
            <a:avLst/>
          </a:prstGeom>
          <a:noFill/>
          <a:ln w="66675">
            <a:solidFill>
              <a:srgbClr val="C00000"/>
            </a:solidFill>
            <a:prstDash val="solid"/>
            <a:round/>
            <a:headEnd type="arrow"/>
          </a:ln>
        </p:spPr>
        <p:txBody>
          <a:bodyPr vert="horz" wrap="none" lIns="90000" tIns="45000" rIns="90000" bIns="45000" anchor="ctr" anchorCtr="1" compatLnSpc="0"/>
          <a:lstStyle/>
          <a:p>
            <a:pPr defTabSz="457200" hangingPunct="0"/>
            <a:endParaRPr lang="en-GB">
              <a:solidFill>
                <a:prstClr val="white"/>
              </a:solidFill>
              <a:latin typeface="Arial" pitchFamily="18"/>
              <a:ea typeface="Microsoft YaHei" pitchFamily="2"/>
              <a:cs typeface="Mangal" pitchFamily="2"/>
            </a:endParaRPr>
          </a:p>
        </p:txBody>
      </p:sp>
      <p:sp>
        <p:nvSpPr>
          <p:cNvPr id="7" name="Line 7"/>
          <p:cNvSpPr/>
          <p:nvPr/>
        </p:nvSpPr>
        <p:spPr>
          <a:xfrm flipV="1">
            <a:off x="2504072" y="1754151"/>
            <a:ext cx="3048120" cy="152280"/>
          </a:xfrm>
          <a:prstGeom prst="line">
            <a:avLst/>
          </a:prstGeom>
          <a:noFill/>
          <a:ln w="38160">
            <a:solidFill>
              <a:srgbClr val="FFFFFF"/>
            </a:solidFill>
            <a:prstDash val="solid"/>
            <a:round/>
            <a:tailEnd type="arrow"/>
          </a:ln>
        </p:spPr>
        <p:txBody>
          <a:bodyPr vert="horz" wrap="none" lIns="90000" tIns="45000" rIns="90000" bIns="45000" anchor="ctr" anchorCtr="1" compatLnSpc="0"/>
          <a:lstStyle/>
          <a:p>
            <a:pPr defTabSz="457200" hangingPunct="0"/>
            <a:endParaRPr lang="en-GB">
              <a:solidFill>
                <a:prstClr val="white"/>
              </a:solidFill>
              <a:latin typeface="Arial" pitchFamily="18"/>
              <a:ea typeface="Microsoft YaHei" pitchFamily="2"/>
              <a:cs typeface="Mangal" pitchFamily="2"/>
            </a:endParaRPr>
          </a:p>
        </p:txBody>
      </p:sp>
      <p:sp>
        <p:nvSpPr>
          <p:cNvPr id="8" name="Line 8"/>
          <p:cNvSpPr/>
          <p:nvPr/>
        </p:nvSpPr>
        <p:spPr>
          <a:xfrm flipH="1" flipV="1">
            <a:off x="2656710" y="2211351"/>
            <a:ext cx="3952163" cy="496561"/>
          </a:xfrm>
          <a:prstGeom prst="line">
            <a:avLst/>
          </a:prstGeom>
          <a:noFill/>
          <a:ln w="38160">
            <a:solidFill>
              <a:srgbClr val="FFFFFF"/>
            </a:solidFill>
            <a:prstDash val="solid"/>
            <a:round/>
            <a:tailEnd type="arrow"/>
          </a:ln>
        </p:spPr>
        <p:txBody>
          <a:bodyPr vert="horz" wrap="none" lIns="90000" tIns="45000" rIns="90000" bIns="45000" anchor="ctr" anchorCtr="1" compatLnSpc="0"/>
          <a:lstStyle/>
          <a:p>
            <a:pPr defTabSz="457200" hangingPunct="0"/>
            <a:endParaRPr lang="en-GB">
              <a:solidFill>
                <a:prstClr val="white"/>
              </a:solidFill>
              <a:latin typeface="Arial" pitchFamily="18"/>
              <a:ea typeface="Microsoft YaHei" pitchFamily="2"/>
              <a:cs typeface="Mangal" pitchFamily="2"/>
            </a:endParaRPr>
          </a:p>
        </p:txBody>
      </p:sp>
      <p:sp>
        <p:nvSpPr>
          <p:cNvPr id="9" name="Oval 9"/>
          <p:cNvSpPr/>
          <p:nvPr/>
        </p:nvSpPr>
        <p:spPr>
          <a:xfrm>
            <a:off x="5476232" y="1068351"/>
            <a:ext cx="2971440" cy="8377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1">
            <a:schemeClr val="accent5"/>
          </a:lnRef>
          <a:fillRef idx="2">
            <a:schemeClr val="accent5"/>
          </a:fillRef>
          <a:effectRef idx="1">
            <a:schemeClr val="accent5"/>
          </a:effectRef>
          <a:fontRef idx="minor">
            <a:schemeClr val="dk1"/>
          </a:fontRef>
        </p:style>
        <p:txBody>
          <a:bodyPr vert="horz" wrap="none" lIns="90000" tIns="45000" rIns="90000" bIns="45000" anchor="ctr" anchorCtr="0" compatLnSpc="0"/>
          <a:lstStyle/>
          <a:p>
            <a:pPr algn="ctr" defTabSz="457200">
              <a:defRPr sz="1800"/>
            </a:pPr>
            <a:r>
              <a:rPr lang="en-GB" sz="2000" b="1">
                <a:solidFill>
                  <a:srgbClr val="002060"/>
                </a:solidFill>
                <a:latin typeface="Arial" pitchFamily="18"/>
                <a:ea typeface="Microsoft YaHei" pitchFamily="2"/>
                <a:cs typeface="Mangal" pitchFamily="2"/>
              </a:rPr>
              <a:t>Disease Variability</a:t>
            </a:r>
          </a:p>
        </p:txBody>
      </p:sp>
      <p:sp>
        <p:nvSpPr>
          <p:cNvPr id="10" name="Oval 10"/>
          <p:cNvSpPr/>
          <p:nvPr/>
        </p:nvSpPr>
        <p:spPr>
          <a:xfrm>
            <a:off x="6608874" y="2250893"/>
            <a:ext cx="2285640" cy="9140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ln/>
        </p:spPr>
        <p:style>
          <a:lnRef idx="1">
            <a:schemeClr val="accent1"/>
          </a:lnRef>
          <a:fillRef idx="2">
            <a:schemeClr val="accent1"/>
          </a:fillRef>
          <a:effectRef idx="1">
            <a:schemeClr val="accent1"/>
          </a:effectRef>
          <a:fontRef idx="minor">
            <a:schemeClr val="dk1"/>
          </a:fontRef>
        </p:style>
        <p:txBody>
          <a:bodyPr vert="horz" wrap="none" lIns="90000" tIns="45000" rIns="90000" bIns="45000" anchor="ctr" anchorCtr="0" compatLnSpc="0"/>
          <a:lstStyle/>
          <a:p>
            <a:pPr algn="ctr" defTabSz="457200">
              <a:defRPr sz="1800"/>
            </a:pPr>
            <a:r>
              <a:rPr lang="en-GB" sz="2000" b="1">
                <a:solidFill>
                  <a:srgbClr val="000000"/>
                </a:solidFill>
                <a:latin typeface="Arial" pitchFamily="18"/>
                <a:ea typeface="Microsoft YaHei" pitchFamily="2"/>
                <a:cs typeface="Mangal" pitchFamily="2"/>
              </a:rPr>
              <a:t> </a:t>
            </a:r>
            <a:r>
              <a:rPr lang="en-GB" sz="2000" b="1">
                <a:solidFill>
                  <a:srgbClr val="002060"/>
                </a:solidFill>
                <a:latin typeface="Arial" pitchFamily="18"/>
                <a:ea typeface="Microsoft YaHei" pitchFamily="2"/>
                <a:cs typeface="Mangal" pitchFamily="2"/>
              </a:rPr>
              <a:t>Phenotype</a:t>
            </a:r>
          </a:p>
          <a:p>
            <a:pPr algn="ctr" defTabSz="457200">
              <a:defRPr sz="1800"/>
            </a:pPr>
            <a:r>
              <a:rPr lang="en-GB" sz="2000" b="1">
                <a:solidFill>
                  <a:srgbClr val="002060"/>
                </a:solidFill>
                <a:latin typeface="Arial" pitchFamily="18"/>
                <a:ea typeface="Microsoft YaHei" pitchFamily="2"/>
                <a:cs typeface="Mangal" pitchFamily="2"/>
              </a:rPr>
              <a:t>Variability</a:t>
            </a:r>
          </a:p>
        </p:txBody>
      </p:sp>
      <p:sp>
        <p:nvSpPr>
          <p:cNvPr id="11" name="AutoShape 11"/>
          <p:cNvSpPr/>
          <p:nvPr/>
        </p:nvSpPr>
        <p:spPr>
          <a:xfrm rot="3507000">
            <a:off x="3552346" y="1895546"/>
            <a:ext cx="898199" cy="485280"/>
          </a:xfrm>
          <a:custGeom>
            <a:avLst>
              <a:gd name="f0" fmla="val 50000"/>
              <a:gd name="f1" fmla="val 36993"/>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12" name="AutoShape 12"/>
          <p:cNvSpPr/>
          <p:nvPr/>
        </p:nvSpPr>
        <p:spPr>
          <a:xfrm rot="3507000">
            <a:off x="7144973" y="1917873"/>
            <a:ext cx="542520" cy="485280"/>
          </a:xfrm>
          <a:custGeom>
            <a:avLst>
              <a:gd name="f0" fmla="val 50000"/>
              <a:gd name="f1" fmla="val 22353"/>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13" name="AutoShape 13"/>
          <p:cNvSpPr/>
          <p:nvPr/>
        </p:nvSpPr>
        <p:spPr>
          <a:xfrm rot="1792200">
            <a:off x="2552019" y="2529032"/>
            <a:ext cx="1653839" cy="485280"/>
          </a:xfrm>
          <a:custGeom>
            <a:avLst>
              <a:gd name="f0" fmla="val 50000"/>
              <a:gd name="f1" fmla="val 68105"/>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14" name="AutoShape 14"/>
          <p:cNvSpPr/>
          <p:nvPr/>
        </p:nvSpPr>
        <p:spPr>
          <a:xfrm rot="20421181">
            <a:off x="5142056" y="2902401"/>
            <a:ext cx="1831222" cy="449577"/>
          </a:xfrm>
          <a:custGeom>
            <a:avLst>
              <a:gd name="f0" fmla="val 50000"/>
              <a:gd name="f1" fmla="val 68954"/>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15" name="AutoShape 15"/>
          <p:cNvSpPr/>
          <p:nvPr/>
        </p:nvSpPr>
        <p:spPr>
          <a:xfrm rot="9289620">
            <a:off x="4595611" y="2120444"/>
            <a:ext cx="1510349" cy="506027"/>
          </a:xfrm>
          <a:custGeom>
            <a:avLst>
              <a:gd name="f0" fmla="val 50000"/>
              <a:gd name="f1" fmla="val 65359"/>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16" name="AutoShape 16"/>
          <p:cNvSpPr/>
          <p:nvPr/>
        </p:nvSpPr>
        <p:spPr>
          <a:xfrm rot="1511400">
            <a:off x="4803148" y="1879763"/>
            <a:ext cx="2209320" cy="485280"/>
          </a:xfrm>
          <a:custGeom>
            <a:avLst>
              <a:gd name="f0" fmla="val 50000"/>
              <a:gd name="f1" fmla="val 90980"/>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17" name="AutoShape 17"/>
          <p:cNvSpPr/>
          <p:nvPr/>
        </p:nvSpPr>
        <p:spPr>
          <a:xfrm rot="1567800">
            <a:off x="1850648" y="1576532"/>
            <a:ext cx="971280" cy="485280"/>
          </a:xfrm>
          <a:custGeom>
            <a:avLst>
              <a:gd name="f0" fmla="val 50000"/>
              <a:gd name="f1" fmla="val 40000"/>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18" name="AutoShape 18"/>
          <p:cNvSpPr/>
          <p:nvPr/>
        </p:nvSpPr>
        <p:spPr>
          <a:xfrm rot="184200">
            <a:off x="4942648" y="1144810"/>
            <a:ext cx="542520" cy="485280"/>
          </a:xfrm>
          <a:custGeom>
            <a:avLst>
              <a:gd name="f0" fmla="val 50000"/>
              <a:gd name="f1" fmla="val 22353"/>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20" name="AutoShape 20"/>
          <p:cNvSpPr/>
          <p:nvPr/>
        </p:nvSpPr>
        <p:spPr>
          <a:xfrm rot="3507000">
            <a:off x="7637727" y="2996838"/>
            <a:ext cx="542520" cy="485280"/>
          </a:xfrm>
          <a:custGeom>
            <a:avLst>
              <a:gd name="f0" fmla="val 50000"/>
              <a:gd name="f1" fmla="val 22353"/>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pic>
        <p:nvPicPr>
          <p:cNvPr id="21" name="Picture 21"/>
          <p:cNvPicPr>
            <a:picLocks noChangeAspect="1"/>
          </p:cNvPicPr>
          <p:nvPr/>
        </p:nvPicPr>
        <p:blipFill>
          <a:blip r:embed="rId4" cstate="print">
            <a:lum/>
            <a:alphaModFix/>
          </a:blip>
          <a:srcRect/>
          <a:stretch>
            <a:fillRect/>
          </a:stretch>
        </p:blipFill>
        <p:spPr>
          <a:xfrm>
            <a:off x="6784266" y="3339704"/>
            <a:ext cx="1894068" cy="1959572"/>
          </a:xfrm>
          <a:prstGeom prst="rect">
            <a:avLst/>
          </a:prstGeom>
          <a:ln/>
        </p:spPr>
        <p:style>
          <a:lnRef idx="0">
            <a:schemeClr val="accent1"/>
          </a:lnRef>
          <a:fillRef idx="3">
            <a:schemeClr val="accent1"/>
          </a:fillRef>
          <a:effectRef idx="3">
            <a:schemeClr val="accent1"/>
          </a:effectRef>
          <a:fontRef idx="minor">
            <a:schemeClr val="lt1"/>
          </a:fontRef>
        </p:style>
      </p:pic>
      <p:pic>
        <p:nvPicPr>
          <p:cNvPr id="22" name="Picture 22"/>
          <p:cNvPicPr>
            <a:picLocks noChangeAspect="1"/>
          </p:cNvPicPr>
          <p:nvPr/>
        </p:nvPicPr>
        <p:blipFill>
          <a:blip r:embed="rId5" cstate="print">
            <a:lum/>
            <a:alphaModFix/>
          </a:blip>
          <a:srcRect/>
          <a:stretch>
            <a:fillRect/>
          </a:stretch>
        </p:blipFill>
        <p:spPr>
          <a:xfrm>
            <a:off x="433103" y="3390977"/>
            <a:ext cx="2450356" cy="1857026"/>
          </a:xfrm>
          <a:prstGeom prst="rect">
            <a:avLst/>
          </a:prstGeom>
          <a:noFill/>
          <a:ln>
            <a:noFill/>
          </a:ln>
        </p:spPr>
      </p:pic>
      <p:sp>
        <p:nvSpPr>
          <p:cNvPr id="23" name="AutoShape 13"/>
          <p:cNvSpPr/>
          <p:nvPr/>
        </p:nvSpPr>
        <p:spPr>
          <a:xfrm rot="19078063">
            <a:off x="1142650" y="2894374"/>
            <a:ext cx="1254875" cy="425733"/>
          </a:xfrm>
          <a:custGeom>
            <a:avLst>
              <a:gd name="f0" fmla="val 50000"/>
              <a:gd name="f1" fmla="val 68105"/>
            </a:avLst>
            <a:gdLst>
              <a:gd name="f2" fmla="val w"/>
              <a:gd name="f3" fmla="val h"/>
              <a:gd name="f4" fmla="val 0"/>
              <a:gd name="f5" fmla="val 21600"/>
              <a:gd name="f6" fmla="val 10800"/>
              <a:gd name="f7" fmla="*/ f2 1 21600"/>
              <a:gd name="f8" fmla="*/ f3 1 21600"/>
              <a:gd name="f9" fmla="pin 0 f0 10800"/>
              <a:gd name="f10" fmla="pin 0 f1 10800"/>
              <a:gd name="f11" fmla="val f9"/>
              <a:gd name="f12" fmla="val f10"/>
              <a:gd name="f13" fmla="+- 21600 0 f9"/>
              <a:gd name="f14" fmla="+- 21600 0 f10"/>
              <a:gd name="f15" fmla="+- 10800 0 f10"/>
              <a:gd name="f16" fmla="*/ f9 f7 1"/>
              <a:gd name="f17" fmla="*/ f10 f8 1"/>
              <a:gd name="f18" fmla="*/ f9 f15 1"/>
              <a:gd name="f19" fmla="*/ f14 f8 1"/>
              <a:gd name="f20" fmla="*/ f12 f8 1"/>
              <a:gd name="f21" fmla="*/ f18 1 10800"/>
              <a:gd name="f22" fmla="+- 21600 0 f21"/>
              <a:gd name="f23" fmla="*/ f21 f7 1"/>
              <a:gd name="f24" fmla="*/ f22 f7 1"/>
            </a:gdLst>
            <a:ahLst>
              <a:ahXY gdRefX="f0" minX="f4" maxX="f6" gdRefY="f1" minY="f4" maxY="f6">
                <a:pos x="f16" y="f17"/>
              </a:ahXY>
            </a:ahLst>
            <a:cxnLst>
              <a:cxn ang="3cd4">
                <a:pos x="hc" y="t"/>
              </a:cxn>
              <a:cxn ang="0">
                <a:pos x="r" y="vc"/>
              </a:cxn>
              <a:cxn ang="cd4">
                <a:pos x="hc" y="b"/>
              </a:cxn>
              <a:cxn ang="cd2">
                <a:pos x="l" y="vc"/>
              </a:cxn>
            </a:cxnLst>
            <a:rect l="f23" t="f20" r="f24" b="f19"/>
            <a:pathLst>
              <a:path w="21600" h="21600">
                <a:moveTo>
                  <a:pt x="f4" y="f6"/>
                </a:moveTo>
                <a:lnTo>
                  <a:pt x="f11" y="f4"/>
                </a:lnTo>
                <a:lnTo>
                  <a:pt x="f11" y="f12"/>
                </a:lnTo>
                <a:lnTo>
                  <a:pt x="f13" y="f12"/>
                </a:lnTo>
                <a:lnTo>
                  <a:pt x="f13" y="f4"/>
                </a:lnTo>
                <a:lnTo>
                  <a:pt x="f5" y="f6"/>
                </a:lnTo>
                <a:lnTo>
                  <a:pt x="f13" y="f5"/>
                </a:lnTo>
                <a:lnTo>
                  <a:pt x="f13" y="f14"/>
                </a:lnTo>
                <a:lnTo>
                  <a:pt x="f11" y="f14"/>
                </a:lnTo>
                <a:lnTo>
                  <a:pt x="f11" y="f5"/>
                </a:lnTo>
                <a:close/>
              </a:path>
            </a:pathLst>
          </a:custGeom>
          <a:ln/>
        </p:spPr>
        <p:style>
          <a:lnRef idx="1">
            <a:schemeClr val="accent2"/>
          </a:lnRef>
          <a:fillRef idx="2">
            <a:schemeClr val="accent2"/>
          </a:fillRef>
          <a:effectRef idx="1">
            <a:schemeClr val="accent2"/>
          </a:effectRef>
          <a:fontRef idx="minor">
            <a:schemeClr val="dk1"/>
          </a:fontRef>
        </p:style>
        <p:txBody>
          <a:bodyPr vert="horz" wrap="none" lIns="90000" tIns="45000" rIns="90000" bIns="45000" anchor="ctr" anchorCtr="0" compatLnSpc="0"/>
          <a:lstStyle/>
          <a:p>
            <a:pPr defTabSz="457200" hangingPunct="0"/>
            <a:endParaRPr lang="en-GB">
              <a:solidFill>
                <a:prstClr val="black"/>
              </a:solidFill>
              <a:latin typeface="Arial" pitchFamily="18"/>
              <a:ea typeface="Microsoft YaHei" pitchFamily="2"/>
              <a:cs typeface="Mangal" pitchFamily="2"/>
            </a:endParaRPr>
          </a:p>
        </p:txBody>
      </p:sp>
      <p:sp>
        <p:nvSpPr>
          <p:cNvPr id="24" name="ZoneTexte 23"/>
          <p:cNvSpPr txBox="1"/>
          <p:nvPr/>
        </p:nvSpPr>
        <p:spPr>
          <a:xfrm>
            <a:off x="848013" y="6370679"/>
            <a:ext cx="7807522" cy="461665"/>
          </a:xfrm>
          <a:prstGeom prst="rect">
            <a:avLst/>
          </a:prstGeom>
          <a:noFill/>
        </p:spPr>
        <p:txBody>
          <a:bodyPr wrap="none" rtlCol="0">
            <a:spAutoFit/>
          </a:bodyPr>
          <a:lstStyle/>
          <a:p>
            <a:pPr defTabSz="457200"/>
            <a:r>
              <a:rPr lang="it-IT" sz="1200" dirty="0">
                <a:solidFill>
                  <a:srgbClr val="FFFFFF"/>
                </a:solidFill>
                <a:ea typeface="Microsoft YaHei" pitchFamily="2"/>
                <a:cs typeface="Times New Roman" pitchFamily="18"/>
              </a:rPr>
              <a:t>D'Amato G, et al, .</a:t>
            </a:r>
            <a:r>
              <a:rPr lang="en-US" sz="1200" dirty="0" err="1">
                <a:solidFill>
                  <a:srgbClr val="FFFFFF"/>
                </a:solidFill>
                <a:ea typeface="Microsoft YaHei" pitchFamily="2"/>
                <a:cs typeface="Times New Roman" pitchFamily="18"/>
              </a:rPr>
              <a:t>Multidiscip</a:t>
            </a:r>
            <a:r>
              <a:rPr lang="en-US" sz="1200" dirty="0">
                <a:solidFill>
                  <a:srgbClr val="FFFFFF"/>
                </a:solidFill>
                <a:ea typeface="Microsoft YaHei" pitchFamily="2"/>
                <a:cs typeface="Times New Roman" pitchFamily="18"/>
              </a:rPr>
              <a:t> </a:t>
            </a:r>
            <a:r>
              <a:rPr lang="en-US" sz="1200" dirty="0" err="1">
                <a:solidFill>
                  <a:srgbClr val="FFFFFF"/>
                </a:solidFill>
                <a:ea typeface="Microsoft YaHei" pitchFamily="2"/>
                <a:cs typeface="Times New Roman" pitchFamily="18"/>
              </a:rPr>
              <a:t>Respir</a:t>
            </a:r>
            <a:r>
              <a:rPr lang="en-US" sz="1200" dirty="0">
                <a:solidFill>
                  <a:srgbClr val="FFFFFF"/>
                </a:solidFill>
                <a:ea typeface="Microsoft YaHei" pitchFamily="2"/>
                <a:cs typeface="Times New Roman" pitchFamily="18"/>
              </a:rPr>
              <a:t> Med. 2015 Dec 22;10:39. </a:t>
            </a:r>
            <a:r>
              <a:rPr lang="en-US" sz="1200" dirty="0" err="1">
                <a:solidFill>
                  <a:srgbClr val="FFFFFF"/>
                </a:solidFill>
                <a:ea typeface="Microsoft YaHei" pitchFamily="2"/>
                <a:cs typeface="Times New Roman" pitchFamily="18"/>
              </a:rPr>
              <a:t>doi</a:t>
            </a:r>
            <a:r>
              <a:rPr lang="en-US" sz="1200" dirty="0">
                <a:solidFill>
                  <a:srgbClr val="FFFFFF"/>
                </a:solidFill>
                <a:ea typeface="Microsoft YaHei" pitchFamily="2"/>
                <a:cs typeface="Times New Roman" pitchFamily="18"/>
              </a:rPr>
              <a:t>: 10.1186/s40248-015-0036-x. </a:t>
            </a:r>
            <a:r>
              <a:rPr lang="en-US" sz="1200" dirty="0" err="1">
                <a:solidFill>
                  <a:srgbClr val="FFFFFF"/>
                </a:solidFill>
                <a:ea typeface="Microsoft YaHei" pitchFamily="2"/>
                <a:cs typeface="Times New Roman" pitchFamily="18"/>
              </a:rPr>
              <a:t>eCollection</a:t>
            </a:r>
            <a:r>
              <a:rPr lang="en-US" sz="1200" dirty="0">
                <a:solidFill>
                  <a:srgbClr val="FFFFFF"/>
                </a:solidFill>
                <a:ea typeface="Microsoft YaHei" pitchFamily="2"/>
                <a:cs typeface="Times New Roman" pitchFamily="18"/>
              </a:rPr>
              <a:t> 2015. </a:t>
            </a:r>
            <a:r>
              <a:rPr lang="it-IT" sz="1200" dirty="0">
                <a:solidFill>
                  <a:srgbClr val="FFFFFF"/>
                </a:solidFill>
                <a:ea typeface="Microsoft YaHei" pitchFamily="2"/>
                <a:cs typeface="Times New Roman" pitchFamily="18"/>
              </a:rPr>
              <a:t>Review.</a:t>
            </a:r>
            <a:endParaRPr lang="fr-FR" sz="1200" dirty="0">
              <a:solidFill>
                <a:srgbClr val="FFFFFF"/>
              </a:solidFill>
              <a:ea typeface="Microsoft YaHei" pitchFamily="2"/>
              <a:cs typeface="Times New Roman" pitchFamily="18"/>
            </a:endParaRPr>
          </a:p>
          <a:p>
            <a:pPr defTabSz="457200"/>
            <a:endParaRPr lang="fr-FR" sz="1200" dirty="0">
              <a:solidFill>
                <a:srgbClr val="FFFFFF"/>
              </a:solidFill>
              <a:ea typeface="Microsoft YaHei" pitchFamily="2"/>
              <a:cs typeface="Times New Roman" pitchFamily="18"/>
            </a:endParaRPr>
          </a:p>
        </p:txBody>
      </p:sp>
    </p:spTree>
    <p:extLst>
      <p:ext uri="{BB962C8B-B14F-4D97-AF65-F5344CB8AC3E}">
        <p14:creationId xmlns:p14="http://schemas.microsoft.com/office/powerpoint/2010/main" val="2113998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853325" y="1148664"/>
            <a:ext cx="7601744" cy="5028484"/>
          </a:xfrm>
          <a:prstGeom prst="rect">
            <a:avLst/>
          </a:prstGeom>
        </p:spPr>
      </p:pic>
      <p:sp>
        <p:nvSpPr>
          <p:cNvPr id="3" name="Rectangle 2"/>
          <p:cNvSpPr/>
          <p:nvPr/>
        </p:nvSpPr>
        <p:spPr>
          <a:xfrm>
            <a:off x="2172046" y="5903893"/>
            <a:ext cx="6420808" cy="954107"/>
          </a:xfrm>
          <a:prstGeom prst="rect">
            <a:avLst/>
          </a:prstGeom>
        </p:spPr>
        <p:txBody>
          <a:bodyPr wrap="square">
            <a:spAutoFit/>
          </a:bodyPr>
          <a:lstStyle/>
          <a:p>
            <a:pPr defTabSz="457200"/>
            <a:endParaRPr lang="en-US" sz="2800" dirty="0">
              <a:solidFill>
                <a:prstClr val="white"/>
              </a:solidFill>
            </a:endParaRPr>
          </a:p>
          <a:p>
            <a:pPr defTabSz="457200"/>
            <a:r>
              <a:rPr lang="en-US" sz="2800" dirty="0" err="1">
                <a:solidFill>
                  <a:prstClr val="white"/>
                </a:solidFill>
              </a:rPr>
              <a:t>Clin</a:t>
            </a:r>
            <a:r>
              <a:rPr lang="en-US" sz="2800" dirty="0">
                <a:solidFill>
                  <a:prstClr val="white"/>
                </a:solidFill>
              </a:rPr>
              <a:t> Exp Allergy. 2000;30(6):891-899.</a:t>
            </a:r>
          </a:p>
        </p:txBody>
      </p:sp>
    </p:spTree>
    <p:extLst>
      <p:ext uri="{BB962C8B-B14F-4D97-AF65-F5344CB8AC3E}">
        <p14:creationId xmlns:p14="http://schemas.microsoft.com/office/powerpoint/2010/main" val="298051674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88099" y="2258034"/>
            <a:ext cx="8430016" cy="2520950"/>
          </a:xfrm>
          <a:prstGeom prst="rect">
            <a:avLst/>
          </a:prstGeom>
        </p:spPr>
      </p:pic>
      <p:sp>
        <p:nvSpPr>
          <p:cNvPr id="3" name="Rectangle 2"/>
          <p:cNvSpPr/>
          <p:nvPr/>
        </p:nvSpPr>
        <p:spPr>
          <a:xfrm>
            <a:off x="1833844" y="5223041"/>
            <a:ext cx="6420808" cy="954107"/>
          </a:xfrm>
          <a:prstGeom prst="rect">
            <a:avLst/>
          </a:prstGeom>
        </p:spPr>
        <p:txBody>
          <a:bodyPr wrap="square">
            <a:spAutoFit/>
          </a:bodyPr>
          <a:lstStyle/>
          <a:p>
            <a:pPr defTabSz="457200"/>
            <a:endParaRPr lang="en-US" sz="2800" dirty="0">
              <a:solidFill>
                <a:prstClr val="white"/>
              </a:solidFill>
            </a:endParaRPr>
          </a:p>
          <a:p>
            <a:pPr defTabSz="457200"/>
            <a:r>
              <a:rPr lang="en-US" sz="2800" dirty="0" err="1">
                <a:solidFill>
                  <a:prstClr val="white"/>
                </a:solidFill>
              </a:rPr>
              <a:t>Clin</a:t>
            </a:r>
            <a:r>
              <a:rPr lang="en-US" sz="2800" dirty="0">
                <a:solidFill>
                  <a:prstClr val="white"/>
                </a:solidFill>
              </a:rPr>
              <a:t> Exp Allergy. 2000;30(6):891-899.</a:t>
            </a:r>
          </a:p>
        </p:txBody>
      </p:sp>
    </p:spTree>
    <p:extLst>
      <p:ext uri="{BB962C8B-B14F-4D97-AF65-F5344CB8AC3E}">
        <p14:creationId xmlns:p14="http://schemas.microsoft.com/office/powerpoint/2010/main" val="11800877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80953"/>
            <a:ext cx="9144001" cy="2160240"/>
          </a:xfrm>
          <a:prstGeom prst="rect">
            <a:avLst/>
          </a:prstGeom>
        </p:spPr>
      </p:pic>
      <p:sp>
        <p:nvSpPr>
          <p:cNvPr id="2" name="Rectangle 1"/>
          <p:cNvSpPr/>
          <p:nvPr/>
        </p:nvSpPr>
        <p:spPr>
          <a:xfrm>
            <a:off x="948012" y="4480226"/>
            <a:ext cx="7247975" cy="523220"/>
          </a:xfrm>
          <a:prstGeom prst="rect">
            <a:avLst/>
          </a:prstGeom>
        </p:spPr>
        <p:txBody>
          <a:bodyPr wrap="square">
            <a:spAutoFit/>
          </a:bodyPr>
          <a:lstStyle/>
          <a:p>
            <a:pPr defTabSz="457200"/>
            <a:r>
              <a:rPr lang="en-US" sz="2800" dirty="0">
                <a:solidFill>
                  <a:prstClr val="white"/>
                </a:solidFill>
              </a:rPr>
              <a:t>Otolaryngol Head Neck Surg. 2003;129(1):16-23.</a:t>
            </a:r>
          </a:p>
        </p:txBody>
      </p:sp>
    </p:spTree>
    <p:extLst>
      <p:ext uri="{BB962C8B-B14F-4D97-AF65-F5344CB8AC3E}">
        <p14:creationId xmlns:p14="http://schemas.microsoft.com/office/powerpoint/2010/main" val="21491723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345232" y="1688549"/>
            <a:ext cx="8197519" cy="4424153"/>
          </a:xfrm>
          <a:prstGeom prst="rect">
            <a:avLst/>
          </a:prstGeom>
        </p:spPr>
      </p:pic>
      <p:sp>
        <p:nvSpPr>
          <p:cNvPr id="3" name="Rectangle 2"/>
          <p:cNvSpPr/>
          <p:nvPr/>
        </p:nvSpPr>
        <p:spPr>
          <a:xfrm>
            <a:off x="1833844" y="5700094"/>
            <a:ext cx="6420808" cy="954107"/>
          </a:xfrm>
          <a:prstGeom prst="rect">
            <a:avLst/>
          </a:prstGeom>
        </p:spPr>
        <p:txBody>
          <a:bodyPr wrap="square">
            <a:spAutoFit/>
          </a:bodyPr>
          <a:lstStyle/>
          <a:p>
            <a:pPr defTabSz="457200"/>
            <a:endParaRPr lang="en-US" sz="2800" dirty="0">
              <a:solidFill>
                <a:prstClr val="white"/>
              </a:solidFill>
            </a:endParaRPr>
          </a:p>
          <a:p>
            <a:pPr defTabSz="457200"/>
            <a:r>
              <a:rPr lang="en-US" sz="2800" dirty="0" err="1">
                <a:solidFill>
                  <a:prstClr val="white"/>
                </a:solidFill>
              </a:rPr>
              <a:t>Clin</a:t>
            </a:r>
            <a:r>
              <a:rPr lang="en-US" sz="2800" dirty="0">
                <a:solidFill>
                  <a:prstClr val="white"/>
                </a:solidFill>
              </a:rPr>
              <a:t> Exp Allergy. 2000;30(6):891-899.</a:t>
            </a:r>
          </a:p>
        </p:txBody>
      </p:sp>
    </p:spTree>
    <p:extLst>
      <p:ext uri="{BB962C8B-B14F-4D97-AF65-F5344CB8AC3E}">
        <p14:creationId xmlns:p14="http://schemas.microsoft.com/office/powerpoint/2010/main" val="3876731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67106"/>
            <a:ext cx="9145429" cy="1732547"/>
          </a:xfrm>
          <a:prstGeom prst="rect">
            <a:avLst/>
          </a:prstGeom>
        </p:spPr>
      </p:pic>
      <p:sp>
        <p:nvSpPr>
          <p:cNvPr id="2" name="Rectangle 1"/>
          <p:cNvSpPr/>
          <p:nvPr/>
        </p:nvSpPr>
        <p:spPr>
          <a:xfrm>
            <a:off x="734694" y="3306871"/>
            <a:ext cx="7701091" cy="954107"/>
          </a:xfrm>
          <a:prstGeom prst="rect">
            <a:avLst/>
          </a:prstGeom>
        </p:spPr>
        <p:txBody>
          <a:bodyPr wrap="square">
            <a:spAutoFit/>
          </a:bodyPr>
          <a:lstStyle/>
          <a:p>
            <a:pPr defTabSz="457200"/>
            <a:endParaRPr lang="en-US" sz="2800" b="1" dirty="0">
              <a:solidFill>
                <a:prstClr val="white"/>
              </a:solidFill>
            </a:endParaRPr>
          </a:p>
          <a:p>
            <a:pPr defTabSz="457200"/>
            <a:r>
              <a:rPr lang="en-US" sz="2800" dirty="0">
                <a:solidFill>
                  <a:prstClr val="white"/>
                </a:solidFill>
              </a:rPr>
              <a:t>Ann Allergy Asthma </a:t>
            </a:r>
            <a:r>
              <a:rPr lang="en-US" sz="2800" dirty="0" err="1">
                <a:solidFill>
                  <a:prstClr val="white"/>
                </a:solidFill>
              </a:rPr>
              <a:t>Immunol</a:t>
            </a:r>
            <a:r>
              <a:rPr lang="en-US" sz="2800" dirty="0">
                <a:solidFill>
                  <a:prstClr val="white"/>
                </a:solidFill>
              </a:rPr>
              <a:t>. 2000;84(5):533-538.</a:t>
            </a:r>
          </a:p>
        </p:txBody>
      </p:sp>
    </p:spTree>
    <p:extLst>
      <p:ext uri="{BB962C8B-B14F-4D97-AF65-F5344CB8AC3E}">
        <p14:creationId xmlns:p14="http://schemas.microsoft.com/office/powerpoint/2010/main" val="24553317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338201" y="538039"/>
            <a:ext cx="8542751" cy="5321283"/>
          </a:xfrm>
          <a:prstGeom prst="rect">
            <a:avLst/>
          </a:prstGeom>
        </p:spPr>
      </p:pic>
      <p:sp>
        <p:nvSpPr>
          <p:cNvPr id="3" name="Rectangle 2"/>
          <p:cNvSpPr/>
          <p:nvPr/>
        </p:nvSpPr>
        <p:spPr>
          <a:xfrm>
            <a:off x="1568171" y="5724394"/>
            <a:ext cx="6908104" cy="707886"/>
          </a:xfrm>
          <a:prstGeom prst="rect">
            <a:avLst/>
          </a:prstGeom>
        </p:spPr>
        <p:txBody>
          <a:bodyPr wrap="square">
            <a:spAutoFit/>
          </a:bodyPr>
          <a:lstStyle/>
          <a:p>
            <a:pPr defTabSz="457200"/>
            <a:endParaRPr lang="en-US" sz="2000" dirty="0">
              <a:solidFill>
                <a:prstClr val="white"/>
              </a:solidFill>
            </a:endParaRPr>
          </a:p>
          <a:p>
            <a:pPr defTabSz="457200"/>
            <a:r>
              <a:rPr lang="en-US" sz="2000" dirty="0">
                <a:solidFill>
                  <a:prstClr val="white"/>
                </a:solidFill>
              </a:rPr>
              <a:t>Ann Allergy Asthma </a:t>
            </a:r>
            <a:r>
              <a:rPr lang="en-US" sz="2000" dirty="0" err="1">
                <a:solidFill>
                  <a:prstClr val="white"/>
                </a:solidFill>
              </a:rPr>
              <a:t>Immunol</a:t>
            </a:r>
            <a:r>
              <a:rPr lang="en-US" sz="2000" dirty="0">
                <a:solidFill>
                  <a:prstClr val="white"/>
                </a:solidFill>
              </a:rPr>
              <a:t>. 2000;84(5):533-538.</a:t>
            </a:r>
          </a:p>
        </p:txBody>
      </p:sp>
    </p:spTree>
    <p:extLst>
      <p:ext uri="{BB962C8B-B14F-4D97-AF65-F5344CB8AC3E}">
        <p14:creationId xmlns:p14="http://schemas.microsoft.com/office/powerpoint/2010/main" val="36227405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0" y="-1934"/>
            <a:ext cx="9144000" cy="860877"/>
          </a:xfrm>
        </p:spPr>
        <p:txBody>
          <a:bodyPr>
            <a:noAutofit/>
          </a:bodyPr>
          <a:lstStyle/>
          <a:p>
            <a:r>
              <a:rPr lang="en-US" altLang="en-US" sz="3300" b="1" dirty="0"/>
              <a:t>Sedating Antihistamines Impair Learning in Pediatric Patients</a:t>
            </a:r>
          </a:p>
        </p:txBody>
      </p:sp>
      <p:sp>
        <p:nvSpPr>
          <p:cNvPr id="87045" name="Text Box 5"/>
          <p:cNvSpPr txBox="1">
            <a:spLocks noChangeArrowheads="1"/>
          </p:cNvSpPr>
          <p:nvPr/>
        </p:nvSpPr>
        <p:spPr bwMode="auto">
          <a:xfrm>
            <a:off x="87006" y="5622043"/>
            <a:ext cx="905699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60325" indent="-60325" defTabSz="935038">
              <a:defRPr>
                <a:solidFill>
                  <a:schemeClr val="tx1"/>
                </a:solidFill>
                <a:latin typeface="Arial" pitchFamily="34" charset="0"/>
              </a:defRPr>
            </a:lvl1pPr>
            <a:lvl2pPr marL="468313" defTabSz="935038">
              <a:defRPr>
                <a:solidFill>
                  <a:schemeClr val="tx1"/>
                </a:solidFill>
                <a:latin typeface="Arial" pitchFamily="34" charset="0"/>
              </a:defRPr>
            </a:lvl2pPr>
            <a:lvl3pPr marL="935038" defTabSz="935038">
              <a:defRPr>
                <a:solidFill>
                  <a:schemeClr val="tx1"/>
                </a:solidFill>
                <a:latin typeface="Arial" pitchFamily="34" charset="0"/>
              </a:defRPr>
            </a:lvl3pPr>
            <a:lvl4pPr marL="1403350" defTabSz="935038">
              <a:defRPr>
                <a:solidFill>
                  <a:schemeClr val="tx1"/>
                </a:solidFill>
                <a:latin typeface="Arial" pitchFamily="34" charset="0"/>
              </a:defRPr>
            </a:lvl4pPr>
            <a:lvl5pPr marL="1870075" defTabSz="935038">
              <a:defRPr>
                <a:solidFill>
                  <a:schemeClr val="tx1"/>
                </a:solidFill>
                <a:latin typeface="Arial" pitchFamily="34" charset="0"/>
              </a:defRPr>
            </a:lvl5pPr>
            <a:lvl6pPr marL="2327275" defTabSz="935038" fontAlgn="base">
              <a:spcBef>
                <a:spcPct val="0"/>
              </a:spcBef>
              <a:spcAft>
                <a:spcPct val="0"/>
              </a:spcAft>
              <a:defRPr>
                <a:solidFill>
                  <a:schemeClr val="tx1"/>
                </a:solidFill>
                <a:latin typeface="Arial" pitchFamily="34" charset="0"/>
              </a:defRPr>
            </a:lvl6pPr>
            <a:lvl7pPr marL="2784475" defTabSz="935038" fontAlgn="base">
              <a:spcBef>
                <a:spcPct val="0"/>
              </a:spcBef>
              <a:spcAft>
                <a:spcPct val="0"/>
              </a:spcAft>
              <a:defRPr>
                <a:solidFill>
                  <a:schemeClr val="tx1"/>
                </a:solidFill>
                <a:latin typeface="Arial" pitchFamily="34" charset="0"/>
              </a:defRPr>
            </a:lvl7pPr>
            <a:lvl8pPr marL="3241675" defTabSz="935038" fontAlgn="base">
              <a:spcBef>
                <a:spcPct val="0"/>
              </a:spcBef>
              <a:spcAft>
                <a:spcPct val="0"/>
              </a:spcAft>
              <a:defRPr>
                <a:solidFill>
                  <a:schemeClr val="tx1"/>
                </a:solidFill>
                <a:latin typeface="Arial" pitchFamily="34" charset="0"/>
              </a:defRPr>
            </a:lvl8pPr>
            <a:lvl9pPr marL="3698875" defTabSz="935038"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1600" b="1" dirty="0">
                <a:solidFill>
                  <a:srgbClr val="FFFFFF"/>
                </a:solidFill>
                <a:latin typeface="Calibri"/>
                <a:ea typeface="MS PGothic" pitchFamily="34" charset="-128"/>
              </a:rPr>
              <a:t>*</a:t>
            </a:r>
            <a:r>
              <a:rPr lang="en-US" altLang="en-US" sz="1600" b="1" i="1" dirty="0">
                <a:solidFill>
                  <a:srgbClr val="FFFFFF"/>
                </a:solidFill>
                <a:latin typeface="Calibri"/>
                <a:ea typeface="MS PGothic" pitchFamily="34" charset="-128"/>
              </a:rPr>
              <a:t>P</a:t>
            </a:r>
            <a:r>
              <a:rPr lang="en-US" altLang="en-US" sz="1600" b="1" dirty="0">
                <a:solidFill>
                  <a:srgbClr val="FFFFFF"/>
                </a:solidFill>
                <a:latin typeface="Calibri"/>
                <a:ea typeface="MS PGothic" pitchFamily="34" charset="-128"/>
              </a:rPr>
              <a:t>=0.007</a:t>
            </a:r>
            <a:r>
              <a:rPr lang="en-US" altLang="en-US" sz="1600" dirty="0">
                <a:solidFill>
                  <a:srgbClr val="FFFFFF"/>
                </a:solidFill>
                <a:latin typeface="Calibri"/>
                <a:ea typeface="MS PGothic" pitchFamily="34" charset="-128"/>
              </a:rPr>
              <a:t> vs healthy controls.</a:t>
            </a:r>
          </a:p>
          <a:p>
            <a:pPr fontAlgn="base">
              <a:spcBef>
                <a:spcPct val="0"/>
              </a:spcBef>
              <a:spcAft>
                <a:spcPct val="0"/>
              </a:spcAft>
            </a:pPr>
            <a:r>
              <a:rPr lang="en-US" altLang="en-US" sz="1600" b="1" baseline="30000" dirty="0">
                <a:solidFill>
                  <a:srgbClr val="FFFFFF"/>
                </a:solidFill>
                <a:latin typeface="Calibri"/>
                <a:ea typeface="MS PGothic" pitchFamily="34" charset="-128"/>
                <a:cs typeface="Arial" pitchFamily="34" charset="0"/>
              </a:rPr>
              <a:t>†</a:t>
            </a:r>
            <a:r>
              <a:rPr lang="en-US" altLang="en-US" sz="1600" b="1" i="1" dirty="0">
                <a:solidFill>
                  <a:srgbClr val="FFFFFF"/>
                </a:solidFill>
                <a:latin typeface="Calibri"/>
                <a:ea typeface="MS PGothic" pitchFamily="34" charset="-128"/>
              </a:rPr>
              <a:t>P</a:t>
            </a:r>
            <a:r>
              <a:rPr lang="en-US" altLang="en-US" sz="1600" b="1" dirty="0">
                <a:solidFill>
                  <a:srgbClr val="FFFFFF"/>
                </a:solidFill>
                <a:latin typeface="Calibri"/>
                <a:ea typeface="MS PGothic" pitchFamily="34" charset="-128"/>
              </a:rPr>
              <a:t>=0.002</a:t>
            </a:r>
            <a:r>
              <a:rPr lang="en-US" altLang="en-US" sz="1600" dirty="0">
                <a:solidFill>
                  <a:srgbClr val="FFFFFF"/>
                </a:solidFill>
                <a:latin typeface="Calibri"/>
                <a:ea typeface="MS PGothic" pitchFamily="34" charset="-128"/>
              </a:rPr>
              <a:t> vs healthy controls.</a:t>
            </a:r>
            <a:endParaRPr lang="en-US" altLang="en-US" sz="1600" dirty="0">
              <a:solidFill>
                <a:srgbClr val="FFFFFF"/>
              </a:solidFill>
              <a:effectLst>
                <a:outerShdw blurRad="38100" dist="38100" dir="2700000" algn="tl">
                  <a:srgbClr val="000000"/>
                </a:outerShdw>
              </a:effectLst>
              <a:latin typeface="Calibri"/>
              <a:ea typeface="MS PGothic" pitchFamily="34" charset="-128"/>
            </a:endParaRPr>
          </a:p>
          <a:p>
            <a:pPr eaLnBrk="0" fontAlgn="base" hangingPunct="0">
              <a:spcBef>
                <a:spcPct val="25000"/>
              </a:spcBef>
              <a:spcAft>
                <a:spcPct val="0"/>
              </a:spcAft>
            </a:pPr>
            <a:r>
              <a:rPr lang="en-US" altLang="en-US" sz="1600" dirty="0">
                <a:solidFill>
                  <a:srgbClr val="FFFFFF"/>
                </a:solidFill>
                <a:effectLst>
                  <a:outerShdw blurRad="38100" dist="38100" dir="2700000" algn="tl">
                    <a:srgbClr val="000000"/>
                  </a:outerShdw>
                </a:effectLst>
                <a:latin typeface="Calibri"/>
                <a:ea typeface="MS PGothic" pitchFamily="34" charset="-128"/>
              </a:rPr>
              <a:t>	</a:t>
            </a:r>
            <a:r>
              <a:rPr lang="en-US" altLang="en-US" sz="1600" dirty="0" smtClean="0">
                <a:solidFill>
                  <a:srgbClr val="FFFFFF"/>
                </a:solidFill>
                <a:effectLst>
                  <a:outerShdw blurRad="38100" dist="38100" dir="2700000" algn="tl">
                    <a:srgbClr val="000000"/>
                  </a:outerShdw>
                </a:effectLst>
                <a:latin typeface="Calibri"/>
                <a:ea typeface="MS PGothic" pitchFamily="34" charset="-128"/>
              </a:rPr>
              <a:t>                                                                   </a:t>
            </a:r>
            <a:r>
              <a:rPr lang="en-US" altLang="en-US" sz="2000" dirty="0" err="1" smtClean="0">
                <a:solidFill>
                  <a:srgbClr val="FFFFFF"/>
                </a:solidFill>
                <a:latin typeface="Calibri"/>
                <a:ea typeface="MS PGothic" pitchFamily="34" charset="-128"/>
              </a:rPr>
              <a:t>Vuurman</a:t>
            </a:r>
            <a:r>
              <a:rPr lang="en-US" altLang="en-US" sz="2000" dirty="0" smtClean="0">
                <a:solidFill>
                  <a:srgbClr val="FFFFFF"/>
                </a:solidFill>
                <a:latin typeface="Calibri"/>
                <a:ea typeface="MS PGothic" pitchFamily="34" charset="-128"/>
              </a:rPr>
              <a:t> </a:t>
            </a:r>
            <a:r>
              <a:rPr lang="en-US" altLang="en-US" sz="2000" dirty="0">
                <a:solidFill>
                  <a:srgbClr val="FFFFFF"/>
                </a:solidFill>
                <a:latin typeface="Calibri"/>
                <a:ea typeface="MS PGothic" pitchFamily="34" charset="-128"/>
              </a:rPr>
              <a:t>et al. Ann Allergy. 1993;71:121.</a:t>
            </a:r>
          </a:p>
        </p:txBody>
      </p:sp>
      <p:grpSp>
        <p:nvGrpSpPr>
          <p:cNvPr id="2" name="Group 1"/>
          <p:cNvGrpSpPr/>
          <p:nvPr/>
        </p:nvGrpSpPr>
        <p:grpSpPr>
          <a:xfrm>
            <a:off x="143151" y="1767748"/>
            <a:ext cx="8811530" cy="3406369"/>
            <a:chOff x="180072" y="2228850"/>
            <a:chExt cx="8811530" cy="3103458"/>
          </a:xfrm>
        </p:grpSpPr>
        <p:sp>
          <p:nvSpPr>
            <p:cNvPr id="87044" name="Text Box 4"/>
            <p:cNvSpPr txBox="1">
              <a:spLocks noChangeArrowheads="1"/>
            </p:cNvSpPr>
            <p:nvPr/>
          </p:nvSpPr>
          <p:spPr bwMode="auto">
            <a:xfrm>
              <a:off x="1219201" y="2228850"/>
              <a:ext cx="7749173" cy="42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r>
                <a:rPr lang="en-US" altLang="en-US" sz="2400" b="1" dirty="0">
                  <a:solidFill>
                    <a:srgbClr val="FFFFFF"/>
                  </a:solidFill>
                  <a:ea typeface="MS PGothic" pitchFamily="34" charset="-128"/>
                </a:rPr>
                <a:t>Mean Learning Scores in Children 10-12 Years of Age (N=73</a:t>
              </a:r>
              <a:r>
                <a:rPr lang="en-US" altLang="en-US" b="1" dirty="0">
                  <a:solidFill>
                    <a:srgbClr val="FFFFFF"/>
                  </a:solidFill>
                  <a:ea typeface="MS PGothic" pitchFamily="34" charset="-128"/>
                </a:rPr>
                <a:t>)</a:t>
              </a:r>
            </a:p>
          </p:txBody>
        </p:sp>
        <p:sp>
          <p:nvSpPr>
            <p:cNvPr id="87046" name="Text Box 6"/>
            <p:cNvSpPr txBox="1">
              <a:spLocks noChangeArrowheads="1"/>
            </p:cNvSpPr>
            <p:nvPr/>
          </p:nvSpPr>
          <p:spPr bwMode="auto">
            <a:xfrm>
              <a:off x="5588001" y="4743451"/>
              <a:ext cx="936475" cy="33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r>
                <a:rPr lang="en-US" altLang="en-US" b="1">
                  <a:solidFill>
                    <a:srgbClr val="FFFFFF"/>
                  </a:solidFill>
                  <a:ea typeface="MS PGothic" pitchFamily="34" charset="-128"/>
                </a:rPr>
                <a:t>Placebo</a:t>
              </a:r>
            </a:p>
          </p:txBody>
        </p:sp>
        <p:sp>
          <p:nvSpPr>
            <p:cNvPr id="87047" name="Text Box 7"/>
            <p:cNvSpPr txBox="1">
              <a:spLocks noChangeArrowheads="1"/>
            </p:cNvSpPr>
            <p:nvPr/>
          </p:nvSpPr>
          <p:spPr bwMode="auto">
            <a:xfrm>
              <a:off x="3212362" y="4743452"/>
              <a:ext cx="2116028" cy="58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fontAlgn="base">
                <a:spcBef>
                  <a:spcPct val="0"/>
                </a:spcBef>
                <a:spcAft>
                  <a:spcPct val="0"/>
                </a:spcAft>
              </a:pPr>
              <a:r>
                <a:rPr lang="en-US" altLang="en-US" b="1">
                  <a:solidFill>
                    <a:srgbClr val="FFFFFF"/>
                  </a:solidFill>
                  <a:ea typeface="MS PGothic" pitchFamily="34" charset="-128"/>
                </a:rPr>
                <a:t>Loratadine</a:t>
              </a:r>
            </a:p>
            <a:p>
              <a:pPr algn="ctr" defTabSz="457200" fontAlgn="base">
                <a:spcBef>
                  <a:spcPct val="0"/>
                </a:spcBef>
                <a:spcAft>
                  <a:spcPct val="0"/>
                </a:spcAft>
              </a:pPr>
              <a:r>
                <a:rPr lang="en-US" altLang="en-US" b="1">
                  <a:solidFill>
                    <a:srgbClr val="FFFFFF"/>
                  </a:solidFill>
                  <a:ea typeface="MS PGothic" pitchFamily="34" charset="-128"/>
                </a:rPr>
                <a:t>10 mL syrup (10 mg)</a:t>
              </a:r>
            </a:p>
          </p:txBody>
        </p:sp>
        <p:sp>
          <p:nvSpPr>
            <p:cNvPr id="87048" name="Text Box 8"/>
            <p:cNvSpPr txBox="1">
              <a:spLocks noChangeArrowheads="1"/>
            </p:cNvSpPr>
            <p:nvPr/>
          </p:nvSpPr>
          <p:spPr bwMode="auto">
            <a:xfrm>
              <a:off x="7063278" y="4743452"/>
              <a:ext cx="1894494" cy="58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fontAlgn="base">
                <a:spcBef>
                  <a:spcPct val="0"/>
                </a:spcBef>
                <a:spcAft>
                  <a:spcPct val="0"/>
                </a:spcAft>
              </a:pPr>
              <a:r>
                <a:rPr lang="en-US" altLang="en-US" b="1">
                  <a:solidFill>
                    <a:srgbClr val="FFFFFF"/>
                  </a:solidFill>
                  <a:ea typeface="MS PGothic" pitchFamily="34" charset="-128"/>
                </a:rPr>
                <a:t>Diphenhydramine</a:t>
              </a:r>
            </a:p>
            <a:p>
              <a:pPr algn="ctr" defTabSz="457200" fontAlgn="base">
                <a:spcBef>
                  <a:spcPct val="0"/>
                </a:spcBef>
                <a:spcAft>
                  <a:spcPct val="0"/>
                </a:spcAft>
              </a:pPr>
              <a:r>
                <a:rPr lang="en-US" altLang="en-US" b="1">
                  <a:solidFill>
                    <a:srgbClr val="FFFFFF"/>
                  </a:solidFill>
                  <a:ea typeface="MS PGothic" pitchFamily="34" charset="-128"/>
                </a:rPr>
                <a:t>25 mg</a:t>
              </a:r>
            </a:p>
          </p:txBody>
        </p:sp>
        <p:sp>
          <p:nvSpPr>
            <p:cNvPr id="87049" name="Text Box 9"/>
            <p:cNvSpPr txBox="1">
              <a:spLocks noChangeArrowheads="1"/>
            </p:cNvSpPr>
            <p:nvPr/>
          </p:nvSpPr>
          <p:spPr bwMode="auto">
            <a:xfrm rot="16200000">
              <a:off x="-587375" y="3443973"/>
              <a:ext cx="2181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0"/>
                </a:spcBef>
                <a:spcAft>
                  <a:spcPct val="0"/>
                </a:spcAft>
              </a:pPr>
              <a:r>
                <a:rPr lang="en-US" altLang="en-US" b="1">
                  <a:solidFill>
                    <a:srgbClr val="FFFFFF"/>
                  </a:solidFill>
                  <a:ea typeface="MS PGothic" pitchFamily="34" charset="-128"/>
                </a:rPr>
                <a:t>Composite learning</a:t>
              </a:r>
              <a:r>
                <a:rPr lang="en-US" altLang="en-US" b="1">
                  <a:solidFill>
                    <a:srgbClr val="000000"/>
                  </a:solidFill>
                  <a:ea typeface="MS PGothic" pitchFamily="34" charset="-128"/>
                </a:rPr>
                <a:t> </a:t>
              </a:r>
              <a:r>
                <a:rPr lang="en-US" altLang="en-US" b="1">
                  <a:solidFill>
                    <a:srgbClr val="FFFFFF"/>
                  </a:solidFill>
                  <a:ea typeface="MS PGothic" pitchFamily="34" charset="-128"/>
                </a:rPr>
                <a:t>score</a:t>
              </a:r>
              <a:r>
                <a:rPr lang="en-US" altLang="en-US" b="1">
                  <a:solidFill>
                    <a:srgbClr val="FFFFFF"/>
                  </a:solidFill>
                  <a:ea typeface="MS PGothic" pitchFamily="34" charset="-128"/>
                  <a:cs typeface="Arial" pitchFamily="34" charset="0"/>
                </a:rPr>
                <a:t> (%)</a:t>
              </a:r>
            </a:p>
          </p:txBody>
        </p:sp>
        <p:sp>
          <p:nvSpPr>
            <p:cNvPr id="87050" name="Text Box 10"/>
            <p:cNvSpPr txBox="1">
              <a:spLocks noChangeArrowheads="1"/>
            </p:cNvSpPr>
            <p:nvPr/>
          </p:nvSpPr>
          <p:spPr bwMode="auto">
            <a:xfrm>
              <a:off x="1913562" y="4743452"/>
              <a:ext cx="954428" cy="58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fontAlgn="base">
                <a:spcBef>
                  <a:spcPct val="0"/>
                </a:spcBef>
                <a:spcAft>
                  <a:spcPct val="0"/>
                </a:spcAft>
              </a:pPr>
              <a:r>
                <a:rPr lang="en-US" altLang="en-US" b="1">
                  <a:solidFill>
                    <a:srgbClr val="FFFFFF"/>
                  </a:solidFill>
                  <a:ea typeface="MS PGothic" pitchFamily="34" charset="-128"/>
                </a:rPr>
                <a:t>Healthy</a:t>
              </a:r>
            </a:p>
            <a:p>
              <a:pPr algn="ctr" defTabSz="457200" fontAlgn="base">
                <a:spcBef>
                  <a:spcPct val="0"/>
                </a:spcBef>
                <a:spcAft>
                  <a:spcPct val="0"/>
                </a:spcAft>
              </a:pPr>
              <a:r>
                <a:rPr lang="en-US" altLang="en-US" b="1">
                  <a:solidFill>
                    <a:srgbClr val="FFFFFF"/>
                  </a:solidFill>
                  <a:ea typeface="MS PGothic" pitchFamily="34" charset="-128"/>
                </a:rPr>
                <a:t>controls</a:t>
              </a:r>
            </a:p>
          </p:txBody>
        </p:sp>
        <p:sp>
          <p:nvSpPr>
            <p:cNvPr id="87051" name="Rectangle 11"/>
            <p:cNvSpPr>
              <a:spLocks noChangeArrowheads="1"/>
            </p:cNvSpPr>
            <p:nvPr/>
          </p:nvSpPr>
          <p:spPr bwMode="auto">
            <a:xfrm>
              <a:off x="7916864" y="4000501"/>
              <a:ext cx="76944" cy="16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itchFamily="34" charset="0"/>
                </a:defRPr>
              </a:lvl1pPr>
              <a:lvl2pPr marL="447675" defTabSz="893763">
                <a:defRPr>
                  <a:solidFill>
                    <a:schemeClr val="tx1"/>
                  </a:solidFill>
                  <a:latin typeface="Arial" pitchFamily="34" charset="0"/>
                </a:defRPr>
              </a:lvl2pPr>
              <a:lvl3pPr marL="893763" defTabSz="893763">
                <a:defRPr>
                  <a:solidFill>
                    <a:schemeClr val="tx1"/>
                  </a:solidFill>
                  <a:latin typeface="Arial" pitchFamily="34" charset="0"/>
                </a:defRPr>
              </a:lvl3pPr>
              <a:lvl4pPr marL="1341438" defTabSz="893763">
                <a:defRPr>
                  <a:solidFill>
                    <a:schemeClr val="tx1"/>
                  </a:solidFill>
                  <a:latin typeface="Arial" pitchFamily="34" charset="0"/>
                </a:defRPr>
              </a:lvl4pPr>
              <a:lvl5pPr marL="1787525" defTabSz="893763">
                <a:defRPr>
                  <a:solidFill>
                    <a:schemeClr val="tx1"/>
                  </a:solidFill>
                  <a:latin typeface="Arial" pitchFamily="34" charset="0"/>
                </a:defRPr>
              </a:lvl5pPr>
              <a:lvl6pPr marL="2244725" defTabSz="893763" fontAlgn="base">
                <a:spcBef>
                  <a:spcPct val="0"/>
                </a:spcBef>
                <a:spcAft>
                  <a:spcPct val="0"/>
                </a:spcAft>
                <a:defRPr>
                  <a:solidFill>
                    <a:schemeClr val="tx1"/>
                  </a:solidFill>
                  <a:latin typeface="Arial" pitchFamily="34" charset="0"/>
                </a:defRPr>
              </a:lvl6pPr>
              <a:lvl7pPr marL="2701925" defTabSz="893763" fontAlgn="base">
                <a:spcBef>
                  <a:spcPct val="0"/>
                </a:spcBef>
                <a:spcAft>
                  <a:spcPct val="0"/>
                </a:spcAft>
                <a:defRPr>
                  <a:solidFill>
                    <a:schemeClr val="tx1"/>
                  </a:solidFill>
                  <a:latin typeface="Arial" pitchFamily="34" charset="0"/>
                </a:defRPr>
              </a:lvl7pPr>
              <a:lvl8pPr marL="3159125" defTabSz="893763" fontAlgn="base">
                <a:spcBef>
                  <a:spcPct val="0"/>
                </a:spcBef>
                <a:spcAft>
                  <a:spcPct val="0"/>
                </a:spcAft>
                <a:defRPr>
                  <a:solidFill>
                    <a:schemeClr val="tx1"/>
                  </a:solidFill>
                  <a:latin typeface="Arial" pitchFamily="34" charset="0"/>
                </a:defRPr>
              </a:lvl8pPr>
              <a:lvl9pPr marL="3616325" defTabSz="893763"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b="1" baseline="30000">
                  <a:solidFill>
                    <a:srgbClr val="FFFFFF"/>
                  </a:solidFill>
                  <a:latin typeface="Calibri"/>
                  <a:ea typeface="MS PGothic" pitchFamily="34" charset="-128"/>
                  <a:cs typeface="Arial" pitchFamily="34" charset="0"/>
                </a:rPr>
                <a:t>†</a:t>
              </a:r>
            </a:p>
          </p:txBody>
        </p:sp>
        <p:sp>
          <p:nvSpPr>
            <p:cNvPr id="87052" name="Rectangle 12"/>
            <p:cNvSpPr>
              <a:spLocks noChangeArrowheads="1"/>
            </p:cNvSpPr>
            <p:nvPr/>
          </p:nvSpPr>
          <p:spPr bwMode="auto">
            <a:xfrm>
              <a:off x="6019800" y="3702844"/>
              <a:ext cx="115416" cy="2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itchFamily="34" charset="0"/>
                </a:defRPr>
              </a:lvl1pPr>
              <a:lvl2pPr marL="447675" defTabSz="893763">
                <a:defRPr>
                  <a:solidFill>
                    <a:schemeClr val="tx1"/>
                  </a:solidFill>
                  <a:latin typeface="Arial" pitchFamily="34" charset="0"/>
                </a:defRPr>
              </a:lvl2pPr>
              <a:lvl3pPr marL="893763" defTabSz="893763">
                <a:defRPr>
                  <a:solidFill>
                    <a:schemeClr val="tx1"/>
                  </a:solidFill>
                  <a:latin typeface="Arial" pitchFamily="34" charset="0"/>
                </a:defRPr>
              </a:lvl3pPr>
              <a:lvl4pPr marL="1341438" defTabSz="893763">
                <a:defRPr>
                  <a:solidFill>
                    <a:schemeClr val="tx1"/>
                  </a:solidFill>
                  <a:latin typeface="Arial" pitchFamily="34" charset="0"/>
                </a:defRPr>
              </a:lvl4pPr>
              <a:lvl5pPr marL="1787525" defTabSz="893763">
                <a:defRPr>
                  <a:solidFill>
                    <a:schemeClr val="tx1"/>
                  </a:solidFill>
                  <a:latin typeface="Arial" pitchFamily="34" charset="0"/>
                </a:defRPr>
              </a:lvl5pPr>
              <a:lvl6pPr marL="2244725" defTabSz="893763" fontAlgn="base">
                <a:spcBef>
                  <a:spcPct val="0"/>
                </a:spcBef>
                <a:spcAft>
                  <a:spcPct val="0"/>
                </a:spcAft>
                <a:defRPr>
                  <a:solidFill>
                    <a:schemeClr val="tx1"/>
                  </a:solidFill>
                  <a:latin typeface="Arial" pitchFamily="34" charset="0"/>
                </a:defRPr>
              </a:lvl6pPr>
              <a:lvl7pPr marL="2701925" defTabSz="893763" fontAlgn="base">
                <a:spcBef>
                  <a:spcPct val="0"/>
                </a:spcBef>
                <a:spcAft>
                  <a:spcPct val="0"/>
                </a:spcAft>
                <a:defRPr>
                  <a:solidFill>
                    <a:schemeClr val="tx1"/>
                  </a:solidFill>
                  <a:latin typeface="Arial" pitchFamily="34" charset="0"/>
                </a:defRPr>
              </a:lvl7pPr>
              <a:lvl8pPr marL="3159125" defTabSz="893763" fontAlgn="base">
                <a:spcBef>
                  <a:spcPct val="0"/>
                </a:spcBef>
                <a:spcAft>
                  <a:spcPct val="0"/>
                </a:spcAft>
                <a:defRPr>
                  <a:solidFill>
                    <a:schemeClr val="tx1"/>
                  </a:solidFill>
                  <a:latin typeface="Arial" pitchFamily="34" charset="0"/>
                </a:defRPr>
              </a:lvl8pPr>
              <a:lvl9pPr marL="3616325" defTabSz="893763"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b="1">
                  <a:solidFill>
                    <a:srgbClr val="FFFFFF"/>
                  </a:solidFill>
                  <a:latin typeface="Calibri"/>
                  <a:ea typeface="MS PGothic" pitchFamily="34" charset="-128"/>
                </a:rPr>
                <a:t>*</a:t>
              </a:r>
              <a:endParaRPr lang="en-US" altLang="en-US" b="1">
                <a:solidFill>
                  <a:srgbClr val="000000"/>
                </a:solidFill>
                <a:latin typeface="Calibri"/>
                <a:ea typeface="MS PGothic" pitchFamily="34" charset="-128"/>
              </a:endParaRPr>
            </a:p>
          </p:txBody>
        </p:sp>
        <p:sp>
          <p:nvSpPr>
            <p:cNvPr id="87053" name="Text Box 13"/>
            <p:cNvSpPr txBox="1">
              <a:spLocks noChangeArrowheads="1"/>
            </p:cNvSpPr>
            <p:nvPr/>
          </p:nvSpPr>
          <p:spPr bwMode="auto">
            <a:xfrm>
              <a:off x="3948115" y="3362326"/>
              <a:ext cx="564578" cy="33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r>
                <a:rPr lang="fr-FR" altLang="en-US">
                  <a:solidFill>
                    <a:srgbClr val="FFFFFF"/>
                  </a:solidFill>
                </a:rPr>
                <a:t>n. s.</a:t>
              </a:r>
            </a:p>
          </p:txBody>
        </p:sp>
        <p:grpSp>
          <p:nvGrpSpPr>
            <p:cNvPr id="87055" name="Group 15"/>
            <p:cNvGrpSpPr>
              <a:grpSpLocks noChangeAspect="1"/>
            </p:cNvGrpSpPr>
            <p:nvPr/>
          </p:nvGrpSpPr>
          <p:grpSpPr bwMode="auto">
            <a:xfrm>
              <a:off x="847727" y="2457453"/>
              <a:ext cx="8143875" cy="2536031"/>
              <a:chOff x="534" y="1344"/>
              <a:chExt cx="5130" cy="2130"/>
            </a:xfrm>
          </p:grpSpPr>
          <p:sp>
            <p:nvSpPr>
              <p:cNvPr id="87054" name="AutoShape 14"/>
              <p:cNvSpPr>
                <a:spLocks noChangeAspect="1" noChangeArrowheads="1" noTextEdit="1"/>
              </p:cNvSpPr>
              <p:nvPr/>
            </p:nvSpPr>
            <p:spPr bwMode="auto">
              <a:xfrm>
                <a:off x="534" y="1344"/>
                <a:ext cx="5130"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endParaRPr lang="en-US">
                  <a:solidFill>
                    <a:srgbClr val="000000"/>
                  </a:solidFill>
                </a:endParaRPr>
              </a:p>
            </p:txBody>
          </p:sp>
          <p:sp>
            <p:nvSpPr>
              <p:cNvPr id="87056" name="Rectangle 16"/>
              <p:cNvSpPr>
                <a:spLocks noChangeArrowheads="1"/>
              </p:cNvSpPr>
              <p:nvPr/>
            </p:nvSpPr>
            <p:spPr bwMode="auto">
              <a:xfrm>
                <a:off x="1272" y="2028"/>
                <a:ext cx="468" cy="1224"/>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endParaRPr lang="en-US">
                  <a:solidFill>
                    <a:srgbClr val="000000"/>
                  </a:solidFill>
                </a:endParaRPr>
              </a:p>
            </p:txBody>
          </p:sp>
          <p:sp>
            <p:nvSpPr>
              <p:cNvPr id="87057" name="Rectangle 17"/>
              <p:cNvSpPr>
                <a:spLocks noChangeArrowheads="1"/>
              </p:cNvSpPr>
              <p:nvPr/>
            </p:nvSpPr>
            <p:spPr bwMode="auto">
              <a:xfrm>
                <a:off x="2436" y="2388"/>
                <a:ext cx="468" cy="864"/>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endParaRPr lang="en-US">
                  <a:solidFill>
                    <a:srgbClr val="000000"/>
                  </a:solidFill>
                </a:endParaRPr>
              </a:p>
            </p:txBody>
          </p:sp>
          <p:sp>
            <p:nvSpPr>
              <p:cNvPr id="87058" name="Rectangle 18"/>
              <p:cNvSpPr>
                <a:spLocks noChangeArrowheads="1"/>
              </p:cNvSpPr>
              <p:nvPr/>
            </p:nvSpPr>
            <p:spPr bwMode="auto">
              <a:xfrm>
                <a:off x="3600" y="2556"/>
                <a:ext cx="462" cy="6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endParaRPr lang="en-US">
                  <a:solidFill>
                    <a:srgbClr val="000000"/>
                  </a:solidFill>
                </a:endParaRPr>
              </a:p>
            </p:txBody>
          </p:sp>
          <p:sp>
            <p:nvSpPr>
              <p:cNvPr id="87059" name="Rectangle 19"/>
              <p:cNvSpPr>
                <a:spLocks noChangeArrowheads="1"/>
              </p:cNvSpPr>
              <p:nvPr/>
            </p:nvSpPr>
            <p:spPr bwMode="auto">
              <a:xfrm>
                <a:off x="4758" y="2742"/>
                <a:ext cx="468" cy="51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endParaRPr lang="en-US">
                  <a:solidFill>
                    <a:srgbClr val="000000"/>
                  </a:solidFill>
                </a:endParaRPr>
              </a:p>
            </p:txBody>
          </p:sp>
          <p:sp>
            <p:nvSpPr>
              <p:cNvPr id="87060" name="Line 20"/>
              <p:cNvSpPr>
                <a:spLocks noChangeShapeType="1"/>
              </p:cNvSpPr>
              <p:nvPr/>
            </p:nvSpPr>
            <p:spPr bwMode="auto">
              <a:xfrm>
                <a:off x="924" y="1560"/>
                <a:ext cx="1" cy="1692"/>
              </a:xfrm>
              <a:prstGeom prst="line">
                <a:avLst/>
              </a:prstGeom>
              <a:ln>
                <a:headEnd/>
                <a:tailEnd/>
              </a:ln>
              <a:extLst/>
            </p:spPr>
            <p:style>
              <a:lnRef idx="2">
                <a:schemeClr val="accent3"/>
              </a:lnRef>
              <a:fillRef idx="0">
                <a:schemeClr val="accent3"/>
              </a:fillRef>
              <a:effectRef idx="1">
                <a:schemeClr val="accent3"/>
              </a:effectRef>
              <a:fontRef idx="minor">
                <a:schemeClr val="tx1"/>
              </a:fontRef>
            </p:style>
            <p:txBody>
              <a:bodyPr/>
              <a:lstStyle/>
              <a:p>
                <a:pPr defTabSz="457200" fontAlgn="base">
                  <a:spcBef>
                    <a:spcPct val="0"/>
                  </a:spcBef>
                  <a:spcAft>
                    <a:spcPct val="0"/>
                  </a:spcAft>
                </a:pPr>
                <a:endParaRPr lang="en-US">
                  <a:ln>
                    <a:solidFill>
                      <a:prstClr val="white"/>
                    </a:solidFill>
                  </a:ln>
                  <a:solidFill>
                    <a:srgbClr val="000000"/>
                  </a:solidFill>
                </a:endParaRPr>
              </a:p>
            </p:txBody>
          </p:sp>
          <p:sp>
            <p:nvSpPr>
              <p:cNvPr id="87061" name="Line 21"/>
              <p:cNvSpPr>
                <a:spLocks noChangeShapeType="1"/>
              </p:cNvSpPr>
              <p:nvPr/>
            </p:nvSpPr>
            <p:spPr bwMode="auto">
              <a:xfrm>
                <a:off x="876" y="3252"/>
                <a:ext cx="48" cy="1"/>
              </a:xfrm>
              <a:prstGeom prst="line">
                <a:avLst/>
              </a:prstGeom>
              <a:ln>
                <a:headEnd/>
                <a:tailEnd/>
              </a:ln>
              <a:extLst/>
            </p:spPr>
            <p:style>
              <a:lnRef idx="2">
                <a:schemeClr val="accent3"/>
              </a:lnRef>
              <a:fillRef idx="0">
                <a:schemeClr val="accent3"/>
              </a:fillRef>
              <a:effectRef idx="1">
                <a:schemeClr val="accent3"/>
              </a:effectRef>
              <a:fontRef idx="minor">
                <a:schemeClr val="tx1"/>
              </a:fontRef>
            </p:style>
            <p:txBody>
              <a:bodyPr/>
              <a:lstStyle/>
              <a:p>
                <a:pPr defTabSz="457200" fontAlgn="base">
                  <a:spcBef>
                    <a:spcPct val="0"/>
                  </a:spcBef>
                  <a:spcAft>
                    <a:spcPct val="0"/>
                  </a:spcAft>
                </a:pPr>
                <a:endParaRPr lang="en-US">
                  <a:solidFill>
                    <a:srgbClr val="000000"/>
                  </a:solidFill>
                </a:endParaRPr>
              </a:p>
            </p:txBody>
          </p:sp>
          <p:sp>
            <p:nvSpPr>
              <p:cNvPr id="87062" name="Line 22"/>
              <p:cNvSpPr>
                <a:spLocks noChangeShapeType="1"/>
              </p:cNvSpPr>
              <p:nvPr/>
            </p:nvSpPr>
            <p:spPr bwMode="auto">
              <a:xfrm>
                <a:off x="876" y="2916"/>
                <a:ext cx="48" cy="1"/>
              </a:xfrm>
              <a:prstGeom prst="line">
                <a:avLst/>
              </a:prstGeom>
              <a:ln>
                <a:headEnd/>
                <a:tailEnd/>
              </a:ln>
              <a:extLst/>
            </p:spPr>
            <p:style>
              <a:lnRef idx="2">
                <a:schemeClr val="accent3"/>
              </a:lnRef>
              <a:fillRef idx="0">
                <a:schemeClr val="accent3"/>
              </a:fillRef>
              <a:effectRef idx="1">
                <a:schemeClr val="accent3"/>
              </a:effectRef>
              <a:fontRef idx="minor">
                <a:schemeClr val="tx1"/>
              </a:fontRef>
            </p:style>
            <p:txBody>
              <a:bodyPr/>
              <a:lstStyle/>
              <a:p>
                <a:pPr defTabSz="457200" fontAlgn="base">
                  <a:spcBef>
                    <a:spcPct val="0"/>
                  </a:spcBef>
                  <a:spcAft>
                    <a:spcPct val="0"/>
                  </a:spcAft>
                </a:pPr>
                <a:endParaRPr lang="en-US">
                  <a:solidFill>
                    <a:srgbClr val="000000"/>
                  </a:solidFill>
                </a:endParaRPr>
              </a:p>
            </p:txBody>
          </p:sp>
          <p:sp>
            <p:nvSpPr>
              <p:cNvPr id="87063" name="Line 23"/>
              <p:cNvSpPr>
                <a:spLocks noChangeShapeType="1"/>
              </p:cNvSpPr>
              <p:nvPr/>
            </p:nvSpPr>
            <p:spPr bwMode="auto">
              <a:xfrm>
                <a:off x="876" y="2574"/>
                <a:ext cx="48" cy="1"/>
              </a:xfrm>
              <a:prstGeom prst="line">
                <a:avLst/>
              </a:prstGeom>
              <a:ln>
                <a:headEnd/>
                <a:tailEnd/>
              </a:ln>
              <a:extLst/>
            </p:spPr>
            <p:style>
              <a:lnRef idx="2">
                <a:schemeClr val="accent3"/>
              </a:lnRef>
              <a:fillRef idx="0">
                <a:schemeClr val="accent3"/>
              </a:fillRef>
              <a:effectRef idx="1">
                <a:schemeClr val="accent3"/>
              </a:effectRef>
              <a:fontRef idx="minor">
                <a:schemeClr val="tx1"/>
              </a:fontRef>
            </p:style>
            <p:txBody>
              <a:bodyPr/>
              <a:lstStyle/>
              <a:p>
                <a:pPr defTabSz="457200" fontAlgn="base">
                  <a:spcBef>
                    <a:spcPct val="0"/>
                  </a:spcBef>
                  <a:spcAft>
                    <a:spcPct val="0"/>
                  </a:spcAft>
                </a:pPr>
                <a:endParaRPr lang="en-US">
                  <a:solidFill>
                    <a:srgbClr val="000000"/>
                  </a:solidFill>
                </a:endParaRPr>
              </a:p>
            </p:txBody>
          </p:sp>
          <p:sp>
            <p:nvSpPr>
              <p:cNvPr id="87064" name="Line 24"/>
              <p:cNvSpPr>
                <a:spLocks noChangeShapeType="1"/>
              </p:cNvSpPr>
              <p:nvPr/>
            </p:nvSpPr>
            <p:spPr bwMode="auto">
              <a:xfrm>
                <a:off x="876" y="2238"/>
                <a:ext cx="48" cy="1"/>
              </a:xfrm>
              <a:prstGeom prst="line">
                <a:avLst/>
              </a:prstGeom>
              <a:ln>
                <a:headEnd/>
                <a:tailEnd/>
              </a:ln>
              <a:extLst/>
            </p:spPr>
            <p:style>
              <a:lnRef idx="2">
                <a:schemeClr val="accent3"/>
              </a:lnRef>
              <a:fillRef idx="0">
                <a:schemeClr val="accent3"/>
              </a:fillRef>
              <a:effectRef idx="1">
                <a:schemeClr val="accent3"/>
              </a:effectRef>
              <a:fontRef idx="minor">
                <a:schemeClr val="tx1"/>
              </a:fontRef>
            </p:style>
            <p:txBody>
              <a:bodyPr/>
              <a:lstStyle/>
              <a:p>
                <a:pPr defTabSz="457200" fontAlgn="base">
                  <a:spcBef>
                    <a:spcPct val="0"/>
                  </a:spcBef>
                  <a:spcAft>
                    <a:spcPct val="0"/>
                  </a:spcAft>
                </a:pPr>
                <a:endParaRPr lang="en-US">
                  <a:solidFill>
                    <a:srgbClr val="000000"/>
                  </a:solidFill>
                </a:endParaRPr>
              </a:p>
            </p:txBody>
          </p:sp>
          <p:sp>
            <p:nvSpPr>
              <p:cNvPr id="87065" name="Line 25"/>
              <p:cNvSpPr>
                <a:spLocks noChangeShapeType="1"/>
              </p:cNvSpPr>
              <p:nvPr/>
            </p:nvSpPr>
            <p:spPr bwMode="auto">
              <a:xfrm>
                <a:off x="876" y="1896"/>
                <a:ext cx="48" cy="1"/>
              </a:xfrm>
              <a:prstGeom prst="line">
                <a:avLst/>
              </a:prstGeom>
              <a:ln>
                <a:headEnd/>
                <a:tailEnd/>
              </a:ln>
              <a:extLst/>
            </p:spPr>
            <p:style>
              <a:lnRef idx="2">
                <a:schemeClr val="accent3"/>
              </a:lnRef>
              <a:fillRef idx="0">
                <a:schemeClr val="accent3"/>
              </a:fillRef>
              <a:effectRef idx="1">
                <a:schemeClr val="accent3"/>
              </a:effectRef>
              <a:fontRef idx="minor">
                <a:schemeClr val="tx1"/>
              </a:fontRef>
            </p:style>
            <p:txBody>
              <a:bodyPr/>
              <a:lstStyle/>
              <a:p>
                <a:pPr defTabSz="457200" fontAlgn="base">
                  <a:spcBef>
                    <a:spcPct val="0"/>
                  </a:spcBef>
                  <a:spcAft>
                    <a:spcPct val="0"/>
                  </a:spcAft>
                </a:pPr>
                <a:endParaRPr lang="en-US">
                  <a:solidFill>
                    <a:srgbClr val="000000"/>
                  </a:solidFill>
                </a:endParaRPr>
              </a:p>
            </p:txBody>
          </p:sp>
          <p:sp>
            <p:nvSpPr>
              <p:cNvPr id="87066" name="Line 26"/>
              <p:cNvSpPr>
                <a:spLocks noChangeShapeType="1"/>
              </p:cNvSpPr>
              <p:nvPr/>
            </p:nvSpPr>
            <p:spPr bwMode="auto">
              <a:xfrm>
                <a:off x="876" y="1560"/>
                <a:ext cx="48" cy="1"/>
              </a:xfrm>
              <a:prstGeom prst="line">
                <a:avLst/>
              </a:prstGeom>
              <a:ln>
                <a:headEnd/>
                <a:tailEnd/>
              </a:ln>
              <a:extLst/>
            </p:spPr>
            <p:style>
              <a:lnRef idx="2">
                <a:schemeClr val="accent3"/>
              </a:lnRef>
              <a:fillRef idx="0">
                <a:schemeClr val="accent3"/>
              </a:fillRef>
              <a:effectRef idx="1">
                <a:schemeClr val="accent3"/>
              </a:effectRef>
              <a:fontRef idx="minor">
                <a:schemeClr val="tx1"/>
              </a:fontRef>
            </p:style>
            <p:txBody>
              <a:bodyPr/>
              <a:lstStyle/>
              <a:p>
                <a:pPr defTabSz="457200" fontAlgn="base">
                  <a:spcBef>
                    <a:spcPct val="0"/>
                  </a:spcBef>
                  <a:spcAft>
                    <a:spcPct val="0"/>
                  </a:spcAft>
                </a:pPr>
                <a:endParaRPr lang="en-US">
                  <a:solidFill>
                    <a:srgbClr val="000000"/>
                  </a:solidFill>
                </a:endParaRPr>
              </a:p>
            </p:txBody>
          </p:sp>
          <p:sp>
            <p:nvSpPr>
              <p:cNvPr id="87067" name="Line 27"/>
              <p:cNvSpPr>
                <a:spLocks noChangeShapeType="1"/>
              </p:cNvSpPr>
              <p:nvPr/>
            </p:nvSpPr>
            <p:spPr bwMode="auto">
              <a:xfrm>
                <a:off x="924" y="3252"/>
                <a:ext cx="4650" cy="1"/>
              </a:xfrm>
              <a:prstGeom prst="line">
                <a:avLst/>
              </a:prstGeom>
              <a:ln>
                <a:headEnd/>
                <a:tailEnd/>
              </a:ln>
              <a:extLst/>
            </p:spPr>
            <p:style>
              <a:lnRef idx="2">
                <a:schemeClr val="accent3"/>
              </a:lnRef>
              <a:fillRef idx="0">
                <a:schemeClr val="accent3"/>
              </a:fillRef>
              <a:effectRef idx="1">
                <a:schemeClr val="accent3"/>
              </a:effectRef>
              <a:fontRef idx="minor">
                <a:schemeClr val="tx1"/>
              </a:fontRef>
            </p:style>
            <p:txBody>
              <a:bodyPr/>
              <a:lstStyle/>
              <a:p>
                <a:pPr defTabSz="457200" fontAlgn="base">
                  <a:spcBef>
                    <a:spcPct val="0"/>
                  </a:spcBef>
                  <a:spcAft>
                    <a:spcPct val="0"/>
                  </a:spcAft>
                </a:pPr>
                <a:endParaRPr lang="en-US">
                  <a:solidFill>
                    <a:srgbClr val="000000"/>
                  </a:solidFill>
                </a:endParaRPr>
              </a:p>
            </p:txBody>
          </p:sp>
          <p:sp>
            <p:nvSpPr>
              <p:cNvPr id="87068" name="Rectangle 28"/>
              <p:cNvSpPr>
                <a:spLocks noChangeArrowheads="1"/>
              </p:cNvSpPr>
              <p:nvPr/>
            </p:nvSpPr>
            <p:spPr bwMode="auto">
              <a:xfrm>
                <a:off x="648" y="3168"/>
                <a:ext cx="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200" fontAlgn="base">
                  <a:spcBef>
                    <a:spcPct val="0"/>
                  </a:spcBef>
                  <a:spcAft>
                    <a:spcPct val="0"/>
                  </a:spcAft>
                </a:pPr>
                <a:r>
                  <a:rPr lang="en-US" altLang="en-US" b="1">
                    <a:solidFill>
                      <a:srgbClr val="FFFFFF"/>
                    </a:solidFill>
                  </a:rPr>
                  <a:t>40</a:t>
                </a:r>
                <a:endParaRPr lang="en-US" altLang="en-US">
                  <a:solidFill>
                    <a:srgbClr val="FFFFFF"/>
                  </a:solidFill>
                </a:endParaRPr>
              </a:p>
            </p:txBody>
          </p:sp>
          <p:sp>
            <p:nvSpPr>
              <p:cNvPr id="87069" name="Rectangle 29"/>
              <p:cNvSpPr>
                <a:spLocks noChangeArrowheads="1"/>
              </p:cNvSpPr>
              <p:nvPr/>
            </p:nvSpPr>
            <p:spPr bwMode="auto">
              <a:xfrm>
                <a:off x="648" y="2832"/>
                <a:ext cx="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200" fontAlgn="base">
                  <a:spcBef>
                    <a:spcPct val="0"/>
                  </a:spcBef>
                  <a:spcAft>
                    <a:spcPct val="0"/>
                  </a:spcAft>
                </a:pPr>
                <a:r>
                  <a:rPr lang="en-US" altLang="en-US" b="1">
                    <a:solidFill>
                      <a:srgbClr val="FFFFFF"/>
                    </a:solidFill>
                  </a:rPr>
                  <a:t>44</a:t>
                </a:r>
                <a:endParaRPr lang="en-US" altLang="en-US">
                  <a:solidFill>
                    <a:srgbClr val="FFFFFF"/>
                  </a:solidFill>
                </a:endParaRPr>
              </a:p>
            </p:txBody>
          </p:sp>
          <p:sp>
            <p:nvSpPr>
              <p:cNvPr id="87070" name="Rectangle 30"/>
              <p:cNvSpPr>
                <a:spLocks noChangeArrowheads="1"/>
              </p:cNvSpPr>
              <p:nvPr/>
            </p:nvSpPr>
            <p:spPr bwMode="auto">
              <a:xfrm>
                <a:off x="648" y="2490"/>
                <a:ext cx="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200" fontAlgn="base">
                  <a:spcBef>
                    <a:spcPct val="0"/>
                  </a:spcBef>
                  <a:spcAft>
                    <a:spcPct val="0"/>
                  </a:spcAft>
                </a:pPr>
                <a:r>
                  <a:rPr lang="en-US" altLang="en-US" b="1">
                    <a:solidFill>
                      <a:srgbClr val="FFFFFF"/>
                    </a:solidFill>
                  </a:rPr>
                  <a:t>48</a:t>
                </a:r>
                <a:endParaRPr lang="en-US" altLang="en-US">
                  <a:solidFill>
                    <a:srgbClr val="FFFFFF"/>
                  </a:solidFill>
                </a:endParaRPr>
              </a:p>
            </p:txBody>
          </p:sp>
          <p:sp>
            <p:nvSpPr>
              <p:cNvPr id="87071" name="Rectangle 31"/>
              <p:cNvSpPr>
                <a:spLocks noChangeArrowheads="1"/>
              </p:cNvSpPr>
              <p:nvPr/>
            </p:nvSpPr>
            <p:spPr bwMode="auto">
              <a:xfrm>
                <a:off x="648" y="2154"/>
                <a:ext cx="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fontAlgn="base">
                  <a:spcBef>
                    <a:spcPct val="0"/>
                  </a:spcBef>
                  <a:spcAft>
                    <a:spcPct val="0"/>
                  </a:spcAft>
                </a:pPr>
                <a:r>
                  <a:rPr lang="en-US" altLang="en-US" b="1">
                    <a:solidFill>
                      <a:srgbClr val="FFFFFF"/>
                    </a:solidFill>
                  </a:rPr>
                  <a:t>52</a:t>
                </a:r>
                <a:endParaRPr lang="en-US" altLang="en-US">
                  <a:solidFill>
                    <a:srgbClr val="FFFFFF"/>
                  </a:solidFill>
                </a:endParaRPr>
              </a:p>
            </p:txBody>
          </p:sp>
          <p:sp>
            <p:nvSpPr>
              <p:cNvPr id="87072" name="Rectangle 32"/>
              <p:cNvSpPr>
                <a:spLocks noChangeArrowheads="1"/>
              </p:cNvSpPr>
              <p:nvPr/>
            </p:nvSpPr>
            <p:spPr bwMode="auto">
              <a:xfrm>
                <a:off x="648" y="1812"/>
                <a:ext cx="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200" fontAlgn="base">
                  <a:spcBef>
                    <a:spcPct val="0"/>
                  </a:spcBef>
                  <a:spcAft>
                    <a:spcPct val="0"/>
                  </a:spcAft>
                </a:pPr>
                <a:r>
                  <a:rPr lang="en-US" altLang="en-US" b="1">
                    <a:solidFill>
                      <a:srgbClr val="FFFFFF"/>
                    </a:solidFill>
                  </a:rPr>
                  <a:t>56</a:t>
                </a:r>
                <a:endParaRPr lang="en-US" altLang="en-US">
                  <a:solidFill>
                    <a:srgbClr val="FFFFFF"/>
                  </a:solidFill>
                </a:endParaRPr>
              </a:p>
            </p:txBody>
          </p:sp>
          <p:sp>
            <p:nvSpPr>
              <p:cNvPr id="87073" name="Rectangle 33"/>
              <p:cNvSpPr>
                <a:spLocks noChangeArrowheads="1"/>
              </p:cNvSpPr>
              <p:nvPr/>
            </p:nvSpPr>
            <p:spPr bwMode="auto">
              <a:xfrm>
                <a:off x="648" y="1476"/>
                <a:ext cx="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200" fontAlgn="base">
                  <a:spcBef>
                    <a:spcPct val="0"/>
                  </a:spcBef>
                  <a:spcAft>
                    <a:spcPct val="0"/>
                  </a:spcAft>
                </a:pPr>
                <a:r>
                  <a:rPr lang="en-US" altLang="en-US" b="1">
                    <a:solidFill>
                      <a:srgbClr val="FFFFFF"/>
                    </a:solidFill>
                  </a:rPr>
                  <a:t>60</a:t>
                </a:r>
                <a:endParaRPr lang="en-US" altLang="en-US">
                  <a:solidFill>
                    <a:srgbClr val="FFFFFF"/>
                  </a:solidFill>
                </a:endParaRPr>
              </a:p>
            </p:txBody>
          </p:sp>
        </p:grpSp>
      </p:grpSp>
    </p:spTree>
    <p:extLst>
      <p:ext uri="{BB962C8B-B14F-4D97-AF65-F5344CB8AC3E}">
        <p14:creationId xmlns:p14="http://schemas.microsoft.com/office/powerpoint/2010/main" val="334763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93" name="Rectangle 25"/>
          <p:cNvSpPr>
            <a:spLocks noGrp="1" noChangeArrowheads="1"/>
          </p:cNvSpPr>
          <p:nvPr>
            <p:ph type="title" idx="4294967295"/>
          </p:nvPr>
        </p:nvSpPr>
        <p:spPr>
          <a:xfrm>
            <a:off x="0" y="44624"/>
            <a:ext cx="9144000" cy="748255"/>
          </a:xfrm>
        </p:spPr>
        <p:txBody>
          <a:bodyPr>
            <a:noAutofit/>
          </a:bodyPr>
          <a:lstStyle/>
          <a:p>
            <a:r>
              <a:rPr lang="en-US" altLang="en-US" sz="3200" b="1" dirty="0"/>
              <a:t>Improvements in </a:t>
            </a:r>
            <a:r>
              <a:rPr lang="en-US" altLang="en-US" sz="3200" b="1" dirty="0" smtClean="0"/>
              <a:t>Rhino conjunctivitis </a:t>
            </a:r>
            <a:r>
              <a:rPr lang="en-US" altLang="en-US" sz="3200" b="1" dirty="0"/>
              <a:t>Quality of Life Questionnaire (RQLQ) Scores </a:t>
            </a:r>
          </a:p>
        </p:txBody>
      </p:sp>
      <p:sp>
        <p:nvSpPr>
          <p:cNvPr id="1466394" name="Text Box 26"/>
          <p:cNvSpPr txBox="1">
            <a:spLocks noChangeArrowheads="1"/>
          </p:cNvSpPr>
          <p:nvPr/>
        </p:nvSpPr>
        <p:spPr bwMode="auto">
          <a:xfrm>
            <a:off x="0" y="6407545"/>
            <a:ext cx="9108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fontAlgn="base" hangingPunct="0">
              <a:spcBef>
                <a:spcPct val="0"/>
              </a:spcBef>
              <a:spcAft>
                <a:spcPct val="0"/>
              </a:spcAft>
            </a:pPr>
            <a:r>
              <a:rPr lang="en-US" altLang="en-US" dirty="0" err="1">
                <a:solidFill>
                  <a:srgbClr val="FFFFFF"/>
                </a:solidFill>
              </a:rPr>
              <a:t>Ädelroth</a:t>
            </a:r>
            <a:r>
              <a:rPr lang="en-US" altLang="en-US" dirty="0">
                <a:solidFill>
                  <a:srgbClr val="FFFFFF"/>
                </a:solidFill>
              </a:rPr>
              <a:t> E et al. </a:t>
            </a:r>
            <a:r>
              <a:rPr lang="en-US" altLang="en-US" i="1" dirty="0">
                <a:solidFill>
                  <a:srgbClr val="FFFFFF"/>
                </a:solidFill>
              </a:rPr>
              <a:t>J </a:t>
            </a:r>
            <a:r>
              <a:rPr lang="en-US" altLang="en-US" dirty="0">
                <a:solidFill>
                  <a:srgbClr val="FFFFFF"/>
                </a:solidFill>
              </a:rPr>
              <a:t>Allergy</a:t>
            </a:r>
            <a:r>
              <a:rPr lang="en-US" altLang="en-US" i="1" dirty="0">
                <a:solidFill>
                  <a:srgbClr val="FFFFFF"/>
                </a:solidFill>
              </a:rPr>
              <a:t> </a:t>
            </a:r>
            <a:r>
              <a:rPr lang="en-US" altLang="en-US" dirty="0" err="1">
                <a:solidFill>
                  <a:srgbClr val="FFFFFF"/>
                </a:solidFill>
              </a:rPr>
              <a:t>Clin</a:t>
            </a:r>
            <a:r>
              <a:rPr lang="en-US" altLang="en-US" dirty="0">
                <a:solidFill>
                  <a:srgbClr val="FFFFFF"/>
                </a:solidFill>
              </a:rPr>
              <a:t> </a:t>
            </a:r>
            <a:r>
              <a:rPr lang="en-US" altLang="en-US" i="1" dirty="0" err="1">
                <a:solidFill>
                  <a:srgbClr val="FFFFFF"/>
                </a:solidFill>
              </a:rPr>
              <a:t>Immunol</a:t>
            </a:r>
            <a:r>
              <a:rPr lang="en-US" altLang="en-US" i="1" dirty="0">
                <a:solidFill>
                  <a:srgbClr val="FFFFFF"/>
                </a:solidFill>
              </a:rPr>
              <a:t>.</a:t>
            </a:r>
            <a:r>
              <a:rPr lang="en-US" altLang="en-US" dirty="0">
                <a:solidFill>
                  <a:srgbClr val="FFFFFF"/>
                </a:solidFill>
              </a:rPr>
              <a:t> 2000;106:253-259</a:t>
            </a:r>
            <a:r>
              <a:rPr lang="en-US" altLang="en-US" sz="1200" dirty="0">
                <a:solidFill>
                  <a:srgbClr val="FFFFFF"/>
                </a:solidFill>
              </a:rPr>
              <a:t>.</a:t>
            </a:r>
            <a:endParaRPr lang="en-US" altLang="en-US" sz="1500" dirty="0">
              <a:solidFill>
                <a:srgbClr val="FFFFFF"/>
              </a:solidFill>
              <a:latin typeface="Times New Roman" panose="02020603050405020304" pitchFamily="18" charset="0"/>
            </a:endParaRPr>
          </a:p>
        </p:txBody>
      </p:sp>
      <p:grpSp>
        <p:nvGrpSpPr>
          <p:cNvPr id="3" name="Group 2"/>
          <p:cNvGrpSpPr/>
          <p:nvPr/>
        </p:nvGrpSpPr>
        <p:grpSpPr>
          <a:xfrm>
            <a:off x="470318" y="1439891"/>
            <a:ext cx="8262856" cy="4322548"/>
            <a:chOff x="1343042" y="1796367"/>
            <a:chExt cx="7334155" cy="4119925"/>
          </a:xfrm>
        </p:grpSpPr>
        <p:graphicFrame>
          <p:nvGraphicFramePr>
            <p:cNvPr id="1466370" name="Object 2"/>
            <p:cNvGraphicFramePr>
              <a:graphicFrameLocks noChangeAspect="1"/>
            </p:cNvGraphicFramePr>
            <p:nvPr>
              <p:extLst/>
            </p:nvPr>
          </p:nvGraphicFramePr>
          <p:xfrm>
            <a:off x="1543050" y="1974057"/>
            <a:ext cx="6343650" cy="3569494"/>
          </p:xfrm>
          <a:graphic>
            <a:graphicData uri="http://schemas.openxmlformats.org/presentationml/2006/ole">
              <mc:AlternateContent xmlns:mc="http://schemas.openxmlformats.org/markup-compatibility/2006">
                <mc:Choice xmlns:v="urn:schemas-microsoft-com:vml" Requires="v">
                  <p:oleObj spid="_x0000_s22531" name="Chart" r:id="rId4" imgW="7315128" imgH="4114867" progId="MSGraph.Chart.8">
                    <p:embed followColorScheme="full"/>
                  </p:oleObj>
                </mc:Choice>
                <mc:Fallback>
                  <p:oleObj name="Chart" r:id="rId4" imgW="7315128" imgH="4114867" progId="MSGraph.Chart.8">
                    <p:embed followColorScheme="full"/>
                    <p:pic>
                      <p:nvPicPr>
                        <p:cNvPr id="0" name=""/>
                        <p:cNvPicPr>
                          <a:picLocks noChangeAspect="1" noChangeArrowheads="1"/>
                        </p:cNvPicPr>
                        <p:nvPr/>
                      </p:nvPicPr>
                      <p:blipFill>
                        <a:blip r:embed="rId5"/>
                        <a:srcRect/>
                        <a:stretch>
                          <a:fillRect/>
                        </a:stretch>
                      </p:blipFill>
                      <p:spPr bwMode="auto">
                        <a:xfrm>
                          <a:off x="1543050" y="1974057"/>
                          <a:ext cx="6343650" cy="356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66371" name="Text Box 3"/>
            <p:cNvSpPr txBox="1">
              <a:spLocks noChangeArrowheads="1"/>
            </p:cNvSpPr>
            <p:nvPr/>
          </p:nvSpPr>
          <p:spPr bwMode="auto">
            <a:xfrm>
              <a:off x="2228851" y="5255419"/>
              <a:ext cx="731622"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eaLnBrk="0" fontAlgn="base" hangingPunct="0">
                <a:spcBef>
                  <a:spcPct val="0"/>
                </a:spcBef>
                <a:spcAft>
                  <a:spcPct val="0"/>
                </a:spcAft>
              </a:pPr>
              <a:r>
                <a:rPr lang="en-US" altLang="en-US" sz="1300" b="1">
                  <a:solidFill>
                    <a:srgbClr val="FFFFFF"/>
                  </a:solidFill>
                </a:rPr>
                <a:t>Activities</a:t>
              </a:r>
            </a:p>
          </p:txBody>
        </p:sp>
        <p:sp>
          <p:nvSpPr>
            <p:cNvPr id="1466372" name="Text Box 4"/>
            <p:cNvSpPr txBox="1">
              <a:spLocks noChangeArrowheads="1"/>
            </p:cNvSpPr>
            <p:nvPr/>
          </p:nvSpPr>
          <p:spPr bwMode="auto">
            <a:xfrm>
              <a:off x="2857500" y="5255419"/>
              <a:ext cx="498277"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eaLnBrk="0" fontAlgn="base" hangingPunct="0">
                <a:spcBef>
                  <a:spcPct val="0"/>
                </a:spcBef>
                <a:spcAft>
                  <a:spcPct val="0"/>
                </a:spcAft>
              </a:pPr>
              <a:r>
                <a:rPr lang="en-US" altLang="en-US" sz="1300" b="1">
                  <a:solidFill>
                    <a:srgbClr val="FFFFFF"/>
                  </a:solidFill>
                </a:rPr>
                <a:t>Sleep</a:t>
              </a:r>
            </a:p>
          </p:txBody>
        </p:sp>
        <p:sp>
          <p:nvSpPr>
            <p:cNvPr id="1466373" name="Text Box 5"/>
            <p:cNvSpPr txBox="1">
              <a:spLocks noChangeArrowheads="1"/>
            </p:cNvSpPr>
            <p:nvPr/>
          </p:nvSpPr>
          <p:spPr bwMode="auto">
            <a:xfrm>
              <a:off x="3337863" y="5255419"/>
              <a:ext cx="1055003" cy="4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b="1">
                  <a:solidFill>
                    <a:srgbClr val="FFFFFF"/>
                  </a:solidFill>
                </a:rPr>
                <a:t>Non-Nose/</a:t>
              </a:r>
            </a:p>
            <a:p>
              <a:pPr algn="ctr" defTabSz="457200" eaLnBrk="0" fontAlgn="base" hangingPunct="0">
                <a:spcBef>
                  <a:spcPct val="0"/>
                </a:spcBef>
                <a:spcAft>
                  <a:spcPct val="0"/>
                </a:spcAft>
              </a:pPr>
              <a:r>
                <a:rPr lang="en-US" altLang="en-US" sz="1300" b="1">
                  <a:solidFill>
                    <a:srgbClr val="FFFFFF"/>
                  </a:solidFill>
                </a:rPr>
                <a:t>Eye Symptoms</a:t>
              </a:r>
            </a:p>
          </p:txBody>
        </p:sp>
        <p:sp>
          <p:nvSpPr>
            <p:cNvPr id="1466374" name="Text Box 6"/>
            <p:cNvSpPr txBox="1">
              <a:spLocks noChangeArrowheads="1"/>
            </p:cNvSpPr>
            <p:nvPr/>
          </p:nvSpPr>
          <p:spPr bwMode="auto">
            <a:xfrm>
              <a:off x="4243388" y="5255419"/>
              <a:ext cx="742605" cy="4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eaLnBrk="0" fontAlgn="base" hangingPunct="0">
                <a:spcBef>
                  <a:spcPct val="0"/>
                </a:spcBef>
                <a:spcAft>
                  <a:spcPct val="0"/>
                </a:spcAft>
              </a:pPr>
              <a:r>
                <a:rPr lang="en-US" altLang="en-US" sz="1300" b="1">
                  <a:solidFill>
                    <a:srgbClr val="FFFFFF"/>
                  </a:solidFill>
                </a:rPr>
                <a:t>Practical</a:t>
              </a:r>
            </a:p>
            <a:p>
              <a:pPr defTabSz="457200" eaLnBrk="0" fontAlgn="base" hangingPunct="0">
                <a:spcBef>
                  <a:spcPct val="0"/>
                </a:spcBef>
                <a:spcAft>
                  <a:spcPct val="0"/>
                </a:spcAft>
              </a:pPr>
              <a:r>
                <a:rPr lang="en-US" altLang="en-US" sz="1300" b="1">
                  <a:solidFill>
                    <a:srgbClr val="FFFFFF"/>
                  </a:solidFill>
                </a:rPr>
                <a:t>Problems</a:t>
              </a:r>
            </a:p>
          </p:txBody>
        </p:sp>
        <p:sp>
          <p:nvSpPr>
            <p:cNvPr id="1466375" name="Text Box 7"/>
            <p:cNvSpPr txBox="1">
              <a:spLocks noChangeArrowheads="1"/>
            </p:cNvSpPr>
            <p:nvPr/>
          </p:nvSpPr>
          <p:spPr bwMode="auto">
            <a:xfrm>
              <a:off x="4892067" y="5255419"/>
              <a:ext cx="810048" cy="4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b="1">
                  <a:solidFill>
                    <a:srgbClr val="FFFFFF"/>
                  </a:solidFill>
                </a:rPr>
                <a:t>Nasal</a:t>
              </a:r>
            </a:p>
            <a:p>
              <a:pPr algn="ctr" defTabSz="457200" eaLnBrk="0" fontAlgn="base" hangingPunct="0">
                <a:spcBef>
                  <a:spcPct val="0"/>
                </a:spcBef>
                <a:spcAft>
                  <a:spcPct val="0"/>
                </a:spcAft>
              </a:pPr>
              <a:r>
                <a:rPr lang="en-US" altLang="en-US" sz="1300" b="1">
                  <a:solidFill>
                    <a:srgbClr val="FFFFFF"/>
                  </a:solidFill>
                </a:rPr>
                <a:t>Symptoms</a:t>
              </a:r>
            </a:p>
          </p:txBody>
        </p:sp>
        <p:sp>
          <p:nvSpPr>
            <p:cNvPr id="1466376" name="Text Box 8"/>
            <p:cNvSpPr txBox="1">
              <a:spLocks noChangeArrowheads="1"/>
            </p:cNvSpPr>
            <p:nvPr/>
          </p:nvSpPr>
          <p:spPr bwMode="auto">
            <a:xfrm>
              <a:off x="5592155" y="5255419"/>
              <a:ext cx="810048" cy="4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b="1">
                  <a:solidFill>
                    <a:srgbClr val="FFFFFF"/>
                  </a:solidFill>
                </a:rPr>
                <a:t>Eye</a:t>
              </a:r>
            </a:p>
            <a:p>
              <a:pPr algn="ctr" defTabSz="457200" eaLnBrk="0" fontAlgn="base" hangingPunct="0">
                <a:spcBef>
                  <a:spcPct val="0"/>
                </a:spcBef>
                <a:spcAft>
                  <a:spcPct val="0"/>
                </a:spcAft>
              </a:pPr>
              <a:r>
                <a:rPr lang="en-US" altLang="en-US" sz="1300" b="1">
                  <a:solidFill>
                    <a:srgbClr val="FFFFFF"/>
                  </a:solidFill>
                </a:rPr>
                <a:t>Symptoms</a:t>
              </a:r>
            </a:p>
          </p:txBody>
        </p:sp>
        <p:sp>
          <p:nvSpPr>
            <p:cNvPr id="1466377" name="Text Box 9"/>
            <p:cNvSpPr txBox="1">
              <a:spLocks noChangeArrowheads="1"/>
            </p:cNvSpPr>
            <p:nvPr/>
          </p:nvSpPr>
          <p:spPr bwMode="auto">
            <a:xfrm>
              <a:off x="6365082" y="5255419"/>
              <a:ext cx="794227"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eaLnBrk="0" fontAlgn="base" hangingPunct="0">
                <a:spcBef>
                  <a:spcPct val="0"/>
                </a:spcBef>
                <a:spcAft>
                  <a:spcPct val="0"/>
                </a:spcAft>
              </a:pPr>
              <a:r>
                <a:rPr lang="en-US" altLang="en-US" sz="1300" b="1">
                  <a:solidFill>
                    <a:srgbClr val="FFFFFF"/>
                  </a:solidFill>
                </a:rPr>
                <a:t>Emotional</a:t>
              </a:r>
            </a:p>
          </p:txBody>
        </p:sp>
        <p:sp>
          <p:nvSpPr>
            <p:cNvPr id="1466378" name="Text Box 10"/>
            <p:cNvSpPr txBox="1">
              <a:spLocks noChangeArrowheads="1"/>
            </p:cNvSpPr>
            <p:nvPr/>
          </p:nvSpPr>
          <p:spPr bwMode="auto">
            <a:xfrm>
              <a:off x="7143751" y="5255419"/>
              <a:ext cx="462706"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eaLnBrk="0" fontAlgn="base" hangingPunct="0">
                <a:spcBef>
                  <a:spcPct val="0"/>
                </a:spcBef>
                <a:spcAft>
                  <a:spcPct val="0"/>
                </a:spcAft>
              </a:pPr>
              <a:r>
                <a:rPr lang="en-US" altLang="en-US" sz="1300" b="1">
                  <a:solidFill>
                    <a:srgbClr val="FFFFFF"/>
                  </a:solidFill>
                </a:rPr>
                <a:t>Total</a:t>
              </a:r>
            </a:p>
          </p:txBody>
        </p:sp>
        <p:sp>
          <p:nvSpPr>
            <p:cNvPr id="1466379" name="Text Box 11"/>
            <p:cNvSpPr txBox="1">
              <a:spLocks noChangeArrowheads="1"/>
            </p:cNvSpPr>
            <p:nvPr/>
          </p:nvSpPr>
          <p:spPr bwMode="auto">
            <a:xfrm rot="16200000">
              <a:off x="760302" y="3495096"/>
              <a:ext cx="1425006" cy="25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eaLnBrk="0" fontAlgn="base" hangingPunct="0">
                <a:spcBef>
                  <a:spcPct val="0"/>
                </a:spcBef>
                <a:spcAft>
                  <a:spcPct val="0"/>
                </a:spcAft>
              </a:pPr>
              <a:r>
                <a:rPr lang="en-US" altLang="en-US" sz="1300" b="1">
                  <a:solidFill>
                    <a:srgbClr val="FFFFFF"/>
                  </a:solidFill>
                </a:rPr>
                <a:t>Mean RQLQ Scores</a:t>
              </a:r>
            </a:p>
          </p:txBody>
        </p:sp>
        <p:sp>
          <p:nvSpPr>
            <p:cNvPr id="1466381" name="Text Box 13"/>
            <p:cNvSpPr txBox="1">
              <a:spLocks noChangeArrowheads="1"/>
            </p:cNvSpPr>
            <p:nvPr/>
          </p:nvSpPr>
          <p:spPr bwMode="auto">
            <a:xfrm>
              <a:off x="2251586" y="3164682"/>
              <a:ext cx="237898"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b="1">
                  <a:solidFill>
                    <a:srgbClr val="FFFFFF"/>
                  </a:solidFill>
                </a:rPr>
                <a:t>*</a:t>
              </a:r>
            </a:p>
          </p:txBody>
        </p:sp>
        <p:sp>
          <p:nvSpPr>
            <p:cNvPr id="1466382" name="Text Box 14"/>
            <p:cNvSpPr txBox="1">
              <a:spLocks noChangeArrowheads="1"/>
            </p:cNvSpPr>
            <p:nvPr/>
          </p:nvSpPr>
          <p:spPr bwMode="auto">
            <a:xfrm>
              <a:off x="3594611" y="3888582"/>
              <a:ext cx="237898"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b="1">
                  <a:solidFill>
                    <a:srgbClr val="FFFFFF"/>
                  </a:solidFill>
                </a:rPr>
                <a:t>*</a:t>
              </a:r>
            </a:p>
          </p:txBody>
        </p:sp>
        <p:sp>
          <p:nvSpPr>
            <p:cNvPr id="1466383" name="Text Box 15"/>
            <p:cNvSpPr txBox="1">
              <a:spLocks noChangeArrowheads="1"/>
            </p:cNvSpPr>
            <p:nvPr/>
          </p:nvSpPr>
          <p:spPr bwMode="auto">
            <a:xfrm>
              <a:off x="5013836" y="3421857"/>
              <a:ext cx="237898"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b="1">
                  <a:solidFill>
                    <a:srgbClr val="FFFFFF"/>
                  </a:solidFill>
                </a:rPr>
                <a:t>*</a:t>
              </a:r>
            </a:p>
          </p:txBody>
        </p:sp>
        <p:sp>
          <p:nvSpPr>
            <p:cNvPr id="1466384" name="Text Box 16"/>
            <p:cNvSpPr txBox="1">
              <a:spLocks noChangeArrowheads="1"/>
            </p:cNvSpPr>
            <p:nvPr/>
          </p:nvSpPr>
          <p:spPr bwMode="auto">
            <a:xfrm>
              <a:off x="7166484" y="3688557"/>
              <a:ext cx="237898"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b="1">
                  <a:solidFill>
                    <a:srgbClr val="FFFFFF"/>
                  </a:solidFill>
                </a:rPr>
                <a:t>*</a:t>
              </a:r>
            </a:p>
          </p:txBody>
        </p:sp>
        <p:sp>
          <p:nvSpPr>
            <p:cNvPr id="1466385" name="Text Box 17"/>
            <p:cNvSpPr txBox="1">
              <a:spLocks noChangeArrowheads="1"/>
            </p:cNvSpPr>
            <p:nvPr/>
          </p:nvSpPr>
          <p:spPr bwMode="auto">
            <a:xfrm>
              <a:off x="2899285" y="4136232"/>
              <a:ext cx="237898"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a:solidFill>
                    <a:srgbClr val="FFFFFF"/>
                  </a:solidFill>
                  <a:ea typeface="MS Mincho" panose="02020609040205080304" pitchFamily="49" charset="-128"/>
                </a:rPr>
                <a:t>*</a:t>
              </a:r>
              <a:endParaRPr lang="en-US" altLang="en-US" sz="1300">
                <a:solidFill>
                  <a:srgbClr val="FFFFFF"/>
                </a:solidFill>
              </a:endParaRPr>
            </a:p>
          </p:txBody>
        </p:sp>
        <p:sp>
          <p:nvSpPr>
            <p:cNvPr id="1466386" name="Text Box 18"/>
            <p:cNvSpPr txBox="1">
              <a:spLocks noChangeArrowheads="1"/>
            </p:cNvSpPr>
            <p:nvPr/>
          </p:nvSpPr>
          <p:spPr bwMode="auto">
            <a:xfrm>
              <a:off x="4318510" y="3240882"/>
              <a:ext cx="237898"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a:solidFill>
                    <a:srgbClr val="FFFFFF"/>
                  </a:solidFill>
                  <a:ea typeface="MS Mincho" panose="02020609040205080304" pitchFamily="49" charset="-128"/>
                </a:rPr>
                <a:t>*</a:t>
              </a:r>
              <a:endParaRPr lang="en-US" altLang="en-US" sz="1300">
                <a:solidFill>
                  <a:srgbClr val="FFFFFF"/>
                </a:solidFill>
              </a:endParaRPr>
            </a:p>
          </p:txBody>
        </p:sp>
        <p:sp>
          <p:nvSpPr>
            <p:cNvPr id="1466387" name="Text Box 19"/>
            <p:cNvSpPr txBox="1">
              <a:spLocks noChangeArrowheads="1"/>
            </p:cNvSpPr>
            <p:nvPr/>
          </p:nvSpPr>
          <p:spPr bwMode="auto">
            <a:xfrm>
              <a:off x="5747260" y="3734992"/>
              <a:ext cx="237898"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a:solidFill>
                    <a:srgbClr val="FFFFFF"/>
                  </a:solidFill>
                  <a:ea typeface="MS Mincho" panose="02020609040205080304" pitchFamily="49" charset="-128"/>
                </a:rPr>
                <a:t>*</a:t>
              </a:r>
              <a:endParaRPr lang="en-US" altLang="en-US" sz="1300">
                <a:solidFill>
                  <a:srgbClr val="FFFFFF"/>
                </a:solidFill>
              </a:endParaRPr>
            </a:p>
          </p:txBody>
        </p:sp>
        <p:sp>
          <p:nvSpPr>
            <p:cNvPr id="1466388" name="Text Box 20"/>
            <p:cNvSpPr txBox="1">
              <a:spLocks noChangeArrowheads="1"/>
            </p:cNvSpPr>
            <p:nvPr/>
          </p:nvSpPr>
          <p:spPr bwMode="auto">
            <a:xfrm>
              <a:off x="6461635" y="4193382"/>
              <a:ext cx="237898"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fontAlgn="base" hangingPunct="0">
                <a:spcBef>
                  <a:spcPct val="0"/>
                </a:spcBef>
                <a:spcAft>
                  <a:spcPct val="0"/>
                </a:spcAft>
              </a:pPr>
              <a:r>
                <a:rPr lang="en-US" altLang="en-US" sz="1300">
                  <a:solidFill>
                    <a:srgbClr val="FFFFFF"/>
                  </a:solidFill>
                  <a:ea typeface="MS Mincho" panose="02020609040205080304" pitchFamily="49" charset="-128"/>
                </a:rPr>
                <a:t>*</a:t>
              </a:r>
              <a:endParaRPr lang="en-US" altLang="en-US" sz="1300">
                <a:solidFill>
                  <a:srgbClr val="FFFFFF"/>
                </a:solidFill>
              </a:endParaRPr>
            </a:p>
          </p:txBody>
        </p:sp>
        <p:sp>
          <p:nvSpPr>
            <p:cNvPr id="1466389" name="Text Box 21"/>
            <p:cNvSpPr txBox="1">
              <a:spLocks noChangeArrowheads="1"/>
            </p:cNvSpPr>
            <p:nvPr/>
          </p:nvSpPr>
          <p:spPr bwMode="auto">
            <a:xfrm>
              <a:off x="1702595" y="5637610"/>
              <a:ext cx="696050" cy="27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eaLnBrk="0" fontAlgn="base" hangingPunct="0">
                <a:spcBef>
                  <a:spcPct val="0"/>
                </a:spcBef>
                <a:spcAft>
                  <a:spcPct val="0"/>
                </a:spcAft>
              </a:pPr>
              <a:r>
                <a:rPr lang="en-US" altLang="en-US" sz="1300">
                  <a:solidFill>
                    <a:srgbClr val="FFFFFF"/>
                  </a:solidFill>
                </a:rPr>
                <a:t>*</a:t>
              </a:r>
              <a:r>
                <a:rPr lang="en-US" altLang="en-US" sz="1300" i="1">
                  <a:solidFill>
                    <a:srgbClr val="FFFFFF"/>
                  </a:solidFill>
                </a:rPr>
                <a:t>P</a:t>
              </a:r>
              <a:r>
                <a:rPr lang="en-US" altLang="en-US" sz="1300">
                  <a:solidFill>
                    <a:srgbClr val="FFFFFF"/>
                  </a:solidFill>
                  <a:sym typeface="Symbol" panose="05050102010706020507" pitchFamily="18" charset="2"/>
                </a:rPr>
                <a:t>0.05.</a:t>
              </a:r>
              <a:endParaRPr lang="en-US" altLang="en-US" sz="1300" i="1">
                <a:solidFill>
                  <a:srgbClr val="FFFFFF"/>
                </a:solidFill>
              </a:endParaRPr>
            </a:p>
          </p:txBody>
        </p:sp>
        <p:sp>
          <p:nvSpPr>
            <p:cNvPr id="1466391" name="Rectangle 23"/>
            <p:cNvSpPr>
              <a:spLocks noChangeArrowheads="1"/>
            </p:cNvSpPr>
            <p:nvPr/>
          </p:nvSpPr>
          <p:spPr bwMode="auto">
            <a:xfrm>
              <a:off x="3832509" y="1796367"/>
              <a:ext cx="1793567" cy="35201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eaLnBrk="0" fontAlgn="base" hangingPunct="0">
                <a:spcBef>
                  <a:spcPct val="0"/>
                </a:spcBef>
                <a:spcAft>
                  <a:spcPct val="0"/>
                </a:spcAft>
              </a:pPr>
              <a:r>
                <a:rPr lang="en-US" altLang="en-US" b="1" dirty="0">
                  <a:solidFill>
                    <a:srgbClr val="FFFF00"/>
                  </a:solidFill>
                </a:rPr>
                <a:t>Peak Pollen Season</a:t>
              </a:r>
            </a:p>
          </p:txBody>
        </p:sp>
        <p:sp>
          <p:nvSpPr>
            <p:cNvPr id="2" name="TextBox 1"/>
            <p:cNvSpPr txBox="1"/>
            <p:nvPr/>
          </p:nvSpPr>
          <p:spPr>
            <a:xfrm>
              <a:off x="7096201" y="2856832"/>
              <a:ext cx="1580996" cy="322684"/>
            </a:xfrm>
            <a:prstGeom prst="rect">
              <a:avLst/>
            </a:prstGeom>
            <a:noFill/>
          </p:spPr>
          <p:txBody>
            <a:bodyPr wrap="none" rtlCol="0">
              <a:spAutoFit/>
            </a:bodyPr>
            <a:lstStyle/>
            <a:p>
              <a:pPr defTabSz="457200"/>
              <a:r>
                <a:rPr lang="en-US" sz="1600" dirty="0">
                  <a:solidFill>
                    <a:srgbClr val="FFFFFF"/>
                  </a:solidFill>
                </a:rPr>
                <a:t>Total difference .55</a:t>
              </a:r>
            </a:p>
          </p:txBody>
        </p:sp>
      </p:grpSp>
    </p:spTree>
    <p:extLst>
      <p:ext uri="{BB962C8B-B14F-4D97-AF65-F5344CB8AC3E}">
        <p14:creationId xmlns:p14="http://schemas.microsoft.com/office/powerpoint/2010/main" val="3421472286"/>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ChangeArrowheads="1"/>
          </p:cNvSpPr>
          <p:nvPr>
            <p:ph type="title" idx="4294967295"/>
          </p:nvPr>
        </p:nvSpPr>
        <p:spPr>
          <a:xfrm>
            <a:off x="0" y="-27384"/>
            <a:ext cx="9144000" cy="857250"/>
          </a:xfrm>
        </p:spPr>
        <p:txBody>
          <a:bodyPr>
            <a:noAutofit/>
          </a:bodyPr>
          <a:lstStyle/>
          <a:p>
            <a:r>
              <a:rPr lang="en-US" altLang="en-US" sz="3000" b="1" dirty="0"/>
              <a:t>Significant and Clinically Meaningful </a:t>
            </a:r>
            <a:br>
              <a:rPr lang="en-US" altLang="en-US" sz="3000" b="1" dirty="0"/>
            </a:br>
            <a:r>
              <a:rPr lang="en-US" altLang="en-US" sz="3000" b="1" dirty="0"/>
              <a:t>Improvement* in Disease-Specific Quality of Life</a:t>
            </a:r>
          </a:p>
        </p:txBody>
      </p:sp>
      <p:graphicFrame>
        <p:nvGraphicFramePr>
          <p:cNvPr id="854019" name="Object 3"/>
          <p:cNvGraphicFramePr>
            <a:graphicFrameLocks noGrp="1" noChangeAspect="1"/>
          </p:cNvGraphicFramePr>
          <p:nvPr>
            <p:ph idx="4294967295"/>
            <p:extLst>
              <p:ext uri="{D42A27DB-BD31-4B8C-83A1-F6EECF244321}">
                <p14:modId xmlns:p14="http://schemas.microsoft.com/office/powerpoint/2010/main" val="739066960"/>
              </p:ext>
            </p:extLst>
          </p:nvPr>
        </p:nvGraphicFramePr>
        <p:xfrm>
          <a:off x="1533082" y="1772302"/>
          <a:ext cx="5746065" cy="3598307"/>
        </p:xfrm>
        <a:graphic>
          <a:graphicData uri="http://schemas.openxmlformats.org/presentationml/2006/ole">
            <mc:AlternateContent xmlns:mc="http://schemas.openxmlformats.org/markup-compatibility/2006">
              <mc:Choice xmlns:v="urn:schemas-microsoft-com:vml" Requires="v">
                <p:oleObj spid="_x0000_s23555" name="Chart" r:id="rId4" imgW="6096075" imgH="4067089" progId="MSGraph.Chart.8">
                  <p:embed followColorScheme="full"/>
                </p:oleObj>
              </mc:Choice>
              <mc:Fallback>
                <p:oleObj name="Chart" r:id="rId4" imgW="6096075" imgH="4067089" progId="MSGraph.Chart.8">
                  <p:embed followColorScheme="full"/>
                  <p:pic>
                    <p:nvPicPr>
                      <p:cNvPr id="0" name=""/>
                      <p:cNvPicPr>
                        <a:picLocks noChangeAspect="1" noChangeArrowheads="1"/>
                      </p:cNvPicPr>
                      <p:nvPr/>
                    </p:nvPicPr>
                    <p:blipFill>
                      <a:blip r:embed="rId5"/>
                      <a:srcRect/>
                      <a:stretch>
                        <a:fillRect/>
                      </a:stretch>
                    </p:blipFill>
                    <p:spPr bwMode="auto">
                      <a:xfrm>
                        <a:off x="1533082" y="1772302"/>
                        <a:ext cx="5746065" cy="3598307"/>
                      </a:xfrm>
                      <a:prstGeom prst="rect">
                        <a:avLst/>
                      </a:prstGeom>
                      <a:noFill/>
                      <a:ln>
                        <a:noFill/>
                      </a:ln>
                      <a:effectLst/>
                      <a:extLst/>
                    </p:spPr>
                  </p:pic>
                </p:oleObj>
              </mc:Fallback>
            </mc:AlternateContent>
          </a:graphicData>
        </a:graphic>
      </p:graphicFrame>
      <p:sp>
        <p:nvSpPr>
          <p:cNvPr id="854020" name="Text Box 4"/>
          <p:cNvSpPr txBox="1">
            <a:spLocks noChangeArrowheads="1"/>
          </p:cNvSpPr>
          <p:nvPr/>
        </p:nvSpPr>
        <p:spPr bwMode="auto">
          <a:xfrm rot="16200000">
            <a:off x="-409972" y="2938153"/>
            <a:ext cx="31516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fontAlgn="base" hangingPunct="0">
              <a:spcBef>
                <a:spcPct val="50000"/>
              </a:spcBef>
              <a:spcAft>
                <a:spcPct val="0"/>
              </a:spcAft>
            </a:pPr>
            <a:r>
              <a:rPr lang="en-US" altLang="en-US" b="1">
                <a:solidFill>
                  <a:srgbClr val="FFFFFF"/>
                </a:solidFill>
              </a:rPr>
              <a:t>Least Square Mean Change From Baseline in Overall RQLQ Score</a:t>
            </a:r>
          </a:p>
        </p:txBody>
      </p:sp>
      <p:sp>
        <p:nvSpPr>
          <p:cNvPr id="854021" name="Text Box 5"/>
          <p:cNvSpPr txBox="1">
            <a:spLocks noChangeArrowheads="1"/>
          </p:cNvSpPr>
          <p:nvPr/>
        </p:nvSpPr>
        <p:spPr bwMode="auto">
          <a:xfrm>
            <a:off x="2554901" y="1787103"/>
            <a:ext cx="18730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fontAlgn="base" hangingPunct="0">
              <a:spcBef>
                <a:spcPct val="0"/>
              </a:spcBef>
              <a:spcAft>
                <a:spcPct val="0"/>
              </a:spcAft>
            </a:pPr>
            <a:r>
              <a:rPr lang="en-US" altLang="en-US" b="1" dirty="0">
                <a:solidFill>
                  <a:srgbClr val="FFFFFF"/>
                </a:solidFill>
              </a:rPr>
              <a:t>Placebo (n=144)</a:t>
            </a:r>
          </a:p>
        </p:txBody>
      </p:sp>
      <p:sp>
        <p:nvSpPr>
          <p:cNvPr id="854022" name="Text Box 6"/>
          <p:cNvSpPr txBox="1">
            <a:spLocks noChangeArrowheads="1"/>
          </p:cNvSpPr>
          <p:nvPr/>
        </p:nvSpPr>
        <p:spPr bwMode="auto">
          <a:xfrm>
            <a:off x="4648496" y="1772816"/>
            <a:ext cx="25157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fontAlgn="base" hangingPunct="0">
              <a:spcBef>
                <a:spcPct val="0"/>
              </a:spcBef>
              <a:spcAft>
                <a:spcPct val="0"/>
              </a:spcAft>
            </a:pPr>
            <a:r>
              <a:rPr lang="en-US" altLang="en-US" b="1" dirty="0">
                <a:solidFill>
                  <a:srgbClr val="FFFFFF"/>
                </a:solidFill>
              </a:rPr>
              <a:t>FFNS 110 mcg (n=144)</a:t>
            </a:r>
          </a:p>
        </p:txBody>
      </p:sp>
      <p:sp>
        <p:nvSpPr>
          <p:cNvPr id="854023" name="Text Box 7"/>
          <p:cNvSpPr txBox="1">
            <a:spLocks noChangeArrowheads="1"/>
          </p:cNvSpPr>
          <p:nvPr/>
        </p:nvSpPr>
        <p:spPr bwMode="auto">
          <a:xfrm>
            <a:off x="1479947" y="980728"/>
            <a:ext cx="61841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eaLnBrk="0" fontAlgn="base" hangingPunct="0">
              <a:spcBef>
                <a:spcPct val="50000"/>
              </a:spcBef>
              <a:spcAft>
                <a:spcPct val="0"/>
              </a:spcAft>
            </a:pPr>
            <a:r>
              <a:rPr lang="en-US" altLang="en-US" sz="2000" b="1">
                <a:solidFill>
                  <a:srgbClr val="FFFFFF"/>
                </a:solidFill>
              </a:rPr>
              <a:t>Health Outcomes Endpoint—Least Square Mean Change </a:t>
            </a:r>
            <a:br>
              <a:rPr lang="en-US" altLang="en-US" sz="2000" b="1">
                <a:solidFill>
                  <a:srgbClr val="FFFFFF"/>
                </a:solidFill>
              </a:rPr>
            </a:br>
            <a:r>
              <a:rPr lang="en-US" altLang="en-US" sz="2000" b="1">
                <a:solidFill>
                  <a:srgbClr val="FFFFFF"/>
                </a:solidFill>
              </a:rPr>
              <a:t>From Baseline in Overall RQLQ Score</a:t>
            </a:r>
          </a:p>
        </p:txBody>
      </p:sp>
      <p:sp>
        <p:nvSpPr>
          <p:cNvPr id="854024" name="Text Box 8"/>
          <p:cNvSpPr txBox="1">
            <a:spLocks noChangeArrowheads="1"/>
          </p:cNvSpPr>
          <p:nvPr/>
        </p:nvSpPr>
        <p:spPr bwMode="auto">
          <a:xfrm>
            <a:off x="5539154" y="5005103"/>
            <a:ext cx="752795" cy="37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fontAlgn="base" hangingPunct="0">
              <a:spcBef>
                <a:spcPct val="50000"/>
              </a:spcBef>
              <a:spcAft>
                <a:spcPct val="0"/>
              </a:spcAft>
            </a:pPr>
            <a:r>
              <a:rPr lang="en-US" altLang="en-US" sz="2800" b="1" baseline="30000">
                <a:solidFill>
                  <a:srgbClr val="FFFF00"/>
                </a:solidFill>
                <a:cs typeface="Arial" panose="020B0604020202020204" pitchFamily="34" charset="0"/>
              </a:rPr>
              <a:t>†</a:t>
            </a:r>
          </a:p>
        </p:txBody>
      </p:sp>
      <p:sp>
        <p:nvSpPr>
          <p:cNvPr id="854025" name="Text Box 9"/>
          <p:cNvSpPr txBox="1">
            <a:spLocks noChangeArrowheads="1"/>
          </p:cNvSpPr>
          <p:nvPr/>
        </p:nvSpPr>
        <p:spPr bwMode="auto">
          <a:xfrm>
            <a:off x="-144016" y="5194898"/>
            <a:ext cx="9143999"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7475" indent="-11747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7200" eaLnBrk="0" fontAlgn="base" hangingPunct="0">
              <a:lnSpc>
                <a:spcPct val="90000"/>
              </a:lnSpc>
              <a:spcBef>
                <a:spcPct val="0"/>
              </a:spcBef>
              <a:spcAft>
                <a:spcPct val="0"/>
              </a:spcAft>
            </a:pPr>
            <a:r>
              <a:rPr lang="en-US" altLang="en-US" sz="1400" dirty="0">
                <a:solidFill>
                  <a:prstClr val="white"/>
                </a:solidFill>
                <a:latin typeface="Calibri"/>
              </a:rPr>
              <a:t>*	Minimally important difference in RQLQ is defined as an absolute difference of </a:t>
            </a:r>
            <a:r>
              <a:rPr lang="en-US" altLang="en-US" sz="1400" dirty="0">
                <a:solidFill>
                  <a:prstClr val="white"/>
                </a:solidFill>
                <a:latin typeface="Calibri"/>
                <a:cs typeface="Arial" panose="020B0604020202020204" pitchFamily="34" charset="0"/>
              </a:rPr>
              <a:t>≥0.5 in mean change from baseline over placebo.</a:t>
            </a:r>
          </a:p>
        </p:txBody>
      </p:sp>
      <p:sp>
        <p:nvSpPr>
          <p:cNvPr id="854026" name="Text Box 10"/>
          <p:cNvSpPr txBox="1">
            <a:spLocks noChangeArrowheads="1"/>
          </p:cNvSpPr>
          <p:nvPr/>
        </p:nvSpPr>
        <p:spPr bwMode="auto">
          <a:xfrm>
            <a:off x="6804248" y="3127284"/>
            <a:ext cx="190786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7475" indent="-11747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0" fontAlgn="base" hangingPunct="0">
              <a:lnSpc>
                <a:spcPct val="90000"/>
              </a:lnSpc>
              <a:spcBef>
                <a:spcPct val="0"/>
              </a:spcBef>
              <a:spcAft>
                <a:spcPct val="0"/>
              </a:spcAft>
            </a:pPr>
            <a:r>
              <a:rPr lang="en-US" altLang="en-US" sz="1600" b="1" baseline="30000" dirty="0">
                <a:solidFill>
                  <a:srgbClr val="FFFF00"/>
                </a:solidFill>
                <a:latin typeface="Calibri"/>
                <a:cs typeface="Arial" panose="020B0604020202020204" pitchFamily="34" charset="0"/>
              </a:rPr>
              <a:t>†	</a:t>
            </a:r>
            <a:r>
              <a:rPr lang="en-US" altLang="en-US" sz="1600" b="1" dirty="0">
                <a:solidFill>
                  <a:srgbClr val="FFFF00"/>
                </a:solidFill>
                <a:latin typeface="Calibri"/>
              </a:rPr>
              <a:t>Significant and clinically meaningful treatment difference </a:t>
            </a:r>
            <a:br>
              <a:rPr lang="en-US" altLang="en-US" sz="1600" b="1" dirty="0">
                <a:solidFill>
                  <a:srgbClr val="FFFF00"/>
                </a:solidFill>
                <a:latin typeface="Calibri"/>
              </a:rPr>
            </a:br>
            <a:r>
              <a:rPr lang="en-US" altLang="en-US" sz="1600" b="1" dirty="0">
                <a:solidFill>
                  <a:srgbClr val="FFFF00"/>
                </a:solidFill>
                <a:latin typeface="Calibri"/>
              </a:rPr>
              <a:t>vs placebo: -0.60 (</a:t>
            </a:r>
            <a:r>
              <a:rPr lang="en-US" altLang="en-US" sz="1600" b="1" i="1" dirty="0">
                <a:solidFill>
                  <a:srgbClr val="FFFF00"/>
                </a:solidFill>
                <a:latin typeface="Calibri"/>
              </a:rPr>
              <a:t>P</a:t>
            </a:r>
            <a:r>
              <a:rPr lang="en-US" altLang="en-US" sz="1600" b="1" dirty="0">
                <a:solidFill>
                  <a:srgbClr val="FFFF00"/>
                </a:solidFill>
                <a:latin typeface="Calibri"/>
              </a:rPr>
              <a:t>&lt;0.001).</a:t>
            </a:r>
            <a:endParaRPr lang="en-US" altLang="en-US" sz="1600" dirty="0">
              <a:solidFill>
                <a:srgbClr val="FFFFFF"/>
              </a:solidFill>
              <a:latin typeface="Calibri"/>
            </a:endParaRPr>
          </a:p>
        </p:txBody>
      </p:sp>
      <p:sp>
        <p:nvSpPr>
          <p:cNvPr id="854027" name="Text Box 11"/>
          <p:cNvSpPr txBox="1">
            <a:spLocks noChangeArrowheads="1"/>
          </p:cNvSpPr>
          <p:nvPr/>
        </p:nvSpPr>
        <p:spPr bwMode="auto">
          <a:xfrm>
            <a:off x="-144016" y="5675029"/>
            <a:ext cx="9143999" cy="67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eaLnBrk="0" fontAlgn="base" hangingPunct="0">
              <a:lnSpc>
                <a:spcPct val="90000"/>
              </a:lnSpc>
              <a:spcBef>
                <a:spcPct val="0"/>
              </a:spcBef>
              <a:spcAft>
                <a:spcPct val="0"/>
              </a:spcAft>
            </a:pPr>
            <a:r>
              <a:rPr lang="en-US" altLang="en-US" sz="1400" dirty="0">
                <a:solidFill>
                  <a:prstClr val="white"/>
                </a:solidFill>
              </a:rPr>
              <a:t>Baseline RQLQ score for both treatment groups was 3.9.</a:t>
            </a:r>
          </a:p>
          <a:p>
            <a:pPr algn="ctr" defTabSz="457200" eaLnBrk="0" fontAlgn="base" hangingPunct="0">
              <a:lnSpc>
                <a:spcPct val="90000"/>
              </a:lnSpc>
              <a:spcBef>
                <a:spcPct val="0"/>
              </a:spcBef>
              <a:spcAft>
                <a:spcPct val="0"/>
              </a:spcAft>
            </a:pPr>
            <a:r>
              <a:rPr lang="en-US" altLang="en-US" sz="1400" dirty="0">
                <a:solidFill>
                  <a:prstClr val="white"/>
                </a:solidFill>
              </a:rPr>
              <a:t>In adult and adolescent patients with perennial allergic rhinitis, improvements in RQLQ scores were not statistically significant compared with placebo.</a:t>
            </a:r>
          </a:p>
        </p:txBody>
      </p:sp>
      <p:sp>
        <p:nvSpPr>
          <p:cNvPr id="2" name="ZoneTexte 1"/>
          <p:cNvSpPr txBox="1"/>
          <p:nvPr/>
        </p:nvSpPr>
        <p:spPr>
          <a:xfrm>
            <a:off x="100832" y="6479295"/>
            <a:ext cx="4376711" cy="338554"/>
          </a:xfrm>
          <a:prstGeom prst="rect">
            <a:avLst/>
          </a:prstGeom>
          <a:noFill/>
        </p:spPr>
        <p:txBody>
          <a:bodyPr wrap="none" rtlCol="0">
            <a:spAutoFit/>
          </a:bodyPr>
          <a:lstStyle/>
          <a:p>
            <a:pPr defTabSz="457200"/>
            <a:r>
              <a:rPr lang="fr-FR" sz="1600" dirty="0">
                <a:solidFill>
                  <a:prstClr val="white"/>
                </a:solidFill>
              </a:rPr>
              <a:t>Kaiser HB. </a:t>
            </a:r>
            <a:r>
              <a:rPr lang="de-DE" sz="1600" dirty="0">
                <a:solidFill>
                  <a:prstClr val="white"/>
                </a:solidFill>
              </a:rPr>
              <a:t>J </a:t>
            </a:r>
            <a:r>
              <a:rPr lang="de-DE" sz="1600" dirty="0" err="1">
                <a:solidFill>
                  <a:prstClr val="white"/>
                </a:solidFill>
              </a:rPr>
              <a:t>Allergy</a:t>
            </a:r>
            <a:r>
              <a:rPr lang="de-DE" sz="1600" dirty="0">
                <a:solidFill>
                  <a:prstClr val="white"/>
                </a:solidFill>
              </a:rPr>
              <a:t> </a:t>
            </a:r>
            <a:r>
              <a:rPr lang="de-DE" sz="1600" dirty="0" err="1">
                <a:solidFill>
                  <a:prstClr val="white"/>
                </a:solidFill>
              </a:rPr>
              <a:t>Clin</a:t>
            </a:r>
            <a:r>
              <a:rPr lang="de-DE" sz="1600" dirty="0">
                <a:solidFill>
                  <a:prstClr val="white"/>
                </a:solidFill>
              </a:rPr>
              <a:t> </a:t>
            </a:r>
            <a:r>
              <a:rPr lang="de-DE" sz="1600" dirty="0" err="1">
                <a:solidFill>
                  <a:prstClr val="white"/>
                </a:solidFill>
              </a:rPr>
              <a:t>Immunol</a:t>
            </a:r>
            <a:r>
              <a:rPr lang="de-DE" sz="1600" dirty="0">
                <a:solidFill>
                  <a:prstClr val="white"/>
                </a:solidFill>
              </a:rPr>
              <a:t> 2007;119:1430-7</a:t>
            </a:r>
            <a:endParaRPr lang="fr-FR" sz="1600" dirty="0">
              <a:solidFill>
                <a:prstClr val="white"/>
              </a:solidFill>
            </a:endParaRPr>
          </a:p>
        </p:txBody>
      </p:sp>
    </p:spTree>
    <p:extLst>
      <p:ext uri="{BB962C8B-B14F-4D97-AF65-F5344CB8AC3E}">
        <p14:creationId xmlns:p14="http://schemas.microsoft.com/office/powerpoint/2010/main" val="237497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idx="4294967295"/>
          </p:nvPr>
        </p:nvSpPr>
        <p:spPr>
          <a:xfrm>
            <a:off x="0" y="44624"/>
            <a:ext cx="9144000" cy="1196752"/>
          </a:xfrm>
        </p:spPr>
        <p:txBody>
          <a:bodyPr>
            <a:noAutofit/>
          </a:bodyPr>
          <a:lstStyle/>
          <a:p>
            <a:pPr algn="ctr" eaLnBrk="1" hangingPunct="1"/>
            <a:r>
              <a:rPr lang="en-US" altLang="en-US" sz="2800" b="1" dirty="0">
                <a:latin typeface="+mn-lt"/>
                <a:cs typeface="Arial" pitchFamily="34" charset="0"/>
              </a:rPr>
              <a:t>Real-World Effectiveness of QNASL</a:t>
            </a:r>
            <a:r>
              <a:rPr lang="en-US" altLang="en-US" sz="2800" b="1" baseline="30000" dirty="0">
                <a:latin typeface="+mn-lt"/>
                <a:cs typeface="Arial" pitchFamily="34" charset="0"/>
              </a:rPr>
              <a:t>®</a:t>
            </a:r>
            <a:r>
              <a:rPr lang="en-US" altLang="en-US" sz="2800" b="1" dirty="0">
                <a:latin typeface="+mn-lt"/>
                <a:cs typeface="Arial" pitchFamily="34" charset="0"/>
              </a:rPr>
              <a:t> (beclomethasone dipropionate) Nasal Aerosol in Patients With </a:t>
            </a:r>
            <a:r>
              <a:rPr lang="en-US" altLang="en-US" sz="2800" b="1" dirty="0" smtClean="0">
                <a:latin typeface="+mn-lt"/>
                <a:cs typeface="Arial" pitchFamily="34" charset="0"/>
              </a:rPr>
              <a:t>PAR: </a:t>
            </a:r>
            <a:br>
              <a:rPr lang="en-US" altLang="en-US" sz="2800" b="1" dirty="0" smtClean="0">
                <a:latin typeface="+mn-lt"/>
                <a:cs typeface="Arial" pitchFamily="34" charset="0"/>
              </a:rPr>
            </a:br>
            <a:r>
              <a:rPr lang="en-US" altLang="en-US" sz="2800" b="1" dirty="0" smtClean="0">
                <a:latin typeface="+mn-lt"/>
                <a:cs typeface="Arial" pitchFamily="34" charset="0"/>
              </a:rPr>
              <a:t>The </a:t>
            </a:r>
            <a:r>
              <a:rPr lang="en-US" altLang="en-US" sz="2800" b="1" dirty="0">
                <a:latin typeface="+mn-lt"/>
                <a:cs typeface="Arial" pitchFamily="34" charset="0"/>
              </a:rPr>
              <a:t>BALANCE Study</a:t>
            </a:r>
          </a:p>
        </p:txBody>
      </p:sp>
      <p:sp>
        <p:nvSpPr>
          <p:cNvPr id="3" name="Content Placeholder 2"/>
          <p:cNvSpPr>
            <a:spLocks noGrp="1"/>
          </p:cNvSpPr>
          <p:nvPr>
            <p:ph idx="4294967295"/>
          </p:nvPr>
        </p:nvSpPr>
        <p:spPr>
          <a:xfrm>
            <a:off x="185737" y="1562148"/>
            <a:ext cx="8772525" cy="3717925"/>
          </a:xfrm>
        </p:spPr>
        <p:txBody>
          <a:bodyPr rtlCol="0">
            <a:noAutofit/>
          </a:bodyPr>
          <a:lstStyle/>
          <a:p>
            <a:pPr marL="0" indent="0">
              <a:buNone/>
              <a:defRPr/>
            </a:pPr>
            <a:r>
              <a:rPr lang="en-US" b="1" dirty="0" smtClean="0"/>
              <a:t>Objective</a:t>
            </a:r>
          </a:p>
          <a:p>
            <a:pPr>
              <a:buClr>
                <a:schemeClr val="tx1"/>
              </a:buClr>
              <a:defRPr/>
            </a:pPr>
            <a:r>
              <a:rPr lang="en-US" sz="1600" dirty="0"/>
              <a:t>To evaluate “real-world” effectiveness of QNASL 320 µg/d from patient-reported rhinitis control</a:t>
            </a:r>
          </a:p>
          <a:p>
            <a:pPr marL="0" indent="0">
              <a:buNone/>
              <a:defRPr/>
            </a:pPr>
            <a:endParaRPr lang="en-US" sz="750" b="1" dirty="0"/>
          </a:p>
          <a:p>
            <a:pPr marL="0" indent="0">
              <a:buNone/>
              <a:defRPr/>
            </a:pPr>
            <a:r>
              <a:rPr lang="en-US" b="1" dirty="0" smtClean="0"/>
              <a:t>Study Design</a:t>
            </a:r>
          </a:p>
          <a:p>
            <a:pPr>
              <a:buClr>
                <a:schemeClr val="tx1"/>
              </a:buClr>
              <a:defRPr/>
            </a:pPr>
            <a:r>
              <a:rPr lang="en-US" sz="1600" dirty="0"/>
              <a:t>Post-marketing prospective, observational, single arm, open-label registry study</a:t>
            </a:r>
            <a:endParaRPr lang="en-US" sz="1600" b="1" dirty="0"/>
          </a:p>
          <a:p>
            <a:pPr>
              <a:buClr>
                <a:schemeClr val="tx1"/>
              </a:buClr>
              <a:defRPr/>
            </a:pPr>
            <a:endParaRPr lang="en-US" sz="1600" dirty="0"/>
          </a:p>
          <a:p>
            <a:pPr>
              <a:buClr>
                <a:schemeClr val="tx1"/>
              </a:buClr>
              <a:defRPr/>
            </a:pPr>
            <a:r>
              <a:rPr lang="en-US" sz="1600" dirty="0"/>
              <a:t>Enrolled study participants aged ≥12 years of age who had a diagnosis of PAR for at least one year</a:t>
            </a:r>
            <a:endParaRPr lang="en-US" sz="1600" b="1" dirty="0"/>
          </a:p>
          <a:p>
            <a:pPr>
              <a:buClr>
                <a:srgbClr val="E5A809"/>
              </a:buClr>
              <a:buNone/>
              <a:defRPr/>
            </a:pPr>
            <a:endParaRPr lang="en-US" sz="1600" b="1" dirty="0"/>
          </a:p>
          <a:p>
            <a:pPr marL="0" indent="0">
              <a:buNone/>
              <a:defRPr/>
            </a:pPr>
            <a:r>
              <a:rPr lang="en-US" b="1" dirty="0" smtClean="0"/>
              <a:t>Primary Outcome Assessment</a:t>
            </a:r>
          </a:p>
          <a:p>
            <a:pPr>
              <a:spcBef>
                <a:spcPts val="375"/>
              </a:spcBef>
              <a:defRPr/>
            </a:pPr>
            <a:r>
              <a:rPr lang="en-US" altLang="en-US" sz="1600" dirty="0"/>
              <a:t>The primary outcome assessment was the RCAT, a patient-reported questionnaire validated in patients ≥12 years of age with PAR</a:t>
            </a:r>
            <a:endParaRPr lang="en-US" sz="1600" dirty="0"/>
          </a:p>
        </p:txBody>
      </p:sp>
      <p:sp>
        <p:nvSpPr>
          <p:cNvPr id="208900" name="Text Box 20"/>
          <p:cNvSpPr txBox="1">
            <a:spLocks noChangeArrowheads="1"/>
          </p:cNvSpPr>
          <p:nvPr/>
        </p:nvSpPr>
        <p:spPr bwMode="auto">
          <a:xfrm>
            <a:off x="739034" y="5864219"/>
            <a:ext cx="91439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nchor="b">
            <a:spAutoFit/>
          </a:bodyPr>
          <a:lstStyle>
            <a:lvl1pPr defTabSz="342900">
              <a:defRPr>
                <a:solidFill>
                  <a:schemeClr val="tx1"/>
                </a:solidFill>
                <a:latin typeface="Calibri" pitchFamily="34" charset="0"/>
              </a:defRPr>
            </a:lvl1pPr>
            <a:lvl2pPr marL="742950" indent="-285750" defTabSz="342900">
              <a:defRPr>
                <a:solidFill>
                  <a:schemeClr val="tx1"/>
                </a:solidFill>
                <a:latin typeface="Calibri" pitchFamily="34" charset="0"/>
              </a:defRPr>
            </a:lvl2pPr>
            <a:lvl3pPr marL="1143000" indent="-228600" defTabSz="342900">
              <a:defRPr>
                <a:solidFill>
                  <a:schemeClr val="tx1"/>
                </a:solidFill>
                <a:latin typeface="Calibri" pitchFamily="34" charset="0"/>
              </a:defRPr>
            </a:lvl3pPr>
            <a:lvl4pPr marL="1600200" indent="-228600" defTabSz="342900">
              <a:defRPr>
                <a:solidFill>
                  <a:schemeClr val="tx1"/>
                </a:solidFill>
                <a:latin typeface="Calibri" pitchFamily="34" charset="0"/>
              </a:defRPr>
            </a:lvl4pPr>
            <a:lvl5pPr marL="2057400" indent="-228600" defTabSz="342900">
              <a:defRPr>
                <a:solidFill>
                  <a:schemeClr val="tx1"/>
                </a:solidFill>
                <a:latin typeface="Calibri" pitchFamily="34" charset="0"/>
              </a:defRPr>
            </a:lvl5pPr>
            <a:lvl6pPr marL="2514600" indent="-228600" defTabSz="342900" eaLnBrk="0" fontAlgn="base" hangingPunct="0">
              <a:spcBef>
                <a:spcPct val="0"/>
              </a:spcBef>
              <a:spcAft>
                <a:spcPct val="0"/>
              </a:spcAft>
              <a:defRPr>
                <a:solidFill>
                  <a:schemeClr val="tx1"/>
                </a:solidFill>
                <a:latin typeface="Calibri" pitchFamily="34" charset="0"/>
              </a:defRPr>
            </a:lvl6pPr>
            <a:lvl7pPr marL="2971800" indent="-228600" defTabSz="342900" eaLnBrk="0" fontAlgn="base" hangingPunct="0">
              <a:spcBef>
                <a:spcPct val="0"/>
              </a:spcBef>
              <a:spcAft>
                <a:spcPct val="0"/>
              </a:spcAft>
              <a:defRPr>
                <a:solidFill>
                  <a:schemeClr val="tx1"/>
                </a:solidFill>
                <a:latin typeface="Calibri" pitchFamily="34" charset="0"/>
              </a:defRPr>
            </a:lvl7pPr>
            <a:lvl8pPr marL="3429000" indent="-228600" defTabSz="342900" eaLnBrk="0" fontAlgn="base" hangingPunct="0">
              <a:spcBef>
                <a:spcPct val="0"/>
              </a:spcBef>
              <a:spcAft>
                <a:spcPct val="0"/>
              </a:spcAft>
              <a:defRPr>
                <a:solidFill>
                  <a:schemeClr val="tx1"/>
                </a:solidFill>
                <a:latin typeface="Calibri" pitchFamily="34" charset="0"/>
              </a:defRPr>
            </a:lvl8pPr>
            <a:lvl9pPr marL="3886200" indent="-228600" defTabSz="342900" eaLnBrk="0" fontAlgn="base" hangingPunct="0">
              <a:spcBef>
                <a:spcPct val="0"/>
              </a:spcBef>
              <a:spcAft>
                <a:spcPct val="0"/>
              </a:spcAft>
              <a:defRPr>
                <a:solidFill>
                  <a:schemeClr val="tx1"/>
                </a:solidFill>
                <a:latin typeface="Calibri" pitchFamily="34" charset="0"/>
              </a:defRPr>
            </a:lvl9pPr>
          </a:lstStyle>
          <a:p>
            <a:r>
              <a:rPr lang="fr-FR" sz="2000" dirty="0" smtClean="0">
                <a:solidFill>
                  <a:prstClr val="white"/>
                </a:solidFill>
              </a:rPr>
              <a:t>                                                       ClinicalTrials.gov </a:t>
            </a:r>
            <a:endParaRPr lang="en-US" altLang="en-US" sz="2000" b="1" dirty="0">
              <a:solidFill>
                <a:prstClr val="white"/>
              </a:solidFill>
              <a:latin typeface="Calibri"/>
              <a:cs typeface="Arial" pitchFamily="34" charset="0"/>
            </a:endParaRPr>
          </a:p>
        </p:txBody>
      </p:sp>
    </p:spTree>
    <p:extLst>
      <p:ext uri="{BB962C8B-B14F-4D97-AF65-F5344CB8AC3E}">
        <p14:creationId xmlns:p14="http://schemas.microsoft.com/office/powerpoint/2010/main" val="521981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11563</Words>
  <Application>Microsoft Office PowerPoint</Application>
  <PresentationFormat>On-screen Show (4:3)</PresentationFormat>
  <Paragraphs>1162</Paragraphs>
  <Slides>131</Slides>
  <Notes>65</Notes>
  <HiddenSlides>4</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131</vt:i4>
      </vt:variant>
    </vt:vector>
  </HeadingPairs>
  <TitlesOfParts>
    <vt:vector size="134" baseType="lpstr">
      <vt:lpstr>1_Office Theme</vt:lpstr>
      <vt:lpstr>Fotografia Photo Editor</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Pyramid of respiratory  effects (nasal and bronchial)  of air pollution</vt:lpstr>
      <vt:lpstr>Factors in Rhinitis and Asthma Variability  Interaction between climate change, air pollution &amp; aeroallergens</vt:lpstr>
      <vt:lpstr>PowerPoint Presentation</vt:lpstr>
      <vt:lpstr>PowerPoint Presentation</vt:lpstr>
      <vt:lpstr>Hydrated pollen on a wet surface</vt:lpstr>
      <vt:lpstr>The pollen allergens are located in the walls or in the cytoplasm</vt:lpstr>
      <vt:lpstr>PowerPoint Presentation</vt:lpstr>
      <vt:lpstr>  </vt:lpstr>
      <vt:lpstr>PowerPoint Presentation</vt:lpstr>
      <vt:lpstr>D’Amato G et al.  Environmental risk factors and allergic bronchial asthma.  Clin Exp Allergy 2005;35:1113-1124.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airway allergies impair quality of life: aggravating role of pollution </vt:lpstr>
      <vt:lpstr>Outline</vt:lpstr>
      <vt:lpstr>Adults Diagnosed with Nasal Allergies: Household Screening</vt:lpstr>
      <vt:lpstr>1 in 7 Children Has Been Diagnosed With Nasal Allergies</vt:lpstr>
      <vt:lpstr>Seasonal or Persistent Allergies in Adults</vt:lpstr>
      <vt:lpstr>Prevalence of Seasonal Versus Perennial Allergies in Children</vt:lpstr>
      <vt:lpstr>Time of Year for Nasal Allergy Symptoms in Children</vt:lpstr>
      <vt:lpstr>Outdoor Allergies Symptoms Are More Bothersome in Children</vt:lpstr>
      <vt:lpstr>Most Bothersome Symptoms of Nasal Allergies</vt:lpstr>
      <vt:lpstr>Degree of Discomfort from Allergies</vt:lpstr>
      <vt:lpstr>Degree of Discomfort During Nasal  Allergy Attack: Parents and Practitioners</vt:lpstr>
      <vt:lpstr>Symptoms During Worst Month</vt:lpstr>
      <vt:lpstr>Fewer Parents View Their Children’s Overall Feelings of Well-Being to Be Positive  (Past 4 Weeks)</vt:lpstr>
      <vt:lpstr>Children’s Emotional Status Affected by Nasal Allergy Symptoms</vt:lpstr>
      <vt:lpstr>Children’s Social Life Is Disrupted by Nasal Allergy Symptoms</vt:lpstr>
      <vt:lpstr>Nasal Allergies Interfere With Sleep</vt:lpstr>
      <vt:lpstr>Work Interference from Nasal Allergies</vt:lpstr>
      <vt:lpstr>Productivity and Allergies</vt:lpstr>
      <vt:lpstr>Children’s Productivity Suffers When Nasal Allergy Symptoms Are at Their Worst</vt:lpstr>
      <vt:lpstr>Productivity when Nasal Allergies are at Their Worst</vt:lpstr>
      <vt:lpstr>Opinions About Nasal Allergies</vt:lpstr>
      <vt:lpstr>Allergic Triggers: All AILA Countries</vt:lpstr>
      <vt:lpstr>Activity Limitation</vt:lpstr>
      <vt:lpstr>Recent Allergy Interference: All AILA Countries</vt:lpstr>
      <vt:lpstr>Patient Feelings During Allergy Season:  Symptoms Experienced Frequently</vt:lpstr>
      <vt:lpstr>Impact of Nasal Allergies on Daily Life</vt:lpstr>
      <vt:lpstr>Impairment Frequency With Allergic Rhinitis</vt:lpstr>
      <vt:lpstr>Fatigue in Patients With Allergic Rhinitis</vt:lpstr>
      <vt:lpstr>Comparison of Quality of Life Between Allergic Rhinitis and Asthma</vt:lpstr>
      <vt:lpstr>Comparison of Quality of Life Between Allergic Rhinitis and Asthma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Sedating Antihistamines Impair Learning in Pediatric Patients</vt:lpstr>
      <vt:lpstr>Improvements in Rhino conjunctivitis Quality of Life Questionnaire (RQLQ) Scores </vt:lpstr>
      <vt:lpstr>Significant and Clinically Meaningful  Improvement* in Disease-Specific Quality of Life</vt:lpstr>
      <vt:lpstr>Real-World Effectiveness of QNASL® (beclomethasone dipropionate) Nasal Aerosol in Patients With PAR:  The BALANCE Study</vt:lpstr>
      <vt:lpstr>Rhinitis Control Assessment Test (RCAT)</vt:lpstr>
      <vt:lpstr>Mean RCAT Score from Baseline to One Month</vt:lpstr>
      <vt:lpstr>Pollution: Epidemiologic Evidence</vt:lpstr>
      <vt:lpstr>Epidemiologic Evidence</vt:lpstr>
      <vt:lpstr>Effects of Pollutants on the Nose</vt:lpstr>
      <vt:lpstr>Particulates and Allergic Rhinitis</vt:lpstr>
      <vt:lpstr>Global Warming Affects  Ragweed Growth</vt:lpstr>
      <vt:lpstr>Climate Change and Allergic Rhinitis</vt:lpstr>
      <vt:lpstr>Preconceptional, prenatal and postnatal exposure to outdoor and indoor environmental factors on allergic diseases/symptoms in preschool children  </vt:lpstr>
      <vt:lpstr>“A nationwide cross-sectional survey was conducted in 6- to 7-year-old children. The prevalence of allergic diseases was assessed by using questionnaires.   For a 100 ppb increase in the mean daily CO level during the first year of life, the adjusted odds ratio for lifetime allergic rhinitis was 1.10 (95% confidence interval, 1.03–1.19).    Higher exposure to CO during infancy increased the risk of development of allergic rhinitis.’’</vt:lpstr>
      <vt:lpstr>The aim of the study was to investigate the association between the frequency of truck traffic and allergic rhinitis symptoms, rhinoconjunctivitis and hayfever among 13 to 14 year old school children in Ekurhuleni Metropolitan Municipality, South Africa.  In a cross-sectional study design, 3468 completed the International Study of Asthma and Allergies in Childhood (ISAAC) Phase I questionnaire.    The prevalence of self-reported rhinitis ever, current rhinitis, rhinoconjunctivitis and hayfever was 52, 40, 21 and 37 % respectively.    Rhinitis ever, current rhinitis and current rhinoconjunctivitis were significantly associated with the frequency of trucks passing near residences almost all day on weekdays, (OR 1.46 95 % CI: 1.16 − 1.84), (OR 1.60 95 % CI: 1.24–2.02) and (OR 1.42 95 % CI: 1.09–1.84) respectively.   The study shows a high prevalence of allergic rhinitis symptoms amongst children. The results support the hypothesis that traffic related pollution plays a role in the prevalence of allergic rhinitis symptoms in children residing in the area.</vt:lpstr>
      <vt:lpstr>This longitudinal study examined whether traffic-related air pollution (TRAP) is associated with the prevalence of asthma, allergic rhinitis and aeroallergen sensitization in two German cohorts followed from birth to 10 years.   Questionnaire-derived annual reports of doctor diagnosed asthma and allergic rhinitis, as well as eye and nose symptoms, were collected from 6,604 children. Aeroallergen sensitization was assessed for 3,655 children who provided blood samples. Associations between these health outcomes and nitrogen dioxide (NO2), particles with aerodynamic diameters less than 2:5 g=m3 (PM2:5) mass, PM2:5 absorbance and ozone, individually estimated for each child at the birth, six and 10 year home addresses.   This study did not find consistent evidence that TRAP increases the prevalence of childhood asthma, allergic rhinitis or aeroallergen sensitization in later childhood using data from birth cohort participants followed for 10 years in three locations in Germany. </vt:lpstr>
      <vt:lpstr>Childhood allergic rhinitis, traffic-related air pollution, and variability in the GSTP1, TNF, TLR2, and TLR4 genes: Results from the TAG Study  </vt:lpstr>
      <vt:lpstr>Ambient air pollution and allergic diseases in children  </vt:lpstr>
      <vt:lpstr>Indoor mildew odor in old housing was associated with adult allergic symptoms, asthma, chronic bronchitis, vision, sleep and self-rated health: USA NHANES, 2005–2006  </vt:lpstr>
      <vt:lpstr>Respiratory and Allergic Health Effects of Dampness, Mold, and Dampness‑Related Agents: A Review of the Epidemiologic Evidence  Mark J. Mendell et al Environ Health Perspect 119:748–756 (2011)</vt:lpstr>
      <vt:lpstr>Allergic sensitization, rhinitis, and tobacco smoke exposure in U.S. children and adolescents  </vt:lpstr>
      <vt:lpstr>Cigarette Smoke</vt:lpstr>
      <vt:lpstr>Impact of environmental tobacco smoke and active tobacco smoking on the development and outcomes of asthma and rhinitis  </vt:lpstr>
      <vt:lpstr>Association of Indoor Air Pollution with Rhinitis Symptoms, Atopy and Nitric Oxide Levels in Exhaled Air  </vt:lpstr>
      <vt:lpstr>Toxic Mold Syndrome</vt:lpstr>
      <vt:lpstr>Particulate matter modifies the association between airborne pollen and daily medical consultations for pollinosis in Tokyo  </vt:lpstr>
      <vt:lpstr>The Influence of Environmental Exposure to Formaldehyde in Nasal Mucosa of Medical Students during Cadaver Dissection  </vt:lpstr>
      <vt:lpstr>The relationship between exposure to microbial volatile organic compound and allergy prevalence in single-family homes  </vt:lpstr>
      <vt:lpstr>Efficacy and Safety of Once Daily Fluticasone Furoate Nasal Spray for Treatment of Irritant (Non-allergic) Rhinitis</vt:lpstr>
      <vt:lpstr>Environmental pollutants and allergic rhinitis  </vt:lpstr>
      <vt:lpstr>Does air pollution really cause allergy?  </vt:lpstr>
      <vt:lpstr>PowerPoint Presentation</vt:lpstr>
      <vt:lpstr>PowerPoint Presentation</vt:lpstr>
      <vt:lpstr>PowerPoint Presentation</vt:lpstr>
      <vt:lpstr>PowerPoint Presentation</vt:lpstr>
      <vt:lpstr>Conclusions</vt:lpstr>
    </vt:vector>
  </TitlesOfParts>
  <Company>sanofi-aventis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AbouZeid, Lina PH/LB</dc:creator>
  <cp:lastModifiedBy>Banat, Murad PH/JO</cp:lastModifiedBy>
  <cp:revision>1</cp:revision>
  <dcterms:created xsi:type="dcterms:W3CDTF">2017-04-18T10:55:25Z</dcterms:created>
  <dcterms:modified xsi:type="dcterms:W3CDTF">2017-04-19T11:31:29Z</dcterms:modified>
</cp:coreProperties>
</file>