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09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54"/>
      <c:rotY val="20"/>
      <c:depthPercent val="100"/>
      <c:rAngAx val="1"/>
    </c:view3D>
    <c:floor>
      <c:thickness val="0"/>
      <c:spPr>
        <a:solidFill>
          <a:srgbClr val="C0C0C0"/>
        </a:solidFill>
        <a:ln w="12700">
          <a:solidFill>
            <a:srgbClr val="000080"/>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4.2857142857142858E-2"/>
          <c:y val="2.1582733812949641E-2"/>
          <c:w val="0.93174603174603177"/>
          <c:h val="0.86570743405275774"/>
        </c:manualLayout>
      </c:layout>
      <c:bar3DChart>
        <c:barDir val="bar"/>
        <c:grouping val="stacked"/>
        <c:varyColors val="0"/>
        <c:ser>
          <c:idx val="0"/>
          <c:order val="0"/>
          <c:tx>
            <c:strRef>
              <c:f>Sheet1!$A$2</c:f>
              <c:strCache>
                <c:ptCount val="1"/>
                <c:pt idx="0">
                  <c:v>East</c:v>
                </c:pt>
              </c:strCache>
            </c:strRef>
          </c:tx>
          <c:spPr>
            <a:solidFill>
              <a:schemeClr val="accent1"/>
            </a:solidFill>
            <a:ln w="12244">
              <a:solidFill>
                <a:schemeClr val="tx1"/>
              </a:solidFill>
              <a:prstDash val="solid"/>
            </a:ln>
          </c:spPr>
          <c:invertIfNegative val="0"/>
          <c:dLbls>
            <c:spPr>
              <a:noFill/>
              <a:ln w="24488">
                <a:noFill/>
              </a:ln>
            </c:spPr>
            <c:txPr>
              <a:bodyPr/>
              <a:lstStyle/>
              <a:p>
                <a:pPr algn="ctr" rtl="0">
                  <a:defRPr sz="1543" b="0"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dLbls>
          <c:cat>
            <c:numRef>
              <c:f>Sheet1!$B$1:$E$1</c:f>
              <c:numCache>
                <c:formatCode>General</c:formatCode>
                <c:ptCount val="4"/>
              </c:numCache>
            </c:numRef>
          </c:cat>
          <c:val>
            <c:numRef>
              <c:f>Sheet1!$B$2:$E$2</c:f>
              <c:numCache>
                <c:formatCode>0%</c:formatCode>
                <c:ptCount val="4"/>
                <c:pt idx="0">
                  <c:v>0.22</c:v>
                </c:pt>
                <c:pt idx="1">
                  <c:v>0.48</c:v>
                </c:pt>
                <c:pt idx="2">
                  <c:v>0.44</c:v>
                </c:pt>
                <c:pt idx="3">
                  <c:v>0.51</c:v>
                </c:pt>
              </c:numCache>
            </c:numRef>
          </c:val>
        </c:ser>
        <c:ser>
          <c:idx val="1"/>
          <c:order val="1"/>
          <c:tx>
            <c:strRef>
              <c:f>Sheet1!$A$3</c:f>
              <c:strCache>
                <c:ptCount val="1"/>
              </c:strCache>
            </c:strRef>
          </c:tx>
          <c:spPr>
            <a:solidFill>
              <a:schemeClr val="accent2"/>
            </a:solidFill>
            <a:ln w="12244">
              <a:solidFill>
                <a:schemeClr val="tx1"/>
              </a:solidFill>
              <a:prstDash val="solid"/>
            </a:ln>
          </c:spPr>
          <c:invertIfNegative val="0"/>
          <c:dLbls>
            <c:spPr>
              <a:noFill/>
              <a:ln w="24488">
                <a:noFill/>
              </a:ln>
            </c:spPr>
            <c:txPr>
              <a:bodyPr/>
              <a:lstStyle/>
              <a:p>
                <a:pPr algn="ctr" rtl="0">
                  <a:defRPr sz="1543" b="0"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dLbls>
          <c:cat>
            <c:numRef>
              <c:f>Sheet1!$B$1:$E$1</c:f>
              <c:numCache>
                <c:formatCode>General</c:formatCode>
                <c:ptCount val="4"/>
              </c:numCache>
            </c:numRef>
          </c:cat>
          <c:val>
            <c:numRef>
              <c:f>Sheet1!$B$3:$E$3</c:f>
              <c:numCache>
                <c:formatCode>0%</c:formatCode>
                <c:ptCount val="4"/>
                <c:pt idx="0">
                  <c:v>0.41</c:v>
                </c:pt>
                <c:pt idx="1">
                  <c:v>0.33</c:v>
                </c:pt>
                <c:pt idx="2">
                  <c:v>0.38</c:v>
                </c:pt>
                <c:pt idx="3">
                  <c:v>0.35</c:v>
                </c:pt>
              </c:numCache>
            </c:numRef>
          </c:val>
        </c:ser>
        <c:dLbls>
          <c:showLegendKey val="0"/>
          <c:showVal val="0"/>
          <c:showCatName val="0"/>
          <c:showSerName val="0"/>
          <c:showPercent val="0"/>
          <c:showBubbleSize val="0"/>
        </c:dLbls>
        <c:gapWidth val="150"/>
        <c:gapDepth val="0"/>
        <c:shape val="box"/>
        <c:axId val="119447552"/>
        <c:axId val="119449088"/>
        <c:axId val="0"/>
      </c:bar3DChart>
      <c:catAx>
        <c:axId val="119447552"/>
        <c:scaling>
          <c:orientation val="minMax"/>
        </c:scaling>
        <c:delete val="0"/>
        <c:axPos val="l"/>
        <c:numFmt formatCode="General" sourceLinked="1"/>
        <c:majorTickMark val="out"/>
        <c:minorTickMark val="none"/>
        <c:tickLblPos val="low"/>
        <c:spPr>
          <a:ln w="3061">
            <a:solidFill>
              <a:schemeClr val="tx1"/>
            </a:solidFill>
            <a:prstDash val="solid"/>
          </a:ln>
        </c:spPr>
        <c:txPr>
          <a:bodyPr rot="0" vert="horz"/>
          <a:lstStyle/>
          <a:p>
            <a:pPr>
              <a:defRPr sz="1735" b="1" i="0" u="none" strike="noStrike" baseline="0">
                <a:solidFill>
                  <a:schemeClr val="tx1"/>
                </a:solidFill>
                <a:latin typeface="Arial"/>
                <a:ea typeface="Arial"/>
                <a:cs typeface="Arial"/>
              </a:defRPr>
            </a:pPr>
            <a:endParaRPr lang="en-US"/>
          </a:p>
        </c:txPr>
        <c:crossAx val="119449088"/>
        <c:crosses val="autoZero"/>
        <c:auto val="1"/>
        <c:lblAlgn val="ctr"/>
        <c:lblOffset val="100"/>
        <c:tickLblSkip val="1"/>
        <c:tickMarkSkip val="1"/>
        <c:noMultiLvlLbl val="0"/>
      </c:catAx>
      <c:valAx>
        <c:axId val="119449088"/>
        <c:scaling>
          <c:orientation val="minMax"/>
          <c:max val="1"/>
        </c:scaling>
        <c:delete val="0"/>
        <c:axPos val="b"/>
        <c:numFmt formatCode="0%" sourceLinked="1"/>
        <c:majorTickMark val="out"/>
        <c:minorTickMark val="none"/>
        <c:tickLblPos val="nextTo"/>
        <c:spPr>
          <a:ln w="3061">
            <a:solidFill>
              <a:schemeClr val="tx1"/>
            </a:solidFill>
            <a:prstDash val="solid"/>
          </a:ln>
        </c:spPr>
        <c:txPr>
          <a:bodyPr rot="0" vert="horz"/>
          <a:lstStyle/>
          <a:p>
            <a:pPr>
              <a:defRPr sz="1543" b="0" i="0" u="none" strike="noStrike" baseline="0">
                <a:solidFill>
                  <a:schemeClr val="tx1"/>
                </a:solidFill>
                <a:latin typeface="Arial"/>
                <a:ea typeface="Arial"/>
                <a:cs typeface="Arial"/>
              </a:defRPr>
            </a:pPr>
            <a:endParaRPr lang="en-US"/>
          </a:p>
        </c:txPr>
        <c:crossAx val="119447552"/>
        <c:crosses val="autoZero"/>
        <c:crossBetween val="between"/>
      </c:valAx>
      <c:spPr>
        <a:noFill/>
        <a:ln w="24488">
          <a:noFill/>
        </a:ln>
      </c:spPr>
    </c:plotArea>
    <c:plotVisOnly val="1"/>
    <c:dispBlanksAs val="gap"/>
    <c:showDLblsOverMax val="0"/>
  </c:chart>
  <c:spPr>
    <a:noFill/>
    <a:ln>
      <a:noFill/>
    </a:ln>
  </c:spPr>
  <c:txPr>
    <a:bodyPr/>
    <a:lstStyle/>
    <a:p>
      <a:pPr>
        <a:defRPr sz="1735" b="1" i="0" u="none" strike="noStrike" baseline="0">
          <a:solidFill>
            <a:schemeClr val="tx1"/>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40DF63-026A-4C80-9203-13E765099122}" type="datetimeFigureOut">
              <a:rPr lang="en-US" smtClean="0"/>
              <a:t>3/25/2019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AFC964-0054-4469-BD19-E66E2D095DBD}" type="slidenum">
              <a:rPr lang="en-US" smtClean="0"/>
              <a:t>‹#›</a:t>
            </a:fld>
            <a:endParaRPr lang="en-US"/>
          </a:p>
        </p:txBody>
      </p:sp>
    </p:spTree>
    <p:extLst>
      <p:ext uri="{BB962C8B-B14F-4D97-AF65-F5344CB8AC3E}">
        <p14:creationId xmlns:p14="http://schemas.microsoft.com/office/powerpoint/2010/main" val="3154234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defTabSz="457200"/>
            <a:endParaRPr lang="fr-FR">
              <a:solidFill>
                <a:prstClr val="black"/>
              </a:solidFill>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Adjusted associations between different particulate matter (PM) fractions and self-reported current respiratory health outcomes in the Swedish Environmental Survey of 2007. One-pollutant models adjusted for the individual confounders sex, age, educational level, smoking, passive smoking, mould and moisture exposure in the home and country of birth, and the contextual confounders proportion of highly educated and unemployed people in the municipality. a) Total particulate matter &lt;10 μm aerodynamic diameter range (PM</a:t>
            </a:r>
            <a:r>
              <a:rPr lang="en-GB" baseline="-33000">
                <a:latin typeface="Arial" charset="0"/>
                <a:cs typeface="msgothic" charset="0"/>
              </a:rPr>
              <a:t>10</a:t>
            </a:r>
            <a:r>
              <a:rPr lang="en-GB">
                <a:latin typeface="Arial" charset="0"/>
                <a:cs typeface="msgothic" charset="0"/>
              </a:rPr>
              <a:t>), b) long-range transport particles, c) locally generated PM</a:t>
            </a:r>
            <a:r>
              <a:rPr lang="en-GB" baseline="-33000">
                <a:latin typeface="Arial" charset="0"/>
                <a:cs typeface="msgothic" charset="0"/>
              </a:rPr>
              <a:t>10</a:t>
            </a:r>
            <a:r>
              <a:rPr lang="en-GB">
                <a:latin typeface="Arial" charset="0"/>
                <a:cs typeface="msgothic" charset="0"/>
              </a:rPr>
              <a:t>, d) locally generated wear particles and e) locally generated combustion particles. Data are presented as odds ratios and error bars represent 95% confidence intervals.</a:t>
            </a:r>
          </a:p>
        </p:txBody>
      </p:sp>
    </p:spTree>
    <p:extLst>
      <p:ext uri="{BB962C8B-B14F-4D97-AF65-F5344CB8AC3E}">
        <p14:creationId xmlns:p14="http://schemas.microsoft.com/office/powerpoint/2010/main" val="1941047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143000" y="685800"/>
            <a:ext cx="4575175" cy="3430588"/>
          </a:xfrm>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1154113" y="692150"/>
            <a:ext cx="4557712" cy="3417888"/>
          </a:xfrm>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en-US" smtClean="0">
              <a:latin typeface="Arial" pitchFamily="34" charset="0"/>
              <a:ea typeface="MS PMincho" pitchFamily="1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fld id="{4C1F6CDC-B6A0-4104-A1B6-F0BAC2B07721}" type="slidenum">
              <a:rPr lang="en-US" altLang="ja-JP" b="0">
                <a:solidFill>
                  <a:prstClr val="black"/>
                </a:solidFill>
                <a:latin typeface="Arial" pitchFamily="34" charset="0"/>
              </a:rPr>
              <a:pPr/>
              <a:t>61</a:t>
            </a:fld>
            <a:endParaRPr lang="en-US" altLang="ja-JP" b="0">
              <a:solidFill>
                <a:prstClr val="black"/>
              </a:solidFill>
              <a:latin typeface="Arial" pitchFamily="34" charset="0"/>
            </a:endParaRPr>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hape 4"/>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pPr algn="r" defTabSz="457200"/>
            <a:fld id="{DFF55353-56A4-4385-B844-6B101669ACB9}" type="slidenum">
              <a:rPr lang="en-GB" altLang="ja-JP" sz="1200">
                <a:solidFill>
                  <a:prstClr val="black"/>
                </a:solidFill>
                <a:latin typeface="Times New Roman" pitchFamily="18" charset="0"/>
              </a:rPr>
              <a:pPr algn="r" defTabSz="457200"/>
              <a:t>90</a:t>
            </a:fld>
            <a:endParaRPr lang="fr-FR" altLang="ja-JP" sz="1200">
              <a:solidFill>
                <a:prstClr val="black"/>
              </a:solidFill>
              <a:latin typeface="Times New Roman" pitchFamily="18" charset="0"/>
            </a:endParaRPr>
          </a:p>
        </p:txBody>
      </p:sp>
      <p:sp>
        <p:nvSpPr>
          <p:cNvPr id="62467" name="Rectangle 76801"/>
          <p:cNvSpPr>
            <a:spLocks noGrp="1" noRot="1" noChangeAspect="1" noChangeArrowheads="1" noTextEdit="1"/>
          </p:cNvSpPr>
          <p:nvPr>
            <p:ph type="sldImg"/>
          </p:nvPr>
        </p:nvSpPr>
        <p:spPr>
          <a:ln cap="flat">
            <a:headEnd type="none" w="med" len="med"/>
            <a:tailEnd type="none" w="med" len="med"/>
          </a:ln>
        </p:spPr>
      </p:sp>
      <p:sp>
        <p:nvSpPr>
          <p:cNvPr id="62468" name="Rectangle 71682"/>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sz="110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fld id="{9F6C5FE2-1491-48DF-8457-8E1745597573}" type="slidenum">
              <a:rPr lang="it-IT" altLang="ja-JP" b="0">
                <a:solidFill>
                  <a:prstClr val="black"/>
                </a:solidFill>
                <a:latin typeface="Arial" pitchFamily="34" charset="0"/>
              </a:rPr>
              <a:pPr/>
              <a:t>92</a:t>
            </a:fld>
            <a:endParaRPr lang="it-IT" altLang="ja-JP" b="0">
              <a:solidFill>
                <a:prstClr val="black"/>
              </a:solidFill>
              <a:latin typeface="Arial" pitchFamily="34" charset="0"/>
            </a:endParaRPr>
          </a:p>
        </p:txBody>
      </p:sp>
      <p:sp>
        <p:nvSpPr>
          <p:cNvPr id="65539" name="Rectangle 1"/>
          <p:cNvSpPr>
            <a:spLocks noGrp="1" noRot="1" noChangeAspect="1" noChangeArrowheads="1" noTextEdit="1"/>
          </p:cNvSpPr>
          <p:nvPr>
            <p:ph type="sldImg"/>
          </p:nvPr>
        </p:nvSpPr>
        <p:spPr>
          <a:xfrm>
            <a:off x="1144588" y="695325"/>
            <a:ext cx="4568825" cy="3427413"/>
          </a:xfrm>
          <a:solidFill>
            <a:srgbClr val="FFFFFF"/>
          </a:solidFill>
          <a:ln/>
        </p:spPr>
      </p:sp>
      <p:sp>
        <p:nvSpPr>
          <p:cNvPr id="65540"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it-IT" alt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fld id="{169BCE8C-A307-4D1B-BEB7-01318C84684C}" type="slidenum">
              <a:rPr lang="it-IT" altLang="ja-JP" b="0">
                <a:solidFill>
                  <a:prstClr val="black"/>
                </a:solidFill>
                <a:latin typeface="Arial" pitchFamily="34" charset="0"/>
              </a:rPr>
              <a:pPr/>
              <a:t>94</a:t>
            </a:fld>
            <a:endParaRPr lang="it-IT" altLang="ja-JP" b="0">
              <a:solidFill>
                <a:prstClr val="black"/>
              </a:solidFill>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gif"/></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www.zincmapssa.com/Jobs/JobView.aspx?Job.Id=157700"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3/25/2019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973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3/25/2019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5725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933217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10191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737627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8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651731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8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64816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9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039507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57163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222891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9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632967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453535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3/25/2019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3657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54912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9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814525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9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014012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9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235939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9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19157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29905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98814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510065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93866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902453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3/25/2019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331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271694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0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76267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0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397244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0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064798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0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577764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110853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1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58487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1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455738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1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453372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1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432036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630209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1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522797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1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320709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1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652542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1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782107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1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2985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2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41412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2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112172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2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583427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3/25/2019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064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2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799474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240314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2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38224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2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19738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3/25/2019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639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2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03103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2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856546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2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762791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2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40393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3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336084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3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244601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3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707070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192425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3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934548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3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691648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3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041628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3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03723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3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09725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3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97289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3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65969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4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918226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4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138486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4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69048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273087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4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011399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4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266249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4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295316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4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415273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4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475629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4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366870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4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319385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5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074603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5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794324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5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210349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74336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5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62719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5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85843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5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055650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5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70458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5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672817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5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682081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5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929496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6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434646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6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73259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6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90275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130821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6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93999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6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9558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6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92136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6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941258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6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60002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6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30197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6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22544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7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1990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7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003306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7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979349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478745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7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015744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7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622830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7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41226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895615" y="6678000"/>
            <a:ext cx="900000" cy="180000"/>
          </a:xfrm>
        </p:spPr>
        <p:txBody>
          <a:bodyPr/>
          <a:lstStyle/>
          <a:p>
            <a:fld id="{F33CA911-6CE7-4DDA-98F3-2F923744DF1C}" type="datetime1">
              <a:rPr lang="en-GB" smtClean="0">
                <a:solidFill>
                  <a:prstClr val="white"/>
                </a:solidFill>
              </a:rPr>
              <a:pPr/>
              <a:t>25/03/2019</a:t>
            </a:fld>
            <a:endParaRPr lang="en-GB">
              <a:solidFill>
                <a:prstClr val="white"/>
              </a:solidFill>
            </a:endParaRPr>
          </a:p>
        </p:txBody>
      </p:sp>
      <p:sp>
        <p:nvSpPr>
          <p:cNvPr id="5" name="Footer Placeholder 4"/>
          <p:cNvSpPr>
            <a:spLocks noGrp="1"/>
          </p:cNvSpPr>
          <p:nvPr>
            <p:ph type="ftr" sz="quarter" idx="11"/>
          </p:nvPr>
        </p:nvSpPr>
        <p:spPr>
          <a:xfrm>
            <a:off x="655199" y="6678000"/>
            <a:ext cx="7240415" cy="180000"/>
          </a:xfrm>
        </p:spPr>
        <p:txBody>
          <a:bodyPr/>
          <a:lstStyle>
            <a:lvl1pPr>
              <a:defRPr>
                <a:solidFill>
                  <a:schemeClr val="bg1"/>
                </a:solidFill>
              </a:defRPr>
            </a:lvl1pPr>
          </a:lstStyle>
          <a:p>
            <a:r>
              <a:rPr lang="en-GB" smtClean="0">
                <a:solidFill>
                  <a:prstClr val="white"/>
                </a:solidFill>
              </a:rPr>
              <a:t>NHS | Primary care Transformation | 12 September 2013</a:t>
            </a:r>
            <a:endParaRPr lang="en-GB">
              <a:solidFill>
                <a:prstClr val="white"/>
              </a:solidFill>
            </a:endParaRPr>
          </a:p>
        </p:txBody>
      </p:sp>
      <p:sp>
        <p:nvSpPr>
          <p:cNvPr id="6" name="Slide Number Placeholder 5"/>
          <p:cNvSpPr>
            <a:spLocks noGrp="1"/>
          </p:cNvSpPr>
          <p:nvPr>
            <p:ph type="sldNum" sz="quarter" idx="12"/>
          </p:nvPr>
        </p:nvSpPr>
        <p:spPr>
          <a:xfrm>
            <a:off x="237600" y="6678000"/>
            <a:ext cx="301175" cy="180000"/>
          </a:xfrm>
        </p:spPr>
        <p:txBody>
          <a:bodyPr/>
          <a:lstStyle>
            <a:lvl1pPr>
              <a:defRPr>
                <a:solidFill>
                  <a:schemeClr val="bg1"/>
                </a:solidFill>
              </a:defRPr>
            </a:lvl1pPr>
          </a:lstStyle>
          <a:p>
            <a:fld id="{23134A5E-8B9A-4F1B-8A1C-D54727A06F98}" type="slidenum">
              <a:rPr lang="en-GB" smtClean="0">
                <a:solidFill>
                  <a:prstClr val="white"/>
                </a:solidFill>
              </a:rPr>
              <a:pPr/>
              <a:t>‹#›</a:t>
            </a:fld>
            <a:endParaRPr lang="en-GB">
              <a:solidFill>
                <a:prstClr val="white"/>
              </a:solidFill>
            </a:endParaRPr>
          </a:p>
        </p:txBody>
      </p:sp>
      <p:sp>
        <p:nvSpPr>
          <p:cNvPr id="2" name="Title 1"/>
          <p:cNvSpPr>
            <a:spLocks noGrp="1"/>
          </p:cNvSpPr>
          <p:nvPr>
            <p:ph type="ctrTitle"/>
          </p:nvPr>
        </p:nvSpPr>
        <p:spPr>
          <a:xfrm>
            <a:off x="358775" y="1494000"/>
            <a:ext cx="5580000" cy="1587600"/>
          </a:xfrm>
        </p:spPr>
        <p:txBody>
          <a:bodyPr lIns="108000" tIns="72000"/>
          <a:lstStyle>
            <a:lvl1pPr>
              <a:lnSpc>
                <a:spcPts val="4800"/>
              </a:lnSpc>
              <a:defRPr sz="4000"/>
            </a:lvl1pPr>
          </a:lstStyle>
          <a:p>
            <a:r>
              <a:rPr lang="en-US" noProof="0" smtClean="0"/>
              <a:t>Click to edit Master title style</a:t>
            </a:r>
            <a:endParaRPr lang="en-GB" noProof="0"/>
          </a:p>
        </p:txBody>
      </p:sp>
      <p:sp>
        <p:nvSpPr>
          <p:cNvPr id="3" name="Subtitle 2"/>
          <p:cNvSpPr>
            <a:spLocks noGrp="1"/>
          </p:cNvSpPr>
          <p:nvPr>
            <p:ph type="subTitle" idx="1"/>
          </p:nvPr>
        </p:nvSpPr>
        <p:spPr>
          <a:xfrm>
            <a:off x="358775" y="2160000"/>
            <a:ext cx="5580000" cy="921600"/>
          </a:xfrm>
          <a:noFill/>
        </p:spPr>
        <p:txBody>
          <a:bodyPr lIns="108000"/>
          <a:lstStyle>
            <a:lvl1pPr marL="0" indent="0" algn="l">
              <a:lnSpc>
                <a:spcPts val="3000"/>
              </a:lnSpc>
              <a:spcBef>
                <a:spcPts val="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a:p>
        </p:txBody>
      </p:sp>
      <p:sp>
        <p:nvSpPr>
          <p:cNvPr id="7" name="Rectangle 6"/>
          <p:cNvSpPr/>
          <p:nvPr userDrawn="1"/>
        </p:nvSpPr>
        <p:spPr>
          <a:xfrm>
            <a:off x="7470775" y="1494000"/>
            <a:ext cx="1314000" cy="158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sp>
        <p:nvSpPr>
          <p:cNvPr id="8" name="Rectangle 7"/>
          <p:cNvSpPr/>
          <p:nvPr userDrawn="1"/>
        </p:nvSpPr>
        <p:spPr>
          <a:xfrm>
            <a:off x="6048375" y="3198049"/>
            <a:ext cx="1314000" cy="15894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sp>
        <p:nvSpPr>
          <p:cNvPr id="10" name="Rectangle 9"/>
          <p:cNvSpPr/>
          <p:nvPr userDrawn="1"/>
        </p:nvSpPr>
        <p:spPr>
          <a:xfrm>
            <a:off x="3203575" y="4902100"/>
            <a:ext cx="1314000" cy="158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pic>
        <p:nvPicPr>
          <p:cNvPr id="102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03576" y="3199891"/>
            <a:ext cx="2735200" cy="1587600"/>
          </a:xfrm>
          <a:prstGeom prst="rect">
            <a:avLst/>
          </a:prstGeom>
          <a:noFill/>
          <a:ln w="9525">
            <a:noFill/>
            <a:miter lim="800000"/>
            <a:headEnd/>
            <a:tailEnd/>
          </a:ln>
        </p:spPr>
      </p:pic>
      <p:pic>
        <p:nvPicPr>
          <p:cNvPr id="1028"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048375" y="4902100"/>
            <a:ext cx="1314000" cy="1587600"/>
          </a:xfrm>
          <a:prstGeom prst="rect">
            <a:avLst/>
          </a:prstGeom>
          <a:noFill/>
          <a:ln w="9525">
            <a:noFill/>
            <a:miter lim="800000"/>
            <a:headEnd/>
            <a:tailEnd/>
          </a:ln>
        </p:spPr>
      </p:pic>
      <p:pic>
        <p:nvPicPr>
          <p:cNvPr id="16" name="Picture 15" descr="NHS_Constitution_RGB.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5919" y="5427700"/>
            <a:ext cx="1106952" cy="1062000"/>
          </a:xfrm>
          <a:prstGeom prst="rect">
            <a:avLst/>
          </a:prstGeom>
        </p:spPr>
      </p:pic>
      <p:pic>
        <p:nvPicPr>
          <p:cNvPr id="1029" name="Picture 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70775" y="3201732"/>
            <a:ext cx="1314000" cy="1585759"/>
          </a:xfrm>
          <a:prstGeom prst="rect">
            <a:avLst/>
          </a:prstGeom>
          <a:noFill/>
          <a:ln w="9525">
            <a:noFill/>
            <a:miter lim="800000"/>
            <a:headEnd/>
            <a:tailEnd/>
          </a:ln>
        </p:spPr>
      </p:pic>
      <p:sp>
        <p:nvSpPr>
          <p:cNvPr id="18" name="Rectangle 17"/>
          <p:cNvSpPr/>
          <p:nvPr userDrawn="1"/>
        </p:nvSpPr>
        <p:spPr>
          <a:xfrm>
            <a:off x="358775" y="4902100"/>
            <a:ext cx="2736400" cy="158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sp>
        <p:nvSpPr>
          <p:cNvPr id="20" name="Text Placeholder 19"/>
          <p:cNvSpPr>
            <a:spLocks noGrp="1"/>
          </p:cNvSpPr>
          <p:nvPr>
            <p:ph type="body" sz="quarter" idx="13" hasCustomPrompt="1"/>
          </p:nvPr>
        </p:nvSpPr>
        <p:spPr>
          <a:xfrm>
            <a:off x="358775" y="6019201"/>
            <a:ext cx="2736850" cy="470500"/>
          </a:xfrm>
        </p:spPr>
        <p:txBody>
          <a:bodyPr lIns="108000"/>
          <a:lstStyle>
            <a:lvl1pPr marL="0" indent="0">
              <a:lnSpc>
                <a:spcPts val="1600"/>
              </a:lnSpc>
              <a:spcBef>
                <a:spcPts val="800"/>
              </a:spcBef>
              <a:buFontTx/>
              <a:buNone/>
              <a:defRPr sz="1400">
                <a:solidFill>
                  <a:schemeClr val="bg1"/>
                </a:solidFill>
              </a:defRPr>
            </a:lvl1pPr>
            <a:lvl2pPr marL="0" indent="0">
              <a:lnSpc>
                <a:spcPts val="1600"/>
              </a:lnSpc>
              <a:spcBef>
                <a:spcPts val="800"/>
              </a:spcBef>
              <a:buFontTx/>
              <a:buNone/>
              <a:defRPr sz="1400">
                <a:solidFill>
                  <a:schemeClr val="bg1"/>
                </a:solidFill>
              </a:defRPr>
            </a:lvl2pPr>
            <a:lvl3pPr marL="0" indent="0">
              <a:lnSpc>
                <a:spcPts val="1600"/>
              </a:lnSpc>
              <a:spcBef>
                <a:spcPts val="800"/>
              </a:spcBef>
              <a:buFontTx/>
              <a:buNone/>
              <a:defRPr sz="1400">
                <a:solidFill>
                  <a:schemeClr val="bg1"/>
                </a:solidFill>
              </a:defRPr>
            </a:lvl3pPr>
            <a:lvl4pPr marL="0" indent="0">
              <a:lnSpc>
                <a:spcPts val="1600"/>
              </a:lnSpc>
              <a:spcBef>
                <a:spcPts val="800"/>
              </a:spcBef>
              <a:buFontTx/>
              <a:buNone/>
              <a:defRPr sz="1400">
                <a:solidFill>
                  <a:schemeClr val="bg1"/>
                </a:solidFill>
              </a:defRPr>
            </a:lvl4pPr>
            <a:lvl5pPr marL="0" indent="0">
              <a:lnSpc>
                <a:spcPts val="1600"/>
              </a:lnSpc>
              <a:spcBef>
                <a:spcPts val="800"/>
              </a:spcBef>
              <a:buFontTx/>
              <a:buNone/>
              <a:defRPr sz="1400">
                <a:solidFill>
                  <a:schemeClr val="bg1"/>
                </a:solidFill>
              </a:defRPr>
            </a:lvl5pPr>
          </a:lstStyle>
          <a:p>
            <a:pPr lvl="0"/>
            <a:r>
              <a:rPr lang="en-GB" noProof="0" dirty="0" smtClean="0"/>
              <a:t>Click to add organisation / date</a:t>
            </a:r>
            <a:endParaRPr lang="en-GB" noProof="0" dirty="0"/>
          </a:p>
        </p:txBody>
      </p:sp>
      <p:pic>
        <p:nvPicPr>
          <p:cNvPr id="1026" name="Picture 2" descr="J:\NHS CB\Communication\Branding\Templates\Template photos\3 elderly ladies.JP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58775" y="3198049"/>
            <a:ext cx="1310682" cy="15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88235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7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94035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7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291454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7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276081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8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72813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8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066237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8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713123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r>
              <a:rPr lang="fr-FR" b="1" dirty="0" smtClean="0">
                <a:solidFill>
                  <a:prstClr val="white"/>
                </a:solidFill>
                <a:hlinkClick r:id="rId2"/>
              </a:rPr>
              <a:t>SAGLB.CFEX.16.06.0420</a:t>
            </a:r>
            <a:r>
              <a:rPr lang="fr-FR" b="1" dirty="0" smtClean="0">
                <a:solidFill>
                  <a:prstClr val="white"/>
                </a:solidFill>
              </a:rPr>
              <a:t> </a:t>
            </a:r>
            <a:fld id="{A00D4CA4-2EEA-D542-9078-2FFAE7C7FDA6}" type="datetimeFigureOut">
              <a:rPr lang="en-US" smtClean="0">
                <a:solidFill>
                  <a:prstClr val="white"/>
                </a:solidFill>
              </a:rPr>
              <a:pPr/>
              <a:t>3/25/2019</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216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284129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8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762619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8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03567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8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6973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8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774535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8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452042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8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132192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8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114281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9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472964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9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265067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9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147252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095174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9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47390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813745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531840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32211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461495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57751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808412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438153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512745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3/25/2019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924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77641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18431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500705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84130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77874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11676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697595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371848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034404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465315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0D4CA4-2EEA-D542-9078-2FFAE7C7FDA6}" type="datetimeFigureOut">
              <a:rPr lang="en-US" smtClean="0">
                <a:solidFill>
                  <a:prstClr val="black">
                    <a:tint val="75000"/>
                  </a:prstClr>
                </a:solidFill>
              </a:rPr>
              <a:pPr/>
              <a:t>3/25/2019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899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271675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292479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674487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9682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30219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639785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142540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446803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88773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607844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0D4CA4-2EEA-D542-9078-2FFAE7C7FDA6}" type="datetimeFigureOut">
              <a:rPr lang="en-US" smtClean="0">
                <a:solidFill>
                  <a:prstClr val="black">
                    <a:tint val="75000"/>
                  </a:prstClr>
                </a:solidFill>
              </a:rPr>
              <a:pPr/>
              <a:t>3/25/2019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3899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805841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707478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85784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273952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409103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431012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83764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228720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76780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289692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0D4CA4-2EEA-D542-9078-2FFAE7C7FDA6}" type="datetimeFigureOut">
              <a:rPr lang="en-US" smtClean="0">
                <a:solidFill>
                  <a:prstClr val="black">
                    <a:tint val="75000"/>
                  </a:prstClr>
                </a:solidFill>
              </a:rPr>
              <a:pPr/>
              <a:t>3/25/2019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2862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640201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544972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57399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206257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kumimoji="0" smtClean="0"/>
            </a:lvl1pPr>
          </a:lstStyle>
          <a:p>
            <a:pPr>
              <a:defRPr/>
            </a:pPr>
            <a:endParaRPr lang="it-IT" altLang="en-US">
              <a:solidFill>
                <a:prstClr val="black">
                  <a:tint val="75000"/>
                </a:prstClr>
              </a:solidFill>
            </a:endParaRPr>
          </a:p>
        </p:txBody>
      </p:sp>
      <p:sp>
        <p:nvSpPr>
          <p:cNvPr id="8" name="Rectangle 5"/>
          <p:cNvSpPr>
            <a:spLocks noGrp="1" noChangeArrowheads="1"/>
          </p:cNvSpPr>
          <p:nvPr>
            <p:ph type="ftr" sz="quarter" idx="11"/>
          </p:nvPr>
        </p:nvSpPr>
        <p:spPr/>
        <p:txBody>
          <a:bodyPr/>
          <a:lstStyle>
            <a:lvl1pPr>
              <a:defRPr kumimoji="0" smtClean="0"/>
            </a:lvl1pPr>
          </a:lstStyle>
          <a:p>
            <a:pPr>
              <a:defRPr/>
            </a:pPr>
            <a:endParaRPr lang="it-IT" altLang="en-US">
              <a:solidFill>
                <a:prstClr val="black">
                  <a:tint val="75000"/>
                </a:prstClr>
              </a:solidFill>
            </a:endParaRPr>
          </a:p>
        </p:txBody>
      </p:sp>
      <p:sp>
        <p:nvSpPr>
          <p:cNvPr id="9" name="Rectangle 6"/>
          <p:cNvSpPr>
            <a:spLocks noGrp="1" noChangeArrowheads="1"/>
          </p:cNvSpPr>
          <p:nvPr>
            <p:ph type="sldNum" sz="quarter" idx="12"/>
          </p:nvPr>
        </p:nvSpPr>
        <p:spPr/>
        <p:txBody>
          <a:bodyPr/>
          <a:lstStyle>
            <a:lvl1pPr>
              <a:defRPr kumimoji="0"/>
            </a:lvl1pPr>
          </a:lstStyle>
          <a:p>
            <a:fld id="{71128ED1-91C6-4AA5-8822-B0770AD6DA6F}" type="slidenum">
              <a:rPr lang="it-IT" altLang="ja-JP">
                <a:solidFill>
                  <a:prstClr val="black">
                    <a:tint val="75000"/>
                  </a:prstClr>
                </a:solidFill>
              </a:rPr>
              <a:pPr/>
              <a:t>‹#›</a:t>
            </a:fld>
            <a:endParaRPr lang="it-IT" altLang="ja-JP">
              <a:solidFill>
                <a:prstClr val="black">
                  <a:tint val="75000"/>
                </a:prstClr>
              </a:solidFill>
            </a:endParaRPr>
          </a:p>
        </p:txBody>
      </p:sp>
    </p:spTree>
    <p:extLst>
      <p:ext uri="{BB962C8B-B14F-4D97-AF65-F5344CB8AC3E}">
        <p14:creationId xmlns:p14="http://schemas.microsoft.com/office/powerpoint/2010/main" val="542540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3/25/2019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885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676912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613735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04214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216026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0D4CA4-2EEA-D542-9078-2FFAE7C7FDA6}" type="datetimeFigureOut">
              <a:rPr lang="en-US" smtClean="0">
                <a:solidFill>
                  <a:prstClr val="black">
                    <a:tint val="75000"/>
                  </a:prstClr>
                </a:solidFill>
              </a:rPr>
              <a:pPr/>
              <a:t>3/25/2019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15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269388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061335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59646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75768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4465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83231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63031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719913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385401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401414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0D4CA4-2EEA-D542-9078-2FFAE7C7FDA6}" type="datetimeFigureOut">
              <a:rPr lang="en-US" smtClean="0">
                <a:solidFill>
                  <a:prstClr val="black">
                    <a:tint val="75000"/>
                  </a:prstClr>
                </a:solidFill>
              </a:rPr>
              <a:pPr/>
              <a:t>3/25/2019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8407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033563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50989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927223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96721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66570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377386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199556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461441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803694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00808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0D4CA4-2EEA-D542-9078-2FFAE7C7FDA6}" type="datetimeFigureOut">
              <a:rPr lang="en-US" smtClean="0">
                <a:solidFill>
                  <a:prstClr val="black">
                    <a:tint val="75000"/>
                  </a:prstClr>
                </a:solidFill>
              </a:rPr>
              <a:pPr/>
              <a:t>3/25/2019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3950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030290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571380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7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5124809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7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526376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7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259185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543174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16260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8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79402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768142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8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943702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144" Type="http://schemas.openxmlformats.org/officeDocument/2006/relationships/slideLayout" Target="../slideLayouts/slideLayout144.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65" Type="http://schemas.openxmlformats.org/officeDocument/2006/relationships/slideLayout" Target="../slideLayouts/slideLayout165.xml"/><Relationship Id="rId181" Type="http://schemas.openxmlformats.org/officeDocument/2006/relationships/slideLayout" Target="../slideLayouts/slideLayout181.xml"/><Relationship Id="rId186" Type="http://schemas.openxmlformats.org/officeDocument/2006/relationships/slideLayout" Target="../slideLayouts/slideLayout186.xml"/><Relationship Id="rId211"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slideLayout" Target="../slideLayouts/slideLayout155.xml"/><Relationship Id="rId171" Type="http://schemas.openxmlformats.org/officeDocument/2006/relationships/slideLayout" Target="../slideLayouts/slideLayout171.xml"/><Relationship Id="rId176" Type="http://schemas.openxmlformats.org/officeDocument/2006/relationships/slideLayout" Target="../slideLayouts/slideLayout176.xml"/><Relationship Id="rId192" Type="http://schemas.openxmlformats.org/officeDocument/2006/relationships/slideLayout" Target="../slideLayouts/slideLayout192.xml"/><Relationship Id="rId197" Type="http://schemas.openxmlformats.org/officeDocument/2006/relationships/slideLayout" Target="../slideLayouts/slideLayout197.xml"/><Relationship Id="rId206" Type="http://schemas.openxmlformats.org/officeDocument/2006/relationships/slideLayout" Target="../slideLayouts/slideLayout206.xml"/><Relationship Id="rId201" Type="http://schemas.openxmlformats.org/officeDocument/2006/relationships/slideLayout" Target="../slideLayouts/slideLayout201.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slideLayout" Target="../slideLayouts/slideLayout166.xml"/><Relationship Id="rId182" Type="http://schemas.openxmlformats.org/officeDocument/2006/relationships/slideLayout" Target="../slideLayouts/slideLayout182.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2" Type="http://schemas.openxmlformats.org/officeDocument/2006/relationships/slideLayout" Target="../slideLayouts/slideLayout202.xml"/><Relationship Id="rId207" Type="http://schemas.openxmlformats.org/officeDocument/2006/relationships/slideLayout" Target="../slideLayouts/slideLayout207.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208" Type="http://schemas.openxmlformats.org/officeDocument/2006/relationships/slideLayout" Target="../slideLayouts/slideLayout208.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00D4CA4-2EEA-D542-9078-2FFAE7C7FDA6}" type="datetimeFigureOut">
              <a:rPr lang="en-US" smtClean="0">
                <a:solidFill>
                  <a:prstClr val="black">
                    <a:tint val="75000"/>
                  </a:prstClr>
                </a:solidFill>
              </a:rPr>
              <a:pPr defTabSz="457200"/>
              <a:t>3/25/2019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u="sng">
                <a:solidFill>
                  <a:schemeClr val="tx1">
                    <a:tint val="75000"/>
                  </a:schemeClr>
                </a:solidFill>
              </a:defRPr>
            </a:lvl1pPr>
          </a:lstStyle>
          <a:p>
            <a:pPr defTabSz="457200"/>
            <a:fld id="{92F49A2F-3596-5F4F-A399-E82650591722}" type="slidenum">
              <a:rPr lang="en-US" smtClean="0">
                <a:solidFill>
                  <a:prstClr val="black">
                    <a:tint val="75000"/>
                  </a:prstClr>
                </a:solidFill>
              </a:rPr>
              <a:pPr defTabSz="457200"/>
              <a:t>‹#›</a:t>
            </a:fld>
            <a:endParaRPr lang="en-US" dirty="0">
              <a:solidFill>
                <a:prstClr val="black">
                  <a:tint val="75000"/>
                </a:prstClr>
              </a:solidFill>
            </a:endParaRPr>
          </a:p>
        </p:txBody>
      </p:sp>
      <p:sp>
        <p:nvSpPr>
          <p:cNvPr id="10" name="Rectangle 9"/>
          <p:cNvSpPr/>
          <p:nvPr userDrawn="1"/>
        </p:nvSpPr>
        <p:spPr>
          <a:xfrm>
            <a:off x="7642924" y="6126163"/>
            <a:ext cx="1043876" cy="200055"/>
          </a:xfrm>
          <a:prstGeom prst="rect">
            <a:avLst/>
          </a:prstGeom>
        </p:spPr>
        <p:txBody>
          <a:bodyPr wrap="none">
            <a:spAutoFit/>
          </a:bodyPr>
          <a:lstStyle/>
          <a:p>
            <a:pPr defTabSz="457200"/>
            <a:r>
              <a:rPr lang="fr-FR" sz="700" b="1" dirty="0">
                <a:solidFill>
                  <a:prstClr val="white">
                    <a:lumMod val="50000"/>
                  </a:prstClr>
                </a:solidFill>
              </a:rPr>
              <a:t>AGLB.CFEX.16.06.0420 </a:t>
            </a:r>
            <a:endParaRPr lang="fr-FR" sz="700" dirty="0">
              <a:solidFill>
                <a:prstClr val="white">
                  <a:lumMod val="50000"/>
                </a:prstClr>
              </a:solidFill>
            </a:endParaRPr>
          </a:p>
        </p:txBody>
      </p:sp>
    </p:spTree>
    <p:extLst>
      <p:ext uri="{BB962C8B-B14F-4D97-AF65-F5344CB8AC3E}">
        <p14:creationId xmlns:p14="http://schemas.microsoft.com/office/powerpoint/2010/main" val="529318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 id="2147483778" r:id="rId118"/>
    <p:sldLayoutId id="2147483779" r:id="rId119"/>
    <p:sldLayoutId id="2147483780" r:id="rId120"/>
    <p:sldLayoutId id="2147483781" r:id="rId121"/>
    <p:sldLayoutId id="2147483782" r:id="rId122"/>
    <p:sldLayoutId id="2147483783" r:id="rId123"/>
    <p:sldLayoutId id="2147483784" r:id="rId124"/>
    <p:sldLayoutId id="2147483785" r:id="rId125"/>
    <p:sldLayoutId id="2147483786" r:id="rId126"/>
    <p:sldLayoutId id="2147483787" r:id="rId127"/>
    <p:sldLayoutId id="2147483788" r:id="rId128"/>
    <p:sldLayoutId id="2147483789" r:id="rId129"/>
    <p:sldLayoutId id="2147483790" r:id="rId130"/>
    <p:sldLayoutId id="2147483791" r:id="rId131"/>
    <p:sldLayoutId id="2147483792" r:id="rId132"/>
    <p:sldLayoutId id="2147483793" r:id="rId133"/>
    <p:sldLayoutId id="2147483794" r:id="rId134"/>
    <p:sldLayoutId id="2147483795" r:id="rId135"/>
    <p:sldLayoutId id="2147483796" r:id="rId136"/>
    <p:sldLayoutId id="2147483797" r:id="rId137"/>
    <p:sldLayoutId id="2147483798" r:id="rId138"/>
    <p:sldLayoutId id="2147483799" r:id="rId139"/>
    <p:sldLayoutId id="2147483800" r:id="rId140"/>
    <p:sldLayoutId id="2147483801" r:id="rId141"/>
    <p:sldLayoutId id="2147483802" r:id="rId142"/>
    <p:sldLayoutId id="2147483803" r:id="rId143"/>
    <p:sldLayoutId id="2147483804" r:id="rId144"/>
    <p:sldLayoutId id="2147483805" r:id="rId145"/>
    <p:sldLayoutId id="2147483806" r:id="rId146"/>
    <p:sldLayoutId id="2147483807" r:id="rId147"/>
    <p:sldLayoutId id="2147483808" r:id="rId148"/>
    <p:sldLayoutId id="2147483809" r:id="rId149"/>
    <p:sldLayoutId id="2147483810" r:id="rId150"/>
    <p:sldLayoutId id="2147483811" r:id="rId151"/>
    <p:sldLayoutId id="2147483812" r:id="rId152"/>
    <p:sldLayoutId id="2147483813" r:id="rId153"/>
    <p:sldLayoutId id="2147483814" r:id="rId154"/>
    <p:sldLayoutId id="2147483815" r:id="rId155"/>
    <p:sldLayoutId id="2147483816" r:id="rId156"/>
    <p:sldLayoutId id="2147483817" r:id="rId157"/>
    <p:sldLayoutId id="2147483818" r:id="rId158"/>
    <p:sldLayoutId id="2147483819" r:id="rId159"/>
    <p:sldLayoutId id="2147483820" r:id="rId160"/>
    <p:sldLayoutId id="2147483821" r:id="rId161"/>
    <p:sldLayoutId id="2147483822" r:id="rId162"/>
    <p:sldLayoutId id="2147483823" r:id="rId163"/>
    <p:sldLayoutId id="2147483824" r:id="rId164"/>
    <p:sldLayoutId id="2147483825" r:id="rId165"/>
    <p:sldLayoutId id="2147483826" r:id="rId166"/>
    <p:sldLayoutId id="2147483827" r:id="rId167"/>
    <p:sldLayoutId id="2147483828" r:id="rId168"/>
    <p:sldLayoutId id="2147483829" r:id="rId169"/>
    <p:sldLayoutId id="2147483830" r:id="rId170"/>
    <p:sldLayoutId id="2147483831" r:id="rId171"/>
    <p:sldLayoutId id="2147483832" r:id="rId172"/>
    <p:sldLayoutId id="2147483833" r:id="rId173"/>
    <p:sldLayoutId id="2147483834" r:id="rId174"/>
    <p:sldLayoutId id="2147483835" r:id="rId175"/>
    <p:sldLayoutId id="2147483836" r:id="rId176"/>
    <p:sldLayoutId id="2147483837" r:id="rId177"/>
    <p:sldLayoutId id="2147483838" r:id="rId178"/>
    <p:sldLayoutId id="2147483839" r:id="rId179"/>
    <p:sldLayoutId id="2147483840" r:id="rId180"/>
    <p:sldLayoutId id="2147483841" r:id="rId181"/>
    <p:sldLayoutId id="2147483842" r:id="rId182"/>
    <p:sldLayoutId id="2147483843" r:id="rId183"/>
    <p:sldLayoutId id="2147483844" r:id="rId184"/>
    <p:sldLayoutId id="2147483845" r:id="rId185"/>
    <p:sldLayoutId id="2147483846" r:id="rId186"/>
    <p:sldLayoutId id="2147483847" r:id="rId187"/>
    <p:sldLayoutId id="2147483848" r:id="rId188"/>
    <p:sldLayoutId id="2147483849" r:id="rId189"/>
    <p:sldLayoutId id="2147483850" r:id="rId190"/>
    <p:sldLayoutId id="2147483851" r:id="rId191"/>
    <p:sldLayoutId id="2147483852" r:id="rId192"/>
    <p:sldLayoutId id="2147483853" r:id="rId193"/>
    <p:sldLayoutId id="2147483854" r:id="rId194"/>
    <p:sldLayoutId id="2147483855" r:id="rId195"/>
    <p:sldLayoutId id="2147483856" r:id="rId196"/>
    <p:sldLayoutId id="2147483857" r:id="rId197"/>
    <p:sldLayoutId id="2147483858" r:id="rId198"/>
    <p:sldLayoutId id="2147483859" r:id="rId199"/>
    <p:sldLayoutId id="2147483860" r:id="rId200"/>
    <p:sldLayoutId id="2147483861" r:id="rId201"/>
    <p:sldLayoutId id="2147483862" r:id="rId202"/>
    <p:sldLayoutId id="2147483863" r:id="rId203"/>
    <p:sldLayoutId id="2147483864" r:id="rId204"/>
    <p:sldLayoutId id="2147483865" r:id="rId205"/>
    <p:sldLayoutId id="2147483866" r:id="rId206"/>
    <p:sldLayoutId id="2147483867" r:id="rId207"/>
    <p:sldLayoutId id="2147483868" r:id="rId208"/>
    <p:sldLayoutId id="2147483869" r:id="rId209"/>
    <p:sldLayoutId id="2147483870" r:id="rId2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3.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6.wmf"/><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6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78.emf"/></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81.emf"/><Relationship Id="rId4" Type="http://schemas.openxmlformats.org/officeDocument/2006/relationships/image" Target="../media/image80.emf"/></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83.emf"/></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png"/></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64.xml"/><Relationship Id="rId5" Type="http://schemas.openxmlformats.org/officeDocument/2006/relationships/image" Target="../media/image92.png"/><Relationship Id="rId4" Type="http://schemas.openxmlformats.org/officeDocument/2006/relationships/image" Target="../media/image91.png"/></Relationships>
</file>

<file path=ppt/slides/_rels/slide95.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9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195736" y="1052736"/>
            <a:ext cx="4534892" cy="5545855"/>
          </a:xfrm>
          <a:prstGeom prst="rect">
            <a:avLst/>
          </a:prstGeom>
        </p:spPr>
      </p:pic>
      <p:sp>
        <p:nvSpPr>
          <p:cNvPr id="2" name="TextBox 1"/>
          <p:cNvSpPr txBox="1"/>
          <p:nvPr/>
        </p:nvSpPr>
        <p:spPr>
          <a:xfrm>
            <a:off x="1537855" y="0"/>
            <a:ext cx="6442363" cy="1231106"/>
          </a:xfrm>
          <a:prstGeom prst="rect">
            <a:avLst/>
          </a:prstGeom>
          <a:noFill/>
        </p:spPr>
        <p:txBody>
          <a:bodyPr wrap="square" rtlCol="0">
            <a:spAutoFit/>
          </a:bodyPr>
          <a:lstStyle/>
          <a:p>
            <a:pPr algn="ctr" defTabSz="457200"/>
            <a:r>
              <a:rPr lang="en-US" sz="2800" b="1" dirty="0">
                <a:solidFill>
                  <a:prstClr val="white"/>
                </a:solidFill>
              </a:rPr>
              <a:t>Prevalence and Burden of Allergic Rhinitis and Pollution </a:t>
            </a:r>
            <a:endParaRPr lang="fr-FR" sz="2800" b="1" dirty="0">
              <a:solidFill>
                <a:prstClr val="white"/>
              </a:solidFill>
            </a:endParaRPr>
          </a:p>
          <a:p>
            <a:pPr defTabSz="457200"/>
            <a:endParaRPr lang="en-US" dirty="0">
              <a:solidFill>
                <a:prstClr val="white"/>
              </a:solidFill>
            </a:endParaRPr>
          </a:p>
        </p:txBody>
      </p:sp>
    </p:spTree>
    <p:extLst>
      <p:ext uri="{BB962C8B-B14F-4D97-AF65-F5344CB8AC3E}">
        <p14:creationId xmlns:p14="http://schemas.microsoft.com/office/powerpoint/2010/main" val="973443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19811" b="8524"/>
          <a:stretch/>
        </p:blipFill>
        <p:spPr>
          <a:xfrm>
            <a:off x="0" y="980728"/>
            <a:ext cx="9144000" cy="4977318"/>
          </a:xfrm>
          <a:prstGeom prst="rect">
            <a:avLst/>
          </a:prstGeom>
        </p:spPr>
      </p:pic>
      <p:sp>
        <p:nvSpPr>
          <p:cNvPr id="6" name="Rectangle 5"/>
          <p:cNvSpPr/>
          <p:nvPr/>
        </p:nvSpPr>
        <p:spPr>
          <a:xfrm>
            <a:off x="0" y="2564904"/>
            <a:ext cx="9144000" cy="1090470"/>
          </a:xfrm>
          <a:prstGeom prst="rect">
            <a:avLst/>
          </a:prstGeom>
          <a:solidFill>
            <a:srgbClr val="002060"/>
          </a:solidFill>
          <a:ln w="28575">
            <a:solidFill>
              <a:schemeClr val="accent1"/>
            </a:solidFill>
          </a:ln>
        </p:spPr>
        <p:txBody>
          <a:bodyPr wrap="square">
            <a:spAutoFit/>
          </a:bodyPr>
          <a:lstStyle/>
          <a:p>
            <a:pPr marR="45720" defTabSz="457200">
              <a:lnSpc>
                <a:spcPts val="1900"/>
              </a:lnSpc>
              <a:spcAft>
                <a:spcPts val="70"/>
              </a:spcAft>
            </a:pPr>
            <a:r>
              <a:rPr lang="en-US" b="1" u="sng" dirty="0">
                <a:solidFill>
                  <a:srgbClr val="FFFFFF"/>
                </a:solidFill>
                <a:latin typeface="Arial" panose="02020603050405020304" pitchFamily="2"/>
              </a:rPr>
              <a:t>Conclusion:</a:t>
            </a:r>
          </a:p>
          <a:p>
            <a:pPr marR="45720" defTabSz="457200">
              <a:lnSpc>
                <a:spcPts val="1900"/>
              </a:lnSpc>
              <a:spcAft>
                <a:spcPts val="70"/>
              </a:spcAft>
            </a:pPr>
            <a:endParaRPr lang="en-US" b="1" u="sng" dirty="0">
              <a:solidFill>
                <a:srgbClr val="FFFFFF"/>
              </a:solidFill>
              <a:latin typeface="Arial" panose="02020603050405020304" pitchFamily="2"/>
            </a:endParaRPr>
          </a:p>
          <a:p>
            <a:pPr marL="285750" marR="45720" indent="-285750" defTabSz="457200">
              <a:lnSpc>
                <a:spcPts val="1900"/>
              </a:lnSpc>
              <a:spcAft>
                <a:spcPts val="70"/>
              </a:spcAft>
              <a:buFont typeface="Arial" panose="020B0604020202020204" pitchFamily="34" charset="0"/>
              <a:buChar char="•"/>
            </a:pPr>
            <a:r>
              <a:rPr lang="en-US" b="1" dirty="0">
                <a:solidFill>
                  <a:srgbClr val="FFFFFF"/>
                </a:solidFill>
                <a:latin typeface="Arial" panose="02020603050405020304" pitchFamily="2"/>
              </a:rPr>
              <a:t>The results of this study suggest that residential traffic-related air pollution exposure is associated with reduced expiratory flows in schoolchildren</a:t>
            </a:r>
            <a:endParaRPr lang="en-US" b="1" spc="30" dirty="0">
              <a:solidFill>
                <a:srgbClr val="FFFFFF"/>
              </a:solidFill>
            </a:endParaRPr>
          </a:p>
        </p:txBody>
      </p:sp>
      <p:sp>
        <p:nvSpPr>
          <p:cNvPr id="5" name="ZoneTexte 4"/>
          <p:cNvSpPr txBox="1"/>
          <p:nvPr/>
        </p:nvSpPr>
        <p:spPr>
          <a:xfrm>
            <a:off x="0" y="44624"/>
            <a:ext cx="9144000" cy="830997"/>
          </a:xfrm>
          <a:prstGeom prst="rect">
            <a:avLst/>
          </a:prstGeom>
          <a:noFill/>
        </p:spPr>
        <p:txBody>
          <a:bodyPr wrap="square" rtlCol="0">
            <a:spAutoFit/>
          </a:bodyPr>
          <a:lstStyle/>
          <a:p>
            <a:pPr algn="ctr" defTabSz="457200"/>
            <a:r>
              <a:rPr lang="en-US" sz="2400" b="1" dirty="0">
                <a:solidFill>
                  <a:prstClr val="white"/>
                </a:solidFill>
              </a:rPr>
              <a:t>Traffic-related air pollution in relation to respiratory symptoms, allergic sensitisation and lung function in schoolchildren</a:t>
            </a:r>
            <a:endParaRPr lang="fr-FR" sz="2400" b="1" dirty="0">
              <a:solidFill>
                <a:prstClr val="white"/>
              </a:solidFill>
            </a:endParaRPr>
          </a:p>
        </p:txBody>
      </p:sp>
      <p:sp>
        <p:nvSpPr>
          <p:cNvPr id="8" name="TextBox 7"/>
          <p:cNvSpPr txBox="1"/>
          <p:nvPr/>
        </p:nvSpPr>
        <p:spPr>
          <a:xfrm>
            <a:off x="1" y="6608385"/>
            <a:ext cx="9144000" cy="276999"/>
          </a:xfrm>
          <a:prstGeom prst="rect">
            <a:avLst/>
          </a:prstGeom>
          <a:noFill/>
        </p:spPr>
        <p:txBody>
          <a:bodyPr wrap="square" rtlCol="0">
            <a:spAutoFit/>
          </a:bodyPr>
          <a:lstStyle/>
          <a:p>
            <a:pPr algn="ctr" defTabSz="457200"/>
            <a:r>
              <a:rPr lang="en-US" sz="1200" dirty="0" err="1">
                <a:solidFill>
                  <a:prstClr val="white"/>
                </a:solidFill>
              </a:rPr>
              <a:t>Rosenlund</a:t>
            </a:r>
            <a:r>
              <a:rPr lang="en-US" sz="1200" dirty="0">
                <a:solidFill>
                  <a:prstClr val="white"/>
                </a:solidFill>
              </a:rPr>
              <a:t> M / </a:t>
            </a:r>
            <a:r>
              <a:rPr lang="en-US" sz="1200" dirty="0" err="1">
                <a:solidFill>
                  <a:prstClr val="white"/>
                </a:solidFill>
              </a:rPr>
              <a:t>Forastiere</a:t>
            </a:r>
            <a:r>
              <a:rPr lang="en-US" sz="1200" dirty="0">
                <a:solidFill>
                  <a:prstClr val="white"/>
                </a:solidFill>
              </a:rPr>
              <a:t> F / </a:t>
            </a:r>
            <a:r>
              <a:rPr lang="en-US" sz="1200" dirty="0" err="1">
                <a:solidFill>
                  <a:prstClr val="white"/>
                </a:solidFill>
              </a:rPr>
              <a:t>Porta</a:t>
            </a:r>
            <a:r>
              <a:rPr lang="en-US" sz="1200" dirty="0">
                <a:solidFill>
                  <a:prstClr val="white"/>
                </a:solidFill>
              </a:rPr>
              <a:t> D / et al: Thorax 2009 Jul;64(7):573-80. </a:t>
            </a:r>
            <a:r>
              <a:rPr lang="en-US" sz="1200" dirty="0" err="1">
                <a:solidFill>
                  <a:prstClr val="white"/>
                </a:solidFill>
              </a:rPr>
              <a:t>doi</a:t>
            </a:r>
            <a:r>
              <a:rPr lang="en-US" sz="1200" dirty="0">
                <a:solidFill>
                  <a:prstClr val="white"/>
                </a:solidFill>
              </a:rPr>
              <a:t> 10.1136/thx.2007 .094953. </a:t>
            </a:r>
            <a:r>
              <a:rPr lang="en-US" sz="1200" dirty="0" err="1">
                <a:solidFill>
                  <a:prstClr val="white"/>
                </a:solidFill>
              </a:rPr>
              <a:t>Epub</a:t>
            </a:r>
            <a:r>
              <a:rPr lang="en-US" sz="1200" dirty="0">
                <a:solidFill>
                  <a:prstClr val="white"/>
                </a:solidFill>
              </a:rPr>
              <a:t> 2008 Oct 13</a:t>
            </a:r>
          </a:p>
        </p:txBody>
      </p:sp>
      <p:sp>
        <p:nvSpPr>
          <p:cNvPr id="7" name="TextBox 6"/>
          <p:cNvSpPr txBox="1"/>
          <p:nvPr/>
        </p:nvSpPr>
        <p:spPr>
          <a:xfrm>
            <a:off x="7148945" y="6177303"/>
            <a:ext cx="1593533" cy="276999"/>
          </a:xfrm>
          <a:prstGeom prst="rect">
            <a:avLst/>
          </a:prstGeom>
          <a:solidFill>
            <a:schemeClr val="bg1"/>
          </a:solidFill>
        </p:spPr>
        <p:txBody>
          <a:bodyPr wrap="square" rtlCol="0">
            <a:spAutoFit/>
          </a:bodyPr>
          <a:lstStyle/>
          <a:p>
            <a:pPr defTabSz="457200"/>
            <a:r>
              <a:rPr lang="en-US" sz="1200" dirty="0">
                <a:solidFill>
                  <a:prstClr val="white"/>
                </a:solidFill>
              </a:rPr>
              <a:t>SALEV.FEX.16.07.0165</a:t>
            </a:r>
          </a:p>
        </p:txBody>
      </p:sp>
    </p:spTree>
    <p:extLst>
      <p:ext uri="{BB962C8B-B14F-4D97-AF65-F5344CB8AC3E}">
        <p14:creationId xmlns:p14="http://schemas.microsoft.com/office/powerpoint/2010/main" val="3630921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392" t="23607" b="12245"/>
          <a:stretch/>
        </p:blipFill>
        <p:spPr>
          <a:xfrm>
            <a:off x="0" y="1484784"/>
            <a:ext cx="9108504" cy="4032448"/>
          </a:xfrm>
          <a:prstGeom prst="rect">
            <a:avLst/>
          </a:prstGeom>
        </p:spPr>
      </p:pic>
      <p:sp>
        <p:nvSpPr>
          <p:cNvPr id="5" name="Rectangle 4"/>
          <p:cNvSpPr/>
          <p:nvPr/>
        </p:nvSpPr>
        <p:spPr>
          <a:xfrm>
            <a:off x="0" y="2348880"/>
            <a:ext cx="9148954" cy="1839392"/>
          </a:xfrm>
          <a:prstGeom prst="rect">
            <a:avLst/>
          </a:prstGeom>
          <a:solidFill>
            <a:srgbClr val="002060"/>
          </a:solidFill>
          <a:ln w="28575">
            <a:solidFill>
              <a:schemeClr val="accent1"/>
            </a:solidFill>
          </a:ln>
        </p:spPr>
        <p:txBody>
          <a:bodyPr wrap="square">
            <a:spAutoFit/>
          </a:bodyPr>
          <a:lstStyle/>
          <a:p>
            <a:pPr marR="45720" defTabSz="457200">
              <a:lnSpc>
                <a:spcPts val="1900"/>
              </a:lnSpc>
              <a:spcAft>
                <a:spcPts val="70"/>
              </a:spcAft>
            </a:pPr>
            <a:r>
              <a:rPr lang="en-US" b="1" u="sng" dirty="0">
                <a:solidFill>
                  <a:srgbClr val="FFFFFF"/>
                </a:solidFill>
                <a:latin typeface="Arial" panose="02020603050405020304" pitchFamily="2"/>
              </a:rPr>
              <a:t>Conclusions:</a:t>
            </a:r>
          </a:p>
          <a:p>
            <a:pPr marR="45720" defTabSz="457200">
              <a:lnSpc>
                <a:spcPts val="1900"/>
              </a:lnSpc>
              <a:spcAft>
                <a:spcPts val="70"/>
              </a:spcAft>
            </a:pPr>
            <a:endParaRPr lang="en-US" b="1" u="sng" dirty="0">
              <a:solidFill>
                <a:srgbClr val="FFFFFF"/>
              </a:solidFill>
              <a:latin typeface="Arial" panose="02020603050405020304" pitchFamily="2"/>
            </a:endParaRPr>
          </a:p>
          <a:p>
            <a:pPr marL="285750" marR="45720" indent="-285750" defTabSz="457200">
              <a:lnSpc>
                <a:spcPts val="1900"/>
              </a:lnSpc>
              <a:spcAft>
                <a:spcPts val="70"/>
              </a:spcAft>
              <a:buFont typeface="Arial" panose="020B0604020202020204" pitchFamily="34" charset="0"/>
              <a:buChar char="•"/>
            </a:pPr>
            <a:r>
              <a:rPr lang="en-US" b="1" dirty="0">
                <a:solidFill>
                  <a:srgbClr val="FFFFFF"/>
                </a:solidFill>
                <a:latin typeface="Arial" panose="02020603050405020304" pitchFamily="2"/>
              </a:rPr>
              <a:t>Findings suggest an important spatial relationship between the distance from a major roadway and the evaluated respiratory symptoms. </a:t>
            </a:r>
          </a:p>
          <a:p>
            <a:pPr marR="45720" defTabSz="457200">
              <a:lnSpc>
                <a:spcPts val="1900"/>
              </a:lnSpc>
              <a:spcAft>
                <a:spcPts val="70"/>
              </a:spcAft>
            </a:pPr>
            <a:endParaRPr lang="en-US" b="1" dirty="0">
              <a:solidFill>
                <a:srgbClr val="FFFFFF"/>
              </a:solidFill>
              <a:latin typeface="Arial" panose="02020603050405020304" pitchFamily="2"/>
            </a:endParaRPr>
          </a:p>
          <a:p>
            <a:pPr marL="285750" marR="45720" indent="-285750" defTabSz="457200">
              <a:lnSpc>
                <a:spcPts val="1900"/>
              </a:lnSpc>
              <a:spcAft>
                <a:spcPts val="70"/>
              </a:spcAft>
              <a:buFont typeface="Arial" panose="020B0604020202020204" pitchFamily="34" charset="0"/>
              <a:buChar char="•"/>
            </a:pPr>
            <a:r>
              <a:rPr lang="en-US" b="1" dirty="0">
                <a:solidFill>
                  <a:srgbClr val="FFFFFF"/>
                </a:solidFill>
                <a:latin typeface="Arial" panose="02020603050405020304" pitchFamily="2"/>
              </a:rPr>
              <a:t>The results emphasize the need far more comprehensive air quality policies within urban areas with increased motor vehicle density</a:t>
            </a:r>
            <a:endParaRPr lang="en-US" b="1" spc="30" dirty="0">
              <a:solidFill>
                <a:srgbClr val="FFFFFF"/>
              </a:solidFill>
            </a:endParaRPr>
          </a:p>
        </p:txBody>
      </p:sp>
      <p:sp>
        <p:nvSpPr>
          <p:cNvPr id="7" name="ZoneTexte 4"/>
          <p:cNvSpPr txBox="1"/>
          <p:nvPr/>
        </p:nvSpPr>
        <p:spPr>
          <a:xfrm>
            <a:off x="0" y="44624"/>
            <a:ext cx="9144000" cy="830997"/>
          </a:xfrm>
          <a:prstGeom prst="rect">
            <a:avLst/>
          </a:prstGeom>
          <a:noFill/>
        </p:spPr>
        <p:txBody>
          <a:bodyPr wrap="square" rtlCol="0">
            <a:spAutoFit/>
          </a:bodyPr>
          <a:lstStyle/>
          <a:p>
            <a:pPr algn="ctr" defTabSz="457200"/>
            <a:r>
              <a:rPr lang="en-US" sz="2400" b="1" dirty="0">
                <a:solidFill>
                  <a:prstClr val="white"/>
                </a:solidFill>
              </a:rPr>
              <a:t>Residential proximity to major roadways is associated with increased prevalence of allergic respiratory symptoms in children</a:t>
            </a:r>
            <a:endParaRPr lang="fr-FR" sz="2400" b="1" dirty="0">
              <a:solidFill>
                <a:prstClr val="white"/>
              </a:solidFill>
            </a:endParaRPr>
          </a:p>
        </p:txBody>
      </p:sp>
      <p:sp>
        <p:nvSpPr>
          <p:cNvPr id="8" name="TextBox 7"/>
          <p:cNvSpPr txBox="1"/>
          <p:nvPr/>
        </p:nvSpPr>
        <p:spPr>
          <a:xfrm>
            <a:off x="1" y="6597352"/>
            <a:ext cx="9108504" cy="276999"/>
          </a:xfrm>
          <a:prstGeom prst="rect">
            <a:avLst/>
          </a:prstGeom>
          <a:noFill/>
        </p:spPr>
        <p:txBody>
          <a:bodyPr wrap="square" rtlCol="0">
            <a:spAutoFit/>
          </a:bodyPr>
          <a:lstStyle/>
          <a:p>
            <a:pPr algn="ctr" defTabSz="457200"/>
            <a:r>
              <a:rPr lang="en-US" sz="1200" dirty="0" err="1">
                <a:solidFill>
                  <a:prstClr val="white"/>
                </a:solidFill>
              </a:rPr>
              <a:t>Porebski</a:t>
            </a:r>
            <a:r>
              <a:rPr lang="en-US" sz="1200" dirty="0">
                <a:solidFill>
                  <a:prstClr val="white"/>
                </a:solidFill>
              </a:rPr>
              <a:t> G / Wozniak M / </a:t>
            </a:r>
            <a:r>
              <a:rPr lang="en-US" sz="1200" dirty="0" err="1">
                <a:solidFill>
                  <a:prstClr val="white"/>
                </a:solidFill>
              </a:rPr>
              <a:t>Czarnobilska</a:t>
            </a:r>
            <a:r>
              <a:rPr lang="en-US" sz="1200" dirty="0">
                <a:solidFill>
                  <a:prstClr val="white"/>
                </a:solidFill>
              </a:rPr>
              <a:t> E: Ann </a:t>
            </a:r>
            <a:r>
              <a:rPr lang="en-US" sz="1200" dirty="0" err="1">
                <a:solidFill>
                  <a:prstClr val="white"/>
                </a:solidFill>
              </a:rPr>
              <a:t>Agric</a:t>
            </a:r>
            <a:r>
              <a:rPr lang="en-US" sz="1200" dirty="0">
                <a:solidFill>
                  <a:prstClr val="white"/>
                </a:solidFill>
              </a:rPr>
              <a:t> Environ Med. 2014;21(4):760-6. </a:t>
            </a:r>
            <a:r>
              <a:rPr lang="en-US" sz="1200" dirty="0" err="1">
                <a:solidFill>
                  <a:prstClr val="white"/>
                </a:solidFill>
              </a:rPr>
              <a:t>doi</a:t>
            </a:r>
            <a:r>
              <a:rPr lang="en-US" sz="1200" dirty="0">
                <a:solidFill>
                  <a:prstClr val="white"/>
                </a:solidFill>
              </a:rPr>
              <a:t> 10.5604/12321966.1129929</a:t>
            </a:r>
          </a:p>
        </p:txBody>
      </p:sp>
      <p:sp>
        <p:nvSpPr>
          <p:cNvPr id="6" name="TextBox 5"/>
          <p:cNvSpPr txBox="1"/>
          <p:nvPr/>
        </p:nvSpPr>
        <p:spPr>
          <a:xfrm>
            <a:off x="7148945" y="6177303"/>
            <a:ext cx="1593533" cy="276999"/>
          </a:xfrm>
          <a:prstGeom prst="rect">
            <a:avLst/>
          </a:prstGeom>
          <a:solidFill>
            <a:schemeClr val="bg1"/>
          </a:solidFill>
        </p:spPr>
        <p:txBody>
          <a:bodyPr wrap="square" rtlCol="0">
            <a:spAutoFit/>
          </a:bodyPr>
          <a:lstStyle/>
          <a:p>
            <a:pPr defTabSz="457200"/>
            <a:r>
              <a:rPr lang="en-US" sz="1200" dirty="0">
                <a:solidFill>
                  <a:prstClr val="white"/>
                </a:solidFill>
              </a:rPr>
              <a:t>SALEV.FEX.16.07.0165</a:t>
            </a:r>
          </a:p>
        </p:txBody>
      </p:sp>
    </p:spTree>
    <p:extLst>
      <p:ext uri="{BB962C8B-B14F-4D97-AF65-F5344CB8AC3E}">
        <p14:creationId xmlns:p14="http://schemas.microsoft.com/office/powerpoint/2010/main" val="2974445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496" y="1124744"/>
            <a:ext cx="9108504" cy="4032448"/>
            <a:chOff x="-1724812" y="1928353"/>
            <a:chExt cx="8817092" cy="3568988"/>
          </a:xfrm>
        </p:grpSpPr>
        <p:pic>
          <p:nvPicPr>
            <p:cNvPr id="2" name="Image 1"/>
            <p:cNvPicPr>
              <a:picLocks noChangeAspect="1"/>
            </p:cNvPicPr>
            <p:nvPr/>
          </p:nvPicPr>
          <p:blipFill rotWithShape="1">
            <a:blip r:embed="rId2"/>
            <a:srcRect t="24605" b="5576"/>
            <a:stretch/>
          </p:blipFill>
          <p:spPr>
            <a:xfrm>
              <a:off x="-1724812" y="1928353"/>
              <a:ext cx="8817092" cy="3562750"/>
            </a:xfrm>
            <a:prstGeom prst="rect">
              <a:avLst/>
            </a:prstGeom>
          </p:spPr>
        </p:pic>
        <p:sp>
          <p:nvSpPr>
            <p:cNvPr id="8" name="Rectangle 7"/>
            <p:cNvSpPr/>
            <p:nvPr/>
          </p:nvSpPr>
          <p:spPr>
            <a:xfrm>
              <a:off x="-180528" y="5229200"/>
              <a:ext cx="7272808" cy="268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dirty="0">
                <a:solidFill>
                  <a:prstClr val="white"/>
                </a:solidFill>
              </a:endParaRPr>
            </a:p>
          </p:txBody>
        </p:sp>
      </p:grpSp>
      <p:sp>
        <p:nvSpPr>
          <p:cNvPr id="7" name="Rectangle 6"/>
          <p:cNvSpPr/>
          <p:nvPr/>
        </p:nvSpPr>
        <p:spPr>
          <a:xfrm>
            <a:off x="0" y="2492896"/>
            <a:ext cx="9144000" cy="1090470"/>
          </a:xfrm>
          <a:prstGeom prst="rect">
            <a:avLst/>
          </a:prstGeom>
          <a:solidFill>
            <a:srgbClr val="002060"/>
          </a:solidFill>
          <a:ln w="28575">
            <a:solidFill>
              <a:schemeClr val="accent1"/>
            </a:solidFill>
          </a:ln>
        </p:spPr>
        <p:txBody>
          <a:bodyPr wrap="square">
            <a:spAutoFit/>
          </a:bodyPr>
          <a:lstStyle/>
          <a:p>
            <a:pPr marR="45720" defTabSz="457200">
              <a:lnSpc>
                <a:spcPts val="1900"/>
              </a:lnSpc>
              <a:spcAft>
                <a:spcPts val="70"/>
              </a:spcAft>
            </a:pPr>
            <a:endParaRPr lang="en-US" sz="2000" b="1" spc="35" dirty="0">
              <a:solidFill>
                <a:srgbClr val="FFFFFF"/>
              </a:solidFill>
              <a:latin typeface="Arial" panose="020B0604020202020204" pitchFamily="34" charset="0"/>
              <a:cs typeface="Arial" panose="020B0604020202020204" pitchFamily="34" charset="0"/>
            </a:endParaRPr>
          </a:p>
          <a:p>
            <a:pPr marR="45720" defTabSz="457200">
              <a:lnSpc>
                <a:spcPts val="1900"/>
              </a:lnSpc>
              <a:spcAft>
                <a:spcPts val="70"/>
              </a:spcAft>
            </a:pPr>
            <a:r>
              <a:rPr lang="en-US" sz="2000" b="1" spc="35" dirty="0">
                <a:solidFill>
                  <a:srgbClr val="FFFFFF"/>
                </a:solidFill>
                <a:latin typeface="Arial" panose="020B0604020202020204" pitchFamily="34" charset="0"/>
                <a:cs typeface="Arial" panose="020B0604020202020204" pitchFamily="34" charset="0"/>
              </a:rPr>
              <a:t>The results indicate that traffic-related air pollution leads to increased prevalence of atopic sensitizations, allergic symptoms, and diseases. </a:t>
            </a:r>
          </a:p>
          <a:p>
            <a:pPr marL="285750" marR="45720" indent="-285750" defTabSz="457200">
              <a:lnSpc>
                <a:spcPts val="1900"/>
              </a:lnSpc>
              <a:spcAft>
                <a:spcPts val="70"/>
              </a:spcAft>
              <a:buFont typeface="Arial" panose="020B0604020202020204" pitchFamily="34" charset="0"/>
              <a:buChar char="•"/>
            </a:pPr>
            <a:endParaRPr lang="en-US" b="1" spc="30" dirty="0">
              <a:solidFill>
                <a:srgbClr val="FFFFFF"/>
              </a:solidFill>
            </a:endParaRPr>
          </a:p>
        </p:txBody>
      </p:sp>
      <p:sp>
        <p:nvSpPr>
          <p:cNvPr id="11" name="ZoneTexte 4"/>
          <p:cNvSpPr txBox="1"/>
          <p:nvPr/>
        </p:nvSpPr>
        <p:spPr>
          <a:xfrm>
            <a:off x="0" y="44624"/>
            <a:ext cx="9144000" cy="830997"/>
          </a:xfrm>
          <a:prstGeom prst="rect">
            <a:avLst/>
          </a:prstGeom>
          <a:noFill/>
        </p:spPr>
        <p:txBody>
          <a:bodyPr wrap="square" rtlCol="0">
            <a:spAutoFit/>
          </a:bodyPr>
          <a:lstStyle/>
          <a:p>
            <a:pPr algn="ctr" defTabSz="457200"/>
            <a:r>
              <a:rPr lang="en-US" sz="2400" b="1" dirty="0">
                <a:solidFill>
                  <a:prstClr val="white"/>
                </a:solidFill>
              </a:rPr>
              <a:t>Traffic-related air pollution is associated with atopy in children living in urban areas</a:t>
            </a:r>
            <a:endParaRPr lang="fr-FR" sz="2400" b="1" dirty="0">
              <a:solidFill>
                <a:prstClr val="white"/>
              </a:solidFill>
            </a:endParaRPr>
          </a:p>
        </p:txBody>
      </p:sp>
      <p:sp>
        <p:nvSpPr>
          <p:cNvPr id="12" name="TextBox 11"/>
          <p:cNvSpPr txBox="1"/>
          <p:nvPr/>
        </p:nvSpPr>
        <p:spPr>
          <a:xfrm>
            <a:off x="1" y="6597352"/>
            <a:ext cx="9144000" cy="276999"/>
          </a:xfrm>
          <a:prstGeom prst="rect">
            <a:avLst/>
          </a:prstGeom>
          <a:noFill/>
        </p:spPr>
        <p:txBody>
          <a:bodyPr wrap="square" rtlCol="0">
            <a:spAutoFit/>
          </a:bodyPr>
          <a:lstStyle/>
          <a:p>
            <a:pPr algn="ctr" defTabSz="457200"/>
            <a:r>
              <a:rPr lang="en-US" sz="1200" dirty="0">
                <a:solidFill>
                  <a:prstClr val="white"/>
                </a:solidFill>
              </a:rPr>
              <a:t>Kramer U / Koch T / </a:t>
            </a:r>
            <a:r>
              <a:rPr lang="en-US" sz="1200" dirty="0" err="1">
                <a:solidFill>
                  <a:prstClr val="white"/>
                </a:solidFill>
              </a:rPr>
              <a:t>Ranft</a:t>
            </a:r>
            <a:r>
              <a:rPr lang="en-US" sz="1200" dirty="0">
                <a:solidFill>
                  <a:prstClr val="white"/>
                </a:solidFill>
              </a:rPr>
              <a:t> U / et al: Epidemiology. 2000 Jan;11(1):64-70</a:t>
            </a:r>
          </a:p>
        </p:txBody>
      </p:sp>
    </p:spTree>
    <p:extLst>
      <p:ext uri="{BB962C8B-B14F-4D97-AF65-F5344CB8AC3E}">
        <p14:creationId xmlns:p14="http://schemas.microsoft.com/office/powerpoint/2010/main" val="432079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891" y="1412776"/>
            <a:ext cx="9069613" cy="3312368"/>
            <a:chOff x="-1260648" y="0"/>
            <a:chExt cx="8879959" cy="3186486"/>
          </a:xfrm>
        </p:grpSpPr>
        <p:pic>
          <p:nvPicPr>
            <p:cNvPr id="2" name="Image 1"/>
            <p:cNvPicPr>
              <a:picLocks noChangeAspect="1"/>
            </p:cNvPicPr>
            <p:nvPr/>
          </p:nvPicPr>
          <p:blipFill rotWithShape="1">
            <a:blip r:embed="rId2"/>
            <a:srcRect t="27016" b="19087"/>
            <a:stretch/>
          </p:blipFill>
          <p:spPr>
            <a:xfrm>
              <a:off x="-1260648" y="0"/>
              <a:ext cx="8879959" cy="3186486"/>
            </a:xfrm>
            <a:prstGeom prst="rect">
              <a:avLst/>
            </a:prstGeom>
          </p:spPr>
        </p:pic>
        <p:sp>
          <p:nvSpPr>
            <p:cNvPr id="6" name="Rectangle 5"/>
            <p:cNvSpPr/>
            <p:nvPr/>
          </p:nvSpPr>
          <p:spPr>
            <a:xfrm>
              <a:off x="971600" y="2924944"/>
              <a:ext cx="648072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dirty="0">
                <a:solidFill>
                  <a:prstClr val="white"/>
                </a:solidFill>
              </a:endParaRPr>
            </a:p>
          </p:txBody>
        </p:sp>
      </p:grpSp>
      <p:sp>
        <p:nvSpPr>
          <p:cNvPr id="5" name="ZoneTexte 4"/>
          <p:cNvSpPr txBox="1"/>
          <p:nvPr/>
        </p:nvSpPr>
        <p:spPr>
          <a:xfrm>
            <a:off x="0" y="2636912"/>
            <a:ext cx="9144000" cy="2232248"/>
          </a:xfrm>
          <a:prstGeom prst="rect">
            <a:avLst/>
          </a:prstGeom>
          <a:solidFill>
            <a:srgbClr val="002060"/>
          </a:solidFill>
        </p:spPr>
        <p:txBody>
          <a:bodyPr wrap="square" rtlCol="0">
            <a:spAutoFit/>
          </a:bodyPr>
          <a:lstStyle/>
          <a:p>
            <a:pPr marL="342900" marR="137160" indent="-342900" defTabSz="457200">
              <a:lnSpc>
                <a:spcPts val="2000"/>
              </a:lnSpc>
              <a:spcBef>
                <a:spcPts val="30"/>
              </a:spcBef>
              <a:buFont typeface="Arial" panose="020B0604020202020204" pitchFamily="34" charset="0"/>
              <a:buChar char="•"/>
            </a:pPr>
            <a:r>
              <a:rPr lang="en-US" b="1" spc="30" dirty="0">
                <a:solidFill>
                  <a:srgbClr val="FFFFFF"/>
                </a:solidFill>
                <a:latin typeface="Arial" panose="020B0604020202020204" pitchFamily="34" charset="0"/>
                <a:cs typeface="Arial" panose="020B0604020202020204" pitchFamily="34" charset="0"/>
              </a:rPr>
              <a:t>Among the 2,213 children residing at their current address since birth</a:t>
            </a:r>
            <a:r>
              <a:rPr lang="en-US" b="1" spc="30" baseline="-25000" dirty="0">
                <a:solidFill>
                  <a:srgbClr val="FFFFFF"/>
                </a:solidFill>
                <a:latin typeface="Arial" panose="020B0604020202020204" pitchFamily="34" charset="0"/>
                <a:cs typeface="Arial" panose="020B0604020202020204" pitchFamily="34" charset="0"/>
              </a:rPr>
              <a:t>,</a:t>
            </a:r>
            <a:r>
              <a:rPr lang="en-US" b="1" spc="30" dirty="0">
                <a:solidFill>
                  <a:srgbClr val="FFFFFF"/>
                </a:solidFill>
                <a:latin typeface="Arial" panose="020B0604020202020204" pitchFamily="34" charset="0"/>
                <a:cs typeface="Arial" panose="020B0604020202020204" pitchFamily="34" charset="0"/>
              </a:rPr>
              <a:t> the associations persisted for lifetime asthma with benzene (adjusted OR per interquartile range (95% Cl) 1 .3  (1.0-1.9) </a:t>
            </a:r>
            <a:r>
              <a:rPr lang="en-US" b="1" spc="45" dirty="0">
                <a:solidFill>
                  <a:srgbClr val="FFFFFF"/>
                </a:solidFill>
                <a:latin typeface="Arial" panose="020B0604020202020204" pitchFamily="34" charset="0"/>
                <a:cs typeface="Arial" panose="020B0604020202020204" pitchFamily="34" charset="0"/>
              </a:rPr>
              <a:t>and PM (10) (1.4 (1.0-2O), and for sensitization to pollens with volatile organic compounds 1.3 (</a:t>
            </a:r>
            <a:r>
              <a:rPr lang="en-US" b="1" dirty="0">
                <a:solidFill>
                  <a:srgbClr val="FFFFFF"/>
                </a:solidFill>
                <a:latin typeface="Arial" panose="020B0604020202020204" pitchFamily="34" charset="0"/>
                <a:cs typeface="Arial" panose="020B0604020202020204" pitchFamily="34" charset="0"/>
              </a:rPr>
              <a:t>1.0-1.9) and PM (1O)1.2 (1.0-1 .9).</a:t>
            </a:r>
          </a:p>
          <a:p>
            <a:pPr marR="137160" defTabSz="457200">
              <a:lnSpc>
                <a:spcPts val="2000"/>
              </a:lnSpc>
              <a:spcBef>
                <a:spcPts val="30"/>
              </a:spcBef>
            </a:pPr>
            <a:endParaRPr lang="en-US" b="1" dirty="0">
              <a:solidFill>
                <a:srgbClr val="FFFFFF"/>
              </a:solidFill>
              <a:latin typeface="Arial" panose="020B0604020202020204" pitchFamily="34" charset="0"/>
              <a:cs typeface="Arial" panose="020B0604020202020204" pitchFamily="34" charset="0"/>
            </a:endParaRPr>
          </a:p>
          <a:p>
            <a:pPr marL="342900" marR="137160" indent="-342900" defTabSz="457200">
              <a:lnSpc>
                <a:spcPts val="2000"/>
              </a:lnSpc>
              <a:spcBef>
                <a:spcPts val="30"/>
              </a:spcBef>
              <a:buFont typeface="Arial" panose="020B0604020202020204" pitchFamily="34" charset="0"/>
              <a:buChar char="•"/>
            </a:pPr>
            <a:r>
              <a:rPr lang="en-US" b="1" dirty="0">
                <a:solidFill>
                  <a:srgbClr val="FFFFFF"/>
                </a:solidFill>
                <a:latin typeface="Arial" panose="020B0604020202020204" pitchFamily="34" charset="0"/>
                <a:cs typeface="Arial" panose="020B0604020202020204" pitchFamily="34" charset="0"/>
              </a:rPr>
              <a:t>Accurately modelled urban air pollution  as associated with some  measures of childhood  asthma and allergies. </a:t>
            </a:r>
          </a:p>
        </p:txBody>
      </p:sp>
      <p:sp>
        <p:nvSpPr>
          <p:cNvPr id="9" name="TextBox 8"/>
          <p:cNvSpPr txBox="1"/>
          <p:nvPr/>
        </p:nvSpPr>
        <p:spPr>
          <a:xfrm>
            <a:off x="0" y="6597352"/>
            <a:ext cx="9144000" cy="276999"/>
          </a:xfrm>
          <a:prstGeom prst="rect">
            <a:avLst/>
          </a:prstGeom>
          <a:noFill/>
        </p:spPr>
        <p:txBody>
          <a:bodyPr wrap="square" rtlCol="0">
            <a:spAutoFit/>
          </a:bodyPr>
          <a:lstStyle/>
          <a:p>
            <a:pPr algn="ctr" defTabSz="457200"/>
            <a:r>
              <a:rPr lang="en-US" sz="1200" dirty="0" err="1">
                <a:solidFill>
                  <a:prstClr val="white"/>
                </a:solidFill>
              </a:rPr>
              <a:t>Penard-Morand</a:t>
            </a:r>
            <a:r>
              <a:rPr lang="en-US" sz="1200" dirty="0">
                <a:solidFill>
                  <a:prstClr val="white"/>
                </a:solidFill>
              </a:rPr>
              <a:t> C / </a:t>
            </a:r>
            <a:r>
              <a:rPr lang="en-US" sz="1200" dirty="0" err="1">
                <a:solidFill>
                  <a:prstClr val="white"/>
                </a:solidFill>
              </a:rPr>
              <a:t>Raherison</a:t>
            </a:r>
            <a:r>
              <a:rPr lang="en-US" sz="1200" dirty="0">
                <a:solidFill>
                  <a:prstClr val="white"/>
                </a:solidFill>
              </a:rPr>
              <a:t> C / </a:t>
            </a:r>
            <a:r>
              <a:rPr lang="en-US" sz="1200" dirty="0" err="1">
                <a:solidFill>
                  <a:prstClr val="white"/>
                </a:solidFill>
              </a:rPr>
              <a:t>Charpin</a:t>
            </a:r>
            <a:r>
              <a:rPr lang="en-US" sz="1200" dirty="0">
                <a:solidFill>
                  <a:prstClr val="white"/>
                </a:solidFill>
              </a:rPr>
              <a:t> / et al: </a:t>
            </a:r>
            <a:r>
              <a:rPr lang="en-US" sz="1200" dirty="0" err="1">
                <a:solidFill>
                  <a:prstClr val="white"/>
                </a:solidFill>
              </a:rPr>
              <a:t>Eur</a:t>
            </a:r>
            <a:r>
              <a:rPr lang="en-US" sz="1200" dirty="0">
                <a:solidFill>
                  <a:prstClr val="white"/>
                </a:solidFill>
              </a:rPr>
              <a:t> </a:t>
            </a:r>
            <a:r>
              <a:rPr lang="en-US" sz="1200" dirty="0" err="1">
                <a:solidFill>
                  <a:prstClr val="white"/>
                </a:solidFill>
              </a:rPr>
              <a:t>Respir</a:t>
            </a:r>
            <a:r>
              <a:rPr lang="en-US" sz="1200" dirty="0">
                <a:solidFill>
                  <a:prstClr val="white"/>
                </a:solidFill>
              </a:rPr>
              <a:t> J. 2010 Jul;36(1):33-40. </a:t>
            </a:r>
            <a:r>
              <a:rPr lang="en-US" sz="1200" dirty="0" err="1">
                <a:solidFill>
                  <a:prstClr val="white"/>
                </a:solidFill>
              </a:rPr>
              <a:t>doi</a:t>
            </a:r>
            <a:r>
              <a:rPr lang="en-US" sz="1200" dirty="0">
                <a:solidFill>
                  <a:prstClr val="white"/>
                </a:solidFill>
              </a:rPr>
              <a:t>: 10.1183/09031936.001161109. </a:t>
            </a:r>
            <a:r>
              <a:rPr lang="en-US" sz="1200" dirty="0" err="1">
                <a:solidFill>
                  <a:prstClr val="white"/>
                </a:solidFill>
              </a:rPr>
              <a:t>Epub</a:t>
            </a:r>
            <a:r>
              <a:rPr lang="en-US" sz="1200" dirty="0">
                <a:solidFill>
                  <a:prstClr val="white"/>
                </a:solidFill>
              </a:rPr>
              <a:t> 2010 Jan 14</a:t>
            </a:r>
          </a:p>
        </p:txBody>
      </p:sp>
      <p:sp>
        <p:nvSpPr>
          <p:cNvPr id="10" name="ZoneTexte 4"/>
          <p:cNvSpPr txBox="1"/>
          <p:nvPr/>
        </p:nvSpPr>
        <p:spPr>
          <a:xfrm>
            <a:off x="0" y="44624"/>
            <a:ext cx="9144000" cy="830997"/>
          </a:xfrm>
          <a:prstGeom prst="rect">
            <a:avLst/>
          </a:prstGeom>
          <a:noFill/>
        </p:spPr>
        <p:txBody>
          <a:bodyPr wrap="square" rtlCol="0">
            <a:spAutoFit/>
          </a:bodyPr>
          <a:lstStyle/>
          <a:p>
            <a:pPr algn="ctr" defTabSz="457200"/>
            <a:r>
              <a:rPr lang="en-US" sz="2400" b="1" dirty="0">
                <a:solidFill>
                  <a:prstClr val="white"/>
                </a:solidFill>
              </a:rPr>
              <a:t>Long-term exposure to close-proximity air pollution and asthma and allergies in urban children</a:t>
            </a:r>
            <a:endParaRPr lang="fr-FR" sz="2400" b="1" dirty="0">
              <a:solidFill>
                <a:prstClr val="white"/>
              </a:solidFill>
            </a:endParaRPr>
          </a:p>
        </p:txBody>
      </p:sp>
    </p:spTree>
    <p:extLst>
      <p:ext uri="{BB962C8B-B14F-4D97-AF65-F5344CB8AC3E}">
        <p14:creationId xmlns:p14="http://schemas.microsoft.com/office/powerpoint/2010/main" val="989218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 decel="100000"/>
                                        <p:tgtEl>
                                          <p:spTgt spid="3"/>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3"/>
                                        </p:tgtEl>
                                        <p:attrNameLst>
                                          <p:attrName>ppt_y</p:attrName>
                                        </p:attrNameLst>
                                      </p:cBhvr>
                                      <p:tavLst>
                                        <p:tav tm="0">
                                          <p:val>
                                            <p:strVal val="ppt_y"/>
                                          </p:val>
                                        </p:tav>
                                        <p:tav tm="100000">
                                          <p:val>
                                            <p:strVal val="ppt_y+1"/>
                                          </p:val>
                                        </p:tav>
                                      </p:tavLst>
                                    </p:anim>
                                    <p:set>
                                      <p:cBhvr>
                                        <p:cTn id="10" dur="1" fill="hold">
                                          <p:stCondLst>
                                            <p:cond delay="999"/>
                                          </p:stCondLst>
                                        </p:cTn>
                                        <p:tgtEl>
                                          <p:spTgt spid="3"/>
                                        </p:tgtEl>
                                        <p:attrNameLst>
                                          <p:attrName>style.visibility</p:attrName>
                                        </p:attrNameLst>
                                      </p:cBhvr>
                                      <p:to>
                                        <p:strVal val="hidden"/>
                                      </p:to>
                                    </p:se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465" y="1412776"/>
            <a:ext cx="9102813" cy="3168352"/>
            <a:chOff x="41187" y="1412776"/>
            <a:chExt cx="9102813" cy="3168352"/>
          </a:xfrm>
        </p:grpSpPr>
        <p:pic>
          <p:nvPicPr>
            <p:cNvPr id="2" name="Image 1"/>
            <p:cNvPicPr>
              <a:picLocks noChangeAspect="1"/>
            </p:cNvPicPr>
            <p:nvPr/>
          </p:nvPicPr>
          <p:blipFill rotWithShape="1">
            <a:blip r:embed="rId2"/>
            <a:srcRect t="30890" b="14664"/>
            <a:stretch/>
          </p:blipFill>
          <p:spPr>
            <a:xfrm>
              <a:off x="41187" y="1412776"/>
              <a:ext cx="9102813" cy="3168352"/>
            </a:xfrm>
            <a:prstGeom prst="rect">
              <a:avLst/>
            </a:prstGeom>
          </p:spPr>
        </p:pic>
        <p:sp>
          <p:nvSpPr>
            <p:cNvPr id="6" name="Rectangle 5"/>
            <p:cNvSpPr/>
            <p:nvPr/>
          </p:nvSpPr>
          <p:spPr>
            <a:xfrm>
              <a:off x="3059832" y="4293096"/>
              <a:ext cx="5616624" cy="2415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dirty="0">
                <a:solidFill>
                  <a:prstClr val="white"/>
                </a:solidFill>
              </a:endParaRPr>
            </a:p>
          </p:txBody>
        </p:sp>
      </p:grpSp>
      <p:sp>
        <p:nvSpPr>
          <p:cNvPr id="5" name="ZoneTexte 4"/>
          <p:cNvSpPr txBox="1"/>
          <p:nvPr/>
        </p:nvSpPr>
        <p:spPr>
          <a:xfrm>
            <a:off x="0" y="2564904"/>
            <a:ext cx="9144000" cy="1754327"/>
          </a:xfrm>
          <a:prstGeom prst="rect">
            <a:avLst/>
          </a:prstGeom>
          <a:solidFill>
            <a:srgbClr val="002060"/>
          </a:solidFill>
        </p:spPr>
        <p:txBody>
          <a:bodyPr wrap="square" rtlCol="0">
            <a:spAutoFit/>
          </a:bodyPr>
          <a:lstStyle/>
          <a:p>
            <a:pPr marL="285750" indent="-285750" defTabSz="457200">
              <a:buFont typeface="Arial" panose="020B0604020202020204" pitchFamily="34" charset="0"/>
              <a:buChar char="•"/>
            </a:pPr>
            <a:r>
              <a:rPr lang="en-US" b="1" spc="30" dirty="0">
                <a:solidFill>
                  <a:srgbClr val="FFFFFF"/>
                </a:solidFill>
                <a:latin typeface="Arial" panose="02020603050405020304" pitchFamily="2"/>
              </a:rPr>
              <a:t>There were no associations with diagnosed asthma or asthma symptoms. PM(10) was not associated with lung function across all studies combined.</a:t>
            </a:r>
          </a:p>
          <a:p>
            <a:pPr defTabSz="457200"/>
            <a:r>
              <a:rPr lang="en-US" b="1" spc="30" dirty="0">
                <a:solidFill>
                  <a:srgbClr val="FFFFFF"/>
                </a:solidFill>
                <a:latin typeface="Arial" panose="02020603050405020304" pitchFamily="2"/>
              </a:rPr>
              <a:t> </a:t>
            </a:r>
          </a:p>
          <a:p>
            <a:pPr marL="285750" indent="-285750" defTabSz="457200">
              <a:buFont typeface="Arial" panose="020B0604020202020204" pitchFamily="34" charset="0"/>
              <a:buChar char="•"/>
            </a:pPr>
            <a:r>
              <a:rPr lang="en-US" b="1" spc="30" dirty="0">
                <a:solidFill>
                  <a:srgbClr val="FFFFFF"/>
                </a:solidFill>
                <a:latin typeface="Arial" panose="02020603050405020304" pitchFamily="2"/>
              </a:rPr>
              <a:t>This study adds to the evidence that long-term exposure to outdoor air pollution characterized by the concentration of PM (10), is associated with increased respiratory symptoms. </a:t>
            </a:r>
          </a:p>
        </p:txBody>
      </p:sp>
      <p:sp>
        <p:nvSpPr>
          <p:cNvPr id="9" name="ZoneTexte 4"/>
          <p:cNvSpPr txBox="1"/>
          <p:nvPr/>
        </p:nvSpPr>
        <p:spPr>
          <a:xfrm>
            <a:off x="0" y="44624"/>
            <a:ext cx="9144000" cy="830997"/>
          </a:xfrm>
          <a:prstGeom prst="rect">
            <a:avLst/>
          </a:prstGeom>
          <a:noFill/>
        </p:spPr>
        <p:txBody>
          <a:bodyPr wrap="square" rtlCol="0">
            <a:spAutoFit/>
          </a:bodyPr>
          <a:lstStyle/>
          <a:p>
            <a:pPr algn="ctr" defTabSz="457200"/>
            <a:r>
              <a:rPr lang="en-US" sz="2400" b="1" dirty="0">
                <a:solidFill>
                  <a:prstClr val="white"/>
                </a:solidFill>
              </a:rPr>
              <a:t>PM10, and children’s respiratory symptoms and lung function in the PATY study</a:t>
            </a:r>
            <a:endParaRPr lang="fr-FR" sz="2400" b="1" dirty="0">
              <a:solidFill>
                <a:prstClr val="white"/>
              </a:solidFill>
            </a:endParaRPr>
          </a:p>
        </p:txBody>
      </p:sp>
      <p:sp>
        <p:nvSpPr>
          <p:cNvPr id="10" name="TextBox 9"/>
          <p:cNvSpPr txBox="1"/>
          <p:nvPr/>
        </p:nvSpPr>
        <p:spPr>
          <a:xfrm>
            <a:off x="1" y="6597352"/>
            <a:ext cx="9144000" cy="276999"/>
          </a:xfrm>
          <a:prstGeom prst="rect">
            <a:avLst/>
          </a:prstGeom>
          <a:noFill/>
        </p:spPr>
        <p:txBody>
          <a:bodyPr wrap="square" rtlCol="0">
            <a:spAutoFit/>
          </a:bodyPr>
          <a:lstStyle/>
          <a:p>
            <a:pPr algn="ctr" defTabSz="457200"/>
            <a:r>
              <a:rPr lang="en-US" sz="1200" dirty="0" err="1">
                <a:solidFill>
                  <a:prstClr val="white"/>
                </a:solidFill>
              </a:rPr>
              <a:t>Hoek</a:t>
            </a:r>
            <a:r>
              <a:rPr lang="en-US" sz="1200" dirty="0">
                <a:solidFill>
                  <a:prstClr val="white"/>
                </a:solidFill>
              </a:rPr>
              <a:t> G / </a:t>
            </a:r>
            <a:r>
              <a:rPr lang="en-US" sz="1200" dirty="0" err="1">
                <a:solidFill>
                  <a:prstClr val="white"/>
                </a:solidFill>
              </a:rPr>
              <a:t>Pattenden</a:t>
            </a:r>
            <a:r>
              <a:rPr lang="en-US" sz="1200" dirty="0">
                <a:solidFill>
                  <a:prstClr val="white"/>
                </a:solidFill>
              </a:rPr>
              <a:t> S / </a:t>
            </a:r>
            <a:r>
              <a:rPr lang="en-US" sz="1200" dirty="0" err="1">
                <a:solidFill>
                  <a:prstClr val="white"/>
                </a:solidFill>
              </a:rPr>
              <a:t>Willers</a:t>
            </a:r>
            <a:r>
              <a:rPr lang="en-US" sz="1200" dirty="0">
                <a:solidFill>
                  <a:prstClr val="white"/>
                </a:solidFill>
              </a:rPr>
              <a:t> S/ et al: </a:t>
            </a:r>
            <a:r>
              <a:rPr lang="en-US" sz="1200" dirty="0" err="1">
                <a:solidFill>
                  <a:prstClr val="white"/>
                </a:solidFill>
              </a:rPr>
              <a:t>Eur</a:t>
            </a:r>
            <a:r>
              <a:rPr lang="en-US" sz="1200" dirty="0">
                <a:solidFill>
                  <a:prstClr val="white"/>
                </a:solidFill>
              </a:rPr>
              <a:t> </a:t>
            </a:r>
            <a:r>
              <a:rPr lang="en-US" sz="1200" dirty="0" err="1">
                <a:solidFill>
                  <a:prstClr val="white"/>
                </a:solidFill>
              </a:rPr>
              <a:t>Respir</a:t>
            </a:r>
            <a:r>
              <a:rPr lang="en-US" sz="1200" dirty="0">
                <a:solidFill>
                  <a:prstClr val="white"/>
                </a:solidFill>
              </a:rPr>
              <a:t> J. 2012 Sep;40(3):538-47. </a:t>
            </a:r>
            <a:r>
              <a:rPr lang="en-US" sz="1200" dirty="0" err="1">
                <a:solidFill>
                  <a:prstClr val="white"/>
                </a:solidFill>
              </a:rPr>
              <a:t>doi</a:t>
            </a:r>
            <a:r>
              <a:rPr lang="en-US" sz="1200" dirty="0">
                <a:solidFill>
                  <a:prstClr val="white"/>
                </a:solidFill>
              </a:rPr>
              <a:t>: 10.1183/09031936.00002611. </a:t>
            </a:r>
            <a:r>
              <a:rPr lang="en-US" sz="1200" dirty="0" err="1">
                <a:solidFill>
                  <a:prstClr val="white"/>
                </a:solidFill>
              </a:rPr>
              <a:t>Epub</a:t>
            </a:r>
            <a:r>
              <a:rPr lang="en-US" sz="1200" dirty="0">
                <a:solidFill>
                  <a:prstClr val="white"/>
                </a:solidFill>
              </a:rPr>
              <a:t> 2012 Apr 20</a:t>
            </a:r>
          </a:p>
        </p:txBody>
      </p:sp>
    </p:spTree>
    <p:extLst>
      <p:ext uri="{BB962C8B-B14F-4D97-AF65-F5344CB8AC3E}">
        <p14:creationId xmlns:p14="http://schemas.microsoft.com/office/powerpoint/2010/main" val="202630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4"/>
                                        </p:tgtEl>
                                        <p:attrNameLst>
                                          <p:attrName>ppt_y</p:attrName>
                                        </p:attrNameLst>
                                      </p:cBhvr>
                                      <p:tavLst>
                                        <p:tav tm="0">
                                          <p:val>
                                            <p:strVal val="#ppt_y"/>
                                          </p:val>
                                        </p:tav>
                                        <p:tav tm="100000">
                                          <p:val>
                                            <p:strVal val="#ppt_y+#ppt_h*1.125000"/>
                                          </p:val>
                                        </p:tav>
                                      </p:tavLst>
                                    </p:anim>
                                    <p:animEffect transition="out" filter="wipe(down)">
                                      <p:cBhvr>
                                        <p:cTn id="7" dur="500"/>
                                        <p:tgtEl>
                                          <p:spTgt spid="4"/>
                                        </p:tgtEl>
                                      </p:cBhvr>
                                    </p:animEffect>
                                    <p:set>
                                      <p:cBhvr>
                                        <p:cTn id="8" dur="1" fill="hold">
                                          <p:stCondLst>
                                            <p:cond delay="499"/>
                                          </p:stCondLst>
                                        </p:cTn>
                                        <p:tgtEl>
                                          <p:spTgt spid="4"/>
                                        </p:tgtEl>
                                        <p:attrNameLst>
                                          <p:attrName>style.visibility</p:attrName>
                                        </p:attrNameLst>
                                      </p:cBhvr>
                                      <p:to>
                                        <p:strVal val="hidden"/>
                                      </p:to>
                                    </p:set>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2008" y="1340768"/>
            <a:ext cx="9036496" cy="4104456"/>
            <a:chOff x="251520" y="1751979"/>
            <a:chExt cx="8761220" cy="3668575"/>
          </a:xfrm>
        </p:grpSpPr>
        <p:pic>
          <p:nvPicPr>
            <p:cNvPr id="2" name="Image 1"/>
            <p:cNvPicPr>
              <a:picLocks noChangeAspect="1"/>
            </p:cNvPicPr>
            <p:nvPr/>
          </p:nvPicPr>
          <p:blipFill rotWithShape="1">
            <a:blip r:embed="rId2"/>
            <a:srcRect t="26584" b="12196"/>
            <a:stretch/>
          </p:blipFill>
          <p:spPr>
            <a:xfrm>
              <a:off x="251520" y="1751979"/>
              <a:ext cx="8761220" cy="3668575"/>
            </a:xfrm>
            <a:prstGeom prst="rect">
              <a:avLst/>
            </a:prstGeom>
          </p:spPr>
        </p:pic>
        <p:sp>
          <p:nvSpPr>
            <p:cNvPr id="5" name="Rectangle 4"/>
            <p:cNvSpPr/>
            <p:nvPr/>
          </p:nvSpPr>
          <p:spPr>
            <a:xfrm>
              <a:off x="1979712" y="5157192"/>
              <a:ext cx="656650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dirty="0">
                <a:solidFill>
                  <a:prstClr val="white"/>
                </a:solidFill>
              </a:endParaRPr>
            </a:p>
          </p:txBody>
        </p:sp>
      </p:grpSp>
      <p:sp>
        <p:nvSpPr>
          <p:cNvPr id="4" name="Rectangle 3"/>
          <p:cNvSpPr/>
          <p:nvPr/>
        </p:nvSpPr>
        <p:spPr>
          <a:xfrm>
            <a:off x="0" y="2492896"/>
            <a:ext cx="9144000" cy="1656184"/>
          </a:xfrm>
          <a:prstGeom prst="rect">
            <a:avLst/>
          </a:prstGeom>
          <a:solidFill>
            <a:srgbClr val="00206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marL="91440" marR="91440" defTabSz="457200">
              <a:lnSpc>
                <a:spcPts val="2000"/>
              </a:lnSpc>
              <a:spcAft>
                <a:spcPts val="5"/>
              </a:spcAft>
            </a:pPr>
            <a:endParaRPr lang="en-US" b="1" spc="-5" dirty="0">
              <a:solidFill>
                <a:srgbClr val="FFFFFF"/>
              </a:solidFill>
              <a:latin typeface="Arial" panose="02020603050405020304" pitchFamily="2"/>
            </a:endParaRPr>
          </a:p>
          <a:p>
            <a:pPr marL="377190" marR="91440" indent="-285750" defTabSz="457200">
              <a:lnSpc>
                <a:spcPts val="2000"/>
              </a:lnSpc>
              <a:spcAft>
                <a:spcPts val="5"/>
              </a:spcAft>
              <a:buFont typeface="Arial" panose="020B0604020202020204" pitchFamily="34" charset="0"/>
              <a:buChar char="•"/>
            </a:pPr>
            <a:r>
              <a:rPr lang="en-US" b="1" spc="-5" dirty="0">
                <a:solidFill>
                  <a:srgbClr val="FFFFFF"/>
                </a:solidFill>
                <a:latin typeface="Arial" panose="02020603050405020304" pitchFamily="2"/>
              </a:rPr>
              <a:t>Factors which prevent  the development of these conditions, or where there is an absence of a positive correlation at a population level may be as important from the policy viewpoint as a focus on the positive risk factors. </a:t>
            </a:r>
          </a:p>
          <a:p>
            <a:pPr marL="91440" marR="91440" defTabSz="457200">
              <a:lnSpc>
                <a:spcPts val="2000"/>
              </a:lnSpc>
              <a:spcAft>
                <a:spcPts val="5"/>
              </a:spcAft>
            </a:pPr>
            <a:endParaRPr lang="en-US" b="1" spc="-5" dirty="0">
              <a:solidFill>
                <a:srgbClr val="FFFFFF"/>
              </a:solidFill>
              <a:latin typeface="Arial" panose="02020603050405020304" pitchFamily="2"/>
            </a:endParaRPr>
          </a:p>
          <a:p>
            <a:pPr marL="377190" marR="91440" indent="-285750" defTabSz="457200">
              <a:lnSpc>
                <a:spcPts val="2000"/>
              </a:lnSpc>
              <a:spcAft>
                <a:spcPts val="5"/>
              </a:spcAft>
              <a:buFont typeface="Arial" panose="020B0604020202020204" pitchFamily="34" charset="0"/>
              <a:buChar char="•"/>
            </a:pPr>
            <a:r>
              <a:rPr lang="en-US" b="1" spc="-5" dirty="0">
                <a:solidFill>
                  <a:srgbClr val="FFFFFF"/>
                </a:solidFill>
                <a:latin typeface="Arial" panose="02020603050405020304" pitchFamily="2"/>
              </a:rPr>
              <a:t>Interactions based on small associations may have the potential for a large public health benefit. </a:t>
            </a:r>
          </a:p>
          <a:p>
            <a:pPr marL="91440" marR="91440" defTabSz="457200">
              <a:lnSpc>
                <a:spcPts val="2000"/>
              </a:lnSpc>
              <a:spcAft>
                <a:spcPts val="5"/>
              </a:spcAft>
            </a:pPr>
            <a:endParaRPr lang="en-US" b="1" spc="-5" dirty="0">
              <a:solidFill>
                <a:srgbClr val="FFFFFF"/>
              </a:solidFill>
              <a:latin typeface="Arial" panose="02020603050405020304" pitchFamily="2"/>
            </a:endParaRPr>
          </a:p>
        </p:txBody>
      </p:sp>
      <p:sp>
        <p:nvSpPr>
          <p:cNvPr id="8" name="ZoneTexte 4"/>
          <p:cNvSpPr txBox="1"/>
          <p:nvPr/>
        </p:nvSpPr>
        <p:spPr>
          <a:xfrm>
            <a:off x="35496" y="88756"/>
            <a:ext cx="9036496" cy="707886"/>
          </a:xfrm>
          <a:prstGeom prst="rect">
            <a:avLst/>
          </a:prstGeom>
          <a:noFill/>
        </p:spPr>
        <p:txBody>
          <a:bodyPr wrap="square" rtlCol="0">
            <a:spAutoFit/>
          </a:bodyPr>
          <a:lstStyle/>
          <a:p>
            <a:pPr algn="ctr" defTabSz="457200"/>
            <a:r>
              <a:rPr lang="en-US" sz="2000" b="1" dirty="0">
                <a:solidFill>
                  <a:prstClr val="white"/>
                </a:solidFill>
              </a:rPr>
              <a:t>Which population level environment factors are associated with asthma, rhino conjunctivitis and eczema? Review of the ecological analyses of ISAAC Phase One</a:t>
            </a:r>
            <a:endParaRPr lang="fr-FR" sz="2000" b="1" dirty="0">
              <a:solidFill>
                <a:prstClr val="white"/>
              </a:solidFill>
            </a:endParaRPr>
          </a:p>
        </p:txBody>
      </p:sp>
      <p:sp>
        <p:nvSpPr>
          <p:cNvPr id="9" name="TextBox 8"/>
          <p:cNvSpPr txBox="1"/>
          <p:nvPr/>
        </p:nvSpPr>
        <p:spPr>
          <a:xfrm>
            <a:off x="1" y="6608385"/>
            <a:ext cx="9144000" cy="276999"/>
          </a:xfrm>
          <a:prstGeom prst="rect">
            <a:avLst/>
          </a:prstGeom>
          <a:noFill/>
        </p:spPr>
        <p:txBody>
          <a:bodyPr wrap="square" rtlCol="0">
            <a:spAutoFit/>
          </a:bodyPr>
          <a:lstStyle/>
          <a:p>
            <a:pPr algn="ctr" defTabSz="457200"/>
            <a:r>
              <a:rPr lang="en-US" sz="1200" dirty="0">
                <a:solidFill>
                  <a:prstClr val="white"/>
                </a:solidFill>
              </a:rPr>
              <a:t>Asher MI / Stewart AW / </a:t>
            </a:r>
            <a:r>
              <a:rPr lang="en-US" sz="1200" dirty="0" err="1">
                <a:solidFill>
                  <a:prstClr val="white"/>
                </a:solidFill>
              </a:rPr>
              <a:t>Mallol</a:t>
            </a:r>
            <a:r>
              <a:rPr lang="en-US" sz="1200" dirty="0">
                <a:solidFill>
                  <a:prstClr val="white"/>
                </a:solidFill>
              </a:rPr>
              <a:t> J/ et al: </a:t>
            </a:r>
            <a:r>
              <a:rPr lang="en-US" sz="1200" dirty="0" err="1">
                <a:solidFill>
                  <a:prstClr val="white"/>
                </a:solidFill>
              </a:rPr>
              <a:t>Respir</a:t>
            </a:r>
            <a:r>
              <a:rPr lang="en-US" sz="1200" dirty="0">
                <a:solidFill>
                  <a:prstClr val="white"/>
                </a:solidFill>
              </a:rPr>
              <a:t> Res. 2010 Jan 21;11:8. </a:t>
            </a:r>
            <a:r>
              <a:rPr lang="en-US" sz="1200" dirty="0" err="1">
                <a:solidFill>
                  <a:prstClr val="white"/>
                </a:solidFill>
              </a:rPr>
              <a:t>doi</a:t>
            </a:r>
            <a:r>
              <a:rPr lang="en-US" sz="1200" dirty="0">
                <a:solidFill>
                  <a:prstClr val="white"/>
                </a:solidFill>
              </a:rPr>
              <a:t>: 10.1186/1465-9921-11-8</a:t>
            </a:r>
          </a:p>
        </p:txBody>
      </p:sp>
    </p:spTree>
    <p:extLst>
      <p:ext uri="{BB962C8B-B14F-4D97-AF65-F5344CB8AC3E}">
        <p14:creationId xmlns:p14="http://schemas.microsoft.com/office/powerpoint/2010/main" val="1936258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3"/>
                                        </p:tgtEl>
                                        <p:attrNameLst>
                                          <p:attrName>ppt_y</p:attrName>
                                        </p:attrNameLst>
                                      </p:cBhvr>
                                      <p:tavLst>
                                        <p:tav tm="0">
                                          <p:val>
                                            <p:strVal val="#ppt_y"/>
                                          </p:val>
                                        </p:tav>
                                        <p:tav tm="100000">
                                          <p:val>
                                            <p:strVal val="#ppt_y+#ppt_h*1.125000"/>
                                          </p:val>
                                        </p:tav>
                                      </p:tavLst>
                                    </p:anim>
                                    <p:animEffect transition="out" filter="wipe(down)">
                                      <p:cBhvr>
                                        <p:cTn id="7" dur="500"/>
                                        <p:tgtEl>
                                          <p:spTgt spid="3"/>
                                        </p:tgtEl>
                                      </p:cBhvr>
                                    </p:animEffect>
                                    <p:set>
                                      <p:cBhvr>
                                        <p:cTn id="8" dur="1" fill="hold">
                                          <p:stCondLst>
                                            <p:cond delay="499"/>
                                          </p:stCondLst>
                                        </p:cTn>
                                        <p:tgtEl>
                                          <p:spTgt spid="3"/>
                                        </p:tgtEl>
                                        <p:attrNameLst>
                                          <p:attrName>style.visibility</p:attrName>
                                        </p:attrNameLst>
                                      </p:cBhvr>
                                      <p:to>
                                        <p:strVal val="hidden"/>
                                      </p:to>
                                    </p:set>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25768" b="14533"/>
          <a:stretch/>
        </p:blipFill>
        <p:spPr>
          <a:xfrm>
            <a:off x="24093" y="1340768"/>
            <a:ext cx="9084411" cy="3672408"/>
          </a:xfrm>
          <a:prstGeom prst="rect">
            <a:avLst/>
          </a:prstGeom>
        </p:spPr>
      </p:pic>
      <p:sp>
        <p:nvSpPr>
          <p:cNvPr id="5" name="Rectangle 4"/>
          <p:cNvSpPr/>
          <p:nvPr/>
        </p:nvSpPr>
        <p:spPr>
          <a:xfrm>
            <a:off x="0" y="1916832"/>
            <a:ext cx="9144000" cy="2520280"/>
          </a:xfrm>
          <a:prstGeom prst="rect">
            <a:avLst/>
          </a:prstGeom>
          <a:solidFill>
            <a:srgbClr val="00206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marL="91440" marR="91440" defTabSz="457200">
              <a:lnSpc>
                <a:spcPts val="2000"/>
              </a:lnSpc>
              <a:spcAft>
                <a:spcPts val="5"/>
              </a:spcAft>
            </a:pPr>
            <a:r>
              <a:rPr lang="en-US" b="1" u="sng" spc="-5" dirty="0">
                <a:solidFill>
                  <a:srgbClr val="FFFFFF"/>
                </a:solidFill>
                <a:latin typeface="Arial" panose="02020603050405020304" pitchFamily="2"/>
              </a:rPr>
              <a:t>Conclusions:</a:t>
            </a:r>
          </a:p>
          <a:p>
            <a:pPr marL="91440" marR="91440" defTabSz="457200">
              <a:lnSpc>
                <a:spcPts val="2000"/>
              </a:lnSpc>
              <a:spcAft>
                <a:spcPts val="5"/>
              </a:spcAft>
            </a:pPr>
            <a:endParaRPr lang="en-US" b="1" u="sng" spc="-5" dirty="0">
              <a:solidFill>
                <a:srgbClr val="FFFFFF"/>
              </a:solidFill>
              <a:latin typeface="Arial" panose="02020603050405020304" pitchFamily="2"/>
            </a:endParaRPr>
          </a:p>
          <a:p>
            <a:pPr marL="377190" marR="91440" indent="-285750" defTabSz="457200">
              <a:lnSpc>
                <a:spcPts val="2000"/>
              </a:lnSpc>
              <a:spcAft>
                <a:spcPts val="5"/>
              </a:spcAft>
              <a:buFont typeface="Arial" panose="020B0604020202020204" pitchFamily="34" charset="0"/>
              <a:buChar char="•"/>
            </a:pPr>
            <a:r>
              <a:rPr lang="en-US" b="1" spc="-5" dirty="0">
                <a:solidFill>
                  <a:srgbClr val="FFFFFF"/>
                </a:solidFill>
                <a:latin typeface="Arial" panose="02020603050405020304" pitchFamily="2"/>
              </a:rPr>
              <a:t>Higher exposure to self-reported truck traffic on the street of residence is associated with increased reports at symptoms of asthma, rhinitis, and eczema in many locations in the world. </a:t>
            </a:r>
          </a:p>
          <a:p>
            <a:pPr marL="91440" marR="91440" defTabSz="457200">
              <a:lnSpc>
                <a:spcPts val="2000"/>
              </a:lnSpc>
              <a:spcAft>
                <a:spcPts val="5"/>
              </a:spcAft>
            </a:pPr>
            <a:endParaRPr lang="en-US" b="1" spc="-5" dirty="0">
              <a:solidFill>
                <a:srgbClr val="FFFFFF"/>
              </a:solidFill>
              <a:latin typeface="Arial" panose="02020603050405020304" pitchFamily="2"/>
            </a:endParaRPr>
          </a:p>
          <a:p>
            <a:pPr marL="377190" marR="91440" indent="-285750" defTabSz="457200">
              <a:lnSpc>
                <a:spcPts val="2000"/>
              </a:lnSpc>
              <a:spcAft>
                <a:spcPts val="5"/>
              </a:spcAft>
              <a:buFont typeface="Arial" panose="020B0604020202020204" pitchFamily="34" charset="0"/>
              <a:buChar char="•"/>
            </a:pPr>
            <a:r>
              <a:rPr lang="en-US" b="1" spc="-5" dirty="0">
                <a:solidFill>
                  <a:srgbClr val="FFFFFF"/>
                </a:solidFill>
                <a:latin typeface="Arial" panose="02020603050405020304" pitchFamily="2"/>
              </a:rPr>
              <a:t>These findings require further investigation in view of increasing exposure of the world's children to traffic. </a:t>
            </a:r>
          </a:p>
        </p:txBody>
      </p:sp>
      <p:sp>
        <p:nvSpPr>
          <p:cNvPr id="4" name="ZoneTexte 4"/>
          <p:cNvSpPr txBox="1"/>
          <p:nvPr/>
        </p:nvSpPr>
        <p:spPr>
          <a:xfrm>
            <a:off x="0" y="44624"/>
            <a:ext cx="9144000" cy="830997"/>
          </a:xfrm>
          <a:prstGeom prst="rect">
            <a:avLst/>
          </a:prstGeom>
          <a:noFill/>
        </p:spPr>
        <p:txBody>
          <a:bodyPr wrap="square" rtlCol="0">
            <a:spAutoFit/>
          </a:bodyPr>
          <a:lstStyle/>
          <a:p>
            <a:pPr algn="ctr" defTabSz="457200"/>
            <a:r>
              <a:rPr lang="en-US" sz="2400" b="1" dirty="0">
                <a:solidFill>
                  <a:prstClr val="white"/>
                </a:solidFill>
              </a:rPr>
              <a:t>Self-reported truck traffic on the street of residence and symptoms of asthma and allergic disease: a global relationship in ISSAC phase 3</a:t>
            </a:r>
            <a:endParaRPr lang="fr-FR" sz="2400" b="1" dirty="0">
              <a:solidFill>
                <a:prstClr val="white"/>
              </a:solidFill>
            </a:endParaRPr>
          </a:p>
        </p:txBody>
      </p:sp>
      <p:sp>
        <p:nvSpPr>
          <p:cNvPr id="6" name="TextBox 5"/>
          <p:cNvSpPr txBox="1"/>
          <p:nvPr/>
        </p:nvSpPr>
        <p:spPr>
          <a:xfrm>
            <a:off x="-57914" y="6568757"/>
            <a:ext cx="9238426" cy="276999"/>
          </a:xfrm>
          <a:prstGeom prst="rect">
            <a:avLst/>
          </a:prstGeom>
          <a:noFill/>
        </p:spPr>
        <p:txBody>
          <a:bodyPr wrap="none" rtlCol="0">
            <a:spAutoFit/>
          </a:bodyPr>
          <a:lstStyle/>
          <a:p>
            <a:pPr algn="ctr" defTabSz="457200"/>
            <a:r>
              <a:rPr lang="en-US" sz="1200" dirty="0" err="1">
                <a:solidFill>
                  <a:prstClr val="white"/>
                </a:solidFill>
              </a:rPr>
              <a:t>Brunekreef</a:t>
            </a:r>
            <a:r>
              <a:rPr lang="en-US" sz="1200" dirty="0">
                <a:solidFill>
                  <a:prstClr val="white"/>
                </a:solidFill>
              </a:rPr>
              <a:t> B / Stewart AW / Anderson HR/ et al: Environ Health Prospect. 2009 Nov;117(11):1791-8. </a:t>
            </a:r>
            <a:r>
              <a:rPr lang="en-US" sz="1200" dirty="0" err="1">
                <a:solidFill>
                  <a:prstClr val="white"/>
                </a:solidFill>
              </a:rPr>
              <a:t>doi</a:t>
            </a:r>
            <a:r>
              <a:rPr lang="en-US" sz="1200" dirty="0">
                <a:solidFill>
                  <a:prstClr val="white"/>
                </a:solidFill>
              </a:rPr>
              <a:t>: 10.1289/ehp.0800467. </a:t>
            </a:r>
            <a:r>
              <a:rPr lang="en-US" sz="1200" dirty="0" err="1">
                <a:solidFill>
                  <a:prstClr val="white"/>
                </a:solidFill>
              </a:rPr>
              <a:t>Epub</a:t>
            </a:r>
            <a:r>
              <a:rPr lang="en-US" sz="1200" dirty="0">
                <a:solidFill>
                  <a:prstClr val="white"/>
                </a:solidFill>
              </a:rPr>
              <a:t> 2009 Jul 20</a:t>
            </a:r>
          </a:p>
        </p:txBody>
      </p:sp>
    </p:spTree>
    <p:extLst>
      <p:ext uri="{BB962C8B-B14F-4D97-AF65-F5344CB8AC3E}">
        <p14:creationId xmlns:p14="http://schemas.microsoft.com/office/powerpoint/2010/main" val="761590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27905" b="14311"/>
          <a:stretch/>
        </p:blipFill>
        <p:spPr>
          <a:xfrm>
            <a:off x="38173" y="1484784"/>
            <a:ext cx="9070331" cy="3672408"/>
          </a:xfrm>
          <a:prstGeom prst="rect">
            <a:avLst/>
          </a:prstGeom>
        </p:spPr>
      </p:pic>
      <p:sp>
        <p:nvSpPr>
          <p:cNvPr id="5" name="Rectangle 4"/>
          <p:cNvSpPr/>
          <p:nvPr/>
        </p:nvSpPr>
        <p:spPr>
          <a:xfrm>
            <a:off x="0" y="2132856"/>
            <a:ext cx="9144000" cy="2304256"/>
          </a:xfrm>
          <a:prstGeom prst="rect">
            <a:avLst/>
          </a:prstGeom>
          <a:solidFill>
            <a:srgbClr val="00206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marL="91440" marR="91440" defTabSz="457200">
              <a:lnSpc>
                <a:spcPts val="2000"/>
              </a:lnSpc>
              <a:spcAft>
                <a:spcPts val="5"/>
              </a:spcAft>
            </a:pPr>
            <a:endParaRPr lang="en-US" b="1" spc="-5" dirty="0">
              <a:solidFill>
                <a:srgbClr val="FFFFFF"/>
              </a:solidFill>
              <a:latin typeface="Arial" panose="02020603050405020304" pitchFamily="2"/>
            </a:endParaRPr>
          </a:p>
          <a:p>
            <a:pPr marL="91440" marR="91440" defTabSz="457200">
              <a:lnSpc>
                <a:spcPts val="2000"/>
              </a:lnSpc>
              <a:spcAft>
                <a:spcPts val="5"/>
              </a:spcAft>
            </a:pPr>
            <a:r>
              <a:rPr lang="en-US" b="1" u="sng" spc="-5" dirty="0">
                <a:solidFill>
                  <a:srgbClr val="FFFFFF"/>
                </a:solidFill>
                <a:latin typeface="Arial" panose="02020603050405020304" pitchFamily="2"/>
              </a:rPr>
              <a:t>Conclusions:</a:t>
            </a:r>
          </a:p>
          <a:p>
            <a:pPr marL="91440" marR="91440" defTabSz="457200">
              <a:lnSpc>
                <a:spcPts val="2000"/>
              </a:lnSpc>
              <a:spcAft>
                <a:spcPts val="5"/>
              </a:spcAft>
            </a:pPr>
            <a:endParaRPr lang="en-US" b="1" u="sng" spc="-5" dirty="0">
              <a:solidFill>
                <a:srgbClr val="FFFFFF"/>
              </a:solidFill>
              <a:latin typeface="Arial" panose="02020603050405020304" pitchFamily="2"/>
            </a:endParaRPr>
          </a:p>
          <a:p>
            <a:pPr marL="377190" marR="91440" indent="-285750" defTabSz="457200">
              <a:lnSpc>
                <a:spcPts val="2000"/>
              </a:lnSpc>
              <a:spcAft>
                <a:spcPts val="5"/>
              </a:spcAft>
              <a:buFont typeface="Arial" panose="020B0604020202020204" pitchFamily="34" charset="0"/>
              <a:buChar char="•"/>
            </a:pPr>
            <a:r>
              <a:rPr lang="en-US" b="1" spc="-5" dirty="0">
                <a:solidFill>
                  <a:srgbClr val="FFFFFF"/>
                </a:solidFill>
                <a:latin typeface="Arial" panose="02020603050405020304" pitchFamily="2"/>
              </a:rPr>
              <a:t>Modeled estimates of particulate matter at city level are imprecise and incomplete estimates of personal exposure to ambient air pollutants. </a:t>
            </a:r>
          </a:p>
          <a:p>
            <a:pPr marL="91440" marR="91440" defTabSz="457200">
              <a:lnSpc>
                <a:spcPts val="2000"/>
              </a:lnSpc>
              <a:spcAft>
                <a:spcPts val="5"/>
              </a:spcAft>
            </a:pPr>
            <a:endParaRPr lang="en-US" b="1" spc="-5" dirty="0">
              <a:solidFill>
                <a:srgbClr val="FFFFFF"/>
              </a:solidFill>
              <a:latin typeface="Arial" panose="02020603050405020304" pitchFamily="2"/>
            </a:endParaRPr>
          </a:p>
          <a:p>
            <a:pPr marL="377190" marR="91440" indent="-285750" defTabSz="457200">
              <a:lnSpc>
                <a:spcPts val="2000"/>
              </a:lnSpc>
              <a:spcAft>
                <a:spcPts val="5"/>
              </a:spcAft>
              <a:buFont typeface="Arial" panose="020B0604020202020204" pitchFamily="34" charset="0"/>
              <a:buChar char="•"/>
            </a:pPr>
            <a:r>
              <a:rPr lang="en-US" b="1" spc="-5" dirty="0">
                <a:solidFill>
                  <a:srgbClr val="FFFFFF"/>
                </a:solidFill>
                <a:latin typeface="Arial" panose="02020603050405020304" pitchFamily="2"/>
              </a:rPr>
              <a:t>Nevertheless, these results together with those of previous </a:t>
            </a:r>
            <a:r>
              <a:rPr lang="en-US" b="1" spc="-5" dirty="0" err="1">
                <a:solidFill>
                  <a:srgbClr val="FFFFFF"/>
                </a:solidFill>
                <a:latin typeface="Arial" panose="02020603050405020304" pitchFamily="2"/>
              </a:rPr>
              <a:t>multicentre</a:t>
            </a:r>
            <a:r>
              <a:rPr lang="en-US" b="1" spc="-5" dirty="0">
                <a:solidFill>
                  <a:srgbClr val="FFFFFF"/>
                </a:solidFill>
                <a:latin typeface="Arial" panose="02020603050405020304" pitchFamily="2"/>
              </a:rPr>
              <a:t> studies, suggest that urban background PM (10) has little or no association with the prevalence of childhood asthma, rhino conjunctivitis or eczema either within or between countries</a:t>
            </a:r>
            <a:r>
              <a:rPr lang="en-US" dirty="0">
                <a:solidFill>
                  <a:srgbClr val="FFFFFF"/>
                </a:solidFill>
                <a:latin typeface="Arial" panose="02020603050405020304" pitchFamily="2"/>
              </a:rPr>
              <a:t>. </a:t>
            </a:r>
          </a:p>
          <a:p>
            <a:pPr marL="377190" marR="91440" indent="-285750" defTabSz="457200">
              <a:lnSpc>
                <a:spcPts val="2000"/>
              </a:lnSpc>
              <a:spcAft>
                <a:spcPts val="5"/>
              </a:spcAft>
              <a:buFont typeface="Arial" panose="020B0604020202020204" pitchFamily="34" charset="0"/>
              <a:buChar char="•"/>
            </a:pPr>
            <a:endParaRPr lang="en-US" b="1" spc="-5" dirty="0">
              <a:solidFill>
                <a:srgbClr val="FFFFFF"/>
              </a:solidFill>
              <a:latin typeface="Arial" panose="02020603050405020304" pitchFamily="2"/>
            </a:endParaRPr>
          </a:p>
        </p:txBody>
      </p:sp>
      <p:sp>
        <p:nvSpPr>
          <p:cNvPr id="7" name="ZoneTexte 4"/>
          <p:cNvSpPr txBox="1"/>
          <p:nvPr/>
        </p:nvSpPr>
        <p:spPr>
          <a:xfrm>
            <a:off x="0" y="-99392"/>
            <a:ext cx="9144000" cy="1015663"/>
          </a:xfrm>
          <a:prstGeom prst="rect">
            <a:avLst/>
          </a:prstGeom>
          <a:noFill/>
        </p:spPr>
        <p:txBody>
          <a:bodyPr wrap="square" rtlCol="0">
            <a:spAutoFit/>
          </a:bodyPr>
          <a:lstStyle/>
          <a:p>
            <a:pPr algn="ctr" defTabSz="457200"/>
            <a:r>
              <a:rPr lang="en-US" sz="2000" b="1" dirty="0">
                <a:solidFill>
                  <a:prstClr val="white"/>
                </a:solidFill>
              </a:rPr>
              <a:t>Ambient particulate pollution and the world-wide prevalence of asthma, rhino conjunctivitis and eczema in children: Phase One of the International Study of Asthma and Allergies in Childhood (ISAAC)</a:t>
            </a:r>
            <a:endParaRPr lang="fr-FR" sz="2000" b="1" dirty="0">
              <a:solidFill>
                <a:prstClr val="white"/>
              </a:solidFill>
            </a:endParaRPr>
          </a:p>
        </p:txBody>
      </p:sp>
      <p:sp>
        <p:nvSpPr>
          <p:cNvPr id="8" name="TextBox 7"/>
          <p:cNvSpPr txBox="1"/>
          <p:nvPr/>
        </p:nvSpPr>
        <p:spPr>
          <a:xfrm>
            <a:off x="0" y="6597353"/>
            <a:ext cx="9180512" cy="288032"/>
          </a:xfrm>
          <a:prstGeom prst="rect">
            <a:avLst/>
          </a:prstGeom>
          <a:noFill/>
        </p:spPr>
        <p:txBody>
          <a:bodyPr wrap="square" rtlCol="0">
            <a:spAutoFit/>
          </a:bodyPr>
          <a:lstStyle/>
          <a:p>
            <a:pPr algn="ctr" defTabSz="457200"/>
            <a:r>
              <a:rPr lang="en-US" sz="1200" dirty="0">
                <a:solidFill>
                  <a:prstClr val="white"/>
                </a:solidFill>
              </a:rPr>
              <a:t>Anderson HR / </a:t>
            </a:r>
            <a:r>
              <a:rPr lang="en-US" sz="1200" dirty="0" err="1">
                <a:solidFill>
                  <a:prstClr val="white"/>
                </a:solidFill>
              </a:rPr>
              <a:t>Ruggles</a:t>
            </a:r>
            <a:r>
              <a:rPr lang="en-US" sz="1200" dirty="0">
                <a:solidFill>
                  <a:prstClr val="white"/>
                </a:solidFill>
              </a:rPr>
              <a:t> R / </a:t>
            </a:r>
            <a:r>
              <a:rPr lang="en-US" sz="1200" dirty="0" err="1">
                <a:solidFill>
                  <a:prstClr val="white"/>
                </a:solidFill>
              </a:rPr>
              <a:t>Pandey</a:t>
            </a:r>
            <a:r>
              <a:rPr lang="en-US" sz="1200" dirty="0">
                <a:solidFill>
                  <a:prstClr val="white"/>
                </a:solidFill>
              </a:rPr>
              <a:t> KD/ et al: </a:t>
            </a:r>
            <a:r>
              <a:rPr lang="en-US" sz="1200" dirty="0" err="1">
                <a:solidFill>
                  <a:prstClr val="white"/>
                </a:solidFill>
              </a:rPr>
              <a:t>Occup</a:t>
            </a:r>
            <a:r>
              <a:rPr lang="en-US" sz="1200" dirty="0">
                <a:solidFill>
                  <a:prstClr val="white"/>
                </a:solidFill>
              </a:rPr>
              <a:t> Environ Med 2010 May;67(5):293-300. </a:t>
            </a:r>
            <a:r>
              <a:rPr lang="en-US" sz="1200" dirty="0" err="1">
                <a:solidFill>
                  <a:prstClr val="white"/>
                </a:solidFill>
              </a:rPr>
              <a:t>doi</a:t>
            </a:r>
            <a:r>
              <a:rPr lang="en-US" sz="1200" dirty="0">
                <a:solidFill>
                  <a:prstClr val="white"/>
                </a:solidFill>
              </a:rPr>
              <a:t> 10.1136/oem.2009.048785. </a:t>
            </a:r>
            <a:r>
              <a:rPr lang="en-US" sz="1200" dirty="0" err="1">
                <a:solidFill>
                  <a:prstClr val="white"/>
                </a:solidFill>
              </a:rPr>
              <a:t>Epub</a:t>
            </a:r>
            <a:r>
              <a:rPr lang="en-US" sz="1200" dirty="0">
                <a:solidFill>
                  <a:prstClr val="white"/>
                </a:solidFill>
              </a:rPr>
              <a:t> 2009 Oct 9</a:t>
            </a:r>
          </a:p>
        </p:txBody>
      </p:sp>
    </p:spTree>
    <p:extLst>
      <p:ext uri="{BB962C8B-B14F-4D97-AF65-F5344CB8AC3E}">
        <p14:creationId xmlns:p14="http://schemas.microsoft.com/office/powerpoint/2010/main" val="19166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0" y="1196752"/>
            <a:ext cx="9144000" cy="4536504"/>
            <a:chOff x="276615" y="1372181"/>
            <a:chExt cx="8739310" cy="4557009"/>
          </a:xfrm>
        </p:grpSpPr>
        <p:pic>
          <p:nvPicPr>
            <p:cNvPr id="2" name="Image 1"/>
            <p:cNvPicPr>
              <a:picLocks noChangeAspect="1"/>
            </p:cNvPicPr>
            <p:nvPr/>
          </p:nvPicPr>
          <p:blipFill rotWithShape="1">
            <a:blip r:embed="rId2"/>
            <a:srcRect t="20029" b="10227"/>
            <a:stretch/>
          </p:blipFill>
          <p:spPr>
            <a:xfrm>
              <a:off x="276615" y="1372181"/>
              <a:ext cx="8739310" cy="4557009"/>
            </a:xfrm>
            <a:prstGeom prst="rect">
              <a:avLst/>
            </a:prstGeom>
          </p:spPr>
        </p:pic>
        <p:sp>
          <p:nvSpPr>
            <p:cNvPr id="6" name="Rectangle 5"/>
            <p:cNvSpPr/>
            <p:nvPr/>
          </p:nvSpPr>
          <p:spPr>
            <a:xfrm>
              <a:off x="4427983" y="5714672"/>
              <a:ext cx="4587941" cy="2145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grpSp>
      <p:sp>
        <p:nvSpPr>
          <p:cNvPr id="5" name="ZoneTexte 4"/>
          <p:cNvSpPr txBox="1"/>
          <p:nvPr/>
        </p:nvSpPr>
        <p:spPr>
          <a:xfrm>
            <a:off x="-5841" y="2492896"/>
            <a:ext cx="9149841" cy="1512168"/>
          </a:xfrm>
          <a:prstGeom prst="rect">
            <a:avLst/>
          </a:prstGeom>
          <a:solidFill>
            <a:srgbClr val="002060"/>
          </a:solidFill>
        </p:spPr>
        <p:txBody>
          <a:bodyPr wrap="square" rtlCol="0">
            <a:spAutoFit/>
          </a:bodyPr>
          <a:lstStyle/>
          <a:p>
            <a:pPr marL="285750" indent="-285750" defTabSz="457200">
              <a:buFont typeface="Arial" panose="020B0604020202020204" pitchFamily="34" charset="0"/>
              <a:buChar char="•"/>
            </a:pPr>
            <a:r>
              <a:rPr lang="en-US" b="1" spc="30" dirty="0">
                <a:solidFill>
                  <a:srgbClr val="FFFFFF"/>
                </a:solidFill>
                <a:latin typeface="Arial" panose="020B0604020202020204" pitchFamily="34" charset="0"/>
                <a:cs typeface="Arial" panose="020B0604020202020204" pitchFamily="34" charset="0"/>
              </a:rPr>
              <a:t>The traffic policemen who work in Thonburi have more cough and rhinitis symptoms and lower FEV1 and FVC than the normal Thai population.</a:t>
            </a:r>
          </a:p>
          <a:p>
            <a:pPr defTabSz="457200"/>
            <a:endParaRPr lang="en-US" b="1" spc="30" dirty="0">
              <a:solidFill>
                <a:srgbClr val="FFFFFF"/>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b="1" spc="30" dirty="0">
                <a:solidFill>
                  <a:srgbClr val="FFFFFF"/>
                </a:solidFill>
                <a:latin typeface="Arial" panose="020B0604020202020204" pitchFamily="34" charset="0"/>
                <a:cs typeface="Arial" panose="020B0604020202020204" pitchFamily="34" charset="0"/>
              </a:rPr>
              <a:t>Traffic policemen '’who do not use protective masks have higher relative risks of abnormal FEV1 and FVC than those who use them. </a:t>
            </a:r>
          </a:p>
        </p:txBody>
      </p:sp>
      <p:sp>
        <p:nvSpPr>
          <p:cNvPr id="8" name="ZoneTexte 4"/>
          <p:cNvSpPr txBox="1"/>
          <p:nvPr/>
        </p:nvSpPr>
        <p:spPr>
          <a:xfrm>
            <a:off x="0" y="44624"/>
            <a:ext cx="9144000" cy="830997"/>
          </a:xfrm>
          <a:prstGeom prst="rect">
            <a:avLst/>
          </a:prstGeom>
          <a:noFill/>
        </p:spPr>
        <p:txBody>
          <a:bodyPr wrap="square" rtlCol="0">
            <a:spAutoFit/>
          </a:bodyPr>
          <a:lstStyle/>
          <a:p>
            <a:pPr algn="ctr" defTabSz="457200"/>
            <a:r>
              <a:rPr lang="en-US" sz="2400" b="1" dirty="0">
                <a:solidFill>
                  <a:prstClr val="white"/>
                </a:solidFill>
              </a:rPr>
              <a:t>Respiratory symptoms and pulmonary function of traffic policemen in </a:t>
            </a:r>
            <a:r>
              <a:rPr lang="en-US" sz="2400" b="1" dirty="0" err="1">
                <a:solidFill>
                  <a:prstClr val="white"/>
                </a:solidFill>
              </a:rPr>
              <a:t>Thonburi</a:t>
            </a:r>
            <a:endParaRPr lang="fr-FR" sz="2400" b="1" dirty="0">
              <a:solidFill>
                <a:prstClr val="white"/>
              </a:solidFill>
            </a:endParaRPr>
          </a:p>
        </p:txBody>
      </p:sp>
      <p:sp>
        <p:nvSpPr>
          <p:cNvPr id="9" name="TextBox 8"/>
          <p:cNvSpPr txBox="1"/>
          <p:nvPr/>
        </p:nvSpPr>
        <p:spPr>
          <a:xfrm>
            <a:off x="0" y="6597352"/>
            <a:ext cx="9144000" cy="276999"/>
          </a:xfrm>
          <a:prstGeom prst="rect">
            <a:avLst/>
          </a:prstGeom>
          <a:noFill/>
        </p:spPr>
        <p:txBody>
          <a:bodyPr wrap="square" rtlCol="0">
            <a:spAutoFit/>
          </a:bodyPr>
          <a:lstStyle/>
          <a:p>
            <a:pPr algn="ctr" defTabSz="457200"/>
            <a:r>
              <a:rPr lang="en-US" sz="1200" dirty="0" err="1">
                <a:solidFill>
                  <a:prstClr val="white"/>
                </a:solidFill>
              </a:rPr>
              <a:t>Wongsurakiat</a:t>
            </a:r>
            <a:r>
              <a:rPr lang="en-US" sz="1200" dirty="0">
                <a:solidFill>
                  <a:prstClr val="white"/>
                </a:solidFill>
              </a:rPr>
              <a:t> P / </a:t>
            </a:r>
            <a:r>
              <a:rPr lang="en-US" sz="1200" dirty="0" err="1">
                <a:solidFill>
                  <a:prstClr val="white"/>
                </a:solidFill>
              </a:rPr>
              <a:t>Maranetra</a:t>
            </a:r>
            <a:r>
              <a:rPr lang="en-US" sz="1200" dirty="0">
                <a:solidFill>
                  <a:prstClr val="white"/>
                </a:solidFill>
              </a:rPr>
              <a:t> KN / Nana A/ et al: J Med </a:t>
            </a:r>
            <a:r>
              <a:rPr lang="en-US" sz="1200" dirty="0" err="1">
                <a:solidFill>
                  <a:prstClr val="white"/>
                </a:solidFill>
              </a:rPr>
              <a:t>Assoc</a:t>
            </a:r>
            <a:r>
              <a:rPr lang="en-US" sz="1200" dirty="0">
                <a:solidFill>
                  <a:prstClr val="white"/>
                </a:solidFill>
              </a:rPr>
              <a:t> Thai 1999 May;82(5):435-43</a:t>
            </a:r>
          </a:p>
        </p:txBody>
      </p:sp>
    </p:spTree>
    <p:extLst>
      <p:ext uri="{BB962C8B-B14F-4D97-AF65-F5344CB8AC3E}">
        <p14:creationId xmlns:p14="http://schemas.microsoft.com/office/powerpoint/2010/main" val="3385228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21586" b="5379"/>
          <a:stretch/>
        </p:blipFill>
        <p:spPr>
          <a:xfrm>
            <a:off x="107504" y="980728"/>
            <a:ext cx="8928992" cy="5425912"/>
          </a:xfrm>
          <a:prstGeom prst="rect">
            <a:avLst/>
          </a:prstGeom>
        </p:spPr>
      </p:pic>
      <p:sp>
        <p:nvSpPr>
          <p:cNvPr id="4" name="Rectangle 3"/>
          <p:cNvSpPr/>
          <p:nvPr/>
        </p:nvSpPr>
        <p:spPr>
          <a:xfrm>
            <a:off x="0" y="2708920"/>
            <a:ext cx="9144000" cy="1008112"/>
          </a:xfrm>
          <a:prstGeom prst="rect">
            <a:avLst/>
          </a:prstGeom>
          <a:solidFill>
            <a:srgbClr val="00206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b="1" u="sng" dirty="0">
                <a:solidFill>
                  <a:srgbClr val="FFFFFF"/>
                </a:solidFill>
                <a:latin typeface="Arial" panose="020B0604020202020204" pitchFamily="34" charset="0"/>
                <a:cs typeface="Arial" panose="020B0604020202020204" pitchFamily="34" charset="0"/>
              </a:rPr>
              <a:t>Conclusion:</a:t>
            </a:r>
          </a:p>
          <a:p>
            <a:pPr defTabSz="457200"/>
            <a:endParaRPr lang="en-US" b="1" u="sng" dirty="0">
              <a:solidFill>
                <a:srgbClr val="FFFFFF"/>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b="1" dirty="0">
                <a:solidFill>
                  <a:srgbClr val="FFFFFF"/>
                </a:solidFill>
                <a:latin typeface="Arial" panose="020B0604020202020204" pitchFamily="34" charset="0"/>
                <a:cs typeface="Arial" panose="020B0604020202020204" pitchFamily="34" charset="0"/>
              </a:rPr>
              <a:t>Exposure to traffic related air pollution may cause asthma in children</a:t>
            </a:r>
          </a:p>
        </p:txBody>
      </p:sp>
      <p:sp>
        <p:nvSpPr>
          <p:cNvPr id="6" name="ZoneTexte 4"/>
          <p:cNvSpPr txBox="1"/>
          <p:nvPr/>
        </p:nvSpPr>
        <p:spPr>
          <a:xfrm>
            <a:off x="0" y="5715"/>
            <a:ext cx="9144000" cy="830997"/>
          </a:xfrm>
          <a:prstGeom prst="rect">
            <a:avLst/>
          </a:prstGeom>
          <a:noFill/>
        </p:spPr>
        <p:txBody>
          <a:bodyPr wrap="square" rtlCol="0">
            <a:spAutoFit/>
          </a:bodyPr>
          <a:lstStyle/>
          <a:p>
            <a:pPr algn="ctr" defTabSz="457200"/>
            <a:r>
              <a:rPr lang="en-US" sz="2400" b="1" dirty="0">
                <a:solidFill>
                  <a:prstClr val="white"/>
                </a:solidFill>
              </a:rPr>
              <a:t>Traffic-related air pollution and the development of asthma and allergies during the first 8 years of life</a:t>
            </a:r>
            <a:endParaRPr lang="fr-FR" sz="2400" b="1" dirty="0">
              <a:solidFill>
                <a:prstClr val="white"/>
              </a:solidFill>
            </a:endParaRPr>
          </a:p>
        </p:txBody>
      </p:sp>
      <p:sp>
        <p:nvSpPr>
          <p:cNvPr id="7" name="TextBox 6"/>
          <p:cNvSpPr txBox="1"/>
          <p:nvPr/>
        </p:nvSpPr>
        <p:spPr>
          <a:xfrm>
            <a:off x="0" y="6597352"/>
            <a:ext cx="9144001" cy="261610"/>
          </a:xfrm>
          <a:prstGeom prst="rect">
            <a:avLst/>
          </a:prstGeom>
          <a:noFill/>
        </p:spPr>
        <p:txBody>
          <a:bodyPr wrap="square" rtlCol="0">
            <a:spAutoFit/>
          </a:bodyPr>
          <a:lstStyle/>
          <a:p>
            <a:pPr algn="ctr" defTabSz="457200"/>
            <a:r>
              <a:rPr lang="en-US" sz="1100" dirty="0" err="1">
                <a:solidFill>
                  <a:prstClr val="white"/>
                </a:solidFill>
              </a:rPr>
              <a:t>Gehring</a:t>
            </a:r>
            <a:r>
              <a:rPr lang="en-US" sz="1100" dirty="0">
                <a:solidFill>
                  <a:prstClr val="white"/>
                </a:solidFill>
              </a:rPr>
              <a:t> U/ </a:t>
            </a:r>
            <a:r>
              <a:rPr lang="en-US" sz="1100" dirty="0" err="1">
                <a:solidFill>
                  <a:prstClr val="white"/>
                </a:solidFill>
              </a:rPr>
              <a:t>Wijga</a:t>
            </a:r>
            <a:r>
              <a:rPr lang="en-US" sz="1100" dirty="0">
                <a:solidFill>
                  <a:prstClr val="white"/>
                </a:solidFill>
              </a:rPr>
              <a:t> AH / </a:t>
            </a:r>
            <a:r>
              <a:rPr lang="en-US" sz="1100" dirty="0" err="1">
                <a:solidFill>
                  <a:prstClr val="white"/>
                </a:solidFill>
              </a:rPr>
              <a:t>Brauer</a:t>
            </a:r>
            <a:r>
              <a:rPr lang="en-US" sz="1100" dirty="0">
                <a:solidFill>
                  <a:prstClr val="white"/>
                </a:solidFill>
              </a:rPr>
              <a:t> M / et al: Am J </a:t>
            </a:r>
            <a:r>
              <a:rPr lang="en-US" sz="1100" dirty="0" err="1">
                <a:solidFill>
                  <a:prstClr val="white"/>
                </a:solidFill>
              </a:rPr>
              <a:t>Respir</a:t>
            </a:r>
            <a:r>
              <a:rPr lang="en-US" sz="1100" dirty="0">
                <a:solidFill>
                  <a:prstClr val="white"/>
                </a:solidFill>
              </a:rPr>
              <a:t> </a:t>
            </a:r>
            <a:r>
              <a:rPr lang="en-US" sz="1100" dirty="0" err="1">
                <a:solidFill>
                  <a:prstClr val="white"/>
                </a:solidFill>
              </a:rPr>
              <a:t>Crit</a:t>
            </a:r>
            <a:r>
              <a:rPr lang="en-US" sz="1100" dirty="0">
                <a:solidFill>
                  <a:prstClr val="white"/>
                </a:solidFill>
              </a:rPr>
              <a:t> Care Med 2010 Mar 15;181(6):596-603. </a:t>
            </a:r>
            <a:r>
              <a:rPr lang="en-US" sz="1100" dirty="0" err="1">
                <a:solidFill>
                  <a:prstClr val="white"/>
                </a:solidFill>
              </a:rPr>
              <a:t>doi</a:t>
            </a:r>
            <a:r>
              <a:rPr lang="en-US" sz="1100" dirty="0">
                <a:solidFill>
                  <a:prstClr val="white"/>
                </a:solidFill>
              </a:rPr>
              <a:t>: 10.1164/rccm.200906-0858OC. </a:t>
            </a:r>
            <a:r>
              <a:rPr lang="en-US" sz="1100" dirty="0" err="1">
                <a:solidFill>
                  <a:prstClr val="white"/>
                </a:solidFill>
              </a:rPr>
              <a:t>Epub</a:t>
            </a:r>
            <a:r>
              <a:rPr lang="en-US" sz="1100" dirty="0">
                <a:solidFill>
                  <a:prstClr val="white"/>
                </a:solidFill>
              </a:rPr>
              <a:t> 2009 Dec 3</a:t>
            </a:r>
          </a:p>
        </p:txBody>
      </p:sp>
    </p:spTree>
    <p:extLst>
      <p:ext uri="{BB962C8B-B14F-4D97-AF65-F5344CB8AC3E}">
        <p14:creationId xmlns:p14="http://schemas.microsoft.com/office/powerpoint/2010/main" val="4192328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7504" y="1052736"/>
            <a:ext cx="8928992" cy="3672408"/>
            <a:chOff x="395536" y="1124744"/>
            <a:chExt cx="8136904" cy="3080662"/>
          </a:xfrm>
        </p:grpSpPr>
        <p:pic>
          <p:nvPicPr>
            <p:cNvPr id="2" name="Image 1"/>
            <p:cNvPicPr>
              <a:picLocks noChangeAspect="1"/>
            </p:cNvPicPr>
            <p:nvPr/>
          </p:nvPicPr>
          <p:blipFill rotWithShape="1">
            <a:blip r:embed="rId2"/>
            <a:srcRect t="21439" b="21589"/>
            <a:stretch/>
          </p:blipFill>
          <p:spPr>
            <a:xfrm>
              <a:off x="395536" y="1124744"/>
              <a:ext cx="8136904" cy="3080662"/>
            </a:xfrm>
            <a:prstGeom prst="rect">
              <a:avLst/>
            </a:prstGeom>
            <a:ln>
              <a:solidFill>
                <a:schemeClr val="bg2"/>
              </a:solidFill>
            </a:ln>
          </p:spPr>
        </p:pic>
        <p:sp>
          <p:nvSpPr>
            <p:cNvPr id="5" name="Rectangle 4"/>
            <p:cNvSpPr/>
            <p:nvPr/>
          </p:nvSpPr>
          <p:spPr>
            <a:xfrm>
              <a:off x="5940152" y="3933056"/>
              <a:ext cx="2376264" cy="2370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dirty="0">
                <a:solidFill>
                  <a:prstClr val="white"/>
                </a:solidFill>
              </a:endParaRPr>
            </a:p>
          </p:txBody>
        </p:sp>
      </p:grpSp>
      <p:sp>
        <p:nvSpPr>
          <p:cNvPr id="4" name="Rectangle 3"/>
          <p:cNvSpPr/>
          <p:nvPr/>
        </p:nvSpPr>
        <p:spPr>
          <a:xfrm>
            <a:off x="0" y="2348880"/>
            <a:ext cx="9144000" cy="2570362"/>
          </a:xfrm>
          <a:prstGeom prst="rect">
            <a:avLst/>
          </a:prstGeom>
          <a:solidFill>
            <a:srgbClr val="002060"/>
          </a:solidFill>
          <a:ln w="28575">
            <a:solidFill>
              <a:schemeClr val="accent1"/>
            </a:solidFill>
          </a:ln>
        </p:spPr>
        <p:txBody>
          <a:bodyPr wrap="square">
            <a:spAutoFit/>
          </a:bodyPr>
          <a:lstStyle/>
          <a:p>
            <a:pPr marR="45720" defTabSz="457200">
              <a:lnSpc>
                <a:spcPts val="1900"/>
              </a:lnSpc>
              <a:spcAft>
                <a:spcPts val="70"/>
              </a:spcAft>
            </a:pPr>
            <a:r>
              <a:rPr lang="en-US" b="1" spc="30" dirty="0">
                <a:solidFill>
                  <a:srgbClr val="FFFFFF"/>
                </a:solidFill>
                <a:latin typeface="Arial" panose="020B0604020202020204" pitchFamily="34" charset="0"/>
                <a:cs typeface="Arial" panose="020B0604020202020204" pitchFamily="34" charset="0"/>
              </a:rPr>
              <a:t>When the asthmatic patients were divided into 2 groups according to environmental NO2 levels (group l: NO2 &gt;</a:t>
            </a:r>
            <a:r>
              <a:rPr lang="en-US" b="1" i="1" spc="30" dirty="0">
                <a:solidFill>
                  <a:srgbClr val="FFFFFF"/>
                </a:solidFill>
                <a:latin typeface="Arial" panose="020B0604020202020204" pitchFamily="34" charset="0"/>
                <a:cs typeface="Arial" panose="020B0604020202020204" pitchFamily="34" charset="0"/>
              </a:rPr>
              <a:t>30 </a:t>
            </a:r>
            <a:r>
              <a:rPr lang="en-US" b="1" spc="30" dirty="0">
                <a:solidFill>
                  <a:srgbClr val="FFFFFF"/>
                </a:solidFill>
                <a:latin typeface="Arial" panose="020B0604020202020204" pitchFamily="34" charset="0"/>
                <a:cs typeface="Arial" panose="020B0604020202020204" pitchFamily="34" charset="0"/>
              </a:rPr>
              <a:t>ppb; group II: NO2 &lt; 30 ppb)</a:t>
            </a:r>
          </a:p>
          <a:p>
            <a:pPr marR="45720" defTabSz="457200">
              <a:lnSpc>
                <a:spcPts val="1900"/>
              </a:lnSpc>
              <a:spcAft>
                <a:spcPts val="70"/>
              </a:spcAft>
            </a:pPr>
            <a:endParaRPr lang="en-US" b="1" spc="30" dirty="0">
              <a:solidFill>
                <a:prstClr val="white"/>
              </a:solidFill>
              <a:latin typeface="Arial" panose="020B0604020202020204" pitchFamily="34" charset="0"/>
              <a:cs typeface="Arial" panose="020B0604020202020204" pitchFamily="34" charset="0"/>
            </a:endParaRPr>
          </a:p>
          <a:p>
            <a:pPr marL="285750" marR="45720" indent="-285750" defTabSz="457200">
              <a:lnSpc>
                <a:spcPts val="1900"/>
              </a:lnSpc>
              <a:spcAft>
                <a:spcPts val="70"/>
              </a:spcAft>
              <a:buFont typeface="Arial" panose="020B0604020202020204" pitchFamily="34" charset="0"/>
              <a:buChar char="•"/>
            </a:pPr>
            <a:r>
              <a:rPr lang="en-US" b="1" spc="30" dirty="0">
                <a:solidFill>
                  <a:srgbClr val="FFFF00"/>
                </a:solidFill>
                <a:latin typeface="Arial" panose="020B0604020202020204" pitchFamily="34" charset="0"/>
                <a:cs typeface="Arial" panose="020B0604020202020204" pitchFamily="34" charset="0"/>
              </a:rPr>
              <a:t>No significant difference regarding the various parameters was noted between the 2 groups, except for a greater severity of asthma in adults in group l, and a greater severity in children in group II. </a:t>
            </a:r>
          </a:p>
          <a:p>
            <a:pPr marR="45720" defTabSz="457200">
              <a:lnSpc>
                <a:spcPts val="1900"/>
              </a:lnSpc>
              <a:spcAft>
                <a:spcPts val="70"/>
              </a:spcAft>
            </a:pPr>
            <a:endParaRPr lang="en-US" b="1" spc="30" dirty="0">
              <a:solidFill>
                <a:srgbClr val="FFFF00"/>
              </a:solidFill>
              <a:latin typeface="Arial" panose="020B0604020202020204" pitchFamily="34" charset="0"/>
              <a:cs typeface="Arial" panose="020B0604020202020204" pitchFamily="34" charset="0"/>
            </a:endParaRPr>
          </a:p>
          <a:p>
            <a:pPr marL="285750" marR="45720" indent="-285750" defTabSz="457200">
              <a:lnSpc>
                <a:spcPts val="1900"/>
              </a:lnSpc>
              <a:spcAft>
                <a:spcPts val="70"/>
              </a:spcAft>
              <a:buFont typeface="Arial" panose="020B0604020202020204" pitchFamily="34" charset="0"/>
              <a:buChar char="•"/>
            </a:pPr>
            <a:r>
              <a:rPr lang="en-US" b="1" spc="30" dirty="0">
                <a:solidFill>
                  <a:srgbClr val="FFFFFF"/>
                </a:solidFill>
                <a:latin typeface="Arial" panose="020B0604020202020204" pitchFamily="34" charset="0"/>
                <a:cs typeface="Arial" panose="020B0604020202020204" pitchFamily="34" charset="0"/>
              </a:rPr>
              <a:t>These studies imply that air pollution may be one reason for the increase in allergic diseases in Japan, but a definitive conclusion cannot be drawn, and further investigation is warranted. </a:t>
            </a:r>
          </a:p>
        </p:txBody>
      </p:sp>
      <p:sp>
        <p:nvSpPr>
          <p:cNvPr id="7" name="ZoneTexte 4"/>
          <p:cNvSpPr txBox="1"/>
          <p:nvPr/>
        </p:nvSpPr>
        <p:spPr>
          <a:xfrm>
            <a:off x="0" y="260648"/>
            <a:ext cx="9144000" cy="492443"/>
          </a:xfrm>
          <a:prstGeom prst="rect">
            <a:avLst/>
          </a:prstGeom>
          <a:noFill/>
        </p:spPr>
        <p:txBody>
          <a:bodyPr wrap="square" rtlCol="0">
            <a:spAutoFit/>
          </a:bodyPr>
          <a:lstStyle/>
          <a:p>
            <a:pPr algn="ctr" defTabSz="457200"/>
            <a:r>
              <a:rPr lang="fr-FR" sz="2600" b="1" dirty="0">
                <a:solidFill>
                  <a:prstClr val="white"/>
                </a:solidFill>
              </a:rPr>
              <a:t>Epidemiology of pollution-</a:t>
            </a:r>
            <a:r>
              <a:rPr lang="en-GB" sz="2600" b="1" dirty="0">
                <a:solidFill>
                  <a:prstClr val="white"/>
                </a:solidFill>
              </a:rPr>
              <a:t>induced</a:t>
            </a:r>
            <a:r>
              <a:rPr lang="fr-FR" sz="2600" b="1" dirty="0">
                <a:solidFill>
                  <a:prstClr val="white"/>
                </a:solidFill>
              </a:rPr>
              <a:t> </a:t>
            </a:r>
            <a:r>
              <a:rPr lang="fr-FR" sz="2600" b="1" dirty="0" err="1">
                <a:solidFill>
                  <a:prstClr val="white"/>
                </a:solidFill>
              </a:rPr>
              <a:t>airway</a:t>
            </a:r>
            <a:r>
              <a:rPr lang="fr-FR" sz="2600" b="1" dirty="0">
                <a:solidFill>
                  <a:prstClr val="white"/>
                </a:solidFill>
              </a:rPr>
              <a:t> </a:t>
            </a:r>
            <a:r>
              <a:rPr lang="fr-FR" sz="2600" b="1" dirty="0" err="1">
                <a:solidFill>
                  <a:prstClr val="white"/>
                </a:solidFill>
              </a:rPr>
              <a:t>disease</a:t>
            </a:r>
            <a:r>
              <a:rPr lang="fr-FR" sz="2600" b="1" dirty="0">
                <a:solidFill>
                  <a:prstClr val="white"/>
                </a:solidFill>
              </a:rPr>
              <a:t> in </a:t>
            </a:r>
            <a:r>
              <a:rPr lang="fr-FR" sz="2600" b="1" dirty="0" err="1">
                <a:solidFill>
                  <a:prstClr val="white"/>
                </a:solidFill>
              </a:rPr>
              <a:t>Japan</a:t>
            </a:r>
            <a:endParaRPr lang="fr-FR" sz="2600" b="1" dirty="0">
              <a:solidFill>
                <a:prstClr val="white"/>
              </a:solidFill>
            </a:endParaRPr>
          </a:p>
        </p:txBody>
      </p:sp>
      <p:sp>
        <p:nvSpPr>
          <p:cNvPr id="8" name="TextBox 7"/>
          <p:cNvSpPr txBox="1"/>
          <p:nvPr/>
        </p:nvSpPr>
        <p:spPr>
          <a:xfrm>
            <a:off x="0" y="6608385"/>
            <a:ext cx="9088242" cy="276999"/>
          </a:xfrm>
          <a:prstGeom prst="rect">
            <a:avLst/>
          </a:prstGeom>
          <a:noFill/>
        </p:spPr>
        <p:txBody>
          <a:bodyPr wrap="square" rtlCol="0">
            <a:spAutoFit/>
          </a:bodyPr>
          <a:lstStyle/>
          <a:p>
            <a:pPr algn="ctr" defTabSz="457200"/>
            <a:r>
              <a:rPr lang="en-US" sz="1200" dirty="0">
                <a:solidFill>
                  <a:prstClr val="white"/>
                </a:solidFill>
              </a:rPr>
              <a:t>Miyamoto T: Allergy 1997;52(38 </a:t>
            </a:r>
            <a:r>
              <a:rPr lang="en-US" sz="1200" dirty="0" err="1">
                <a:solidFill>
                  <a:prstClr val="white"/>
                </a:solidFill>
              </a:rPr>
              <a:t>Suppl</a:t>
            </a:r>
            <a:r>
              <a:rPr lang="en-US" sz="1200" dirty="0">
                <a:solidFill>
                  <a:prstClr val="white"/>
                </a:solidFill>
              </a:rPr>
              <a:t>): 30-4; discussion 35-6</a:t>
            </a:r>
          </a:p>
        </p:txBody>
      </p:sp>
      <p:sp>
        <p:nvSpPr>
          <p:cNvPr id="9" name="TextBox 8"/>
          <p:cNvSpPr txBox="1"/>
          <p:nvPr/>
        </p:nvSpPr>
        <p:spPr>
          <a:xfrm>
            <a:off x="7148945" y="6177303"/>
            <a:ext cx="1593533" cy="276999"/>
          </a:xfrm>
          <a:prstGeom prst="rect">
            <a:avLst/>
          </a:prstGeom>
          <a:solidFill>
            <a:schemeClr val="bg1"/>
          </a:solidFill>
        </p:spPr>
        <p:txBody>
          <a:bodyPr wrap="square" rtlCol="0">
            <a:spAutoFit/>
          </a:bodyPr>
          <a:lstStyle/>
          <a:p>
            <a:pPr defTabSz="457200"/>
            <a:r>
              <a:rPr lang="en-US" sz="1200" dirty="0">
                <a:solidFill>
                  <a:prstClr val="white"/>
                </a:solidFill>
              </a:rPr>
              <a:t>SALEV.FEX.16.07.0165</a:t>
            </a:r>
          </a:p>
        </p:txBody>
      </p:sp>
    </p:spTree>
    <p:extLst>
      <p:ext uri="{BB962C8B-B14F-4D97-AF65-F5344CB8AC3E}">
        <p14:creationId xmlns:p14="http://schemas.microsoft.com/office/powerpoint/2010/main" val="3461728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61631"/>
          <a:stretch/>
        </p:blipFill>
        <p:spPr>
          <a:xfrm>
            <a:off x="91241" y="2060848"/>
            <a:ext cx="9024902" cy="967003"/>
          </a:xfrm>
          <a:prstGeom prst="rect">
            <a:avLst/>
          </a:prstGeom>
        </p:spPr>
      </p:pic>
      <p:pic>
        <p:nvPicPr>
          <p:cNvPr id="5" name="Image 4"/>
          <p:cNvPicPr>
            <a:picLocks noChangeAspect="1"/>
          </p:cNvPicPr>
          <p:nvPr/>
        </p:nvPicPr>
        <p:blipFill>
          <a:blip r:embed="rId3"/>
          <a:stretch>
            <a:fillRect/>
          </a:stretch>
        </p:blipFill>
        <p:spPr>
          <a:xfrm>
            <a:off x="7164288" y="3284984"/>
            <a:ext cx="1872208" cy="1129268"/>
          </a:xfrm>
          <a:prstGeom prst="rect">
            <a:avLst/>
          </a:prstGeom>
        </p:spPr>
      </p:pic>
      <p:grpSp>
        <p:nvGrpSpPr>
          <p:cNvPr id="2" name="Group 1"/>
          <p:cNvGrpSpPr/>
          <p:nvPr/>
        </p:nvGrpSpPr>
        <p:grpSpPr>
          <a:xfrm>
            <a:off x="0" y="1988840"/>
            <a:ext cx="9169723" cy="3384376"/>
            <a:chOff x="0" y="2996952"/>
            <a:chExt cx="8892765" cy="3146470"/>
          </a:xfrm>
        </p:grpSpPr>
        <p:pic>
          <p:nvPicPr>
            <p:cNvPr id="9" name="Image 8"/>
            <p:cNvPicPr>
              <a:picLocks noChangeAspect="1"/>
            </p:cNvPicPr>
            <p:nvPr/>
          </p:nvPicPr>
          <p:blipFill>
            <a:blip r:embed="rId4"/>
            <a:stretch>
              <a:fillRect/>
            </a:stretch>
          </p:blipFill>
          <p:spPr>
            <a:xfrm>
              <a:off x="0" y="2996952"/>
              <a:ext cx="8876815" cy="3137147"/>
            </a:xfrm>
            <a:prstGeom prst="rect">
              <a:avLst/>
            </a:prstGeom>
          </p:spPr>
        </p:pic>
        <p:sp>
          <p:nvSpPr>
            <p:cNvPr id="10" name="Rectangle 9"/>
            <p:cNvSpPr/>
            <p:nvPr/>
          </p:nvSpPr>
          <p:spPr>
            <a:xfrm>
              <a:off x="2555776" y="5805264"/>
              <a:ext cx="6336989" cy="33815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grpSp>
      <p:grpSp>
        <p:nvGrpSpPr>
          <p:cNvPr id="7" name="Grouper 6"/>
          <p:cNvGrpSpPr/>
          <p:nvPr/>
        </p:nvGrpSpPr>
        <p:grpSpPr>
          <a:xfrm>
            <a:off x="827584" y="2060848"/>
            <a:ext cx="7572356" cy="4104456"/>
            <a:chOff x="2597238" y="2853336"/>
            <a:chExt cx="5270452" cy="3263900"/>
          </a:xfrm>
        </p:grpSpPr>
        <p:pic>
          <p:nvPicPr>
            <p:cNvPr id="8" name="Image 2"/>
            <p:cNvPicPr>
              <a:picLocks noChangeAspect="1"/>
            </p:cNvPicPr>
            <p:nvPr/>
          </p:nvPicPr>
          <p:blipFill>
            <a:blip r:embed="rId5"/>
            <a:stretch>
              <a:fillRect/>
            </a:stretch>
          </p:blipFill>
          <p:spPr>
            <a:xfrm rot="5400000">
              <a:off x="4191040" y="2440586"/>
              <a:ext cx="3263900" cy="4089400"/>
            </a:xfrm>
            <a:prstGeom prst="rect">
              <a:avLst/>
            </a:prstGeom>
          </p:spPr>
        </p:pic>
        <p:pic>
          <p:nvPicPr>
            <p:cNvPr id="11" name="Image 5"/>
            <p:cNvPicPr>
              <a:picLocks noChangeAspect="1"/>
            </p:cNvPicPr>
            <p:nvPr/>
          </p:nvPicPr>
          <p:blipFill>
            <a:blip r:embed="rId6"/>
            <a:stretch>
              <a:fillRect/>
            </a:stretch>
          </p:blipFill>
          <p:spPr>
            <a:xfrm rot="5400000">
              <a:off x="1905088" y="3937559"/>
              <a:ext cx="2794000" cy="1409700"/>
            </a:xfrm>
            <a:prstGeom prst="rect">
              <a:avLst/>
            </a:prstGeom>
          </p:spPr>
        </p:pic>
      </p:grpSp>
      <p:pic>
        <p:nvPicPr>
          <p:cNvPr id="13" name="Image 3"/>
          <p:cNvPicPr>
            <a:picLocks noChangeAspect="1"/>
          </p:cNvPicPr>
          <p:nvPr/>
        </p:nvPicPr>
        <p:blipFill rotWithShape="1">
          <a:blip r:embed="rId2"/>
          <a:srcRect b="39985"/>
          <a:stretch/>
        </p:blipFill>
        <p:spPr>
          <a:xfrm>
            <a:off x="0" y="0"/>
            <a:ext cx="9144000" cy="1512551"/>
          </a:xfrm>
          <a:prstGeom prst="rect">
            <a:avLst/>
          </a:prstGeom>
        </p:spPr>
      </p:pic>
    </p:spTree>
    <p:extLst>
      <p:ext uri="{BB962C8B-B14F-4D97-AF65-F5344CB8AC3E}">
        <p14:creationId xmlns:p14="http://schemas.microsoft.com/office/powerpoint/2010/main" val="2802544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2898" y="1340768"/>
            <a:ext cx="9005606" cy="4763065"/>
            <a:chOff x="201682" y="1459272"/>
            <a:chExt cx="8778863" cy="4518045"/>
          </a:xfrm>
        </p:grpSpPr>
        <p:pic>
          <p:nvPicPr>
            <p:cNvPr id="2" name="Image 1"/>
            <p:cNvPicPr>
              <a:picLocks noChangeAspect="1"/>
            </p:cNvPicPr>
            <p:nvPr/>
          </p:nvPicPr>
          <p:blipFill rotWithShape="1">
            <a:blip r:embed="rId2"/>
            <a:srcRect t="19017" b="10523"/>
            <a:stretch/>
          </p:blipFill>
          <p:spPr>
            <a:xfrm>
              <a:off x="201682" y="1459272"/>
              <a:ext cx="8778863" cy="4518045"/>
            </a:xfrm>
            <a:prstGeom prst="rect">
              <a:avLst/>
            </a:prstGeom>
          </p:spPr>
        </p:pic>
        <p:sp>
          <p:nvSpPr>
            <p:cNvPr id="4" name="Rectangle 3"/>
            <p:cNvSpPr/>
            <p:nvPr/>
          </p:nvSpPr>
          <p:spPr>
            <a:xfrm flipV="1">
              <a:off x="4067944" y="5733256"/>
              <a:ext cx="4912601" cy="2377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grpSp>
      <p:sp>
        <p:nvSpPr>
          <p:cNvPr id="3" name="ZoneTexte 2"/>
          <p:cNvSpPr txBox="1"/>
          <p:nvPr/>
        </p:nvSpPr>
        <p:spPr>
          <a:xfrm>
            <a:off x="16534" y="2996952"/>
            <a:ext cx="9127466" cy="923330"/>
          </a:xfrm>
          <a:prstGeom prst="rect">
            <a:avLst/>
          </a:prstGeom>
          <a:solidFill>
            <a:srgbClr val="002060"/>
          </a:solidFill>
        </p:spPr>
        <p:txBody>
          <a:bodyPr wrap="square" rtlCol="0">
            <a:spAutoFit/>
          </a:bodyPr>
          <a:lstStyle/>
          <a:p>
            <a:pPr defTabSz="457200"/>
            <a:r>
              <a:rPr lang="en-US" b="1" dirty="0">
                <a:solidFill>
                  <a:prstClr val="white"/>
                </a:solidFill>
                <a:latin typeface="Arial" panose="020B0604020202020204" pitchFamily="34" charset="0"/>
                <a:cs typeface="Arial" panose="020B0604020202020204" pitchFamily="34" charset="0"/>
              </a:rPr>
              <a:t>The 3 regions differed by the spectra of respiratory illnesses rather than by overall morbidity and, hypothetically, the effects of air pollution were obscured by differences in the degree of urbanization.</a:t>
            </a:r>
          </a:p>
        </p:txBody>
      </p:sp>
      <p:sp>
        <p:nvSpPr>
          <p:cNvPr id="12" name="ZoneTexte 4"/>
          <p:cNvSpPr txBox="1"/>
          <p:nvPr/>
        </p:nvSpPr>
        <p:spPr>
          <a:xfrm>
            <a:off x="0" y="5715"/>
            <a:ext cx="9144000" cy="830997"/>
          </a:xfrm>
          <a:prstGeom prst="rect">
            <a:avLst/>
          </a:prstGeom>
          <a:noFill/>
        </p:spPr>
        <p:txBody>
          <a:bodyPr wrap="square" rtlCol="0">
            <a:spAutoFit/>
          </a:bodyPr>
          <a:lstStyle/>
          <a:p>
            <a:pPr algn="ctr" defTabSz="457200"/>
            <a:r>
              <a:rPr lang="en-US" sz="2400" b="1" dirty="0">
                <a:solidFill>
                  <a:prstClr val="white"/>
                </a:solidFill>
              </a:rPr>
              <a:t>Differences between the spectra of respiratory illnesses in children living in urban and rural environments</a:t>
            </a:r>
            <a:endParaRPr lang="fr-FR" sz="2400" b="1" dirty="0">
              <a:solidFill>
                <a:prstClr val="white"/>
              </a:solidFill>
            </a:endParaRPr>
          </a:p>
        </p:txBody>
      </p:sp>
      <p:sp>
        <p:nvSpPr>
          <p:cNvPr id="13" name="TextBox 12"/>
          <p:cNvSpPr txBox="1"/>
          <p:nvPr/>
        </p:nvSpPr>
        <p:spPr>
          <a:xfrm>
            <a:off x="0" y="6597352"/>
            <a:ext cx="9122199" cy="276999"/>
          </a:xfrm>
          <a:prstGeom prst="rect">
            <a:avLst/>
          </a:prstGeom>
          <a:noFill/>
        </p:spPr>
        <p:txBody>
          <a:bodyPr wrap="square" rtlCol="0">
            <a:spAutoFit/>
          </a:bodyPr>
          <a:lstStyle/>
          <a:p>
            <a:pPr algn="ctr" defTabSz="457200"/>
            <a:r>
              <a:rPr lang="en-US" sz="1200" dirty="0" err="1">
                <a:solidFill>
                  <a:prstClr val="white"/>
                </a:solidFill>
              </a:rPr>
              <a:t>Dostal</a:t>
            </a:r>
            <a:r>
              <a:rPr lang="en-US" sz="1200" dirty="0">
                <a:solidFill>
                  <a:prstClr val="white"/>
                </a:solidFill>
              </a:rPr>
              <a:t> M / </a:t>
            </a:r>
            <a:r>
              <a:rPr lang="en-US" sz="1200" dirty="0" err="1">
                <a:solidFill>
                  <a:prstClr val="white"/>
                </a:solidFill>
              </a:rPr>
              <a:t>Prucha</a:t>
            </a:r>
            <a:r>
              <a:rPr lang="en-US" sz="1200" dirty="0">
                <a:solidFill>
                  <a:prstClr val="white"/>
                </a:solidFill>
              </a:rPr>
              <a:t> M / </a:t>
            </a:r>
            <a:r>
              <a:rPr lang="en-US" sz="1200" dirty="0" err="1">
                <a:solidFill>
                  <a:prstClr val="white"/>
                </a:solidFill>
              </a:rPr>
              <a:t>Rychlikova</a:t>
            </a:r>
            <a:r>
              <a:rPr lang="en-US" sz="1200" dirty="0">
                <a:solidFill>
                  <a:prstClr val="white"/>
                </a:solidFill>
              </a:rPr>
              <a:t> E /  et al: Cent </a:t>
            </a:r>
            <a:r>
              <a:rPr lang="en-US" sz="1200" dirty="0" err="1">
                <a:solidFill>
                  <a:prstClr val="white"/>
                </a:solidFill>
              </a:rPr>
              <a:t>Eur</a:t>
            </a:r>
            <a:r>
              <a:rPr lang="en-US" sz="1200" dirty="0">
                <a:solidFill>
                  <a:prstClr val="white"/>
                </a:solidFill>
              </a:rPr>
              <a:t> J Public Health 2014 Mar;22(1):3-11</a:t>
            </a:r>
          </a:p>
        </p:txBody>
      </p:sp>
    </p:spTree>
    <p:extLst>
      <p:ext uri="{BB962C8B-B14F-4D97-AF65-F5344CB8AC3E}">
        <p14:creationId xmlns:p14="http://schemas.microsoft.com/office/powerpoint/2010/main" val="2584438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78178"/>
            <a:ext cx="9144000" cy="584765"/>
          </a:xfrm>
          <a:prstGeom prst="rect">
            <a:avLst/>
          </a:prstGeom>
          <a:noFill/>
        </p:spPr>
        <p:txBody>
          <a:bodyPr wrap="square" lIns="91430" tIns="45715" rIns="91430" bIns="45715" rtlCol="0">
            <a:spAutoFit/>
          </a:bodyPr>
          <a:lstStyle/>
          <a:p>
            <a:pPr algn="ctr" defTabSz="457200"/>
            <a:r>
              <a:rPr lang="en-US" sz="3200" b="1" dirty="0">
                <a:solidFill>
                  <a:prstClr val="white"/>
                </a:solidFill>
              </a:rPr>
              <a:t>The role of air pollution in the severity of rhinitis</a:t>
            </a:r>
          </a:p>
        </p:txBody>
      </p:sp>
      <p:sp>
        <p:nvSpPr>
          <p:cNvPr id="3" name="TextBox 2"/>
          <p:cNvSpPr txBox="1"/>
          <p:nvPr/>
        </p:nvSpPr>
        <p:spPr>
          <a:xfrm>
            <a:off x="18404" y="1484784"/>
            <a:ext cx="9125596" cy="3439403"/>
          </a:xfrm>
          <a:prstGeom prst="rect">
            <a:avLst/>
          </a:prstGeom>
          <a:noFill/>
        </p:spPr>
        <p:txBody>
          <a:bodyPr wrap="square" rtlCol="0">
            <a:spAutoFit/>
          </a:bodyPr>
          <a:lstStyle/>
          <a:p>
            <a:pPr marL="514350" indent="-514350" algn="ctr" defTabSz="457200">
              <a:lnSpc>
                <a:spcPct val="150000"/>
              </a:lnSpc>
              <a:buFont typeface="+mj-lt"/>
              <a:buAutoNum type="arabicPeriod"/>
            </a:pPr>
            <a:r>
              <a:rPr lang="en-US" sz="3200" b="1" dirty="0">
                <a:solidFill>
                  <a:srgbClr val="F79646"/>
                </a:solidFill>
              </a:rPr>
              <a:t>Prevalence of rhinitis</a:t>
            </a:r>
          </a:p>
          <a:p>
            <a:pPr marL="514350" indent="-514350" algn="ctr" defTabSz="457200">
              <a:lnSpc>
                <a:spcPct val="150000"/>
              </a:lnSpc>
              <a:buFont typeface="Arial"/>
              <a:buChar char="•"/>
            </a:pPr>
            <a:r>
              <a:rPr lang="en-US" sz="3200" b="1" dirty="0">
                <a:solidFill>
                  <a:srgbClr val="C0C0C0"/>
                </a:solidFill>
              </a:rPr>
              <a:t>Outdoor air pollution</a:t>
            </a:r>
          </a:p>
          <a:p>
            <a:pPr marL="514350" indent="-514350" algn="ctr" defTabSz="457200">
              <a:lnSpc>
                <a:spcPct val="150000"/>
              </a:lnSpc>
              <a:buFont typeface="Arial"/>
              <a:buChar char="•"/>
            </a:pPr>
            <a:r>
              <a:rPr lang="en-US" sz="3200" b="1" dirty="0">
                <a:solidFill>
                  <a:prstClr val="white"/>
                </a:solidFill>
              </a:rPr>
              <a:t>Indoor air pollution</a:t>
            </a:r>
          </a:p>
          <a:p>
            <a:pPr marL="514350" indent="-514350" algn="ctr" defTabSz="457200">
              <a:lnSpc>
                <a:spcPct val="150000"/>
              </a:lnSpc>
              <a:buFont typeface="Arial"/>
              <a:buChar char="•"/>
            </a:pPr>
            <a:r>
              <a:rPr lang="en-US" sz="3200" b="1" dirty="0">
                <a:solidFill>
                  <a:srgbClr val="C0C0C0"/>
                </a:solidFill>
              </a:rPr>
              <a:t>Tobacco smoking</a:t>
            </a:r>
          </a:p>
          <a:p>
            <a:pPr algn="ctr" defTabSz="457200">
              <a:lnSpc>
                <a:spcPct val="150000"/>
              </a:lnSpc>
            </a:pPr>
            <a:endParaRPr lang="en-US" dirty="0">
              <a:solidFill>
                <a:prstClr val="white"/>
              </a:solidFill>
            </a:endParaRPr>
          </a:p>
        </p:txBody>
      </p:sp>
    </p:spTree>
    <p:extLst>
      <p:ext uri="{BB962C8B-B14F-4D97-AF65-F5344CB8AC3E}">
        <p14:creationId xmlns:p14="http://schemas.microsoft.com/office/powerpoint/2010/main" val="1956732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0" y="1484784"/>
            <a:ext cx="9155237" cy="3706439"/>
            <a:chOff x="-1182056" y="1257388"/>
            <a:chExt cx="7983818" cy="3706439"/>
          </a:xfrm>
        </p:grpSpPr>
        <p:pic>
          <p:nvPicPr>
            <p:cNvPr id="2" name="Image 1"/>
            <p:cNvPicPr>
              <a:picLocks noChangeAspect="1"/>
            </p:cNvPicPr>
            <p:nvPr/>
          </p:nvPicPr>
          <p:blipFill rotWithShape="1">
            <a:blip r:embed="rId2"/>
            <a:srcRect l="-98" t="24017" r="98" b="14253"/>
            <a:stretch/>
          </p:blipFill>
          <p:spPr>
            <a:xfrm>
              <a:off x="-1182056" y="1257388"/>
              <a:ext cx="7974905" cy="3706439"/>
            </a:xfrm>
            <a:prstGeom prst="rect">
              <a:avLst/>
            </a:prstGeom>
          </p:spPr>
        </p:pic>
        <p:sp>
          <p:nvSpPr>
            <p:cNvPr id="5" name="Rectangle 4"/>
            <p:cNvSpPr/>
            <p:nvPr/>
          </p:nvSpPr>
          <p:spPr>
            <a:xfrm>
              <a:off x="262218" y="4713772"/>
              <a:ext cx="653954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grpSp>
      <p:sp>
        <p:nvSpPr>
          <p:cNvPr id="3" name="Rectangle 2"/>
          <p:cNvSpPr/>
          <p:nvPr/>
        </p:nvSpPr>
        <p:spPr>
          <a:xfrm>
            <a:off x="-1016" y="1988840"/>
            <a:ext cx="9145016" cy="3600400"/>
          </a:xfrm>
          <a:prstGeom prst="rect">
            <a:avLst/>
          </a:prstGeom>
          <a:solidFill>
            <a:srgbClr val="002060"/>
          </a:solidFill>
          <a:ln w="38100" cmpd="sng"/>
        </p:spPr>
        <p:style>
          <a:lnRef idx="1">
            <a:schemeClr val="accent1"/>
          </a:lnRef>
          <a:fillRef idx="3">
            <a:schemeClr val="accent1"/>
          </a:fillRef>
          <a:effectRef idx="2">
            <a:schemeClr val="accent1"/>
          </a:effectRef>
          <a:fontRef idx="minor">
            <a:schemeClr val="lt1"/>
          </a:fontRef>
        </p:style>
        <p:txBody>
          <a:bodyPr rtlCol="0" anchor="ctr"/>
          <a:lstStyle/>
          <a:p>
            <a:pPr marL="91440" marR="91440" defTabSz="457200">
              <a:lnSpc>
                <a:spcPts val="1800"/>
              </a:lnSpc>
              <a:spcAft>
                <a:spcPts val="30"/>
              </a:spcAft>
              <a:tabLst>
                <a:tab pos="7955280" algn="r"/>
              </a:tabLst>
            </a:pPr>
            <a:r>
              <a:rPr lang="en-US" b="1" u="sng" dirty="0">
                <a:solidFill>
                  <a:srgbClr val="FFFFFF"/>
                </a:solidFill>
                <a:latin typeface="Arial" panose="02020603050405020304" pitchFamily="2"/>
              </a:rPr>
              <a:t>Conclusions:</a:t>
            </a:r>
          </a:p>
          <a:p>
            <a:pPr marL="91440" marR="91440" defTabSz="457200">
              <a:lnSpc>
                <a:spcPts val="1800"/>
              </a:lnSpc>
              <a:spcAft>
                <a:spcPts val="30"/>
              </a:spcAft>
              <a:tabLst>
                <a:tab pos="7955280" algn="r"/>
              </a:tabLst>
            </a:pPr>
            <a:endParaRPr lang="en-US" b="1" dirty="0">
              <a:solidFill>
                <a:srgbClr val="FFFFFF"/>
              </a:solidFill>
              <a:latin typeface="Arial" panose="02020603050405020304" pitchFamily="2"/>
            </a:endParaRPr>
          </a:p>
          <a:p>
            <a:pPr marL="377190" marR="91440" indent="-285750" defTabSz="457200">
              <a:lnSpc>
                <a:spcPts val="1800"/>
              </a:lnSpc>
              <a:spcAft>
                <a:spcPts val="30"/>
              </a:spcAft>
              <a:buFont typeface="Arial" panose="020B0604020202020204" pitchFamily="34" charset="0"/>
              <a:buChar char="•"/>
              <a:tabLst>
                <a:tab pos="7955280" algn="r"/>
              </a:tabLst>
            </a:pPr>
            <a:r>
              <a:rPr lang="en-US" b="1" dirty="0">
                <a:solidFill>
                  <a:srgbClr val="FFFFFF"/>
                </a:solidFill>
                <a:latin typeface="Arial" panose="02020603050405020304" pitchFamily="2"/>
              </a:rPr>
              <a:t>Asthma, allergy or eczema were more common in buildings using less energy for heating, in larger buildings and in dwellings with redecorations, mould odor</a:t>
            </a:r>
            <a:r>
              <a:rPr lang="en-US" b="1" baseline="-25000" dirty="0">
                <a:solidFill>
                  <a:srgbClr val="FFFFFF"/>
                </a:solidFill>
                <a:latin typeface="Arial" panose="02020603050405020304" pitchFamily="2"/>
              </a:rPr>
              <a:t>,</a:t>
            </a:r>
            <a:r>
              <a:rPr lang="en-US" b="1" dirty="0">
                <a:solidFill>
                  <a:srgbClr val="FFFFFF"/>
                </a:solidFill>
                <a:latin typeface="Arial" panose="02020603050405020304" pitchFamily="2"/>
              </a:rPr>
              <a:t> dampness and humid air. </a:t>
            </a:r>
          </a:p>
          <a:p>
            <a:pPr marL="91440" marR="91440" defTabSz="457200">
              <a:lnSpc>
                <a:spcPts val="1800"/>
              </a:lnSpc>
              <a:spcAft>
                <a:spcPts val="30"/>
              </a:spcAft>
              <a:tabLst>
                <a:tab pos="7955280" algn="r"/>
              </a:tabLst>
            </a:pPr>
            <a:endParaRPr lang="en-US" b="1" dirty="0">
              <a:solidFill>
                <a:srgbClr val="FFFFFF"/>
              </a:solidFill>
              <a:latin typeface="Arial" panose="02020603050405020304" pitchFamily="2"/>
            </a:endParaRPr>
          </a:p>
          <a:p>
            <a:pPr marL="377190" marR="91440" indent="-285750" defTabSz="457200">
              <a:lnSpc>
                <a:spcPts val="1800"/>
              </a:lnSpc>
              <a:spcAft>
                <a:spcPts val="30"/>
              </a:spcAft>
              <a:buFont typeface="Arial" panose="020B0604020202020204" pitchFamily="34" charset="0"/>
              <a:buChar char="•"/>
              <a:tabLst>
                <a:tab pos="7955280" algn="r"/>
              </a:tabLst>
            </a:pPr>
            <a:r>
              <a:rPr lang="en-US" b="1" dirty="0">
                <a:solidFill>
                  <a:srgbClr val="FFFFFF"/>
                </a:solidFill>
                <a:latin typeface="Arial" panose="02020603050405020304" pitchFamily="2"/>
              </a:rPr>
              <a:t>There is a need :</a:t>
            </a:r>
          </a:p>
          <a:p>
            <a:pPr marL="834390" marR="91440" lvl="1" indent="-285750" defTabSz="457200">
              <a:lnSpc>
                <a:spcPts val="1800"/>
              </a:lnSpc>
              <a:spcAft>
                <a:spcPts val="30"/>
              </a:spcAft>
              <a:buFont typeface="Arial" panose="020B0604020202020204" pitchFamily="34" charset="0"/>
              <a:buChar char="•"/>
              <a:tabLst>
                <a:tab pos="7955280" algn="r"/>
              </a:tabLst>
            </a:pPr>
            <a:r>
              <a:rPr lang="en-US" b="1" dirty="0">
                <a:solidFill>
                  <a:srgbClr val="FFFF00"/>
                </a:solidFill>
                <a:latin typeface="Arial" panose="02020603050405020304" pitchFamily="2"/>
              </a:rPr>
              <a:t>To reduce indoor chemical emissions &amp; to control dampness and humid  air </a:t>
            </a:r>
          </a:p>
          <a:p>
            <a:pPr marL="834390" marR="91440" lvl="1" indent="-285750" defTabSz="457200">
              <a:lnSpc>
                <a:spcPts val="1800"/>
              </a:lnSpc>
              <a:spcAft>
                <a:spcPts val="30"/>
              </a:spcAft>
              <a:buFont typeface="Arial" panose="020B0604020202020204" pitchFamily="34" charset="0"/>
              <a:buChar char="•"/>
              <a:tabLst>
                <a:tab pos="7955280" algn="r"/>
              </a:tabLst>
            </a:pPr>
            <a:r>
              <a:rPr lang="en-US" b="1" dirty="0">
                <a:solidFill>
                  <a:srgbClr val="FFFF00"/>
                </a:solidFill>
                <a:latin typeface="Arial" panose="02020603050405020304" pitchFamily="2"/>
              </a:rPr>
              <a:t>To reduce indoor chemical emissions and to control dampness.</a:t>
            </a:r>
          </a:p>
          <a:p>
            <a:pPr marL="548640" marR="91440" lvl="1" defTabSz="457200">
              <a:lnSpc>
                <a:spcPts val="1800"/>
              </a:lnSpc>
              <a:spcAft>
                <a:spcPts val="30"/>
              </a:spcAft>
              <a:tabLst>
                <a:tab pos="7955280" algn="r"/>
              </a:tabLst>
            </a:pPr>
            <a:endParaRPr lang="en-US" b="1" dirty="0">
              <a:solidFill>
                <a:srgbClr val="FFFFFF"/>
              </a:solidFill>
              <a:latin typeface="Arial" panose="02020603050405020304" pitchFamily="2"/>
            </a:endParaRPr>
          </a:p>
          <a:p>
            <a:pPr marL="377190" marR="91440" indent="-285750" defTabSz="457200">
              <a:lnSpc>
                <a:spcPts val="1800"/>
              </a:lnSpc>
              <a:spcAft>
                <a:spcPts val="30"/>
              </a:spcAft>
              <a:buFont typeface="Arial" panose="020B0604020202020204" pitchFamily="34" charset="0"/>
              <a:buChar char="•"/>
              <a:tabLst>
                <a:tab pos="7955280" algn="r"/>
              </a:tabLst>
            </a:pPr>
            <a:r>
              <a:rPr lang="en-US" b="1" dirty="0">
                <a:solidFill>
                  <a:srgbClr val="FFFFFF"/>
                </a:solidFill>
                <a:latin typeface="Arial" panose="02020603050405020304" pitchFamily="2"/>
              </a:rPr>
              <a:t>Energy saving may have consequences for allergy and eczema. </a:t>
            </a:r>
          </a:p>
          <a:p>
            <a:pPr marL="91440" marR="91440" defTabSz="457200">
              <a:lnSpc>
                <a:spcPts val="1800"/>
              </a:lnSpc>
              <a:spcAft>
                <a:spcPts val="30"/>
              </a:spcAft>
              <a:tabLst>
                <a:tab pos="7955280" algn="r"/>
              </a:tabLst>
            </a:pPr>
            <a:endParaRPr lang="en-US" b="1" dirty="0">
              <a:solidFill>
                <a:srgbClr val="FFFFFF"/>
              </a:solidFill>
              <a:latin typeface="Arial" panose="02020603050405020304" pitchFamily="2"/>
            </a:endParaRPr>
          </a:p>
          <a:p>
            <a:pPr marL="377190" marR="91440" indent="-285750" defTabSz="457200">
              <a:lnSpc>
                <a:spcPts val="1800"/>
              </a:lnSpc>
              <a:spcAft>
                <a:spcPts val="30"/>
              </a:spcAft>
              <a:buFont typeface="Arial" panose="020B0604020202020204" pitchFamily="34" charset="0"/>
              <a:buChar char="•"/>
              <a:tabLst>
                <a:tab pos="7955280" algn="r"/>
              </a:tabLst>
            </a:pPr>
            <a:r>
              <a:rPr lang="en-US" b="1" dirty="0">
                <a:solidFill>
                  <a:srgbClr val="FFFFFF"/>
                </a:solidFill>
                <a:latin typeface="Arial" panose="02020603050405020304" pitchFamily="2"/>
              </a:rPr>
              <a:t>More epidemiological studies are needed on building management organization. </a:t>
            </a:r>
          </a:p>
        </p:txBody>
      </p:sp>
      <p:sp>
        <p:nvSpPr>
          <p:cNvPr id="13" name="ZoneTexte 4"/>
          <p:cNvSpPr txBox="1"/>
          <p:nvPr/>
        </p:nvSpPr>
        <p:spPr>
          <a:xfrm>
            <a:off x="0" y="-99392"/>
            <a:ext cx="9144000" cy="1015663"/>
          </a:xfrm>
          <a:prstGeom prst="rect">
            <a:avLst/>
          </a:prstGeom>
          <a:noFill/>
        </p:spPr>
        <p:txBody>
          <a:bodyPr wrap="square" rtlCol="0">
            <a:spAutoFit/>
          </a:bodyPr>
          <a:lstStyle/>
          <a:p>
            <a:pPr algn="ctr" defTabSz="457200"/>
            <a:r>
              <a:rPr lang="en-US" sz="2000" b="1" dirty="0">
                <a:solidFill>
                  <a:prstClr val="white"/>
                </a:solidFill>
              </a:rPr>
              <a:t>Asthma, allergy and eczema among adults in multifamily houses in Stockholm (3-HE study) – associations with building characteristics, home environment and energy use for heating </a:t>
            </a:r>
            <a:endParaRPr lang="fr-FR" sz="2000" b="1" dirty="0">
              <a:solidFill>
                <a:prstClr val="white"/>
              </a:solidFill>
            </a:endParaRPr>
          </a:p>
        </p:txBody>
      </p:sp>
      <p:sp>
        <p:nvSpPr>
          <p:cNvPr id="14" name="TextBox 13"/>
          <p:cNvSpPr txBox="1"/>
          <p:nvPr/>
        </p:nvSpPr>
        <p:spPr>
          <a:xfrm>
            <a:off x="1" y="6597352"/>
            <a:ext cx="9180512" cy="276999"/>
          </a:xfrm>
          <a:prstGeom prst="rect">
            <a:avLst/>
          </a:prstGeom>
          <a:noFill/>
        </p:spPr>
        <p:txBody>
          <a:bodyPr wrap="square" rtlCol="0">
            <a:spAutoFit/>
          </a:bodyPr>
          <a:lstStyle/>
          <a:p>
            <a:pPr algn="ctr" defTabSz="457200"/>
            <a:r>
              <a:rPr lang="en-US" sz="1200" dirty="0" err="1">
                <a:solidFill>
                  <a:prstClr val="white"/>
                </a:solidFill>
              </a:rPr>
              <a:t>Norback</a:t>
            </a:r>
            <a:r>
              <a:rPr lang="en-US" sz="1200" dirty="0">
                <a:solidFill>
                  <a:prstClr val="white"/>
                </a:solidFill>
              </a:rPr>
              <a:t> D / </a:t>
            </a:r>
            <a:r>
              <a:rPr lang="en-US" sz="1200" dirty="0" err="1">
                <a:solidFill>
                  <a:prstClr val="white"/>
                </a:solidFill>
              </a:rPr>
              <a:t>Lampa</a:t>
            </a:r>
            <a:r>
              <a:rPr lang="en-US" sz="1200" dirty="0">
                <a:solidFill>
                  <a:prstClr val="white"/>
                </a:solidFill>
              </a:rPr>
              <a:t> E / </a:t>
            </a:r>
            <a:r>
              <a:rPr lang="en-US" sz="1200" dirty="0" err="1">
                <a:solidFill>
                  <a:prstClr val="white"/>
                </a:solidFill>
              </a:rPr>
              <a:t>Engvall</a:t>
            </a:r>
            <a:r>
              <a:rPr lang="en-US" sz="1200" dirty="0">
                <a:solidFill>
                  <a:prstClr val="white"/>
                </a:solidFill>
              </a:rPr>
              <a:t> K: </a:t>
            </a:r>
            <a:r>
              <a:rPr lang="en-US" sz="1200" dirty="0" err="1">
                <a:solidFill>
                  <a:prstClr val="white"/>
                </a:solidFill>
              </a:rPr>
              <a:t>PLoS</a:t>
            </a:r>
            <a:r>
              <a:rPr lang="en-US" sz="1200" dirty="0">
                <a:solidFill>
                  <a:prstClr val="white"/>
                </a:solidFill>
              </a:rPr>
              <a:t> One 2014 Dec 5;9(12):e112960. </a:t>
            </a:r>
            <a:r>
              <a:rPr lang="en-US" sz="1200" dirty="0" err="1">
                <a:solidFill>
                  <a:prstClr val="white"/>
                </a:solidFill>
              </a:rPr>
              <a:t>doi</a:t>
            </a:r>
            <a:r>
              <a:rPr lang="en-US" sz="1200" dirty="0">
                <a:solidFill>
                  <a:prstClr val="white"/>
                </a:solidFill>
              </a:rPr>
              <a:t>: 10.1371/journal.pone.0112960. </a:t>
            </a:r>
            <a:r>
              <a:rPr lang="en-US" sz="1200" dirty="0" err="1">
                <a:solidFill>
                  <a:prstClr val="white"/>
                </a:solidFill>
              </a:rPr>
              <a:t>eCollection</a:t>
            </a:r>
            <a:r>
              <a:rPr lang="en-US" sz="1200" dirty="0">
                <a:solidFill>
                  <a:prstClr val="white"/>
                </a:solidFill>
              </a:rPr>
              <a:t> 2014</a:t>
            </a:r>
          </a:p>
        </p:txBody>
      </p:sp>
    </p:spTree>
    <p:extLst>
      <p:ext uri="{BB962C8B-B14F-4D97-AF65-F5344CB8AC3E}">
        <p14:creationId xmlns:p14="http://schemas.microsoft.com/office/powerpoint/2010/main" val="164207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3250" y="1268760"/>
            <a:ext cx="9140749" cy="4248474"/>
            <a:chOff x="364628" y="1016099"/>
            <a:chExt cx="8249408" cy="4756133"/>
          </a:xfrm>
        </p:grpSpPr>
        <p:pic>
          <p:nvPicPr>
            <p:cNvPr id="2" name="Image 1"/>
            <p:cNvPicPr>
              <a:picLocks noChangeAspect="1"/>
            </p:cNvPicPr>
            <p:nvPr/>
          </p:nvPicPr>
          <p:blipFill rotWithShape="1">
            <a:blip r:embed="rId2"/>
            <a:srcRect t="21174" b="7493"/>
            <a:stretch/>
          </p:blipFill>
          <p:spPr>
            <a:xfrm>
              <a:off x="364628" y="1016099"/>
              <a:ext cx="8249408" cy="4756133"/>
            </a:xfrm>
            <a:prstGeom prst="rect">
              <a:avLst/>
            </a:prstGeom>
          </p:spPr>
        </p:pic>
        <p:sp>
          <p:nvSpPr>
            <p:cNvPr id="4" name="Rectangle 3"/>
            <p:cNvSpPr/>
            <p:nvPr/>
          </p:nvSpPr>
          <p:spPr>
            <a:xfrm>
              <a:off x="5411084" y="5530393"/>
              <a:ext cx="3105932"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grpSp>
      <p:sp>
        <p:nvSpPr>
          <p:cNvPr id="3" name="ZoneTexte 2"/>
          <p:cNvSpPr txBox="1"/>
          <p:nvPr/>
        </p:nvSpPr>
        <p:spPr>
          <a:xfrm>
            <a:off x="0" y="2132856"/>
            <a:ext cx="9144000" cy="1477328"/>
          </a:xfrm>
          <a:prstGeom prst="rect">
            <a:avLst/>
          </a:prstGeom>
          <a:solidFill>
            <a:srgbClr val="002060"/>
          </a:solidFill>
        </p:spPr>
        <p:txBody>
          <a:bodyPr wrap="square" rtlCol="0">
            <a:spAutoFit/>
          </a:bodyPr>
          <a:lstStyle/>
          <a:p>
            <a:pPr marL="285750" indent="-285750" defTabSz="457200">
              <a:buFont typeface="Arial" panose="020B0604020202020204" pitchFamily="34" charset="0"/>
              <a:buChar char="•"/>
            </a:pPr>
            <a:r>
              <a:rPr lang="en-US" b="1" spc="15" dirty="0">
                <a:solidFill>
                  <a:prstClr val="white"/>
                </a:solidFill>
                <a:latin typeface="Arial" panose="02020603050405020304" pitchFamily="2"/>
              </a:rPr>
              <a:t>Rhinitis</a:t>
            </a:r>
            <a:r>
              <a:rPr lang="en-US" b="1" spc="15" baseline="-25000" dirty="0">
                <a:solidFill>
                  <a:prstClr val="white"/>
                </a:solidFill>
                <a:latin typeface="Arial" panose="02020603050405020304" pitchFamily="2"/>
              </a:rPr>
              <a:t>,</a:t>
            </a:r>
            <a:r>
              <a:rPr lang="en-US" b="1" spc="15" dirty="0">
                <a:solidFill>
                  <a:prstClr val="white"/>
                </a:solidFill>
                <a:latin typeface="Arial" panose="02020603050405020304" pitchFamily="2"/>
              </a:rPr>
              <a:t> asthma and respiratory infections were related to a number of factors in the home environment. </a:t>
            </a:r>
          </a:p>
          <a:p>
            <a:pPr defTabSz="457200"/>
            <a:endParaRPr lang="en-US" b="1" spc="15" dirty="0">
              <a:solidFill>
                <a:prstClr val="white"/>
              </a:solidFill>
              <a:latin typeface="Arial" panose="02020603050405020304" pitchFamily="2"/>
            </a:endParaRPr>
          </a:p>
          <a:p>
            <a:pPr marL="285750" indent="-285750" defTabSz="457200">
              <a:buFont typeface="Arial" panose="020B0604020202020204" pitchFamily="34" charset="0"/>
              <a:buChar char="•"/>
            </a:pPr>
            <a:r>
              <a:rPr lang="en-US" b="1" spc="15" dirty="0">
                <a:solidFill>
                  <a:prstClr val="white"/>
                </a:solidFill>
                <a:latin typeface="Arial" panose="02020603050405020304" pitchFamily="2"/>
              </a:rPr>
              <a:t>Certain building years (1961-1985), building dampness, window panel condensation and odor in the dwelling may be risk factors.</a:t>
            </a:r>
          </a:p>
        </p:txBody>
      </p:sp>
      <p:sp>
        <p:nvSpPr>
          <p:cNvPr id="10" name="ZoneTexte 4"/>
          <p:cNvSpPr txBox="1"/>
          <p:nvPr/>
        </p:nvSpPr>
        <p:spPr>
          <a:xfrm>
            <a:off x="0" y="56818"/>
            <a:ext cx="9144000" cy="830997"/>
          </a:xfrm>
          <a:prstGeom prst="rect">
            <a:avLst/>
          </a:prstGeom>
          <a:noFill/>
        </p:spPr>
        <p:txBody>
          <a:bodyPr wrap="square" rtlCol="0">
            <a:spAutoFit/>
          </a:bodyPr>
          <a:lstStyle/>
          <a:p>
            <a:pPr algn="ctr" defTabSz="457200"/>
            <a:r>
              <a:rPr lang="en-US" sz="2400" b="1" dirty="0">
                <a:solidFill>
                  <a:prstClr val="white"/>
                </a:solidFill>
              </a:rPr>
              <a:t>Rhinitis, asthma and respiratory infections among adults in relation to a number of factors in the home environment </a:t>
            </a:r>
            <a:endParaRPr lang="fr-FR" sz="2400" b="1" dirty="0">
              <a:solidFill>
                <a:prstClr val="white"/>
              </a:solidFill>
            </a:endParaRPr>
          </a:p>
        </p:txBody>
      </p:sp>
      <p:sp>
        <p:nvSpPr>
          <p:cNvPr id="11" name="TextBox 10"/>
          <p:cNvSpPr txBox="1"/>
          <p:nvPr/>
        </p:nvSpPr>
        <p:spPr>
          <a:xfrm>
            <a:off x="1" y="6597352"/>
            <a:ext cx="9180512" cy="276999"/>
          </a:xfrm>
          <a:prstGeom prst="rect">
            <a:avLst/>
          </a:prstGeom>
          <a:noFill/>
        </p:spPr>
        <p:txBody>
          <a:bodyPr wrap="square" rtlCol="0">
            <a:spAutoFit/>
          </a:bodyPr>
          <a:lstStyle/>
          <a:p>
            <a:pPr algn="ctr" defTabSz="457200"/>
            <a:r>
              <a:rPr lang="en-US" sz="1200" dirty="0">
                <a:solidFill>
                  <a:prstClr val="white"/>
                </a:solidFill>
              </a:rPr>
              <a:t>Wang J / </a:t>
            </a:r>
            <a:r>
              <a:rPr lang="en-US" sz="1200" dirty="0" err="1">
                <a:solidFill>
                  <a:prstClr val="white"/>
                </a:solidFill>
              </a:rPr>
              <a:t>Smedje</a:t>
            </a:r>
            <a:r>
              <a:rPr lang="en-US" sz="1200" dirty="0">
                <a:solidFill>
                  <a:prstClr val="white"/>
                </a:solidFill>
              </a:rPr>
              <a:t> G / </a:t>
            </a:r>
            <a:r>
              <a:rPr lang="en-US" sz="1200" dirty="0" err="1">
                <a:solidFill>
                  <a:prstClr val="white"/>
                </a:solidFill>
              </a:rPr>
              <a:t>Engvall</a:t>
            </a:r>
            <a:r>
              <a:rPr lang="en-US" sz="1200" dirty="0">
                <a:solidFill>
                  <a:prstClr val="white"/>
                </a:solidFill>
              </a:rPr>
              <a:t> K / et al: </a:t>
            </a:r>
            <a:r>
              <a:rPr lang="en-US" sz="1200" dirty="0" err="1">
                <a:solidFill>
                  <a:prstClr val="white"/>
                </a:solidFill>
              </a:rPr>
              <a:t>PLoS</a:t>
            </a:r>
            <a:r>
              <a:rPr lang="en-US" sz="1200" dirty="0">
                <a:solidFill>
                  <a:prstClr val="white"/>
                </a:solidFill>
              </a:rPr>
              <a:t> One 2014 Aug 19;9(8):e105125. </a:t>
            </a:r>
            <a:r>
              <a:rPr lang="en-US" sz="1200" dirty="0" err="1">
                <a:solidFill>
                  <a:prstClr val="white"/>
                </a:solidFill>
              </a:rPr>
              <a:t>doi</a:t>
            </a:r>
            <a:r>
              <a:rPr lang="en-US" sz="1200" dirty="0">
                <a:solidFill>
                  <a:prstClr val="white"/>
                </a:solidFill>
              </a:rPr>
              <a:t>: 10.1371/journal.pone.0105125. </a:t>
            </a:r>
            <a:r>
              <a:rPr lang="en-US" sz="1200" dirty="0" err="1">
                <a:solidFill>
                  <a:prstClr val="white"/>
                </a:solidFill>
              </a:rPr>
              <a:t>eCollection</a:t>
            </a:r>
            <a:r>
              <a:rPr lang="en-US" sz="1200" dirty="0">
                <a:solidFill>
                  <a:prstClr val="white"/>
                </a:solidFill>
              </a:rPr>
              <a:t> 2014</a:t>
            </a:r>
          </a:p>
        </p:txBody>
      </p:sp>
    </p:spTree>
    <p:extLst>
      <p:ext uri="{BB962C8B-B14F-4D97-AF65-F5344CB8AC3E}">
        <p14:creationId xmlns:p14="http://schemas.microsoft.com/office/powerpoint/2010/main" val="539500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25036" b="15374"/>
          <a:stretch/>
        </p:blipFill>
        <p:spPr>
          <a:xfrm>
            <a:off x="33374" y="1268760"/>
            <a:ext cx="9085740" cy="3816424"/>
          </a:xfrm>
          <a:prstGeom prst="rect">
            <a:avLst/>
          </a:prstGeom>
        </p:spPr>
      </p:pic>
      <p:sp>
        <p:nvSpPr>
          <p:cNvPr id="3" name="ZoneTexte 2"/>
          <p:cNvSpPr txBox="1"/>
          <p:nvPr/>
        </p:nvSpPr>
        <p:spPr>
          <a:xfrm>
            <a:off x="-8711" y="2276872"/>
            <a:ext cx="9148377" cy="2031325"/>
          </a:xfrm>
          <a:prstGeom prst="rect">
            <a:avLst/>
          </a:prstGeom>
          <a:solidFill>
            <a:srgbClr val="002060"/>
          </a:solidFill>
        </p:spPr>
        <p:txBody>
          <a:bodyPr wrap="square" rtlCol="0">
            <a:spAutoFit/>
          </a:bodyPr>
          <a:lstStyle/>
          <a:p>
            <a:pPr defTabSz="457200"/>
            <a:r>
              <a:rPr lang="en-US" b="1" u="sng" dirty="0">
                <a:solidFill>
                  <a:srgbClr val="FFFFFF"/>
                </a:solidFill>
                <a:latin typeface="Arial" panose="02020603050405020304" pitchFamily="2"/>
              </a:rPr>
              <a:t>Conclusions:</a:t>
            </a:r>
          </a:p>
          <a:p>
            <a:pPr defTabSz="457200"/>
            <a:endParaRPr lang="en-US" b="1" u="sng" dirty="0">
              <a:solidFill>
                <a:srgbClr val="FFFFFF"/>
              </a:solidFill>
              <a:latin typeface="Arial" panose="02020603050405020304" pitchFamily="2"/>
            </a:endParaRPr>
          </a:p>
          <a:p>
            <a:pPr marL="285750" indent="-285750" defTabSz="457200">
              <a:buFont typeface="Arial" panose="020B0604020202020204" pitchFamily="34" charset="0"/>
              <a:buChar char="•"/>
            </a:pPr>
            <a:r>
              <a:rPr lang="en-US" b="1" dirty="0">
                <a:solidFill>
                  <a:srgbClr val="FFFFFF"/>
                </a:solidFill>
                <a:latin typeface="Arial" panose="02020603050405020304" pitchFamily="2"/>
              </a:rPr>
              <a:t>The indoor environment plays a role in the symptoms of atopic rhinitis in children. </a:t>
            </a:r>
          </a:p>
          <a:p>
            <a:pPr defTabSz="457200"/>
            <a:endParaRPr lang="en-US" b="1" dirty="0">
              <a:solidFill>
                <a:srgbClr val="FFFFFF"/>
              </a:solidFill>
              <a:latin typeface="Arial" panose="02020603050405020304" pitchFamily="2"/>
            </a:endParaRPr>
          </a:p>
          <a:p>
            <a:pPr marL="285750" indent="-285750" defTabSz="457200">
              <a:buFont typeface="Arial" panose="020B0604020202020204" pitchFamily="34" charset="0"/>
              <a:buChar char="•"/>
            </a:pPr>
            <a:r>
              <a:rPr lang="en-US" b="1" dirty="0">
                <a:solidFill>
                  <a:srgbClr val="FFFFFF"/>
                </a:solidFill>
                <a:latin typeface="Arial" panose="02020603050405020304" pitchFamily="2"/>
              </a:rPr>
              <a:t>However, the population-attributable risks were not particularly high; they were between -2.7% and 9% for the various exposures considered in this study. </a:t>
            </a:r>
          </a:p>
        </p:txBody>
      </p:sp>
      <p:sp>
        <p:nvSpPr>
          <p:cNvPr id="5" name="ZoneTexte 4"/>
          <p:cNvSpPr txBox="1"/>
          <p:nvPr/>
        </p:nvSpPr>
        <p:spPr>
          <a:xfrm>
            <a:off x="0" y="56818"/>
            <a:ext cx="9144000" cy="830997"/>
          </a:xfrm>
          <a:prstGeom prst="rect">
            <a:avLst/>
          </a:prstGeom>
          <a:noFill/>
        </p:spPr>
        <p:txBody>
          <a:bodyPr wrap="square" rtlCol="0">
            <a:spAutoFit/>
          </a:bodyPr>
          <a:lstStyle/>
          <a:p>
            <a:pPr algn="ctr" defTabSz="457200"/>
            <a:r>
              <a:rPr lang="en-US" sz="2400" b="1" dirty="0">
                <a:solidFill>
                  <a:prstClr val="white"/>
                </a:solidFill>
              </a:rPr>
              <a:t>Symptoms suggestive of atopic rhinitis in children aged 6-9 years and the indoor environment</a:t>
            </a:r>
            <a:endParaRPr lang="fr-FR" sz="2400" b="1" dirty="0">
              <a:solidFill>
                <a:prstClr val="white"/>
              </a:solidFill>
            </a:endParaRPr>
          </a:p>
        </p:txBody>
      </p:sp>
      <p:sp>
        <p:nvSpPr>
          <p:cNvPr id="6" name="TextBox 5"/>
          <p:cNvSpPr txBox="1"/>
          <p:nvPr/>
        </p:nvSpPr>
        <p:spPr>
          <a:xfrm>
            <a:off x="1" y="6597352"/>
            <a:ext cx="9180512" cy="276999"/>
          </a:xfrm>
          <a:prstGeom prst="rect">
            <a:avLst/>
          </a:prstGeom>
          <a:noFill/>
        </p:spPr>
        <p:txBody>
          <a:bodyPr wrap="square" rtlCol="0">
            <a:spAutoFit/>
          </a:bodyPr>
          <a:lstStyle/>
          <a:p>
            <a:pPr algn="ctr" defTabSz="457200"/>
            <a:r>
              <a:rPr lang="en-US" sz="1200" dirty="0" err="1">
                <a:solidFill>
                  <a:prstClr val="white"/>
                </a:solidFill>
              </a:rPr>
              <a:t>Zacharasiewicz</a:t>
            </a:r>
            <a:r>
              <a:rPr lang="en-US" sz="1200" dirty="0">
                <a:solidFill>
                  <a:prstClr val="white"/>
                </a:solidFill>
              </a:rPr>
              <a:t> A / </a:t>
            </a:r>
            <a:r>
              <a:rPr lang="en-US" sz="1200" dirty="0" err="1">
                <a:solidFill>
                  <a:prstClr val="white"/>
                </a:solidFill>
              </a:rPr>
              <a:t>Zidek</a:t>
            </a:r>
            <a:r>
              <a:rPr lang="en-US" sz="1200" dirty="0">
                <a:solidFill>
                  <a:prstClr val="white"/>
                </a:solidFill>
              </a:rPr>
              <a:t> T/ </a:t>
            </a:r>
            <a:r>
              <a:rPr lang="en-US" sz="1200" dirty="0" err="1">
                <a:solidFill>
                  <a:prstClr val="white"/>
                </a:solidFill>
              </a:rPr>
              <a:t>Haidinger</a:t>
            </a:r>
            <a:r>
              <a:rPr lang="en-US" sz="1200" dirty="0">
                <a:solidFill>
                  <a:prstClr val="white"/>
                </a:solidFill>
              </a:rPr>
              <a:t> G/ et al: Allergy 2000 Oct;55(10):945-50</a:t>
            </a:r>
          </a:p>
        </p:txBody>
      </p:sp>
    </p:spTree>
    <p:extLst>
      <p:ext uri="{BB962C8B-B14F-4D97-AF65-F5344CB8AC3E}">
        <p14:creationId xmlns:p14="http://schemas.microsoft.com/office/powerpoint/2010/main" val="296483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22345" b="15558"/>
          <a:stretch/>
        </p:blipFill>
        <p:spPr>
          <a:xfrm>
            <a:off x="97305" y="1268760"/>
            <a:ext cx="9011199" cy="3888910"/>
          </a:xfrm>
          <a:prstGeom prst="rect">
            <a:avLst/>
          </a:prstGeom>
        </p:spPr>
      </p:pic>
      <p:sp>
        <p:nvSpPr>
          <p:cNvPr id="3" name="ZoneTexte 2"/>
          <p:cNvSpPr txBox="1"/>
          <p:nvPr/>
        </p:nvSpPr>
        <p:spPr>
          <a:xfrm>
            <a:off x="-15394" y="2132856"/>
            <a:ext cx="9153776" cy="2862323"/>
          </a:xfrm>
          <a:prstGeom prst="rect">
            <a:avLst/>
          </a:prstGeom>
          <a:solidFill>
            <a:srgbClr val="002060"/>
          </a:solidFill>
        </p:spPr>
        <p:txBody>
          <a:bodyPr wrap="square" rtlCol="0">
            <a:spAutoFit/>
          </a:bodyPr>
          <a:lstStyle/>
          <a:p>
            <a:pPr defTabSz="457200"/>
            <a:r>
              <a:rPr lang="en-US" b="1" u="sng" dirty="0">
                <a:solidFill>
                  <a:srgbClr val="FFFFFF"/>
                </a:solidFill>
                <a:latin typeface="Arial" panose="02020603050405020304" pitchFamily="2"/>
              </a:rPr>
              <a:t>Conclusions:</a:t>
            </a:r>
          </a:p>
          <a:p>
            <a:pPr defTabSz="457200"/>
            <a:endParaRPr lang="en-US" b="1" u="sng" dirty="0">
              <a:solidFill>
                <a:srgbClr val="FFFFFF"/>
              </a:solidFill>
              <a:latin typeface="Arial" panose="02020603050405020304" pitchFamily="2"/>
            </a:endParaRPr>
          </a:p>
          <a:p>
            <a:pPr marL="285750" indent="-285750" defTabSz="457200">
              <a:buFont typeface="Arial" panose="020B0604020202020204" pitchFamily="34" charset="0"/>
              <a:buChar char="•"/>
            </a:pPr>
            <a:r>
              <a:rPr lang="en-US" b="1" dirty="0">
                <a:solidFill>
                  <a:srgbClr val="FFFFFF"/>
                </a:solidFill>
                <a:latin typeface="Arial" panose="02020603050405020304" pitchFamily="2"/>
              </a:rPr>
              <a:t>This meta-analysis provides new evidence that dampness and molds at home are determinants of rhinitis and its subcategories. </a:t>
            </a:r>
          </a:p>
          <a:p>
            <a:pPr defTabSz="457200"/>
            <a:endParaRPr lang="en-US" b="1" dirty="0">
              <a:solidFill>
                <a:srgbClr val="FFFFFF"/>
              </a:solidFill>
              <a:latin typeface="Arial" panose="02020603050405020304" pitchFamily="2"/>
            </a:endParaRPr>
          </a:p>
          <a:p>
            <a:pPr marL="285750" indent="-285750" defTabSz="457200">
              <a:buFont typeface="Arial" panose="020B0604020202020204" pitchFamily="34" charset="0"/>
              <a:buChar char="•"/>
            </a:pPr>
            <a:r>
              <a:rPr lang="en-US" b="1" dirty="0">
                <a:solidFill>
                  <a:srgbClr val="FFFFFF"/>
                </a:solidFill>
                <a:latin typeface="Arial" panose="02020603050405020304" pitchFamily="2"/>
              </a:rPr>
              <a:t>The associations were strongest with mold odor, suggesting the importance of microbial causal agents.</a:t>
            </a:r>
          </a:p>
          <a:p>
            <a:pPr defTabSz="457200"/>
            <a:endParaRPr lang="en-US" b="1" dirty="0">
              <a:solidFill>
                <a:srgbClr val="FFFFFF"/>
              </a:solidFill>
              <a:latin typeface="Arial" panose="02020603050405020304" pitchFamily="2"/>
            </a:endParaRPr>
          </a:p>
          <a:p>
            <a:pPr marL="285750" indent="-285750" defTabSz="457200">
              <a:buFont typeface="Arial" panose="020B0604020202020204" pitchFamily="34" charset="0"/>
              <a:buChar char="•"/>
            </a:pPr>
            <a:r>
              <a:rPr lang="en-US" b="1" dirty="0">
                <a:solidFill>
                  <a:srgbClr val="FFFFFF"/>
                </a:solidFill>
                <a:latin typeface="Arial" panose="02020603050405020304" pitchFamily="2"/>
              </a:rPr>
              <a:t>The results provide evidence that justifies prevention &amp; remediation of indoor dampness &amp; mold problems, &amp; such actions are likely to reduce rhinitis. </a:t>
            </a:r>
          </a:p>
        </p:txBody>
      </p:sp>
      <p:sp>
        <p:nvSpPr>
          <p:cNvPr id="6" name="ZoneTexte 4"/>
          <p:cNvSpPr txBox="1"/>
          <p:nvPr/>
        </p:nvSpPr>
        <p:spPr>
          <a:xfrm>
            <a:off x="0" y="56818"/>
            <a:ext cx="9144000" cy="830997"/>
          </a:xfrm>
          <a:prstGeom prst="rect">
            <a:avLst/>
          </a:prstGeom>
          <a:noFill/>
        </p:spPr>
        <p:txBody>
          <a:bodyPr wrap="square" rtlCol="0">
            <a:spAutoFit/>
          </a:bodyPr>
          <a:lstStyle/>
          <a:p>
            <a:pPr algn="ctr" defTabSz="457200"/>
            <a:r>
              <a:rPr lang="en-US" sz="2400" b="1" dirty="0">
                <a:solidFill>
                  <a:prstClr val="white"/>
                </a:solidFill>
              </a:rPr>
              <a:t>Association of indoor dampness and molds with rhinitis risk: a systematic review and meta-analysis</a:t>
            </a:r>
            <a:endParaRPr lang="fr-FR" sz="2400" b="1" dirty="0">
              <a:solidFill>
                <a:prstClr val="white"/>
              </a:solidFill>
            </a:endParaRPr>
          </a:p>
        </p:txBody>
      </p:sp>
      <p:sp>
        <p:nvSpPr>
          <p:cNvPr id="7" name="TextBox 6"/>
          <p:cNvSpPr txBox="1"/>
          <p:nvPr/>
        </p:nvSpPr>
        <p:spPr>
          <a:xfrm>
            <a:off x="1" y="6597352"/>
            <a:ext cx="9180512" cy="261610"/>
          </a:xfrm>
          <a:prstGeom prst="rect">
            <a:avLst/>
          </a:prstGeom>
          <a:noFill/>
        </p:spPr>
        <p:txBody>
          <a:bodyPr wrap="square" rtlCol="0">
            <a:spAutoFit/>
          </a:bodyPr>
          <a:lstStyle/>
          <a:p>
            <a:pPr algn="ctr" defTabSz="457200"/>
            <a:r>
              <a:rPr lang="en-US" sz="1100" dirty="0" err="1">
                <a:solidFill>
                  <a:prstClr val="white"/>
                </a:solidFill>
              </a:rPr>
              <a:t>Jaakkola</a:t>
            </a:r>
            <a:r>
              <a:rPr lang="en-US" sz="1100" dirty="0">
                <a:solidFill>
                  <a:prstClr val="white"/>
                </a:solidFill>
              </a:rPr>
              <a:t> MS / </a:t>
            </a:r>
            <a:r>
              <a:rPr lang="en-US" sz="1100" dirty="0" err="1">
                <a:solidFill>
                  <a:prstClr val="white"/>
                </a:solidFill>
              </a:rPr>
              <a:t>Quansah</a:t>
            </a:r>
            <a:r>
              <a:rPr lang="en-US" sz="1100" dirty="0">
                <a:solidFill>
                  <a:prstClr val="white"/>
                </a:solidFill>
              </a:rPr>
              <a:t> R/ </a:t>
            </a:r>
            <a:r>
              <a:rPr lang="en-US" sz="1100" dirty="0" err="1">
                <a:solidFill>
                  <a:prstClr val="white"/>
                </a:solidFill>
              </a:rPr>
              <a:t>Hugg</a:t>
            </a:r>
            <a:r>
              <a:rPr lang="en-US" sz="1100" dirty="0">
                <a:solidFill>
                  <a:prstClr val="white"/>
                </a:solidFill>
              </a:rPr>
              <a:t> TT/ et al: J Allergy </a:t>
            </a:r>
            <a:r>
              <a:rPr lang="en-US" sz="1100" dirty="0" err="1">
                <a:solidFill>
                  <a:prstClr val="white"/>
                </a:solidFill>
              </a:rPr>
              <a:t>Clin</a:t>
            </a:r>
            <a:r>
              <a:rPr lang="en-US" sz="1100" dirty="0">
                <a:solidFill>
                  <a:prstClr val="white"/>
                </a:solidFill>
              </a:rPr>
              <a:t> </a:t>
            </a:r>
            <a:r>
              <a:rPr lang="en-US" sz="1100" dirty="0" err="1">
                <a:solidFill>
                  <a:prstClr val="white"/>
                </a:solidFill>
              </a:rPr>
              <a:t>Immunol</a:t>
            </a:r>
            <a:r>
              <a:rPr lang="en-US" sz="1100" dirty="0">
                <a:solidFill>
                  <a:prstClr val="white"/>
                </a:solidFill>
              </a:rPr>
              <a:t> 2013 Nov;132(5):1099-1110.e18. </a:t>
            </a:r>
            <a:r>
              <a:rPr lang="en-US" sz="1100" dirty="0" err="1">
                <a:solidFill>
                  <a:prstClr val="white"/>
                </a:solidFill>
              </a:rPr>
              <a:t>doi</a:t>
            </a:r>
            <a:r>
              <a:rPr lang="en-US" sz="1100" dirty="0">
                <a:solidFill>
                  <a:prstClr val="white"/>
                </a:solidFill>
              </a:rPr>
              <a:t>: 10.1016/j.jaci2013.07.028 </a:t>
            </a:r>
            <a:r>
              <a:rPr lang="en-US" sz="1100" dirty="0" err="1">
                <a:solidFill>
                  <a:prstClr val="white"/>
                </a:solidFill>
              </a:rPr>
              <a:t>Epub</a:t>
            </a:r>
            <a:r>
              <a:rPr lang="en-US" sz="1100" dirty="0">
                <a:solidFill>
                  <a:prstClr val="white"/>
                </a:solidFill>
              </a:rPr>
              <a:t> 2013 Sep 10</a:t>
            </a:r>
          </a:p>
        </p:txBody>
      </p:sp>
    </p:spTree>
    <p:extLst>
      <p:ext uri="{BB962C8B-B14F-4D97-AF65-F5344CB8AC3E}">
        <p14:creationId xmlns:p14="http://schemas.microsoft.com/office/powerpoint/2010/main" val="1483487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78178"/>
            <a:ext cx="9144000" cy="584765"/>
          </a:xfrm>
          <a:prstGeom prst="rect">
            <a:avLst/>
          </a:prstGeom>
          <a:noFill/>
        </p:spPr>
        <p:txBody>
          <a:bodyPr wrap="square" lIns="91430" tIns="45715" rIns="91430" bIns="45715" rtlCol="0">
            <a:spAutoFit/>
          </a:bodyPr>
          <a:lstStyle/>
          <a:p>
            <a:pPr algn="ctr" defTabSz="457200"/>
            <a:r>
              <a:rPr lang="en-GB" sz="3200" b="1" dirty="0">
                <a:solidFill>
                  <a:prstClr val="white"/>
                </a:solidFill>
              </a:rPr>
              <a:t>The role of air pollution in the severity of rhinitis</a:t>
            </a:r>
          </a:p>
        </p:txBody>
      </p:sp>
      <p:sp>
        <p:nvSpPr>
          <p:cNvPr id="3" name="TextBox 2"/>
          <p:cNvSpPr txBox="1"/>
          <p:nvPr/>
        </p:nvSpPr>
        <p:spPr>
          <a:xfrm>
            <a:off x="12528" y="1916832"/>
            <a:ext cx="9131472" cy="3046988"/>
          </a:xfrm>
          <a:prstGeom prst="rect">
            <a:avLst/>
          </a:prstGeom>
          <a:noFill/>
        </p:spPr>
        <p:txBody>
          <a:bodyPr wrap="square" rtlCol="0">
            <a:spAutoFit/>
          </a:bodyPr>
          <a:lstStyle/>
          <a:p>
            <a:pPr marL="514350" indent="-514350" algn="ctr" defTabSz="457200">
              <a:lnSpc>
                <a:spcPct val="150000"/>
              </a:lnSpc>
              <a:buFont typeface="+mj-lt"/>
              <a:buAutoNum type="arabicPeriod"/>
            </a:pPr>
            <a:r>
              <a:rPr lang="fr-FR" sz="3200" b="1" dirty="0">
                <a:solidFill>
                  <a:srgbClr val="F79646"/>
                </a:solidFill>
              </a:rPr>
              <a:t>Prevalence of rhinitis</a:t>
            </a:r>
          </a:p>
          <a:p>
            <a:pPr marL="457200" indent="-457200" algn="ctr" defTabSz="457200">
              <a:lnSpc>
                <a:spcPct val="150000"/>
              </a:lnSpc>
              <a:buFont typeface="Arial"/>
              <a:buChar char="•"/>
            </a:pPr>
            <a:r>
              <a:rPr lang="fr-FR" sz="3200" b="1" dirty="0">
                <a:solidFill>
                  <a:srgbClr val="C0C0C0"/>
                </a:solidFill>
              </a:rPr>
              <a:t>Outdoor air pollution</a:t>
            </a:r>
          </a:p>
          <a:p>
            <a:pPr marL="457200" indent="-457200" algn="ctr" defTabSz="457200">
              <a:lnSpc>
                <a:spcPct val="150000"/>
              </a:lnSpc>
              <a:buFont typeface="Arial"/>
              <a:buChar char="•"/>
            </a:pPr>
            <a:r>
              <a:rPr lang="fr-FR" sz="3200" b="1" dirty="0">
                <a:solidFill>
                  <a:prstClr val="white">
                    <a:lumMod val="75000"/>
                  </a:prstClr>
                </a:solidFill>
              </a:rPr>
              <a:t>Indoor air pollution</a:t>
            </a:r>
          </a:p>
          <a:p>
            <a:pPr marL="457200" indent="-457200" algn="ctr" defTabSz="457200">
              <a:lnSpc>
                <a:spcPct val="150000"/>
              </a:lnSpc>
              <a:buFont typeface="Arial"/>
              <a:buChar char="•"/>
            </a:pPr>
            <a:r>
              <a:rPr lang="fr-FR" sz="3200" b="1" dirty="0">
                <a:solidFill>
                  <a:prstClr val="white"/>
                </a:solidFill>
              </a:rPr>
              <a:t>Tobacco smoking</a:t>
            </a:r>
          </a:p>
        </p:txBody>
      </p:sp>
    </p:spTree>
    <p:extLst>
      <p:ext uri="{BB962C8B-B14F-4D97-AF65-F5344CB8AC3E}">
        <p14:creationId xmlns:p14="http://schemas.microsoft.com/office/powerpoint/2010/main" val="132843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267" y="2272145"/>
            <a:ext cx="8178993" cy="458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3524903"/>
            <a:ext cx="9144000" cy="646321"/>
          </a:xfrm>
          <a:prstGeom prst="rect">
            <a:avLst/>
          </a:prstGeom>
          <a:solidFill>
            <a:srgbClr val="002060"/>
          </a:solidFill>
        </p:spPr>
        <p:txBody>
          <a:bodyPr wrap="square" lIns="91430" tIns="45715" rIns="91430" bIns="45715">
            <a:spAutoFit/>
          </a:bodyPr>
          <a:lstStyle/>
          <a:p>
            <a:pPr defTabSz="457200"/>
            <a:r>
              <a:rPr lang="en-GB" b="1" dirty="0">
                <a:solidFill>
                  <a:srgbClr val="FFFFFF"/>
                </a:solidFill>
                <a:latin typeface="Arial" panose="020B0604020202020204" pitchFamily="34" charset="0"/>
                <a:cs typeface="Arial" panose="020B0604020202020204" pitchFamily="34" charset="0"/>
              </a:rPr>
              <a:t>Tobacco smoke exposure was associated with increased prevalence of rhinitis symptoms, but not with allergic sensitization independent of allergic sensitization.</a:t>
            </a:r>
            <a:endParaRPr lang="fr-FR" b="1" dirty="0">
              <a:solidFill>
                <a:srgbClr val="FFFFFF"/>
              </a:solidFill>
              <a:latin typeface="Arial" panose="020B0604020202020204" pitchFamily="34" charset="0"/>
              <a:cs typeface="Arial" panose="020B0604020202020204" pitchFamily="34" charset="0"/>
            </a:endParaRPr>
          </a:p>
        </p:txBody>
      </p:sp>
      <p:pic>
        <p:nvPicPr>
          <p:cNvPr id="2048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7851"/>
          <a:stretch/>
        </p:blipFill>
        <p:spPr bwMode="auto">
          <a:xfrm>
            <a:off x="503548" y="949369"/>
            <a:ext cx="8136904" cy="1239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4"/>
          <p:cNvSpPr txBox="1"/>
          <p:nvPr/>
        </p:nvSpPr>
        <p:spPr>
          <a:xfrm>
            <a:off x="0" y="56818"/>
            <a:ext cx="9144000" cy="892552"/>
          </a:xfrm>
          <a:prstGeom prst="rect">
            <a:avLst/>
          </a:prstGeom>
          <a:noFill/>
        </p:spPr>
        <p:txBody>
          <a:bodyPr wrap="square" rtlCol="0">
            <a:spAutoFit/>
          </a:bodyPr>
          <a:lstStyle/>
          <a:p>
            <a:pPr algn="ctr" defTabSz="457200"/>
            <a:r>
              <a:rPr lang="en-US" sz="2600" b="1" dirty="0">
                <a:solidFill>
                  <a:prstClr val="white"/>
                </a:solidFill>
              </a:rPr>
              <a:t>Allergic sensitization, rhinitis and tobacco smoke exposure </a:t>
            </a:r>
          </a:p>
          <a:p>
            <a:pPr algn="ctr" defTabSz="457200"/>
            <a:r>
              <a:rPr lang="en-US" sz="2600" b="1" dirty="0">
                <a:solidFill>
                  <a:prstClr val="white"/>
                </a:solidFill>
              </a:rPr>
              <a:t>in US adults</a:t>
            </a:r>
            <a:endParaRPr lang="fr-FR" sz="2600" b="1" dirty="0">
              <a:solidFill>
                <a:prstClr val="white"/>
              </a:solidFill>
            </a:endParaRPr>
          </a:p>
        </p:txBody>
      </p:sp>
    </p:spTree>
    <p:extLst>
      <p:ext uri="{BB962C8B-B14F-4D97-AF65-F5344CB8AC3E}">
        <p14:creationId xmlns:p14="http://schemas.microsoft.com/office/powerpoint/2010/main" val="2441643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483"/>
                                        </p:tgtEl>
                                        <p:attrNameLst>
                                          <p:attrName>ppt_x</p:attrName>
                                        </p:attrNameLst>
                                      </p:cBhvr>
                                      <p:tavLst>
                                        <p:tav tm="0">
                                          <p:val>
                                            <p:strVal val="ppt_x"/>
                                          </p:val>
                                        </p:tav>
                                        <p:tav tm="100000">
                                          <p:val>
                                            <p:strVal val="ppt_x"/>
                                          </p:val>
                                        </p:tav>
                                      </p:tavLst>
                                    </p:anim>
                                    <p:anim calcmode="lin" valueType="num">
                                      <p:cBhvr additive="base">
                                        <p:cTn id="7" dur="500"/>
                                        <p:tgtEl>
                                          <p:spTgt spid="20483"/>
                                        </p:tgtEl>
                                        <p:attrNameLst>
                                          <p:attrName>ppt_y</p:attrName>
                                        </p:attrNameLst>
                                      </p:cBhvr>
                                      <p:tavLst>
                                        <p:tav tm="0">
                                          <p:val>
                                            <p:strVal val="ppt_y"/>
                                          </p:val>
                                        </p:tav>
                                        <p:tav tm="100000">
                                          <p:val>
                                            <p:strVal val="1+ppt_h/2"/>
                                          </p:val>
                                        </p:tav>
                                      </p:tavLst>
                                    </p:anim>
                                    <p:set>
                                      <p:cBhvr>
                                        <p:cTn id="8" dur="1" fill="hold">
                                          <p:stCondLst>
                                            <p:cond delay="499"/>
                                          </p:stCondLst>
                                        </p:cTn>
                                        <p:tgtEl>
                                          <p:spTgt spid="20483"/>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xit" presetSubtype="4" fill="hold" nodeType="withEffect">
                                  <p:stCondLst>
                                    <p:cond delay="0"/>
                                  </p:stCondLst>
                                  <p:childTnLst>
                                    <p:anim calcmode="lin" valueType="num">
                                      <p:cBhvr additive="base">
                                        <p:cTn id="15" dur="500"/>
                                        <p:tgtEl>
                                          <p:spTgt spid="20484"/>
                                        </p:tgtEl>
                                        <p:attrNameLst>
                                          <p:attrName>ppt_x</p:attrName>
                                        </p:attrNameLst>
                                      </p:cBhvr>
                                      <p:tavLst>
                                        <p:tav tm="0">
                                          <p:val>
                                            <p:strVal val="ppt_x"/>
                                          </p:val>
                                        </p:tav>
                                        <p:tav tm="100000">
                                          <p:val>
                                            <p:strVal val="ppt_x"/>
                                          </p:val>
                                        </p:tav>
                                      </p:tavLst>
                                    </p:anim>
                                    <p:anim calcmode="lin" valueType="num">
                                      <p:cBhvr additive="base">
                                        <p:cTn id="16" dur="500"/>
                                        <p:tgtEl>
                                          <p:spTgt spid="20484"/>
                                        </p:tgtEl>
                                        <p:attrNameLst>
                                          <p:attrName>ppt_y</p:attrName>
                                        </p:attrNameLst>
                                      </p:cBhvr>
                                      <p:tavLst>
                                        <p:tav tm="0">
                                          <p:val>
                                            <p:strVal val="ppt_y"/>
                                          </p:val>
                                        </p:tav>
                                        <p:tav tm="100000">
                                          <p:val>
                                            <p:strVal val="1+ppt_h/2"/>
                                          </p:val>
                                        </p:tav>
                                      </p:tavLst>
                                    </p:anim>
                                    <p:set>
                                      <p:cBhvr>
                                        <p:cTn id="17" dur="1" fill="hold">
                                          <p:stCondLst>
                                            <p:cond delay="499"/>
                                          </p:stCondLst>
                                        </p:cTn>
                                        <p:tgtEl>
                                          <p:spTgt spid="204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4"/>
          <p:cNvSpPr txBox="1"/>
          <p:nvPr/>
        </p:nvSpPr>
        <p:spPr>
          <a:xfrm>
            <a:off x="18256" y="105919"/>
            <a:ext cx="9144000" cy="677108"/>
          </a:xfrm>
          <a:prstGeom prst="rect">
            <a:avLst/>
          </a:prstGeom>
          <a:noFill/>
        </p:spPr>
        <p:txBody>
          <a:bodyPr wrap="square" rtlCol="0">
            <a:spAutoFit/>
          </a:bodyPr>
          <a:lstStyle/>
          <a:p>
            <a:pPr algn="ctr" defTabSz="457200"/>
            <a:r>
              <a:rPr lang="en-US" sz="1900" b="1" dirty="0">
                <a:solidFill>
                  <a:prstClr val="white"/>
                </a:solidFill>
              </a:rPr>
              <a:t>Active or passive exposure to tobacco smoking and allergic rhinitis, allergic dermatitis and food allergy in adults &amp; children: A systematic Review and Meta-Analysis</a:t>
            </a:r>
            <a:endParaRPr lang="fr-FR" sz="1900" b="1" dirty="0">
              <a:solidFill>
                <a:prstClr val="white"/>
              </a:solidFill>
            </a:endParaRPr>
          </a:p>
        </p:txBody>
      </p:sp>
      <p:sp>
        <p:nvSpPr>
          <p:cNvPr id="8" name="Rectangle 7"/>
          <p:cNvSpPr/>
          <p:nvPr/>
        </p:nvSpPr>
        <p:spPr>
          <a:xfrm>
            <a:off x="18256" y="2112821"/>
            <a:ext cx="9036496" cy="3647143"/>
          </a:xfrm>
          <a:prstGeom prst="rect">
            <a:avLst/>
          </a:prstGeom>
          <a:solidFill>
            <a:schemeClr val="tx1"/>
          </a:solidFill>
        </p:spPr>
        <p:txBody>
          <a:bodyPr wrap="square" lIns="91430" tIns="45715" rIns="91430" bIns="45715">
            <a:spAutoFit/>
          </a:bodyPr>
          <a:lstStyle/>
          <a:p>
            <a:pPr defTabSz="457200">
              <a:spcBef>
                <a:spcPts val="600"/>
              </a:spcBef>
            </a:pPr>
            <a:r>
              <a:rPr lang="en-GB" b="1" dirty="0">
                <a:solidFill>
                  <a:prstClr val="black"/>
                </a:solidFill>
              </a:rPr>
              <a:t>BACKGROUND:</a:t>
            </a:r>
            <a:r>
              <a:rPr lang="fr-FR" dirty="0">
                <a:solidFill>
                  <a:prstClr val="black"/>
                </a:solidFill>
              </a:rPr>
              <a:t> </a:t>
            </a:r>
          </a:p>
          <a:p>
            <a:pPr defTabSz="457200">
              <a:spcBef>
                <a:spcPts val="600"/>
              </a:spcBef>
            </a:pPr>
            <a:r>
              <a:rPr lang="en-GB" dirty="0">
                <a:solidFill>
                  <a:prstClr val="black"/>
                </a:solidFill>
              </a:rPr>
              <a:t>Systematically review on the association between sinusitis and second hand smoke (SHS) exposure.</a:t>
            </a:r>
            <a:endParaRPr lang="fr-FR" dirty="0">
              <a:solidFill>
                <a:prstClr val="black"/>
              </a:solidFill>
            </a:endParaRPr>
          </a:p>
          <a:p>
            <a:pPr defTabSz="457200">
              <a:spcBef>
                <a:spcPts val="600"/>
              </a:spcBef>
            </a:pPr>
            <a:r>
              <a:rPr lang="en-GB" b="1" dirty="0">
                <a:solidFill>
                  <a:prstClr val="black"/>
                </a:solidFill>
              </a:rPr>
              <a:t>RESULTS:</a:t>
            </a:r>
            <a:endParaRPr lang="fr-FR" dirty="0">
              <a:solidFill>
                <a:prstClr val="black"/>
              </a:solidFill>
            </a:endParaRPr>
          </a:p>
          <a:p>
            <a:pPr defTabSz="457200">
              <a:spcBef>
                <a:spcPts val="600"/>
              </a:spcBef>
            </a:pPr>
            <a:r>
              <a:rPr lang="en-GB" dirty="0">
                <a:solidFill>
                  <a:prstClr val="black"/>
                </a:solidFill>
              </a:rPr>
              <a:t>The initial search yielded 116 abstracts, of which 19 articles were included. Thirteen (68.4%) of the 19 articles showed a statistically significant association between sinusitis and SHS. Seven (36.8%) studies specifically evaluated chronic rhino sinusitis (CRS) with 5 (71.4%) CRS studies demonstrating a significant association between CRS and SHS. Seventeen articles were case-control studies (Level 3b). For characterizing sinusitis, 6 (31.6%) studies included computed tomography (CT) or endoscopy in the diagnostic criteria, with 5 of these studies following rhino sinusitis taskforce guidelines. For determining presence of SHS, all studies used questionnaires and 2 (10.5%) studies also reported serum or urine cotinine levels.</a:t>
            </a:r>
            <a:endParaRPr lang="fr-FR" dirty="0">
              <a:solidFill>
                <a:prstClr val="black"/>
              </a:solidFill>
            </a:endParaRPr>
          </a:p>
        </p:txBody>
      </p:sp>
      <p:sp>
        <p:nvSpPr>
          <p:cNvPr id="9" name="Rectangle 8"/>
          <p:cNvSpPr/>
          <p:nvPr/>
        </p:nvSpPr>
        <p:spPr>
          <a:xfrm>
            <a:off x="0" y="2864366"/>
            <a:ext cx="9144000" cy="3139311"/>
          </a:xfrm>
          <a:prstGeom prst="rect">
            <a:avLst/>
          </a:prstGeom>
          <a:solidFill>
            <a:srgbClr val="002060"/>
          </a:solidFill>
        </p:spPr>
        <p:txBody>
          <a:bodyPr wrap="square" lIns="91430" tIns="45715" rIns="91430" bIns="45715">
            <a:spAutoFit/>
          </a:bodyPr>
          <a:lstStyle/>
          <a:p>
            <a:pPr defTabSz="457200"/>
            <a:r>
              <a:rPr lang="en-US" b="1" u="sng" dirty="0">
                <a:solidFill>
                  <a:srgbClr val="FFFFFF"/>
                </a:solidFill>
                <a:latin typeface="Arial" panose="020B0604020202020204" pitchFamily="34" charset="0"/>
                <a:cs typeface="Arial" panose="020B0604020202020204" pitchFamily="34" charset="0"/>
              </a:rPr>
              <a:t>Conclusions:</a:t>
            </a:r>
          </a:p>
          <a:p>
            <a:pPr defTabSz="457200"/>
            <a:endParaRPr lang="en-US" b="1" u="sng" dirty="0">
              <a:solidFill>
                <a:srgbClr val="FFFFFF"/>
              </a:solidFill>
              <a:latin typeface="Arial" panose="020B0604020202020204" pitchFamily="34" charset="0"/>
              <a:cs typeface="Arial" panose="020B0604020202020204" pitchFamily="34" charset="0"/>
            </a:endParaRPr>
          </a:p>
          <a:p>
            <a:pPr marL="285750" indent="-285750" defTabSz="457200">
              <a:buFont typeface="Arial"/>
              <a:buChar char="•"/>
            </a:pPr>
            <a:r>
              <a:rPr lang="en-US" b="1" dirty="0">
                <a:solidFill>
                  <a:srgbClr val="FFFFFF"/>
                </a:solidFill>
                <a:latin typeface="Arial" panose="020B0604020202020204" pitchFamily="34" charset="0"/>
                <a:cs typeface="Arial" panose="020B0604020202020204" pitchFamily="34" charset="0"/>
              </a:rPr>
              <a:t>Very modest associations between smoking and some allergic diseases among adults. </a:t>
            </a:r>
          </a:p>
          <a:p>
            <a:pPr defTabSz="457200"/>
            <a:endParaRPr lang="en-US" b="1" dirty="0">
              <a:solidFill>
                <a:srgbClr val="FFFFFF"/>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b="1" dirty="0">
                <a:solidFill>
                  <a:srgbClr val="FFFFFF"/>
                </a:solidFill>
                <a:latin typeface="Arial" panose="020B0604020202020204" pitchFamily="34" charset="0"/>
                <a:cs typeface="Arial" panose="020B0604020202020204" pitchFamily="34" charset="0"/>
              </a:rPr>
              <a:t>Among children and adolescents, both active and passive exposure to SHS were associated with a modest increased risk for allergic diseases, and passive smoking was associated with an increased risk for food allergy. </a:t>
            </a:r>
          </a:p>
          <a:p>
            <a:pPr defTabSz="457200"/>
            <a:endParaRPr lang="en-US" b="1" dirty="0">
              <a:solidFill>
                <a:srgbClr val="FFFFFF"/>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b="1" dirty="0">
                <a:solidFill>
                  <a:srgbClr val="FFFFFF"/>
                </a:solidFill>
                <a:latin typeface="Arial" panose="020B0604020202020204" pitchFamily="34" charset="0"/>
                <a:cs typeface="Arial" panose="020B0604020202020204" pitchFamily="34" charset="0"/>
              </a:rPr>
              <a:t>Additional studies with detailed measurement of exposure and better case definition are needed to further explore the role of smoking in allergic diseases.</a:t>
            </a:r>
            <a:endParaRPr lang="fr-FR" b="1" dirty="0">
              <a:solidFill>
                <a:srgbClr val="FFFFFF"/>
              </a:solidFill>
              <a:latin typeface="Arial" panose="020B0604020202020204" pitchFamily="34" charset="0"/>
              <a:cs typeface="Arial" panose="020B0604020202020204" pitchFamily="34" charset="0"/>
            </a:endParaRP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 y="942891"/>
            <a:ext cx="9036496" cy="1128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027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1986"/>
                                        </p:tgtEl>
                                        <p:attrNameLst>
                                          <p:attrName>ppt_x</p:attrName>
                                        </p:attrNameLst>
                                      </p:cBhvr>
                                      <p:tavLst>
                                        <p:tav tm="0">
                                          <p:val>
                                            <p:strVal val="ppt_x"/>
                                          </p:val>
                                        </p:tav>
                                        <p:tav tm="100000">
                                          <p:val>
                                            <p:strVal val="ppt_x"/>
                                          </p:val>
                                        </p:tav>
                                      </p:tavLst>
                                    </p:anim>
                                    <p:anim calcmode="lin" valueType="num">
                                      <p:cBhvr additive="base">
                                        <p:cTn id="7" dur="500"/>
                                        <p:tgtEl>
                                          <p:spTgt spid="41986"/>
                                        </p:tgtEl>
                                        <p:attrNameLst>
                                          <p:attrName>ppt_y</p:attrName>
                                        </p:attrNameLst>
                                      </p:cBhvr>
                                      <p:tavLst>
                                        <p:tav tm="0">
                                          <p:val>
                                            <p:strVal val="ppt_y"/>
                                          </p:val>
                                        </p:tav>
                                        <p:tav tm="100000">
                                          <p:val>
                                            <p:strVal val="1+ppt_h/2"/>
                                          </p:val>
                                        </p:tav>
                                      </p:tavLst>
                                    </p:anim>
                                    <p:set>
                                      <p:cBhvr>
                                        <p:cTn id="8" dur="1" fill="hold">
                                          <p:stCondLst>
                                            <p:cond delay="499"/>
                                          </p:stCondLst>
                                        </p:cTn>
                                        <p:tgtEl>
                                          <p:spTgt spid="41986"/>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ppt_x"/>
                                          </p:val>
                                        </p:tav>
                                      </p:tavLst>
                                    </p:anim>
                                    <p:anim calcmode="lin" valueType="num">
                                      <p:cBhvr additive="base">
                                        <p:cTn id="11" dur="500"/>
                                        <p:tgtEl>
                                          <p:spTgt spid="8"/>
                                        </p:tgtEl>
                                        <p:attrNameLst>
                                          <p:attrName>ppt_y</p:attrName>
                                        </p:attrNameLst>
                                      </p:cBhvr>
                                      <p:tavLst>
                                        <p:tav tm="0">
                                          <p:val>
                                            <p:strVal val="ppt_y"/>
                                          </p:val>
                                        </p:tav>
                                        <p:tav tm="100000">
                                          <p:val>
                                            <p:strVal val="1+ppt_h/2"/>
                                          </p:val>
                                        </p:tav>
                                      </p:tavLst>
                                    </p:anim>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67544" y="980728"/>
            <a:ext cx="8280920" cy="5418918"/>
          </a:xfrm>
          <a:prstGeom prst="rect">
            <a:avLst/>
          </a:prstGeom>
        </p:spPr>
      </p:pic>
      <p:sp>
        <p:nvSpPr>
          <p:cNvPr id="5" name="ZoneTexte 4"/>
          <p:cNvSpPr txBox="1"/>
          <p:nvPr/>
        </p:nvSpPr>
        <p:spPr>
          <a:xfrm>
            <a:off x="2843808" y="260648"/>
            <a:ext cx="3600400" cy="523220"/>
          </a:xfrm>
          <a:prstGeom prst="rect">
            <a:avLst/>
          </a:prstGeom>
          <a:noFill/>
        </p:spPr>
        <p:txBody>
          <a:bodyPr wrap="square" rtlCol="0">
            <a:spAutoFit/>
          </a:bodyPr>
          <a:lstStyle/>
          <a:p>
            <a:pPr defTabSz="457200"/>
            <a:r>
              <a:rPr lang="fr-FR" sz="2800" b="1" dirty="0">
                <a:solidFill>
                  <a:prstClr val="white"/>
                </a:solidFill>
              </a:rPr>
              <a:t>Trabant, East Germany</a:t>
            </a:r>
          </a:p>
        </p:txBody>
      </p:sp>
      <p:sp>
        <p:nvSpPr>
          <p:cNvPr id="6" name="TextBox 5"/>
          <p:cNvSpPr txBox="1"/>
          <p:nvPr/>
        </p:nvSpPr>
        <p:spPr>
          <a:xfrm>
            <a:off x="7148945" y="6177303"/>
            <a:ext cx="1593533" cy="276999"/>
          </a:xfrm>
          <a:prstGeom prst="rect">
            <a:avLst/>
          </a:prstGeom>
          <a:solidFill>
            <a:schemeClr val="bg1"/>
          </a:solidFill>
        </p:spPr>
        <p:txBody>
          <a:bodyPr wrap="square" rtlCol="0">
            <a:spAutoFit/>
          </a:bodyPr>
          <a:lstStyle/>
          <a:p>
            <a:pPr defTabSz="457200"/>
            <a:r>
              <a:rPr lang="en-US" sz="1200" dirty="0">
                <a:solidFill>
                  <a:prstClr val="white"/>
                </a:solidFill>
              </a:rPr>
              <a:t>SALEV.FEX.16.07.0165</a:t>
            </a:r>
          </a:p>
        </p:txBody>
      </p:sp>
    </p:spTree>
    <p:extLst>
      <p:ext uri="{BB962C8B-B14F-4D97-AF65-F5344CB8AC3E}">
        <p14:creationId xmlns:p14="http://schemas.microsoft.com/office/powerpoint/2010/main" val="335079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72389" y="1484784"/>
            <a:ext cx="4328601" cy="3046978"/>
          </a:xfrm>
          <a:prstGeom prst="rect">
            <a:avLst/>
          </a:prstGeom>
          <a:noFill/>
        </p:spPr>
        <p:txBody>
          <a:bodyPr wrap="none" lIns="91430" tIns="45715" rIns="91430" bIns="45715" rtlCol="0">
            <a:spAutoFit/>
          </a:bodyPr>
          <a:lstStyle/>
          <a:p>
            <a:pPr marL="514350" indent="-514350" algn="ctr" defTabSz="457200">
              <a:lnSpc>
                <a:spcPct val="150000"/>
              </a:lnSpc>
              <a:buFont typeface="+mj-lt"/>
              <a:buAutoNum type="arabicPeriod" startAt="2"/>
            </a:pPr>
            <a:r>
              <a:rPr lang="en-GB" sz="3200" b="1" dirty="0">
                <a:solidFill>
                  <a:srgbClr val="FFFF00"/>
                </a:solidFill>
              </a:rPr>
              <a:t>Severity of rhinitis</a:t>
            </a:r>
          </a:p>
          <a:p>
            <a:pPr marL="514350" indent="-514350" algn="ctr" defTabSz="457200">
              <a:lnSpc>
                <a:spcPct val="150000"/>
              </a:lnSpc>
              <a:buFont typeface="Arial" panose="020B0604020202020204" pitchFamily="34" charset="0"/>
              <a:buChar char="•"/>
            </a:pPr>
            <a:r>
              <a:rPr lang="en-GB" sz="3200" b="1" dirty="0">
                <a:solidFill>
                  <a:prstClr val="white"/>
                </a:solidFill>
              </a:rPr>
              <a:t>Outdoor air pollution</a:t>
            </a:r>
          </a:p>
          <a:p>
            <a:pPr marL="514350" indent="-514350" algn="ctr" defTabSz="457200">
              <a:lnSpc>
                <a:spcPct val="150000"/>
              </a:lnSpc>
              <a:buFont typeface="Arial" panose="020B0604020202020204" pitchFamily="34" charset="0"/>
              <a:buChar char="•"/>
            </a:pPr>
            <a:r>
              <a:rPr lang="en-GB" sz="3200" b="1" dirty="0">
                <a:solidFill>
                  <a:srgbClr val="C0C0C0"/>
                </a:solidFill>
              </a:rPr>
              <a:t>Indoor air pollution</a:t>
            </a:r>
          </a:p>
          <a:p>
            <a:pPr marL="514350" indent="-514350" algn="ctr" defTabSz="457200">
              <a:lnSpc>
                <a:spcPct val="150000"/>
              </a:lnSpc>
              <a:buFont typeface="Arial" panose="020B0604020202020204" pitchFamily="34" charset="0"/>
              <a:buChar char="•"/>
            </a:pPr>
            <a:r>
              <a:rPr lang="en-GB" sz="3200" b="1" dirty="0">
                <a:solidFill>
                  <a:srgbClr val="C0C0C0"/>
                </a:solidFill>
              </a:rPr>
              <a:t>Tobacco smoking</a:t>
            </a:r>
          </a:p>
        </p:txBody>
      </p:sp>
      <p:sp>
        <p:nvSpPr>
          <p:cNvPr id="3" name="ZoneTexte 1"/>
          <p:cNvSpPr txBox="1"/>
          <p:nvPr/>
        </p:nvSpPr>
        <p:spPr>
          <a:xfrm>
            <a:off x="0" y="278178"/>
            <a:ext cx="9144000" cy="584765"/>
          </a:xfrm>
          <a:prstGeom prst="rect">
            <a:avLst/>
          </a:prstGeom>
          <a:noFill/>
        </p:spPr>
        <p:txBody>
          <a:bodyPr wrap="square" lIns="91430" tIns="45715" rIns="91430" bIns="45715" rtlCol="0">
            <a:spAutoFit/>
          </a:bodyPr>
          <a:lstStyle/>
          <a:p>
            <a:pPr algn="ctr" defTabSz="457200"/>
            <a:r>
              <a:rPr lang="en-GB" sz="3200" b="1" dirty="0">
                <a:solidFill>
                  <a:prstClr val="white"/>
                </a:solidFill>
              </a:rPr>
              <a:t>The role of air pollution in the severity of rhinitis</a:t>
            </a:r>
          </a:p>
        </p:txBody>
      </p:sp>
    </p:spTree>
    <p:extLst>
      <p:ext uri="{BB962C8B-B14F-4D97-AF65-F5344CB8AC3E}">
        <p14:creationId xmlns:p14="http://schemas.microsoft.com/office/powerpoint/2010/main" val="2837324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103746" y="1412776"/>
            <a:ext cx="8932750" cy="3816424"/>
            <a:chOff x="163454" y="1387784"/>
            <a:chExt cx="8791818" cy="3720322"/>
          </a:xfrm>
        </p:grpSpPr>
        <p:pic>
          <p:nvPicPr>
            <p:cNvPr id="2" name="Image 1"/>
            <p:cNvPicPr>
              <a:picLocks noChangeAspect="1"/>
            </p:cNvPicPr>
            <p:nvPr/>
          </p:nvPicPr>
          <p:blipFill rotWithShape="1">
            <a:blip r:embed="rId2"/>
            <a:srcRect t="27680" b="10482"/>
            <a:stretch/>
          </p:blipFill>
          <p:spPr>
            <a:xfrm>
              <a:off x="163454" y="1387784"/>
              <a:ext cx="8791818" cy="3715608"/>
            </a:xfrm>
            <a:prstGeom prst="rect">
              <a:avLst/>
            </a:prstGeom>
          </p:spPr>
        </p:pic>
        <p:sp>
          <p:nvSpPr>
            <p:cNvPr id="5" name="Rectangle 4"/>
            <p:cNvSpPr/>
            <p:nvPr/>
          </p:nvSpPr>
          <p:spPr>
            <a:xfrm>
              <a:off x="4195902" y="4844168"/>
              <a:ext cx="4680520" cy="263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grpSp>
      <p:sp>
        <p:nvSpPr>
          <p:cNvPr id="4" name="Rectangle 3"/>
          <p:cNvSpPr/>
          <p:nvPr/>
        </p:nvSpPr>
        <p:spPr>
          <a:xfrm>
            <a:off x="-9358" y="2492896"/>
            <a:ext cx="9153357" cy="1477317"/>
          </a:xfrm>
          <a:prstGeom prst="rect">
            <a:avLst/>
          </a:prstGeom>
          <a:solidFill>
            <a:srgbClr val="002060"/>
          </a:solidFill>
        </p:spPr>
        <p:txBody>
          <a:bodyPr wrap="square" lIns="91430" tIns="45715" rIns="91430" bIns="45715">
            <a:spAutoFit/>
          </a:bodyPr>
          <a:lstStyle/>
          <a:p>
            <a:pPr marL="285750" indent="-285750" defTabSz="457200">
              <a:buFont typeface="Arial" panose="020B0604020202020204" pitchFamily="34" charset="0"/>
              <a:buChar char="•"/>
            </a:pPr>
            <a:r>
              <a:rPr lang="en-US" b="1" dirty="0">
                <a:solidFill>
                  <a:srgbClr val="FFFFFF"/>
                </a:solidFill>
                <a:latin typeface="Arial" panose="020B0604020202020204" pitchFamily="34" charset="0"/>
                <a:cs typeface="Arial" panose="020B0604020202020204" pitchFamily="34" charset="0"/>
              </a:rPr>
              <a:t>This study suggests that air pollution worsens allergic rhinitis symptoms, leading to substantial increase in consultations. </a:t>
            </a:r>
          </a:p>
          <a:p>
            <a:pPr defTabSz="457200"/>
            <a:endParaRPr lang="en-US" b="1" dirty="0">
              <a:solidFill>
                <a:srgbClr val="FFFFFF"/>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b="1" dirty="0">
                <a:solidFill>
                  <a:srgbClr val="FFFFFF"/>
                </a:solidFill>
                <a:latin typeface="Arial" panose="020B0604020202020204" pitchFamily="34" charset="0"/>
                <a:cs typeface="Arial" panose="020B0604020202020204" pitchFamily="34" charset="0"/>
              </a:rPr>
              <a:t>SO(2) and O(3) seem particularly responsible, and both seem to contribute independently. </a:t>
            </a:r>
          </a:p>
        </p:txBody>
      </p:sp>
      <p:sp>
        <p:nvSpPr>
          <p:cNvPr id="12" name="ZoneTexte 4"/>
          <p:cNvSpPr txBox="1"/>
          <p:nvPr/>
        </p:nvSpPr>
        <p:spPr>
          <a:xfrm>
            <a:off x="0" y="-27384"/>
            <a:ext cx="9144000" cy="892552"/>
          </a:xfrm>
          <a:prstGeom prst="rect">
            <a:avLst/>
          </a:prstGeom>
          <a:noFill/>
        </p:spPr>
        <p:txBody>
          <a:bodyPr wrap="square" rtlCol="0">
            <a:spAutoFit/>
          </a:bodyPr>
          <a:lstStyle/>
          <a:p>
            <a:pPr algn="ctr" defTabSz="457200"/>
            <a:r>
              <a:rPr lang="en-US" sz="2600" b="1" dirty="0">
                <a:solidFill>
                  <a:prstClr val="white"/>
                </a:solidFill>
              </a:rPr>
              <a:t>Association between air pollution and daily consultations with general practitioners for allergic rhinitis in London, UK</a:t>
            </a:r>
            <a:endParaRPr lang="fr-FR" sz="2600" b="1" dirty="0">
              <a:solidFill>
                <a:prstClr val="white"/>
              </a:solidFill>
            </a:endParaRPr>
          </a:p>
        </p:txBody>
      </p:sp>
      <p:sp>
        <p:nvSpPr>
          <p:cNvPr id="13" name="TextBox 12"/>
          <p:cNvSpPr txBox="1"/>
          <p:nvPr/>
        </p:nvSpPr>
        <p:spPr>
          <a:xfrm>
            <a:off x="1" y="6597352"/>
            <a:ext cx="9180512" cy="261610"/>
          </a:xfrm>
          <a:prstGeom prst="rect">
            <a:avLst/>
          </a:prstGeom>
          <a:noFill/>
        </p:spPr>
        <p:txBody>
          <a:bodyPr wrap="square" rtlCol="0">
            <a:spAutoFit/>
          </a:bodyPr>
          <a:lstStyle/>
          <a:p>
            <a:pPr algn="ctr" defTabSz="457200"/>
            <a:r>
              <a:rPr lang="en-US" sz="1100" dirty="0" err="1">
                <a:solidFill>
                  <a:prstClr val="white"/>
                </a:solidFill>
              </a:rPr>
              <a:t>Hajat</a:t>
            </a:r>
            <a:r>
              <a:rPr lang="en-US" sz="1100" dirty="0">
                <a:solidFill>
                  <a:prstClr val="white"/>
                </a:solidFill>
              </a:rPr>
              <a:t> S / Haines A / Atkinson RW / et al: Am J </a:t>
            </a:r>
            <a:r>
              <a:rPr lang="en-US" sz="1100" dirty="0" err="1">
                <a:solidFill>
                  <a:prstClr val="white"/>
                </a:solidFill>
              </a:rPr>
              <a:t>Epidemiol</a:t>
            </a:r>
            <a:r>
              <a:rPr lang="en-US" sz="1100" dirty="0">
                <a:solidFill>
                  <a:prstClr val="white"/>
                </a:solidFill>
              </a:rPr>
              <a:t> 2001 Apr 1;153(7):704-14</a:t>
            </a:r>
          </a:p>
        </p:txBody>
      </p:sp>
      <p:pic>
        <p:nvPicPr>
          <p:cNvPr id="14" name="Image 7"/>
          <p:cNvPicPr>
            <a:picLocks noChangeAspect="1"/>
          </p:cNvPicPr>
          <p:nvPr/>
        </p:nvPicPr>
        <p:blipFill>
          <a:blip r:embed="rId3"/>
          <a:stretch>
            <a:fillRect/>
          </a:stretch>
        </p:blipFill>
        <p:spPr>
          <a:xfrm>
            <a:off x="1115616" y="1052736"/>
            <a:ext cx="6768752" cy="5431312"/>
          </a:xfrm>
          <a:prstGeom prst="rect">
            <a:avLst/>
          </a:prstGeom>
          <a:ln w="12700">
            <a:solidFill>
              <a:schemeClr val="bg2"/>
            </a:solidFill>
          </a:ln>
        </p:spPr>
      </p:pic>
      <p:pic>
        <p:nvPicPr>
          <p:cNvPr id="15" name="Image 8"/>
          <p:cNvPicPr>
            <a:picLocks noChangeAspect="1"/>
          </p:cNvPicPr>
          <p:nvPr/>
        </p:nvPicPr>
        <p:blipFill>
          <a:blip r:embed="rId4"/>
          <a:stretch>
            <a:fillRect/>
          </a:stretch>
        </p:blipFill>
        <p:spPr>
          <a:xfrm>
            <a:off x="179512" y="980728"/>
            <a:ext cx="8813166" cy="5648496"/>
          </a:xfrm>
          <a:prstGeom prst="rect">
            <a:avLst/>
          </a:prstGeom>
          <a:ln>
            <a:solidFill>
              <a:schemeClr val="bg2"/>
            </a:solidFill>
          </a:ln>
        </p:spPr>
      </p:pic>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462" y="908720"/>
            <a:ext cx="8657018" cy="57686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 name="Image 10"/>
          <p:cNvPicPr>
            <a:picLocks noChangeAspect="1"/>
          </p:cNvPicPr>
          <p:nvPr/>
        </p:nvPicPr>
        <p:blipFill>
          <a:blip r:embed="rId6"/>
          <a:stretch>
            <a:fillRect/>
          </a:stretch>
        </p:blipFill>
        <p:spPr>
          <a:xfrm>
            <a:off x="1691680" y="1124744"/>
            <a:ext cx="6408712" cy="5396810"/>
          </a:xfrm>
          <a:prstGeom prst="rect">
            <a:avLst/>
          </a:prstGeom>
        </p:spPr>
      </p:pic>
    </p:spTree>
    <p:extLst>
      <p:ext uri="{BB962C8B-B14F-4D97-AF65-F5344CB8AC3E}">
        <p14:creationId xmlns:p14="http://schemas.microsoft.com/office/powerpoint/2010/main" val="39823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500"/>
                            </p:stCondLst>
                            <p:childTnLst>
                              <p:par>
                                <p:cTn id="28" presetID="1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p:tgtEl>
                                          <p:spTgt spid="15"/>
                                        </p:tgtEl>
                                        <p:attrNameLst>
                                          <p:attrName>ppt_y</p:attrName>
                                        </p:attrNameLst>
                                      </p:cBhvr>
                                      <p:tavLst>
                                        <p:tav tm="0">
                                          <p:val>
                                            <p:strVal val="#ppt_y+#ppt_h*1.125000"/>
                                          </p:val>
                                        </p:tav>
                                        <p:tav tm="100000">
                                          <p:val>
                                            <p:strVal val="#ppt_y"/>
                                          </p:val>
                                        </p:tav>
                                      </p:tavLst>
                                    </p:anim>
                                    <p:animEffect transition="in" filter="wipe(up)">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par>
                          <p:cTn id="37" fill="hold">
                            <p:stCondLst>
                              <p:cond delay="500"/>
                            </p:stCondLst>
                            <p:childTnLst>
                              <p:par>
                                <p:cTn id="38" presetID="9"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dissolv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16"/>
                                        </p:tgtEl>
                                        <p:attrNameLst>
                                          <p:attrName>ppt_x</p:attrName>
                                        </p:attrNameLst>
                                      </p:cBhvr>
                                      <p:tavLst>
                                        <p:tav tm="0">
                                          <p:val>
                                            <p:strVal val="ppt_x"/>
                                          </p:val>
                                        </p:tav>
                                        <p:tav tm="100000">
                                          <p:val>
                                            <p:strVal val="ppt_x"/>
                                          </p:val>
                                        </p:tav>
                                      </p:tavLst>
                                    </p:anim>
                                    <p:anim calcmode="lin" valueType="num">
                                      <p:cBhvr additive="base">
                                        <p:cTn id="45" dur="500"/>
                                        <p:tgtEl>
                                          <p:spTgt spid="16"/>
                                        </p:tgtEl>
                                        <p:attrNameLst>
                                          <p:attrName>ppt_y</p:attrName>
                                        </p:attrNameLst>
                                      </p:cBhvr>
                                      <p:tavLst>
                                        <p:tav tm="0">
                                          <p:val>
                                            <p:strVal val="ppt_y"/>
                                          </p:val>
                                        </p:tav>
                                        <p:tav tm="100000">
                                          <p:val>
                                            <p:strVal val="1+ppt_h/2"/>
                                          </p:val>
                                        </p:tav>
                                      </p:tavLst>
                                    </p:anim>
                                    <p:set>
                                      <p:cBhvr>
                                        <p:cTn id="46" dur="1" fill="hold">
                                          <p:stCondLst>
                                            <p:cond delay="499"/>
                                          </p:stCondLst>
                                        </p:cTn>
                                        <p:tgtEl>
                                          <p:spTgt spid="16"/>
                                        </p:tgtEl>
                                        <p:attrNameLst>
                                          <p:attrName>style.visibility</p:attrName>
                                        </p:attrNameLst>
                                      </p:cBhvr>
                                      <p:to>
                                        <p:strVal val="hidden"/>
                                      </p:to>
                                    </p:set>
                                  </p:childTnLst>
                                </p:cTn>
                              </p:par>
                            </p:childTnLst>
                          </p:cTn>
                        </p:par>
                        <p:par>
                          <p:cTn id="47" fill="hold">
                            <p:stCondLst>
                              <p:cond delay="500"/>
                            </p:stCondLst>
                            <p:childTnLst>
                              <p:par>
                                <p:cTn id="48" presetID="9"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dissolv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a:srcRect t="17636" b="15662"/>
          <a:stretch/>
        </p:blipFill>
        <p:spPr>
          <a:xfrm>
            <a:off x="79625" y="1268760"/>
            <a:ext cx="8956871" cy="4464496"/>
          </a:xfrm>
          <a:prstGeom prst="rect">
            <a:avLst/>
          </a:prstGeom>
        </p:spPr>
      </p:pic>
      <p:sp>
        <p:nvSpPr>
          <p:cNvPr id="4" name="ZoneTexte 4"/>
          <p:cNvSpPr txBox="1"/>
          <p:nvPr/>
        </p:nvSpPr>
        <p:spPr>
          <a:xfrm>
            <a:off x="0" y="-27384"/>
            <a:ext cx="9144000" cy="892552"/>
          </a:xfrm>
          <a:prstGeom prst="rect">
            <a:avLst/>
          </a:prstGeom>
          <a:noFill/>
        </p:spPr>
        <p:txBody>
          <a:bodyPr wrap="square" rtlCol="0">
            <a:spAutoFit/>
          </a:bodyPr>
          <a:lstStyle/>
          <a:p>
            <a:pPr algn="ctr" defTabSz="457200"/>
            <a:r>
              <a:rPr lang="en-US" sz="2600" b="1" dirty="0">
                <a:solidFill>
                  <a:prstClr val="white"/>
                </a:solidFill>
              </a:rPr>
              <a:t>Air pollutants enhance rhino conjunctivitis symptoms in pollen-allergic individuals</a:t>
            </a:r>
            <a:endParaRPr lang="fr-FR" sz="2600" b="1" dirty="0">
              <a:solidFill>
                <a:prstClr val="white"/>
              </a:solidFill>
            </a:endParaRPr>
          </a:p>
        </p:txBody>
      </p:sp>
      <p:sp>
        <p:nvSpPr>
          <p:cNvPr id="5" name="TextBox 4"/>
          <p:cNvSpPr txBox="1"/>
          <p:nvPr/>
        </p:nvSpPr>
        <p:spPr>
          <a:xfrm>
            <a:off x="1" y="6597352"/>
            <a:ext cx="9180512" cy="261610"/>
          </a:xfrm>
          <a:prstGeom prst="rect">
            <a:avLst/>
          </a:prstGeom>
          <a:noFill/>
        </p:spPr>
        <p:txBody>
          <a:bodyPr wrap="square" rtlCol="0">
            <a:spAutoFit/>
          </a:bodyPr>
          <a:lstStyle/>
          <a:p>
            <a:pPr algn="ctr" defTabSz="457200"/>
            <a:r>
              <a:rPr lang="en-US" sz="1100" dirty="0" err="1">
                <a:solidFill>
                  <a:prstClr val="white"/>
                </a:solidFill>
              </a:rPr>
              <a:t>Riediker</a:t>
            </a:r>
            <a:r>
              <a:rPr lang="en-US" sz="1100" dirty="0">
                <a:solidFill>
                  <a:prstClr val="white"/>
                </a:solidFill>
              </a:rPr>
              <a:t> M / </a:t>
            </a:r>
            <a:r>
              <a:rPr lang="en-US" sz="1100" dirty="0" err="1">
                <a:solidFill>
                  <a:prstClr val="white"/>
                </a:solidFill>
              </a:rPr>
              <a:t>Monn</a:t>
            </a:r>
            <a:r>
              <a:rPr lang="en-US" sz="1100" dirty="0">
                <a:solidFill>
                  <a:prstClr val="white"/>
                </a:solidFill>
              </a:rPr>
              <a:t> C / </a:t>
            </a:r>
            <a:r>
              <a:rPr lang="en-US" sz="1100" dirty="0" err="1">
                <a:solidFill>
                  <a:prstClr val="white"/>
                </a:solidFill>
              </a:rPr>
              <a:t>Koller</a:t>
            </a:r>
            <a:r>
              <a:rPr lang="en-US" sz="1100" dirty="0">
                <a:solidFill>
                  <a:prstClr val="white"/>
                </a:solidFill>
              </a:rPr>
              <a:t> T / et al: Ann Allergy Asthma </a:t>
            </a:r>
            <a:r>
              <a:rPr lang="en-US" sz="1100" dirty="0" err="1">
                <a:solidFill>
                  <a:prstClr val="white"/>
                </a:solidFill>
              </a:rPr>
              <a:t>Immunol</a:t>
            </a:r>
            <a:r>
              <a:rPr lang="en-US" sz="1100" dirty="0">
                <a:solidFill>
                  <a:prstClr val="white"/>
                </a:solidFill>
              </a:rPr>
              <a:t> 2001 Oct;87(4):311-8</a:t>
            </a:r>
          </a:p>
        </p:txBody>
      </p:sp>
      <p:sp>
        <p:nvSpPr>
          <p:cNvPr id="6" name="Rectangle 5"/>
          <p:cNvSpPr/>
          <p:nvPr/>
        </p:nvSpPr>
        <p:spPr>
          <a:xfrm>
            <a:off x="-8275" y="2204864"/>
            <a:ext cx="9152275" cy="2585313"/>
          </a:xfrm>
          <a:prstGeom prst="rect">
            <a:avLst/>
          </a:prstGeom>
          <a:solidFill>
            <a:schemeClr val="bg2"/>
          </a:solidFill>
        </p:spPr>
        <p:txBody>
          <a:bodyPr wrap="square" lIns="91430" tIns="45715" rIns="91430" bIns="45715">
            <a:spAutoFit/>
          </a:bodyPr>
          <a:lstStyle/>
          <a:p>
            <a:pPr defTabSz="457200"/>
            <a:r>
              <a:rPr lang="en-US" b="1" u="sng" dirty="0">
                <a:solidFill>
                  <a:srgbClr val="FFFFFF"/>
                </a:solidFill>
                <a:latin typeface="Arial" panose="020B0604020202020204" pitchFamily="34" charset="0"/>
                <a:cs typeface="Arial" panose="020B0604020202020204" pitchFamily="34" charset="0"/>
              </a:rPr>
              <a:t>Conclusions:</a:t>
            </a:r>
          </a:p>
          <a:p>
            <a:pPr defTabSz="457200"/>
            <a:endParaRPr lang="en-US" b="1" dirty="0">
              <a:solidFill>
                <a:srgbClr val="FFFFFF"/>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b="1" dirty="0">
                <a:solidFill>
                  <a:srgbClr val="FFFFFF"/>
                </a:solidFill>
                <a:latin typeface="Arial" panose="020B0604020202020204" pitchFamily="34" charset="0"/>
                <a:cs typeface="Arial" panose="020B0604020202020204" pitchFamily="34" charset="0"/>
              </a:rPr>
              <a:t>Symptoms were related to moderate level of pollutants, suggesting that rhino-conjunctival tissue is very sensitive to irritant stimuli during an ongoing allergic inflammation, and that susceptibility toward allergens might be increased in areas with increased levels of air pollutants. </a:t>
            </a:r>
          </a:p>
          <a:p>
            <a:pPr defTabSz="457200"/>
            <a:endParaRPr lang="en-US" b="1" dirty="0">
              <a:solidFill>
                <a:srgbClr val="FFFFFF"/>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b="1" dirty="0">
                <a:solidFill>
                  <a:srgbClr val="FFFFFF"/>
                </a:solidFill>
                <a:latin typeface="Arial" panose="020B0604020202020204" pitchFamily="34" charset="0"/>
                <a:cs typeface="Arial" panose="020B0604020202020204" pitchFamily="34" charset="0"/>
              </a:rPr>
              <a:t>Allergens measurements seem equally usable as pollen counts to investigate rhino conjunctivitis.</a:t>
            </a:r>
          </a:p>
        </p:txBody>
      </p:sp>
    </p:spTree>
    <p:extLst>
      <p:ext uri="{BB962C8B-B14F-4D97-AF65-F5344CB8AC3E}">
        <p14:creationId xmlns:p14="http://schemas.microsoft.com/office/powerpoint/2010/main" val="2326586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78178"/>
            <a:ext cx="9144000" cy="584776"/>
          </a:xfrm>
          <a:prstGeom prst="rect">
            <a:avLst/>
          </a:prstGeom>
          <a:noFill/>
        </p:spPr>
        <p:txBody>
          <a:bodyPr wrap="square" lIns="91430" tIns="45715" rIns="91430" bIns="45715" rtlCol="0">
            <a:spAutoFit/>
          </a:bodyPr>
          <a:lstStyle/>
          <a:p>
            <a:pPr algn="ctr" defTabSz="457200"/>
            <a:r>
              <a:rPr lang="en-US" sz="3200" b="1" dirty="0">
                <a:solidFill>
                  <a:prstClr val="white"/>
                </a:solidFill>
              </a:rPr>
              <a:t>The role of air pollution in the severity of rhinitis</a:t>
            </a:r>
          </a:p>
        </p:txBody>
      </p:sp>
      <p:sp>
        <p:nvSpPr>
          <p:cNvPr id="5" name="ZoneTexte 4"/>
          <p:cNvSpPr txBox="1"/>
          <p:nvPr/>
        </p:nvSpPr>
        <p:spPr>
          <a:xfrm>
            <a:off x="395536" y="1124744"/>
            <a:ext cx="8280920" cy="3724086"/>
          </a:xfrm>
          <a:prstGeom prst="rect">
            <a:avLst/>
          </a:prstGeom>
          <a:noFill/>
        </p:spPr>
        <p:txBody>
          <a:bodyPr wrap="square" lIns="91430" tIns="45715" rIns="91430" bIns="45715" rtlCol="0">
            <a:spAutoFit/>
          </a:bodyPr>
          <a:lstStyle/>
          <a:p>
            <a:pPr defTabSz="457200"/>
            <a:r>
              <a:rPr lang="en-US" sz="2800" b="1" dirty="0">
                <a:solidFill>
                  <a:srgbClr val="FFFF00"/>
                </a:solidFill>
              </a:rPr>
              <a:t>Search:  Role of air pollution in symptoms of rhinitis</a:t>
            </a:r>
          </a:p>
          <a:p>
            <a:pPr marL="800017" lvl="1" indent="-342865" defTabSz="457200">
              <a:buFont typeface="Arial"/>
              <a:buChar char="•"/>
            </a:pPr>
            <a:r>
              <a:rPr lang="en-US" sz="2400" b="1" dirty="0">
                <a:solidFill>
                  <a:prstClr val="white"/>
                </a:solidFill>
              </a:rPr>
              <a:t>Short term exposure</a:t>
            </a:r>
          </a:p>
          <a:p>
            <a:pPr marL="800017" lvl="1" indent="-342865" defTabSz="457200">
              <a:buFont typeface="Arial"/>
              <a:buChar char="•"/>
            </a:pPr>
            <a:r>
              <a:rPr lang="en-US" sz="2400" b="1" dirty="0">
                <a:solidFill>
                  <a:prstClr val="white"/>
                </a:solidFill>
              </a:rPr>
              <a:t>Long-term exposure</a:t>
            </a:r>
          </a:p>
          <a:p>
            <a:pPr defTabSz="457200"/>
            <a:endParaRPr lang="en-US" sz="2000" b="1" dirty="0">
              <a:solidFill>
                <a:srgbClr val="FFFF00"/>
              </a:solidFill>
            </a:endParaRPr>
          </a:p>
          <a:p>
            <a:pPr defTabSz="457200"/>
            <a:r>
              <a:rPr lang="en-US" sz="2800" b="1" dirty="0">
                <a:solidFill>
                  <a:srgbClr val="FFFF00"/>
                </a:solidFill>
              </a:rPr>
              <a:t>Exclusion: </a:t>
            </a:r>
          </a:p>
          <a:p>
            <a:pPr marL="285720" indent="-285720" defTabSz="457200">
              <a:buFont typeface="Arial"/>
              <a:buChar char="•"/>
            </a:pPr>
            <a:r>
              <a:rPr lang="en-US" sz="2800" b="1" dirty="0">
                <a:solidFill>
                  <a:prstClr val="white"/>
                </a:solidFill>
              </a:rPr>
              <a:t>Role of air pollution in occurrence of rhinitis or </a:t>
            </a:r>
          </a:p>
          <a:p>
            <a:pPr defTabSz="457200"/>
            <a:r>
              <a:rPr lang="en-US" sz="2800" b="1" dirty="0">
                <a:solidFill>
                  <a:prstClr val="white"/>
                </a:solidFill>
              </a:rPr>
              <a:t>   sensitization</a:t>
            </a:r>
          </a:p>
          <a:p>
            <a:pPr marL="285720" indent="-285720" defTabSz="457200">
              <a:buFont typeface="Arial"/>
              <a:buChar char="•"/>
            </a:pPr>
            <a:r>
              <a:rPr lang="en-US" sz="2800" b="1" dirty="0">
                <a:solidFill>
                  <a:prstClr val="white"/>
                </a:solidFill>
              </a:rPr>
              <a:t>Role of pollutants in allergenicity of pollens</a:t>
            </a:r>
          </a:p>
          <a:p>
            <a:pPr marL="285720" indent="-285720" defTabSz="457200">
              <a:buFont typeface="Arial"/>
              <a:buChar char="•"/>
            </a:pPr>
            <a:r>
              <a:rPr lang="en-US" sz="2800" b="1" dirty="0">
                <a:solidFill>
                  <a:prstClr val="white"/>
                </a:solidFill>
              </a:rPr>
              <a:t>Mechanistic studies</a:t>
            </a:r>
          </a:p>
        </p:txBody>
      </p:sp>
    </p:spTree>
    <p:extLst>
      <p:ext uri="{BB962C8B-B14F-4D97-AF65-F5344CB8AC3E}">
        <p14:creationId xmlns:p14="http://schemas.microsoft.com/office/powerpoint/2010/main" val="940206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78178"/>
            <a:ext cx="9144000" cy="584776"/>
          </a:xfrm>
          <a:prstGeom prst="rect">
            <a:avLst/>
          </a:prstGeom>
          <a:noFill/>
        </p:spPr>
        <p:txBody>
          <a:bodyPr wrap="square" lIns="91430" tIns="45715" rIns="91430" bIns="45715" rtlCol="0">
            <a:spAutoFit/>
          </a:bodyPr>
          <a:lstStyle/>
          <a:p>
            <a:pPr algn="ctr" defTabSz="457200"/>
            <a:r>
              <a:rPr lang="en-US" sz="3200" b="1" dirty="0">
                <a:solidFill>
                  <a:prstClr val="white"/>
                </a:solidFill>
              </a:rPr>
              <a:t>The role of air pollution in the severity of rhinitis</a:t>
            </a:r>
          </a:p>
        </p:txBody>
      </p:sp>
      <p:sp>
        <p:nvSpPr>
          <p:cNvPr id="5" name="ZoneTexte 4"/>
          <p:cNvSpPr txBox="1"/>
          <p:nvPr/>
        </p:nvSpPr>
        <p:spPr>
          <a:xfrm>
            <a:off x="323528" y="1340768"/>
            <a:ext cx="8468965" cy="3596872"/>
          </a:xfrm>
          <a:prstGeom prst="rect">
            <a:avLst/>
          </a:prstGeom>
          <a:noFill/>
        </p:spPr>
        <p:txBody>
          <a:bodyPr wrap="none" lIns="91430" tIns="45715" rIns="91430" bIns="45715" rtlCol="0">
            <a:spAutoFit/>
          </a:bodyPr>
          <a:lstStyle/>
          <a:p>
            <a:pPr defTabSz="457200"/>
            <a:r>
              <a:rPr lang="en-US" sz="2800" b="1" dirty="0">
                <a:solidFill>
                  <a:srgbClr val="FFFF00"/>
                </a:solidFill>
              </a:rPr>
              <a:t>Search:  </a:t>
            </a:r>
          </a:p>
          <a:p>
            <a:pPr marL="914400" lvl="1" indent="-457200" defTabSz="457200">
              <a:buFont typeface="Arial" panose="020B0604020202020204" pitchFamily="34" charset="0"/>
              <a:buChar char="•"/>
            </a:pPr>
            <a:r>
              <a:rPr lang="en-US" sz="2800" b="1" dirty="0">
                <a:solidFill>
                  <a:srgbClr val="FFFF00"/>
                </a:solidFill>
              </a:rPr>
              <a:t>Role of air pollution in symptoms of rhinitis</a:t>
            </a:r>
          </a:p>
          <a:p>
            <a:pPr defTabSz="457200"/>
            <a:endParaRPr lang="en-US" sz="2800" b="1" dirty="0">
              <a:solidFill>
                <a:srgbClr val="FFFF00"/>
              </a:solidFill>
            </a:endParaRPr>
          </a:p>
          <a:p>
            <a:pPr defTabSz="457200"/>
            <a:r>
              <a:rPr lang="en-US" sz="2800" b="1" dirty="0">
                <a:solidFill>
                  <a:srgbClr val="FFFF00"/>
                </a:solidFill>
              </a:rPr>
              <a:t>Medline search </a:t>
            </a:r>
          </a:p>
          <a:p>
            <a:pPr marL="800065" lvl="1" indent="-342865" defTabSz="457200">
              <a:lnSpc>
                <a:spcPct val="140000"/>
              </a:lnSpc>
              <a:buFont typeface="Arial"/>
              <a:buChar char="•"/>
            </a:pPr>
            <a:r>
              <a:rPr lang="en-US" sz="2800" b="1" dirty="0">
                <a:solidFill>
                  <a:srgbClr val="FFFF00"/>
                </a:solidFill>
              </a:rPr>
              <a:t>2010-current</a:t>
            </a:r>
          </a:p>
          <a:p>
            <a:pPr marL="800065" lvl="1" indent="-342865" defTabSz="457200">
              <a:lnSpc>
                <a:spcPct val="140000"/>
              </a:lnSpc>
              <a:buFont typeface="Arial"/>
              <a:buChar char="•"/>
            </a:pPr>
            <a:r>
              <a:rPr lang="en-US" sz="2800" b="1" dirty="0">
                <a:solidFill>
                  <a:srgbClr val="FFFF00"/>
                </a:solidFill>
              </a:rPr>
              <a:t>« pollution » [OR] « pollutants » [AND] « rhinitis »</a:t>
            </a:r>
          </a:p>
          <a:p>
            <a:pPr marL="1371600" lvl="2" indent="-457200" defTabSz="457200">
              <a:lnSpc>
                <a:spcPct val="140000"/>
              </a:lnSpc>
              <a:buFont typeface="Arial" panose="020B0604020202020204" pitchFamily="34" charset="0"/>
              <a:buChar char="•"/>
            </a:pPr>
            <a:r>
              <a:rPr lang="en-US" sz="2800" b="1" dirty="0">
                <a:solidFill>
                  <a:srgbClr val="FFFF00"/>
                </a:solidFill>
              </a:rPr>
              <a:t>282 abstracts reviewed</a:t>
            </a:r>
          </a:p>
        </p:txBody>
      </p:sp>
    </p:spTree>
    <p:extLst>
      <p:ext uri="{BB962C8B-B14F-4D97-AF65-F5344CB8AC3E}">
        <p14:creationId xmlns:p14="http://schemas.microsoft.com/office/powerpoint/2010/main" val="1424741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29" y="2056790"/>
            <a:ext cx="9143999" cy="2308314"/>
          </a:xfrm>
          <a:prstGeom prst="rect">
            <a:avLst/>
          </a:prstGeom>
          <a:solidFill>
            <a:srgbClr val="002060"/>
          </a:solidFill>
        </p:spPr>
        <p:txBody>
          <a:bodyPr wrap="square" lIns="91430" tIns="45715" rIns="91430" bIns="45715">
            <a:spAutoFit/>
          </a:bodyPr>
          <a:lstStyle/>
          <a:p>
            <a:pPr marL="285750" indent="-285750" defTabSz="457200">
              <a:buFont typeface="Arial" panose="020B0604020202020204" pitchFamily="34" charset="0"/>
              <a:buChar char="•"/>
            </a:pPr>
            <a:r>
              <a:rPr lang="en-US" b="1" dirty="0">
                <a:solidFill>
                  <a:srgbClr val="FFFFFF"/>
                </a:solidFill>
                <a:latin typeface="Arial" panose="020B0604020202020204" pitchFamily="34" charset="0"/>
                <a:cs typeface="Arial" panose="020B0604020202020204" pitchFamily="34" charset="0"/>
              </a:rPr>
              <a:t>Data confirm the previous association between traffic-related air pollutant exposures and symptoms of current rhinitis. </a:t>
            </a:r>
          </a:p>
          <a:p>
            <a:pPr defTabSz="457200"/>
            <a:endParaRPr lang="en-US" b="1" dirty="0">
              <a:solidFill>
                <a:srgbClr val="FFFFFF"/>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b="1" dirty="0">
                <a:solidFill>
                  <a:srgbClr val="FFFFFF"/>
                </a:solidFill>
                <a:latin typeface="Arial" panose="020B0604020202020204" pitchFamily="34" charset="0"/>
                <a:cs typeface="Arial" panose="020B0604020202020204" pitchFamily="34" charset="0"/>
              </a:rPr>
              <a:t>Importantly, the London LEZ has not significantly improved air quality within the city, or the respiratory health of the resident population in its first 3 years of operation.</a:t>
            </a:r>
          </a:p>
          <a:p>
            <a:pPr defTabSz="457200"/>
            <a:endParaRPr lang="en-US" b="1" dirty="0">
              <a:solidFill>
                <a:srgbClr val="FFFFFF"/>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b="1" dirty="0">
                <a:solidFill>
                  <a:srgbClr val="FFFFFF"/>
                </a:solidFill>
                <a:latin typeface="Arial" panose="020B0604020202020204" pitchFamily="34" charset="0"/>
                <a:cs typeface="Arial" panose="020B0604020202020204" pitchFamily="34" charset="0"/>
              </a:rPr>
              <a:t>This highlights the need for more robust measures to reduce traffic emissions. </a:t>
            </a:r>
            <a:endParaRPr lang="fr-FR" b="1" dirty="0">
              <a:solidFill>
                <a:srgbClr val="FFFFFF"/>
              </a:solidFill>
              <a:latin typeface="Arial" panose="020B0604020202020204" pitchFamily="34" charset="0"/>
              <a:cs typeface="Arial" panose="020B0604020202020204" pitchFamily="34" charset="0"/>
            </a:endParaRPr>
          </a:p>
        </p:txBody>
      </p:sp>
      <p:sp>
        <p:nvSpPr>
          <p:cNvPr id="8" name="ZoneTexte 4"/>
          <p:cNvSpPr txBox="1"/>
          <p:nvPr/>
        </p:nvSpPr>
        <p:spPr>
          <a:xfrm>
            <a:off x="0" y="-99392"/>
            <a:ext cx="9144000" cy="1015663"/>
          </a:xfrm>
          <a:prstGeom prst="rect">
            <a:avLst/>
          </a:prstGeom>
          <a:noFill/>
        </p:spPr>
        <p:txBody>
          <a:bodyPr wrap="square" rtlCol="0">
            <a:spAutoFit/>
          </a:bodyPr>
          <a:lstStyle/>
          <a:p>
            <a:pPr algn="ctr" defTabSz="457200"/>
            <a:r>
              <a:rPr lang="en-US" sz="2000" b="1" dirty="0">
                <a:solidFill>
                  <a:prstClr val="white"/>
                </a:solidFill>
              </a:rPr>
              <a:t>Effects of air pollution and the introduction of the London low emission zone on the prevalence of respiratory and allergic symptoms in schoolchildren in east London: </a:t>
            </a:r>
          </a:p>
          <a:p>
            <a:pPr algn="ctr" defTabSz="457200"/>
            <a:r>
              <a:rPr lang="en-US" sz="2000" b="1" dirty="0">
                <a:solidFill>
                  <a:prstClr val="white"/>
                </a:solidFill>
              </a:rPr>
              <a:t>A sequential cross-sectional study</a:t>
            </a:r>
            <a:endParaRPr lang="fr-FR" sz="2000" b="1" dirty="0">
              <a:solidFill>
                <a:prstClr val="white"/>
              </a:solidFill>
            </a:endParaRPr>
          </a:p>
        </p:txBody>
      </p:sp>
      <p:sp>
        <p:nvSpPr>
          <p:cNvPr id="9" name="TextBox 8"/>
          <p:cNvSpPr txBox="1"/>
          <p:nvPr/>
        </p:nvSpPr>
        <p:spPr>
          <a:xfrm>
            <a:off x="1" y="6597352"/>
            <a:ext cx="9180512" cy="261610"/>
          </a:xfrm>
          <a:prstGeom prst="rect">
            <a:avLst/>
          </a:prstGeom>
          <a:noFill/>
        </p:spPr>
        <p:txBody>
          <a:bodyPr wrap="square" rtlCol="0">
            <a:spAutoFit/>
          </a:bodyPr>
          <a:lstStyle/>
          <a:p>
            <a:pPr algn="ctr" defTabSz="457200"/>
            <a:r>
              <a:rPr lang="en-US" sz="1100" dirty="0">
                <a:solidFill>
                  <a:prstClr val="white"/>
                </a:solidFill>
              </a:rPr>
              <a:t>Wood HE / Marlin N / </a:t>
            </a:r>
            <a:r>
              <a:rPr lang="en-US" sz="1100" dirty="0" err="1">
                <a:solidFill>
                  <a:prstClr val="white"/>
                </a:solidFill>
              </a:rPr>
              <a:t>Mudway</a:t>
            </a:r>
            <a:r>
              <a:rPr lang="en-US" sz="1100" dirty="0">
                <a:solidFill>
                  <a:prstClr val="white"/>
                </a:solidFill>
              </a:rPr>
              <a:t> IS / et al: </a:t>
            </a:r>
            <a:r>
              <a:rPr lang="en-US" sz="1100" dirty="0" err="1">
                <a:solidFill>
                  <a:prstClr val="white"/>
                </a:solidFill>
              </a:rPr>
              <a:t>PLoS</a:t>
            </a:r>
            <a:r>
              <a:rPr lang="en-US" sz="1100" dirty="0">
                <a:solidFill>
                  <a:prstClr val="white"/>
                </a:solidFill>
              </a:rPr>
              <a:t> One 2015 Aug 21;10(8):e0109121. </a:t>
            </a:r>
            <a:r>
              <a:rPr lang="en-US" sz="1100" dirty="0" err="1">
                <a:solidFill>
                  <a:prstClr val="white"/>
                </a:solidFill>
              </a:rPr>
              <a:t>doi</a:t>
            </a:r>
            <a:r>
              <a:rPr lang="en-US" sz="1100" dirty="0">
                <a:solidFill>
                  <a:prstClr val="white"/>
                </a:solidFill>
              </a:rPr>
              <a:t>: 10.1371/journal.pone.0109121. </a:t>
            </a:r>
            <a:r>
              <a:rPr lang="en-US" sz="1100" dirty="0" err="1">
                <a:solidFill>
                  <a:prstClr val="white"/>
                </a:solidFill>
              </a:rPr>
              <a:t>eCollection</a:t>
            </a:r>
            <a:r>
              <a:rPr lang="en-US" sz="1100" dirty="0">
                <a:solidFill>
                  <a:prstClr val="white"/>
                </a:solidFill>
              </a:rPr>
              <a:t> 2015</a:t>
            </a:r>
          </a:p>
        </p:txBody>
      </p:sp>
      <p:grpSp>
        <p:nvGrpSpPr>
          <p:cNvPr id="2" name="Group 1"/>
          <p:cNvGrpSpPr/>
          <p:nvPr/>
        </p:nvGrpSpPr>
        <p:grpSpPr>
          <a:xfrm>
            <a:off x="35496" y="1844824"/>
            <a:ext cx="9073008" cy="3189076"/>
            <a:chOff x="251520" y="1196752"/>
            <a:chExt cx="9144000" cy="3189076"/>
          </a:xfrm>
        </p:grpSpPr>
        <p:pic>
          <p:nvPicPr>
            <p:cNvPr id="10" name="Image 2"/>
            <p:cNvPicPr>
              <a:picLocks noChangeAspect="1"/>
            </p:cNvPicPr>
            <p:nvPr/>
          </p:nvPicPr>
          <p:blipFill rotWithShape="1">
            <a:blip r:embed="rId2"/>
            <a:srcRect t="34960" b="12386"/>
            <a:stretch/>
          </p:blipFill>
          <p:spPr>
            <a:xfrm>
              <a:off x="251520" y="1196752"/>
              <a:ext cx="9144000" cy="3189076"/>
            </a:xfrm>
            <a:prstGeom prst="rect">
              <a:avLst/>
            </a:prstGeom>
          </p:spPr>
        </p:pic>
        <p:sp>
          <p:nvSpPr>
            <p:cNvPr id="11" name="Rectangle 10"/>
            <p:cNvSpPr/>
            <p:nvPr/>
          </p:nvSpPr>
          <p:spPr>
            <a:xfrm>
              <a:off x="1029995" y="4077072"/>
              <a:ext cx="8222525"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grpSp>
    </p:spTree>
    <p:extLst>
      <p:ext uri="{BB962C8B-B14F-4D97-AF65-F5344CB8AC3E}">
        <p14:creationId xmlns:p14="http://schemas.microsoft.com/office/powerpoint/2010/main" val="3349543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6794" b="3278"/>
          <a:stretch/>
        </p:blipFill>
        <p:spPr bwMode="auto">
          <a:xfrm>
            <a:off x="0" y="2299855"/>
            <a:ext cx="9095171"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7748" y="3213910"/>
            <a:ext cx="9143999" cy="1200318"/>
          </a:xfrm>
          <a:prstGeom prst="rect">
            <a:avLst/>
          </a:prstGeom>
          <a:solidFill>
            <a:srgbClr val="002060"/>
          </a:solidFill>
        </p:spPr>
        <p:txBody>
          <a:bodyPr wrap="square" lIns="91430" tIns="45715" rIns="91430" bIns="45715">
            <a:spAutoFit/>
          </a:bodyPr>
          <a:lstStyle/>
          <a:p>
            <a:pPr defTabSz="457200"/>
            <a:r>
              <a:rPr lang="en-US" b="1" u="sng" dirty="0">
                <a:solidFill>
                  <a:srgbClr val="FFFFFF"/>
                </a:solidFill>
                <a:latin typeface="Arial" panose="020B0604020202020204" pitchFamily="34" charset="0"/>
                <a:cs typeface="Arial" panose="020B0604020202020204" pitchFamily="34" charset="0"/>
              </a:rPr>
              <a:t>Conclusion:</a:t>
            </a:r>
          </a:p>
          <a:p>
            <a:pPr defTabSz="457200"/>
            <a:endParaRPr lang="en-US" b="1" dirty="0">
              <a:solidFill>
                <a:srgbClr val="FFFFFF"/>
              </a:solidFill>
              <a:latin typeface="Arial" panose="020B0604020202020204" pitchFamily="34" charset="0"/>
              <a:cs typeface="Arial" panose="020B0604020202020204" pitchFamily="34" charset="0"/>
            </a:endParaRPr>
          </a:p>
          <a:p>
            <a:pPr defTabSz="457200"/>
            <a:r>
              <a:rPr lang="en-US" b="1" dirty="0">
                <a:solidFill>
                  <a:srgbClr val="FFFFFF"/>
                </a:solidFill>
                <a:latin typeface="Arial" panose="020B0604020202020204" pitchFamily="34" charset="0"/>
                <a:cs typeface="Arial" panose="020B0604020202020204" pitchFamily="34" charset="0"/>
              </a:rPr>
              <a:t>Meteorological and environmental factors were significantly correlated with the incidence of Allergic Rhinitis in children.</a:t>
            </a:r>
            <a:endParaRPr lang="fr-FR" b="1" dirty="0">
              <a:solidFill>
                <a:srgbClr val="FFFFFF"/>
              </a:solidFill>
              <a:latin typeface="Arial" panose="020B0604020202020204" pitchFamily="34" charset="0"/>
              <a:cs typeface="Arial" panose="020B0604020202020204" pitchFamily="34" charset="0"/>
            </a:endParaRPr>
          </a:p>
        </p:txBody>
      </p:sp>
      <p:sp>
        <p:nvSpPr>
          <p:cNvPr id="5" name="ZoneTexte 4"/>
          <p:cNvSpPr txBox="1"/>
          <p:nvPr/>
        </p:nvSpPr>
        <p:spPr>
          <a:xfrm>
            <a:off x="0" y="56818"/>
            <a:ext cx="9144000" cy="830997"/>
          </a:xfrm>
          <a:prstGeom prst="rect">
            <a:avLst/>
          </a:prstGeom>
          <a:noFill/>
        </p:spPr>
        <p:txBody>
          <a:bodyPr wrap="square" rtlCol="0">
            <a:spAutoFit/>
          </a:bodyPr>
          <a:lstStyle/>
          <a:p>
            <a:pPr algn="ctr" defTabSz="457200"/>
            <a:r>
              <a:rPr lang="en-US" sz="2400" b="1" dirty="0">
                <a:solidFill>
                  <a:prstClr val="white"/>
                </a:solidFill>
              </a:rPr>
              <a:t>Association between environmental factors and hospital visits among allergic patients: A retrospective study</a:t>
            </a:r>
            <a:endParaRPr lang="fr-FR" sz="2400" b="1" dirty="0">
              <a:solidFill>
                <a:prstClr val="white"/>
              </a:solidFill>
            </a:endParaRPr>
          </a:p>
        </p:txBody>
      </p:sp>
      <p:sp>
        <p:nvSpPr>
          <p:cNvPr id="7" name="TextBox 6"/>
          <p:cNvSpPr txBox="1"/>
          <p:nvPr/>
        </p:nvSpPr>
        <p:spPr>
          <a:xfrm>
            <a:off x="1" y="6597352"/>
            <a:ext cx="9180512" cy="261610"/>
          </a:xfrm>
          <a:prstGeom prst="rect">
            <a:avLst/>
          </a:prstGeom>
          <a:noFill/>
        </p:spPr>
        <p:txBody>
          <a:bodyPr wrap="square" rtlCol="0">
            <a:spAutoFit/>
          </a:bodyPr>
          <a:lstStyle/>
          <a:p>
            <a:pPr algn="ctr" defTabSz="457200"/>
            <a:r>
              <a:rPr lang="en-US" sz="1100" dirty="0">
                <a:solidFill>
                  <a:prstClr val="white"/>
                </a:solidFill>
              </a:rPr>
              <a:t>Chen J / </a:t>
            </a:r>
            <a:r>
              <a:rPr lang="en-US" sz="1100" dirty="0" err="1">
                <a:solidFill>
                  <a:prstClr val="white"/>
                </a:solidFill>
              </a:rPr>
              <a:t>Peng</a:t>
            </a:r>
            <a:r>
              <a:rPr lang="en-US" sz="1100" dirty="0">
                <a:solidFill>
                  <a:prstClr val="white"/>
                </a:solidFill>
              </a:rPr>
              <a:t> L / He S / et al: Asian Pac J Allergy </a:t>
            </a:r>
            <a:r>
              <a:rPr lang="en-US" sz="1100" dirty="0" err="1">
                <a:solidFill>
                  <a:prstClr val="white"/>
                </a:solidFill>
              </a:rPr>
              <a:t>Immunol</a:t>
            </a:r>
            <a:r>
              <a:rPr lang="en-US" sz="1100" dirty="0">
                <a:solidFill>
                  <a:prstClr val="white"/>
                </a:solidFill>
              </a:rPr>
              <a:t> 2016 Mar;34(1):21-9. </a:t>
            </a:r>
            <a:r>
              <a:rPr lang="en-US" sz="1100" dirty="0" err="1">
                <a:solidFill>
                  <a:prstClr val="white"/>
                </a:solidFill>
              </a:rPr>
              <a:t>doi</a:t>
            </a:r>
            <a:r>
              <a:rPr lang="en-US" sz="1100" dirty="0">
                <a:solidFill>
                  <a:prstClr val="white"/>
                </a:solidFill>
              </a:rPr>
              <a:t>: 10.12932/AP0639.34.1.2016</a:t>
            </a: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8017"/>
            <a:ext cx="9108504" cy="111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9000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2530"/>
                                        </p:tgtEl>
                                        <p:attrNameLst>
                                          <p:attrName>ppt_x</p:attrName>
                                        </p:attrNameLst>
                                      </p:cBhvr>
                                      <p:tavLst>
                                        <p:tav tm="0">
                                          <p:val>
                                            <p:strVal val="ppt_x"/>
                                          </p:val>
                                        </p:tav>
                                        <p:tav tm="100000">
                                          <p:val>
                                            <p:strVal val="ppt_x"/>
                                          </p:val>
                                        </p:tav>
                                      </p:tavLst>
                                    </p:anim>
                                    <p:anim calcmode="lin" valueType="num">
                                      <p:cBhvr additive="base">
                                        <p:cTn id="7" dur="500"/>
                                        <p:tgtEl>
                                          <p:spTgt spid="22530"/>
                                        </p:tgtEl>
                                        <p:attrNameLst>
                                          <p:attrName>ppt_y</p:attrName>
                                        </p:attrNameLst>
                                      </p:cBhvr>
                                      <p:tavLst>
                                        <p:tav tm="0">
                                          <p:val>
                                            <p:strVal val="ppt_y"/>
                                          </p:val>
                                        </p:tav>
                                        <p:tav tm="100000">
                                          <p:val>
                                            <p:strVal val="1+ppt_h/2"/>
                                          </p:val>
                                        </p:tav>
                                      </p:tavLst>
                                    </p:anim>
                                    <p:set>
                                      <p:cBhvr>
                                        <p:cTn id="8" dur="1" fill="hold">
                                          <p:stCondLst>
                                            <p:cond delay="499"/>
                                          </p:stCondLst>
                                        </p:cTn>
                                        <p:tgtEl>
                                          <p:spTgt spid="22530"/>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xit" presetSubtype="4" fill="hold" nodeType="withEffect">
                                  <p:stCondLst>
                                    <p:cond delay="0"/>
                                  </p:stCondLst>
                                  <p:childTnLst>
                                    <p:anim calcmode="lin" valueType="num">
                                      <p:cBhvr additive="base">
                                        <p:cTn id="15" dur="500"/>
                                        <p:tgtEl>
                                          <p:spTgt spid="43010"/>
                                        </p:tgtEl>
                                        <p:attrNameLst>
                                          <p:attrName>ppt_x</p:attrName>
                                        </p:attrNameLst>
                                      </p:cBhvr>
                                      <p:tavLst>
                                        <p:tav tm="0">
                                          <p:val>
                                            <p:strVal val="ppt_x"/>
                                          </p:val>
                                        </p:tav>
                                        <p:tav tm="100000">
                                          <p:val>
                                            <p:strVal val="ppt_x"/>
                                          </p:val>
                                        </p:tav>
                                      </p:tavLst>
                                    </p:anim>
                                    <p:anim calcmode="lin" valueType="num">
                                      <p:cBhvr additive="base">
                                        <p:cTn id="16" dur="500"/>
                                        <p:tgtEl>
                                          <p:spTgt spid="43010"/>
                                        </p:tgtEl>
                                        <p:attrNameLst>
                                          <p:attrName>ppt_y</p:attrName>
                                        </p:attrNameLst>
                                      </p:cBhvr>
                                      <p:tavLst>
                                        <p:tav tm="0">
                                          <p:val>
                                            <p:strVal val="ppt_y"/>
                                          </p:val>
                                        </p:tav>
                                        <p:tav tm="100000">
                                          <p:val>
                                            <p:strVal val="1+ppt_h/2"/>
                                          </p:val>
                                        </p:tav>
                                      </p:tavLst>
                                    </p:anim>
                                    <p:set>
                                      <p:cBhvr>
                                        <p:cTn id="17" dur="1" fill="hold">
                                          <p:stCondLst>
                                            <p:cond delay="499"/>
                                          </p:stCondLst>
                                        </p:cTn>
                                        <p:tgtEl>
                                          <p:spTgt spid="430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2556431"/>
            <a:ext cx="9056854" cy="3528392"/>
            <a:chOff x="0" y="1124744"/>
            <a:chExt cx="9167690" cy="3528392"/>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 y="1124744"/>
              <a:ext cx="9165894" cy="3528392"/>
            </a:xfrm>
            <a:prstGeom prst="rect">
              <a:avLst/>
            </a:prstGeom>
            <a:noFill/>
            <a:ln w="9525">
              <a:solidFill>
                <a:schemeClr val="tx1"/>
              </a:solidFill>
              <a:miter lim="800000"/>
              <a:headEnd/>
              <a:tailEnd/>
            </a:ln>
            <a:extLst/>
          </p:spPr>
        </p:pic>
        <p:sp>
          <p:nvSpPr>
            <p:cNvPr id="4" name="Rectangle à coins arrondis 3"/>
            <p:cNvSpPr/>
            <p:nvPr/>
          </p:nvSpPr>
          <p:spPr>
            <a:xfrm>
              <a:off x="0" y="2780928"/>
              <a:ext cx="9144000" cy="8640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grpSp>
      <p:sp>
        <p:nvSpPr>
          <p:cNvPr id="2" name="Rectangle 1"/>
          <p:cNvSpPr/>
          <p:nvPr/>
        </p:nvSpPr>
        <p:spPr>
          <a:xfrm>
            <a:off x="-114980" y="3039051"/>
            <a:ext cx="9148144" cy="646321"/>
          </a:xfrm>
          <a:prstGeom prst="rect">
            <a:avLst/>
          </a:prstGeom>
          <a:solidFill>
            <a:srgbClr val="002060"/>
          </a:solidFill>
        </p:spPr>
        <p:txBody>
          <a:bodyPr wrap="square" lIns="91430" tIns="45715" rIns="91430" bIns="45715">
            <a:spAutoFit/>
          </a:bodyPr>
          <a:lstStyle/>
          <a:p>
            <a:pPr defTabSz="457200">
              <a:spcBef>
                <a:spcPts val="600"/>
              </a:spcBef>
            </a:pPr>
            <a:r>
              <a:rPr lang="en-GB" b="1" dirty="0">
                <a:solidFill>
                  <a:srgbClr val="FFFFFF"/>
                </a:solidFill>
                <a:latin typeface="Arial" panose="020B0604020202020204" pitchFamily="34" charset="0"/>
                <a:cs typeface="Arial" panose="020B0604020202020204" pitchFamily="34" charset="0"/>
              </a:rPr>
              <a:t>The acute effect of pollen was greater when the concentration of air particulate pollutant, specifically PM2.5 and SPM, was higher.  </a:t>
            </a:r>
            <a:endParaRPr lang="fr-FR" b="1" dirty="0">
              <a:solidFill>
                <a:srgbClr val="FFFFFF"/>
              </a:solidFill>
              <a:latin typeface="Arial" panose="020B0604020202020204" pitchFamily="34" charset="0"/>
              <a:cs typeface="Arial" panose="020B0604020202020204" pitchFamily="34" charset="0"/>
            </a:endParaRPr>
          </a:p>
        </p:txBody>
      </p:sp>
      <p:pic>
        <p:nvPicPr>
          <p:cNvPr id="235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5131"/>
          <a:stretch/>
        </p:blipFill>
        <p:spPr bwMode="auto">
          <a:xfrm>
            <a:off x="14624" y="1233708"/>
            <a:ext cx="8918565" cy="1112336"/>
          </a:xfrm>
          <a:prstGeom prst="rect">
            <a:avLst/>
          </a:prstGeom>
          <a:noFill/>
          <a:ln w="9525">
            <a:solidFill>
              <a:schemeClr val="tx1"/>
            </a:solidFill>
            <a:miter lim="800000"/>
            <a:headEnd/>
            <a:tailEnd/>
          </a:ln>
          <a:extLst/>
        </p:spPr>
      </p:pic>
      <p:sp>
        <p:nvSpPr>
          <p:cNvPr id="8" name="ZoneTexte 4"/>
          <p:cNvSpPr txBox="1"/>
          <p:nvPr/>
        </p:nvSpPr>
        <p:spPr>
          <a:xfrm>
            <a:off x="0" y="44624"/>
            <a:ext cx="9144000" cy="830997"/>
          </a:xfrm>
          <a:prstGeom prst="rect">
            <a:avLst/>
          </a:prstGeom>
          <a:noFill/>
        </p:spPr>
        <p:txBody>
          <a:bodyPr wrap="square" rtlCol="0">
            <a:spAutoFit/>
          </a:bodyPr>
          <a:lstStyle/>
          <a:p>
            <a:pPr algn="ctr" defTabSz="457200"/>
            <a:r>
              <a:rPr lang="en-US" sz="2400" b="1" dirty="0">
                <a:solidFill>
                  <a:prstClr val="white"/>
                </a:solidFill>
              </a:rPr>
              <a:t>Particulate matter modifies the association between airborne pollen and daily medical consultations for pollinosis in Tokyo</a:t>
            </a:r>
          </a:p>
        </p:txBody>
      </p:sp>
    </p:spTree>
    <p:extLst>
      <p:ext uri="{BB962C8B-B14F-4D97-AF65-F5344CB8AC3E}">
        <p14:creationId xmlns:p14="http://schemas.microsoft.com/office/powerpoint/2010/main" val="1041809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23555"/>
                                        </p:tgtEl>
                                      </p:cBhvr>
                                    </p:animEffect>
                                    <p:set>
                                      <p:cBhvr>
                                        <p:cTn id="10" dur="1" fill="hold">
                                          <p:stCondLst>
                                            <p:cond delay="499"/>
                                          </p:stCondLst>
                                        </p:cTn>
                                        <p:tgtEl>
                                          <p:spTgt spid="23555"/>
                                        </p:tgtEl>
                                        <p:attrNameLst>
                                          <p:attrName>style.visibility</p:attrName>
                                        </p:attrNameLst>
                                      </p:cBhvr>
                                      <p:to>
                                        <p:strVal val="hidden"/>
                                      </p:to>
                                    </p:se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97" r="7351" b="10012"/>
          <a:stretch/>
        </p:blipFill>
        <p:spPr bwMode="auto">
          <a:xfrm>
            <a:off x="467544" y="980728"/>
            <a:ext cx="8136904" cy="570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0" y="3358733"/>
            <a:ext cx="9144000" cy="646331"/>
          </a:xfrm>
          <a:prstGeom prst="rect">
            <a:avLst/>
          </a:prstGeom>
          <a:solidFill>
            <a:srgbClr val="002060"/>
          </a:solidFill>
        </p:spPr>
        <p:txBody>
          <a:bodyPr wrap="square" rtlCol="0">
            <a:spAutoFit/>
          </a:bodyPr>
          <a:lstStyle/>
          <a:p>
            <a:pPr defTabSz="457200"/>
            <a:r>
              <a:rPr lang="en-US" b="1" dirty="0">
                <a:solidFill>
                  <a:srgbClr val="FFFFFF"/>
                </a:solidFill>
              </a:rPr>
              <a:t>The results of this study showed that increasing ozone concentrations may cause a </a:t>
            </a:r>
            <a:r>
              <a:rPr lang="en-US" b="1" dirty="0">
                <a:solidFill>
                  <a:srgbClr val="FFFFFF"/>
                </a:solidFill>
                <a:cs typeface="Arial" panose="020B0604020202020204" pitchFamily="34" charset="0"/>
              </a:rPr>
              <a:t>sub-acute</a:t>
            </a:r>
            <a:r>
              <a:rPr lang="en-US" b="1" dirty="0">
                <a:solidFill>
                  <a:srgbClr val="FFFFFF"/>
                </a:solidFill>
              </a:rPr>
              <a:t> impairment in lung function of school aged children. </a:t>
            </a:r>
            <a:endParaRPr lang="fr-FR" b="1" dirty="0">
              <a:solidFill>
                <a:srgbClr val="FFFFFF"/>
              </a:solidFill>
            </a:endParaRPr>
          </a:p>
        </p:txBody>
      </p:sp>
      <p:sp>
        <p:nvSpPr>
          <p:cNvPr id="5" name="Text Box 1"/>
          <p:cNvSpPr txBox="1">
            <a:spLocks noChangeArrowheads="1"/>
          </p:cNvSpPr>
          <p:nvPr/>
        </p:nvSpPr>
        <p:spPr bwMode="auto">
          <a:xfrm>
            <a:off x="0" y="44624"/>
            <a:ext cx="9143999"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57200"/>
            <a:r>
              <a:rPr lang="en-GB" sz="2600" b="1" dirty="0" smtClean="0">
                <a:solidFill>
                  <a:srgbClr val="FFFFFF"/>
                </a:solidFill>
                <a:latin typeface="Calibri"/>
              </a:rPr>
              <a:t>Effects of air pollution on lung function and symptoms of asthma, rhinitis and eczema in primary school children</a:t>
            </a:r>
            <a:endParaRPr lang="en-GB" sz="2600" b="1" dirty="0">
              <a:solidFill>
                <a:srgbClr val="FFFFFF"/>
              </a:solidFill>
              <a:latin typeface="Calibri"/>
            </a:endParaRPr>
          </a:p>
        </p:txBody>
      </p:sp>
    </p:spTree>
    <p:extLst>
      <p:ext uri="{BB962C8B-B14F-4D97-AF65-F5344CB8AC3E}">
        <p14:creationId xmlns:p14="http://schemas.microsoft.com/office/powerpoint/2010/main" val="251846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486"/>
          <a:stretch/>
        </p:blipFill>
        <p:spPr bwMode="auto">
          <a:xfrm>
            <a:off x="323528" y="980728"/>
            <a:ext cx="8496944" cy="5258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0" y="2996952"/>
            <a:ext cx="9144000" cy="646331"/>
          </a:xfrm>
          <a:prstGeom prst="rect">
            <a:avLst/>
          </a:prstGeom>
          <a:solidFill>
            <a:srgbClr val="002060"/>
          </a:solidFill>
        </p:spPr>
        <p:txBody>
          <a:bodyPr wrap="square" rtlCol="0">
            <a:spAutoFit/>
          </a:bodyPr>
          <a:lstStyle/>
          <a:p>
            <a:pPr defTabSz="457200"/>
            <a:r>
              <a:rPr lang="en-GB" b="1" dirty="0">
                <a:solidFill>
                  <a:srgbClr val="FFFFFF"/>
                </a:solidFill>
                <a:latin typeface="Arial" panose="020B0604020202020204" pitchFamily="34" charset="0"/>
                <a:cs typeface="Arial" panose="020B0604020202020204" pitchFamily="34" charset="0"/>
              </a:rPr>
              <a:t>This work indicates that strong associations exist between daily concentration of the three air pollutants and the daily number of outpatients for AR.</a:t>
            </a:r>
            <a:endParaRPr lang="fr-FR" b="1" dirty="0">
              <a:solidFill>
                <a:srgbClr val="FFFFFF"/>
              </a:solidFill>
              <a:latin typeface="Arial" panose="020B0604020202020204" pitchFamily="34" charset="0"/>
              <a:cs typeface="Arial" panose="020B0604020202020204" pitchFamily="34" charset="0"/>
            </a:endParaRPr>
          </a:p>
        </p:txBody>
      </p:sp>
      <p:sp>
        <p:nvSpPr>
          <p:cNvPr id="4" name="Text Box 1"/>
          <p:cNvSpPr txBox="1">
            <a:spLocks noChangeArrowheads="1"/>
          </p:cNvSpPr>
          <p:nvPr/>
        </p:nvSpPr>
        <p:spPr bwMode="auto">
          <a:xfrm>
            <a:off x="0" y="44624"/>
            <a:ext cx="9143999"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57200"/>
            <a:r>
              <a:rPr lang="en-GB" sz="2600" b="1" dirty="0" smtClean="0">
                <a:solidFill>
                  <a:srgbClr val="FFFFFF"/>
                </a:solidFill>
                <a:latin typeface="Calibri"/>
              </a:rPr>
              <a:t>Time-series on air pollution and daily outpatient visits for allergic rhinitis in Beijing, China</a:t>
            </a:r>
            <a:endParaRPr lang="en-GB" sz="2600" b="1" dirty="0">
              <a:solidFill>
                <a:srgbClr val="FFFFFF"/>
              </a:solidFill>
              <a:latin typeface="Calibri"/>
            </a:endParaRPr>
          </a:p>
        </p:txBody>
      </p:sp>
    </p:spTree>
    <p:extLst>
      <p:ext uri="{BB962C8B-B14F-4D97-AF65-F5344CB8AC3E}">
        <p14:creationId xmlns:p14="http://schemas.microsoft.com/office/powerpoint/2010/main" val="45131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t="20766" b="15770"/>
          <a:stretch/>
        </p:blipFill>
        <p:spPr>
          <a:xfrm>
            <a:off x="35496" y="1196752"/>
            <a:ext cx="9078531" cy="3816424"/>
          </a:xfrm>
          <a:prstGeom prst="rect">
            <a:avLst/>
          </a:prstGeom>
        </p:spPr>
      </p:pic>
      <p:sp>
        <p:nvSpPr>
          <p:cNvPr id="2" name="ZoneTexte 1"/>
          <p:cNvSpPr txBox="1"/>
          <p:nvPr/>
        </p:nvSpPr>
        <p:spPr>
          <a:xfrm>
            <a:off x="0" y="2060848"/>
            <a:ext cx="9144000" cy="2931145"/>
          </a:xfrm>
          <a:prstGeom prst="rect">
            <a:avLst/>
          </a:prstGeom>
          <a:solidFill>
            <a:srgbClr val="002060"/>
          </a:solidFill>
          <a:ln w="28575">
            <a:solidFill>
              <a:schemeClr val="accent1"/>
            </a:solidFill>
          </a:ln>
        </p:spPr>
        <p:txBody>
          <a:bodyPr wrap="square" rtlCol="0">
            <a:spAutoFit/>
          </a:bodyPr>
          <a:lstStyle/>
          <a:p>
            <a:pPr marR="365760" defTabSz="457200">
              <a:lnSpc>
                <a:spcPts val="1700"/>
              </a:lnSpc>
              <a:spcBef>
                <a:spcPts val="490"/>
              </a:spcBef>
              <a:spcAft>
                <a:spcPts val="70"/>
              </a:spcAft>
            </a:pPr>
            <a:r>
              <a:rPr lang="en-US" b="1" u="sng" spc="20" dirty="0">
                <a:solidFill>
                  <a:srgbClr val="FFFFFF"/>
                </a:solidFill>
                <a:latin typeface="Arial" panose="020B0604020202020204" pitchFamily="34" charset="0"/>
                <a:cs typeface="Arial" panose="020B0604020202020204" pitchFamily="34" charset="0"/>
              </a:rPr>
              <a:t>Conclusions:</a:t>
            </a:r>
          </a:p>
          <a:p>
            <a:pPr marR="365760" defTabSz="457200">
              <a:lnSpc>
                <a:spcPts val="1700"/>
              </a:lnSpc>
              <a:spcBef>
                <a:spcPts val="490"/>
              </a:spcBef>
              <a:spcAft>
                <a:spcPts val="70"/>
              </a:spcAft>
            </a:pPr>
            <a:endParaRPr lang="en-US" b="1" u="sng" spc="20" dirty="0">
              <a:solidFill>
                <a:srgbClr val="FFFFFF"/>
              </a:solidFill>
              <a:latin typeface="Arial" panose="020B0604020202020204" pitchFamily="34" charset="0"/>
              <a:cs typeface="Arial" panose="020B0604020202020204" pitchFamily="34" charset="0"/>
            </a:endParaRPr>
          </a:p>
          <a:p>
            <a:pPr marL="285750" marR="365760" indent="-285750" defTabSz="457200">
              <a:lnSpc>
                <a:spcPts val="1700"/>
              </a:lnSpc>
              <a:spcBef>
                <a:spcPts val="490"/>
              </a:spcBef>
              <a:spcAft>
                <a:spcPts val="70"/>
              </a:spcAft>
              <a:buFont typeface="Arial" panose="020B0604020202020204" pitchFamily="34" charset="0"/>
              <a:buChar char="•"/>
            </a:pPr>
            <a:r>
              <a:rPr lang="en-US" b="1" spc="20" dirty="0">
                <a:solidFill>
                  <a:srgbClr val="FFFFFF"/>
                </a:solidFill>
                <a:latin typeface="Arial" panose="020B0604020202020204" pitchFamily="34" charset="0"/>
                <a:cs typeface="Arial" panose="020B0604020202020204" pitchFamily="34" charset="0"/>
              </a:rPr>
              <a:t>No significant differences were seen in the lifetime prevalence of asthma, wheezing, and bronchial hyper responsiveness  between children in Leipzig and Munich.</a:t>
            </a:r>
          </a:p>
          <a:p>
            <a:pPr marR="365760" defTabSz="457200">
              <a:lnSpc>
                <a:spcPts val="1700"/>
              </a:lnSpc>
              <a:spcBef>
                <a:spcPts val="490"/>
              </a:spcBef>
              <a:spcAft>
                <a:spcPts val="70"/>
              </a:spcAft>
            </a:pPr>
            <a:endParaRPr lang="en-US" b="1" spc="20" dirty="0">
              <a:solidFill>
                <a:srgbClr val="FFFFFF"/>
              </a:solidFill>
              <a:latin typeface="Arial" panose="020B0604020202020204" pitchFamily="34" charset="0"/>
              <a:cs typeface="Arial" panose="020B0604020202020204" pitchFamily="34" charset="0"/>
            </a:endParaRPr>
          </a:p>
          <a:p>
            <a:pPr marL="285750" marR="365760" indent="-285750" defTabSz="457200">
              <a:lnSpc>
                <a:spcPts val="1700"/>
              </a:lnSpc>
              <a:spcBef>
                <a:spcPts val="490"/>
              </a:spcBef>
              <a:spcAft>
                <a:spcPts val="70"/>
              </a:spcAft>
              <a:buFont typeface="Arial" panose="020B0604020202020204" pitchFamily="34" charset="0"/>
              <a:buChar char="•"/>
            </a:pPr>
            <a:r>
              <a:rPr lang="en-US" b="1" spc="20" dirty="0">
                <a:solidFill>
                  <a:srgbClr val="FFFFFF"/>
                </a:solidFill>
                <a:latin typeface="Arial" panose="020B0604020202020204" pitchFamily="34" charset="0"/>
                <a:cs typeface="Arial" panose="020B0604020202020204" pitchFamily="34" charset="0"/>
              </a:rPr>
              <a:t>The lifetime prevalence of bronchitis was higher in Leipzig than in Munich. </a:t>
            </a:r>
          </a:p>
          <a:p>
            <a:pPr marR="365760" defTabSz="457200">
              <a:lnSpc>
                <a:spcPts val="1700"/>
              </a:lnSpc>
              <a:spcBef>
                <a:spcPts val="490"/>
              </a:spcBef>
              <a:spcAft>
                <a:spcPts val="70"/>
              </a:spcAft>
            </a:pPr>
            <a:endParaRPr lang="en-US" b="1" spc="20" dirty="0">
              <a:solidFill>
                <a:srgbClr val="FFFFFF"/>
              </a:solidFill>
              <a:latin typeface="Arial" panose="020B0604020202020204" pitchFamily="34" charset="0"/>
              <a:cs typeface="Arial" panose="020B0604020202020204" pitchFamily="34" charset="0"/>
            </a:endParaRPr>
          </a:p>
          <a:p>
            <a:pPr marL="285750" marR="365760" indent="-285750" defTabSz="457200">
              <a:lnSpc>
                <a:spcPts val="1700"/>
              </a:lnSpc>
              <a:spcBef>
                <a:spcPts val="490"/>
              </a:spcBef>
              <a:spcAft>
                <a:spcPts val="70"/>
              </a:spcAft>
              <a:buFont typeface="Arial" panose="020B0604020202020204" pitchFamily="34" charset="0"/>
              <a:buChar char="•"/>
            </a:pPr>
            <a:r>
              <a:rPr lang="en-US" b="1" spc="20" dirty="0">
                <a:solidFill>
                  <a:srgbClr val="FFFFFF"/>
                </a:solidFill>
                <a:latin typeface="Arial" panose="020B0604020202020204" pitchFamily="34" charset="0"/>
                <a:cs typeface="Arial" panose="020B0604020202020204" pitchFamily="34" charset="0"/>
              </a:rPr>
              <a:t>The lower prevalence rates of allergic disorders in Leipzig could point toward etiological factors that are associated with Western lifestyle and living conditions. </a:t>
            </a:r>
          </a:p>
        </p:txBody>
      </p:sp>
      <p:pic>
        <p:nvPicPr>
          <p:cNvPr id="4" name="Image 3"/>
          <p:cNvPicPr>
            <a:picLocks noChangeAspect="1"/>
          </p:cNvPicPr>
          <p:nvPr/>
        </p:nvPicPr>
        <p:blipFill>
          <a:blip r:embed="rId3"/>
          <a:stretch>
            <a:fillRect/>
          </a:stretch>
        </p:blipFill>
        <p:spPr>
          <a:xfrm>
            <a:off x="1907704" y="980728"/>
            <a:ext cx="5544616" cy="5282941"/>
          </a:xfrm>
          <a:prstGeom prst="rect">
            <a:avLst/>
          </a:prstGeom>
          <a:ln w="19050">
            <a:solidFill>
              <a:schemeClr val="accent1"/>
            </a:solidFill>
          </a:ln>
        </p:spPr>
      </p:pic>
      <p:sp>
        <p:nvSpPr>
          <p:cNvPr id="6" name="ZoneTexte 4"/>
          <p:cNvSpPr txBox="1"/>
          <p:nvPr/>
        </p:nvSpPr>
        <p:spPr>
          <a:xfrm>
            <a:off x="0" y="44624"/>
            <a:ext cx="9144000" cy="830997"/>
          </a:xfrm>
          <a:prstGeom prst="rect">
            <a:avLst/>
          </a:prstGeom>
          <a:noFill/>
        </p:spPr>
        <p:txBody>
          <a:bodyPr wrap="square" rtlCol="0">
            <a:spAutoFit/>
          </a:bodyPr>
          <a:lstStyle/>
          <a:p>
            <a:pPr algn="ctr" defTabSz="457200"/>
            <a:r>
              <a:rPr lang="en-US" sz="2400" b="1" dirty="0">
                <a:solidFill>
                  <a:prstClr val="white"/>
                </a:solidFill>
              </a:rPr>
              <a:t>Prevalence of asthma &amp; allergic disorders among children in united Germany:  a descriptive comparison</a:t>
            </a:r>
            <a:endParaRPr lang="fr-FR" sz="2400" b="1" dirty="0">
              <a:solidFill>
                <a:prstClr val="white"/>
              </a:solidFill>
            </a:endParaRPr>
          </a:p>
        </p:txBody>
      </p:sp>
      <p:sp>
        <p:nvSpPr>
          <p:cNvPr id="7" name="TextBox 6"/>
          <p:cNvSpPr txBox="1"/>
          <p:nvPr/>
        </p:nvSpPr>
        <p:spPr>
          <a:xfrm>
            <a:off x="0" y="6597352"/>
            <a:ext cx="9132210" cy="276999"/>
          </a:xfrm>
          <a:prstGeom prst="rect">
            <a:avLst/>
          </a:prstGeom>
          <a:noFill/>
        </p:spPr>
        <p:txBody>
          <a:bodyPr wrap="square" rtlCol="0">
            <a:spAutoFit/>
          </a:bodyPr>
          <a:lstStyle/>
          <a:p>
            <a:pPr algn="ctr" defTabSz="457200"/>
            <a:r>
              <a:rPr lang="en-US" sz="1200" dirty="0">
                <a:solidFill>
                  <a:prstClr val="white"/>
                </a:solidFill>
              </a:rPr>
              <a:t>Von </a:t>
            </a:r>
            <a:r>
              <a:rPr lang="en-US" sz="1200" dirty="0" err="1">
                <a:solidFill>
                  <a:prstClr val="white"/>
                </a:solidFill>
              </a:rPr>
              <a:t>Mutius</a:t>
            </a:r>
            <a:r>
              <a:rPr lang="en-US" sz="1200" dirty="0">
                <a:solidFill>
                  <a:prstClr val="white"/>
                </a:solidFill>
              </a:rPr>
              <a:t> E / </a:t>
            </a:r>
            <a:r>
              <a:rPr lang="en-US" sz="1200" dirty="0" err="1">
                <a:solidFill>
                  <a:prstClr val="white"/>
                </a:solidFill>
              </a:rPr>
              <a:t>Fritzsch</a:t>
            </a:r>
            <a:r>
              <a:rPr lang="en-US" sz="1200" dirty="0">
                <a:solidFill>
                  <a:prstClr val="white"/>
                </a:solidFill>
              </a:rPr>
              <a:t> C / </a:t>
            </a:r>
            <a:r>
              <a:rPr lang="en-US" sz="1200" dirty="0" err="1">
                <a:solidFill>
                  <a:prstClr val="white"/>
                </a:solidFill>
              </a:rPr>
              <a:t>Weiland</a:t>
            </a:r>
            <a:r>
              <a:rPr lang="en-US" sz="1200" dirty="0">
                <a:solidFill>
                  <a:prstClr val="white"/>
                </a:solidFill>
              </a:rPr>
              <a:t> SK / et al: BMJ 1992 Dec 5;305(6866):1395-9</a:t>
            </a:r>
          </a:p>
        </p:txBody>
      </p:sp>
      <p:sp>
        <p:nvSpPr>
          <p:cNvPr id="8" name="TextBox 7"/>
          <p:cNvSpPr txBox="1"/>
          <p:nvPr/>
        </p:nvSpPr>
        <p:spPr>
          <a:xfrm>
            <a:off x="7148945" y="6177303"/>
            <a:ext cx="1593533" cy="276999"/>
          </a:xfrm>
          <a:prstGeom prst="rect">
            <a:avLst/>
          </a:prstGeom>
          <a:solidFill>
            <a:schemeClr val="bg1"/>
          </a:solidFill>
        </p:spPr>
        <p:txBody>
          <a:bodyPr wrap="square" rtlCol="0">
            <a:spAutoFit/>
          </a:bodyPr>
          <a:lstStyle/>
          <a:p>
            <a:pPr defTabSz="457200"/>
            <a:r>
              <a:rPr lang="en-US" sz="1200" dirty="0">
                <a:solidFill>
                  <a:prstClr val="white"/>
                </a:solidFill>
              </a:rPr>
              <a:t>SALEV.FEX.16.07.0165</a:t>
            </a:r>
          </a:p>
        </p:txBody>
      </p:sp>
    </p:spTree>
    <p:extLst>
      <p:ext uri="{BB962C8B-B14F-4D97-AF65-F5344CB8AC3E}">
        <p14:creationId xmlns:p14="http://schemas.microsoft.com/office/powerpoint/2010/main" val="3648701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2"/>
                                        </p:tgtEl>
                                        <p:attrNameLst>
                                          <p:attrName>ppt_x</p:attrName>
                                        </p:attrNameLst>
                                      </p:cBhvr>
                                      <p:tavLst>
                                        <p:tav tm="0">
                                          <p:val>
                                            <p:strVal val="ppt_x"/>
                                          </p:val>
                                        </p:tav>
                                        <p:tav tm="100000">
                                          <p:val>
                                            <p:strVal val="ppt_x"/>
                                          </p:val>
                                        </p:tav>
                                      </p:tavLst>
                                    </p:anim>
                                    <p:anim calcmode="lin" valueType="num">
                                      <p:cBhvr additive="base">
                                        <p:cTn id="17" dur="500"/>
                                        <p:tgtEl>
                                          <p:spTgt spid="2"/>
                                        </p:tgtEl>
                                        <p:attrNameLst>
                                          <p:attrName>ppt_y</p:attrName>
                                        </p:attrNameLst>
                                      </p:cBhvr>
                                      <p:tavLst>
                                        <p:tav tm="0">
                                          <p:val>
                                            <p:strVal val="ppt_y"/>
                                          </p:val>
                                        </p:tav>
                                        <p:tav tm="100000">
                                          <p:val>
                                            <p:strVal val="1+ppt_h/2"/>
                                          </p:val>
                                        </p:tav>
                                      </p:tavLst>
                                    </p:anim>
                                    <p:set>
                                      <p:cBhvr>
                                        <p:cTn id="18" dur="1" fill="hold">
                                          <p:stCondLst>
                                            <p:cond delay="499"/>
                                          </p:stCondLst>
                                        </p:cTn>
                                        <p:tgtEl>
                                          <p:spTgt spid="2"/>
                                        </p:tgtEl>
                                        <p:attrNameLst>
                                          <p:attrName>style.visibility</p:attrName>
                                        </p:attrNameLst>
                                      </p:cBhvr>
                                      <p:to>
                                        <p:strVal val="hidden"/>
                                      </p:to>
                                    </p:set>
                                  </p:childTnLst>
                                </p:cTn>
                              </p:par>
                            </p:childTnLst>
                          </p:cTn>
                        </p:par>
                        <p:par>
                          <p:cTn id="19" fill="hold">
                            <p:stCondLst>
                              <p:cond delay="500"/>
                            </p:stCondLst>
                            <p:childTnLst>
                              <p:par>
                                <p:cTn id="20" presetID="12" presetClass="entr" presetSubtype="4"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p:tgtEl>
                                          <p:spTgt spid="4"/>
                                        </p:tgtEl>
                                        <p:attrNameLst>
                                          <p:attrName>ppt_y</p:attrName>
                                        </p:attrNameLst>
                                      </p:cBhvr>
                                      <p:tavLst>
                                        <p:tav tm="0">
                                          <p:val>
                                            <p:strVal val="#ppt_y+#ppt_h*1.125000"/>
                                          </p:val>
                                        </p:tav>
                                        <p:tav tm="100000">
                                          <p:val>
                                            <p:strVal val="#ppt_y"/>
                                          </p:val>
                                        </p:tav>
                                      </p:tavLst>
                                    </p:anim>
                                    <p:animEffect transition="in" filter="wipe(up)">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
          <p:cNvSpPr txBox="1">
            <a:spLocks noChangeArrowheads="1"/>
          </p:cNvSpPr>
          <p:nvPr/>
        </p:nvSpPr>
        <p:spPr bwMode="auto">
          <a:xfrm>
            <a:off x="0" y="-72008"/>
            <a:ext cx="9143999" cy="908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57200"/>
            <a:r>
              <a:rPr lang="en-GB" sz="3200" b="1" dirty="0" smtClean="0">
                <a:solidFill>
                  <a:srgbClr val="FFFFFF"/>
                </a:solidFill>
                <a:latin typeface="Calibri"/>
              </a:rPr>
              <a:t>Grass pollen counts, air pollution level and allergic rhinitis severity</a:t>
            </a:r>
            <a:endParaRPr lang="en-GB" sz="3200" b="1" dirty="0">
              <a:solidFill>
                <a:srgbClr val="FFFFFF"/>
              </a:solidFill>
              <a:latin typeface="Calibri"/>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 y="2923311"/>
            <a:ext cx="9146205" cy="3799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5411" y="2402140"/>
            <a:ext cx="9142447" cy="2031315"/>
          </a:xfrm>
          <a:prstGeom prst="rect">
            <a:avLst/>
          </a:prstGeom>
          <a:solidFill>
            <a:srgbClr val="002060"/>
          </a:solidFill>
        </p:spPr>
        <p:txBody>
          <a:bodyPr wrap="square" lIns="91430" tIns="45715" rIns="91430" bIns="45715">
            <a:spAutoFit/>
          </a:bodyPr>
          <a:lstStyle/>
          <a:p>
            <a:pPr defTabSz="457200"/>
            <a:r>
              <a:rPr lang="en-GB" b="1" u="sng" dirty="0">
                <a:solidFill>
                  <a:srgbClr val="FFFFFF"/>
                </a:solidFill>
                <a:latin typeface="Arial" panose="020B0604020202020204" pitchFamily="34" charset="0"/>
                <a:cs typeface="Arial" panose="020B0604020202020204" pitchFamily="34" charset="0"/>
              </a:rPr>
              <a:t>Conclusions:</a:t>
            </a:r>
          </a:p>
          <a:p>
            <a:pPr defTabSz="457200"/>
            <a:endParaRPr lang="en-GB" b="1" u="sng" dirty="0">
              <a:solidFill>
                <a:srgbClr val="FFFFFF"/>
              </a:solidFill>
              <a:latin typeface="Arial" panose="020B0604020202020204" pitchFamily="34" charset="0"/>
              <a:cs typeface="Arial" panose="020B0604020202020204" pitchFamily="34" charset="0"/>
            </a:endParaRPr>
          </a:p>
          <a:p>
            <a:pPr defTabSz="457200"/>
            <a:r>
              <a:rPr lang="en-GB" b="1" dirty="0">
                <a:solidFill>
                  <a:srgbClr val="FFFFFF"/>
                </a:solidFill>
                <a:latin typeface="Arial" panose="020B0604020202020204" pitchFamily="34" charset="0"/>
                <a:cs typeface="Arial" panose="020B0604020202020204" pitchFamily="34" charset="0"/>
              </a:rPr>
              <a:t>Grass pollen count aggravated SAR in terms of symptoms in this nationwide sample. </a:t>
            </a:r>
          </a:p>
          <a:p>
            <a:pPr defTabSz="457200"/>
            <a:endParaRPr lang="en-GB" b="1" dirty="0">
              <a:solidFill>
                <a:srgbClr val="FFFFFF"/>
              </a:solidFill>
              <a:latin typeface="Arial" panose="020B0604020202020204" pitchFamily="34" charset="0"/>
              <a:cs typeface="Arial" panose="020B0604020202020204" pitchFamily="34" charset="0"/>
            </a:endParaRPr>
          </a:p>
          <a:p>
            <a:pPr defTabSz="457200"/>
            <a:r>
              <a:rPr lang="en-GB" b="1" dirty="0">
                <a:solidFill>
                  <a:srgbClr val="FFFFFF"/>
                </a:solidFill>
                <a:latin typeface="Arial" panose="020B0604020202020204" pitchFamily="34" charset="0"/>
                <a:cs typeface="Arial" panose="020B0604020202020204" pitchFamily="34" charset="0"/>
              </a:rPr>
              <a:t>These findings confirm the need for proper treatment and preventive measures in SAR patients sensitized to grass pollen.</a:t>
            </a:r>
            <a:endParaRPr lang="fr-FR" b="1" dirty="0">
              <a:solidFill>
                <a:srgbClr val="FFFFFF"/>
              </a:solidFill>
              <a:latin typeface="Arial" panose="020B0604020202020204" pitchFamily="34" charset="0"/>
              <a:cs typeface="Arial" panose="020B0604020202020204" pitchFamily="34" charset="0"/>
            </a:endParaRP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 y="836712"/>
            <a:ext cx="9146205" cy="2031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5697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2" presetClass="exit" presetSubtype="4" fill="hold" nodeType="withEffect">
                                  <p:stCondLst>
                                    <p:cond delay="0"/>
                                  </p:stCondLst>
                                  <p:childTnLst>
                                    <p:anim calcmode="lin" valueType="num">
                                      <p:cBhvr additive="base">
                                        <p:cTn id="14" dur="500"/>
                                        <p:tgtEl>
                                          <p:spTgt spid="44034"/>
                                        </p:tgtEl>
                                        <p:attrNameLst>
                                          <p:attrName>ppt_x</p:attrName>
                                        </p:attrNameLst>
                                      </p:cBhvr>
                                      <p:tavLst>
                                        <p:tav tm="0">
                                          <p:val>
                                            <p:strVal val="ppt_x"/>
                                          </p:val>
                                        </p:tav>
                                        <p:tav tm="100000">
                                          <p:val>
                                            <p:strVal val="ppt_x"/>
                                          </p:val>
                                        </p:tav>
                                      </p:tavLst>
                                    </p:anim>
                                    <p:anim calcmode="lin" valueType="num">
                                      <p:cBhvr additive="base">
                                        <p:cTn id="15" dur="500"/>
                                        <p:tgtEl>
                                          <p:spTgt spid="44034"/>
                                        </p:tgtEl>
                                        <p:attrNameLst>
                                          <p:attrName>ppt_y</p:attrName>
                                        </p:attrNameLst>
                                      </p:cBhvr>
                                      <p:tavLst>
                                        <p:tav tm="0">
                                          <p:val>
                                            <p:strVal val="ppt_y"/>
                                          </p:val>
                                        </p:tav>
                                        <p:tav tm="100000">
                                          <p:val>
                                            <p:strVal val="1+ppt_h/2"/>
                                          </p:val>
                                        </p:tav>
                                      </p:tavLst>
                                    </p:anim>
                                    <p:set>
                                      <p:cBhvr>
                                        <p:cTn id="16" dur="1" fill="hold">
                                          <p:stCondLst>
                                            <p:cond delay="499"/>
                                          </p:stCondLst>
                                        </p:cTn>
                                        <p:tgtEl>
                                          <p:spTgt spid="440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29422" b="2135"/>
          <a:stretch/>
        </p:blipFill>
        <p:spPr>
          <a:xfrm>
            <a:off x="-15796" y="1412776"/>
            <a:ext cx="9144000" cy="3672856"/>
          </a:xfrm>
          <a:prstGeom prst="rect">
            <a:avLst/>
          </a:prstGeom>
        </p:spPr>
      </p:pic>
      <p:sp>
        <p:nvSpPr>
          <p:cNvPr id="3" name="ZoneTexte 2"/>
          <p:cNvSpPr txBox="1"/>
          <p:nvPr/>
        </p:nvSpPr>
        <p:spPr>
          <a:xfrm>
            <a:off x="0" y="3068960"/>
            <a:ext cx="9144000" cy="923330"/>
          </a:xfrm>
          <a:prstGeom prst="rect">
            <a:avLst/>
          </a:prstGeom>
          <a:solidFill>
            <a:srgbClr val="002060"/>
          </a:solidFill>
        </p:spPr>
        <p:txBody>
          <a:bodyPr wrap="square" rtlCol="0">
            <a:spAutoFit/>
          </a:bodyPr>
          <a:lstStyle/>
          <a:p>
            <a:pPr algn="just" defTabSz="457200"/>
            <a:r>
              <a:rPr lang="en-US" b="1" dirty="0">
                <a:solidFill>
                  <a:srgbClr val="FFFFFF"/>
                </a:solidFill>
                <a:latin typeface="Arial" panose="020B0604020202020204" pitchFamily="34" charset="0"/>
                <a:cs typeface="Arial" panose="020B0604020202020204" pitchFamily="34" charset="0"/>
              </a:rPr>
              <a:t>Because both pollutants are considered to be traffic emissions, this study suggests that traffic emissions in Taiwan need to be controlled to lower the prevalence of children’s Allergic Rhinitis.</a:t>
            </a:r>
          </a:p>
        </p:txBody>
      </p:sp>
      <p:sp>
        <p:nvSpPr>
          <p:cNvPr id="4" name="Text Box 1"/>
          <p:cNvSpPr txBox="1">
            <a:spLocks noChangeArrowheads="1"/>
          </p:cNvSpPr>
          <p:nvPr/>
        </p:nvSpPr>
        <p:spPr bwMode="auto">
          <a:xfrm>
            <a:off x="0" y="116632"/>
            <a:ext cx="9143999" cy="685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57200"/>
            <a:r>
              <a:rPr lang="en-GB" b="1" dirty="0" smtClean="0">
                <a:solidFill>
                  <a:srgbClr val="FFFFFF"/>
                </a:solidFill>
                <a:latin typeface="Calibri"/>
              </a:rPr>
              <a:t>Association between the first occurrence of allergic rhinitis in preschool children and air pollution in Taiwan</a:t>
            </a:r>
            <a:endParaRPr lang="en-GB" b="1" dirty="0">
              <a:solidFill>
                <a:srgbClr val="FFFFFF"/>
              </a:solidFill>
              <a:latin typeface="Calibri"/>
            </a:endParaRPr>
          </a:p>
        </p:txBody>
      </p:sp>
      <p:sp>
        <p:nvSpPr>
          <p:cNvPr id="5" name="Text Box 3"/>
          <p:cNvSpPr txBox="1">
            <a:spLocks noChangeArrowheads="1"/>
          </p:cNvSpPr>
          <p:nvPr/>
        </p:nvSpPr>
        <p:spPr bwMode="auto">
          <a:xfrm>
            <a:off x="0" y="6681622"/>
            <a:ext cx="9144000" cy="203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lgn="ctr" defTabSz="457200"/>
            <a:r>
              <a:rPr lang="en-GB" sz="1200" dirty="0" smtClean="0">
                <a:solidFill>
                  <a:srgbClr val="FFFFFF"/>
                </a:solidFill>
                <a:latin typeface="Calibri"/>
              </a:rPr>
              <a:t>Chung HY / Hsieh CJ /  Tseng CC / et </a:t>
            </a:r>
            <a:r>
              <a:rPr lang="en-GB" sz="1200" dirty="0">
                <a:solidFill>
                  <a:srgbClr val="FFFFFF"/>
                </a:solidFill>
                <a:latin typeface="Calibri"/>
              </a:rPr>
              <a:t>al. </a:t>
            </a:r>
            <a:r>
              <a:rPr lang="en-GB" sz="1200" dirty="0" err="1" smtClean="0">
                <a:solidFill>
                  <a:srgbClr val="FFFFFF"/>
                </a:solidFill>
                <a:latin typeface="Calibri"/>
              </a:rPr>
              <a:t>Int</a:t>
            </a:r>
            <a:r>
              <a:rPr lang="en-GB" sz="1200" dirty="0" smtClean="0">
                <a:solidFill>
                  <a:srgbClr val="FFFFFF"/>
                </a:solidFill>
                <a:latin typeface="Calibri"/>
              </a:rPr>
              <a:t> J Environ Res Public Health 2016 Feb 27;13(3) </a:t>
            </a:r>
            <a:r>
              <a:rPr lang="en-GB" sz="1200" dirty="0" err="1" smtClean="0">
                <a:solidFill>
                  <a:srgbClr val="FFFFFF"/>
                </a:solidFill>
                <a:latin typeface="Calibri"/>
              </a:rPr>
              <a:t>pii</a:t>
            </a:r>
            <a:r>
              <a:rPr lang="en-GB" sz="1200" dirty="0" smtClean="0">
                <a:solidFill>
                  <a:srgbClr val="FFFFFF"/>
                </a:solidFill>
                <a:latin typeface="Calibri"/>
              </a:rPr>
              <a:t>: E268.doi: 10.3390/ijerph13030268</a:t>
            </a:r>
            <a:endParaRPr lang="en-GB" sz="1200" dirty="0">
              <a:solidFill>
                <a:srgbClr val="FFFFFF"/>
              </a:solidFill>
              <a:latin typeface="Calibri"/>
            </a:endParaRPr>
          </a:p>
        </p:txBody>
      </p:sp>
    </p:spTree>
    <p:extLst>
      <p:ext uri="{BB962C8B-B14F-4D97-AF65-F5344CB8AC3E}">
        <p14:creationId xmlns:p14="http://schemas.microsoft.com/office/powerpoint/2010/main" val="1737032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4311" y="2325474"/>
            <a:ext cx="9101592" cy="4247306"/>
          </a:xfrm>
          <a:prstGeom prst="rect">
            <a:avLst/>
          </a:prstGeom>
          <a:solidFill>
            <a:schemeClr val="tx1"/>
          </a:solidFill>
        </p:spPr>
        <p:txBody>
          <a:bodyPr wrap="square" lIns="91430" tIns="45715" rIns="91430" bIns="45715">
            <a:spAutoFit/>
          </a:bodyPr>
          <a:lstStyle/>
          <a:p>
            <a:pPr defTabSz="457200"/>
            <a:r>
              <a:rPr lang="en-GB" dirty="0">
                <a:solidFill>
                  <a:prstClr val="black"/>
                </a:solidFill>
              </a:rPr>
              <a:t>Health effects may be associated with residential levels of air pollution. It is difficult to disentangle effects of long-term exposure to locally generated and long-range transported pollutants, as well as to exhaust emissions and wear particles from road traffic. We aimed to investigate effects of exposure to particulate matter fractions on respiratory health in the Swedish adults </a:t>
            </a:r>
          </a:p>
          <a:p>
            <a:pPr defTabSz="457200"/>
            <a:r>
              <a:rPr lang="en-GB" b="1" dirty="0">
                <a:solidFill>
                  <a:prstClr val="black"/>
                </a:solidFill>
              </a:rPr>
              <a:t>Methods:</a:t>
            </a:r>
            <a:r>
              <a:rPr lang="en-GB" dirty="0">
                <a:solidFill>
                  <a:prstClr val="black"/>
                </a:solidFill>
              </a:rPr>
              <a:t> Nationwide environmental health survey performed in 2007 (25,851 adults aged 18-80 years). </a:t>
            </a:r>
          </a:p>
          <a:p>
            <a:pPr defTabSz="457200"/>
            <a:r>
              <a:rPr lang="en-GB" dirty="0">
                <a:solidFill>
                  <a:prstClr val="black"/>
                </a:solidFill>
              </a:rPr>
              <a:t>Individual exposure to particulate matter at residential addresses was estimated by dispersion modelling of regional, urban and local sources. </a:t>
            </a:r>
          </a:p>
          <a:p>
            <a:pPr defTabSz="457200"/>
            <a:r>
              <a:rPr lang="en-GB" dirty="0">
                <a:solidFill>
                  <a:prstClr val="black"/>
                </a:solidFill>
              </a:rPr>
              <a:t>Associations analysed using multiple logistic regression, adjusting for individual and contextual confounding. </a:t>
            </a:r>
          </a:p>
          <a:p>
            <a:pPr defTabSz="457200"/>
            <a:r>
              <a:rPr lang="en-GB" b="1" dirty="0">
                <a:solidFill>
                  <a:prstClr val="black"/>
                </a:solidFill>
              </a:rPr>
              <a:t>Results</a:t>
            </a:r>
            <a:r>
              <a:rPr lang="en-GB" dirty="0">
                <a:solidFill>
                  <a:prstClr val="black"/>
                </a:solidFill>
              </a:rPr>
              <a:t>: Exposure to locally generated wear particles showed associations for blocked nose or hay fever, chest tightness or cough, and restricted activity days with odds ratios of 1.5-2 per 10-μg·m(-3) increase. Associations were also seen for locally generated combustion particles, which disappeared following adjustment for exposure to wear particles. </a:t>
            </a:r>
          </a:p>
        </p:txBody>
      </p:sp>
      <p:sp>
        <p:nvSpPr>
          <p:cNvPr id="13" name="ZoneTexte 3"/>
          <p:cNvSpPr txBox="1"/>
          <p:nvPr/>
        </p:nvSpPr>
        <p:spPr>
          <a:xfrm>
            <a:off x="0" y="2768819"/>
            <a:ext cx="9101591" cy="1200329"/>
          </a:xfrm>
          <a:prstGeom prst="rect">
            <a:avLst/>
          </a:prstGeom>
          <a:solidFill>
            <a:srgbClr val="002060"/>
          </a:solidFill>
        </p:spPr>
        <p:txBody>
          <a:bodyPr wrap="square" rtlCol="0">
            <a:spAutoFit/>
          </a:bodyPr>
          <a:lstStyle/>
          <a:p>
            <a:pPr defTabSz="457200"/>
            <a:r>
              <a:rPr lang="en-US" b="1" u="sng" dirty="0">
                <a:solidFill>
                  <a:srgbClr val="FFFFFF"/>
                </a:solidFill>
              </a:rPr>
              <a:t>Conclusion:</a:t>
            </a:r>
          </a:p>
          <a:p>
            <a:pPr defTabSz="457200"/>
            <a:endParaRPr lang="en-US" b="1" u="sng" dirty="0">
              <a:solidFill>
                <a:srgbClr val="FFFFFF"/>
              </a:solidFill>
            </a:endParaRPr>
          </a:p>
          <a:p>
            <a:pPr defTabSz="457200"/>
            <a:r>
              <a:rPr lang="en-US" b="1" dirty="0">
                <a:solidFill>
                  <a:srgbClr val="FFFFFF"/>
                </a:solidFill>
              </a:rPr>
              <a:t>Data indicate that long-term exposure to locally generated road wear particles increases</a:t>
            </a:r>
          </a:p>
          <a:p>
            <a:pPr defTabSz="457200"/>
            <a:r>
              <a:rPr lang="en-US" b="1" dirty="0">
                <a:solidFill>
                  <a:srgbClr val="FFFFFF"/>
                </a:solidFill>
              </a:rPr>
              <a:t>the risk of respiratory symptoms in adults</a:t>
            </a:r>
            <a:endParaRPr lang="fr-FR" b="1" dirty="0">
              <a:solidFill>
                <a:srgbClr val="FFFFFF"/>
              </a:solidFill>
            </a:endParaRPr>
          </a:p>
        </p:txBody>
      </p:sp>
      <p:sp>
        <p:nvSpPr>
          <p:cNvPr id="16" name="Text Box 1"/>
          <p:cNvSpPr txBox="1">
            <a:spLocks noChangeArrowheads="1"/>
          </p:cNvSpPr>
          <p:nvPr/>
        </p:nvSpPr>
        <p:spPr bwMode="auto">
          <a:xfrm>
            <a:off x="0" y="116632"/>
            <a:ext cx="9143999" cy="685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57200"/>
            <a:r>
              <a:rPr lang="en-GB" b="1" dirty="0" smtClean="0">
                <a:solidFill>
                  <a:srgbClr val="FFFFFF"/>
                </a:solidFill>
                <a:latin typeface="Calibri"/>
              </a:rPr>
              <a:t>Fine and coarse particulate air pollution in relation to respiratory health in Sweden</a:t>
            </a:r>
            <a:endParaRPr lang="en-GB" b="1" dirty="0">
              <a:solidFill>
                <a:srgbClr val="FFFFFF"/>
              </a:solidFill>
              <a:latin typeface="Calibri"/>
            </a:endParaRPr>
          </a:p>
        </p:txBody>
      </p:sp>
      <p:pic>
        <p:nvPicPr>
          <p:cNvPr id="1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219" t="52992" r="4571"/>
          <a:stretch/>
        </p:blipFill>
        <p:spPr bwMode="auto">
          <a:xfrm>
            <a:off x="1246063" y="975083"/>
            <a:ext cx="7031050" cy="1239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5083"/>
            <a:ext cx="9115903" cy="4550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ZoneTexte 9"/>
          <p:cNvSpPr txBox="1"/>
          <p:nvPr/>
        </p:nvSpPr>
        <p:spPr>
          <a:xfrm>
            <a:off x="14311" y="5077027"/>
            <a:ext cx="9144000" cy="1754326"/>
          </a:xfrm>
          <a:prstGeom prst="rect">
            <a:avLst/>
          </a:prstGeom>
          <a:solidFill>
            <a:srgbClr val="002060"/>
          </a:solidFill>
        </p:spPr>
        <p:txBody>
          <a:bodyPr wrap="square" rtlCol="0">
            <a:spAutoFit/>
          </a:bodyPr>
          <a:lstStyle/>
          <a:p>
            <a:pPr marL="342900" indent="-342900" defTabSz="457200">
              <a:buFontTx/>
              <a:buAutoNum type="alphaLcParenR"/>
            </a:pPr>
            <a:r>
              <a:rPr lang="en-GB" b="1" dirty="0">
                <a:solidFill>
                  <a:srgbClr val="FFFFFF"/>
                </a:solidFill>
                <a:latin typeface="Arial" charset="0"/>
                <a:cs typeface="msgothic" charset="0"/>
              </a:rPr>
              <a:t>Map of Sweden showing study regions and main cities (underlined), response rates, and areas in which enhanced participant sampling in the Swedish Environmental Survey of 2007 took place. </a:t>
            </a:r>
          </a:p>
          <a:p>
            <a:pPr marL="342900" indent="-342900" defTabSz="457200">
              <a:buFontTx/>
              <a:buAutoNum type="alphaLcParenR"/>
            </a:pPr>
            <a:r>
              <a:rPr lang="en-GB" b="1" dirty="0">
                <a:solidFill>
                  <a:srgbClr val="FFFFFF"/>
                </a:solidFill>
                <a:latin typeface="Arial" charset="0"/>
                <a:cs typeface="msgothic" charset="0"/>
              </a:rPr>
              <a:t>Map of Sweden showing modelled regional background particulate matter &lt;10 </a:t>
            </a:r>
            <a:r>
              <a:rPr lang="en-GB" b="1" dirty="0" err="1">
                <a:solidFill>
                  <a:srgbClr val="FFFFFF"/>
                </a:solidFill>
                <a:latin typeface="Arial" charset="0"/>
                <a:cs typeface="msgothic" charset="0"/>
              </a:rPr>
              <a:t>μm</a:t>
            </a:r>
            <a:r>
              <a:rPr lang="en-GB" b="1" dirty="0">
                <a:solidFill>
                  <a:srgbClr val="FFFFFF"/>
                </a:solidFill>
                <a:latin typeface="Arial" charset="0"/>
                <a:cs typeface="msgothic" charset="0"/>
              </a:rPr>
              <a:t> aerodynamic diameter range (PM</a:t>
            </a:r>
            <a:r>
              <a:rPr lang="en-GB" b="1" baseline="-33000" dirty="0">
                <a:solidFill>
                  <a:srgbClr val="FFFFFF"/>
                </a:solidFill>
                <a:latin typeface="Arial" charset="0"/>
                <a:cs typeface="msgothic" charset="0"/>
              </a:rPr>
              <a:t>10</a:t>
            </a:r>
            <a:r>
              <a:rPr lang="en-GB" b="1" dirty="0">
                <a:solidFill>
                  <a:srgbClr val="FFFFFF"/>
                </a:solidFill>
                <a:latin typeface="Arial" charset="0"/>
                <a:cs typeface="msgothic" charset="0"/>
              </a:rPr>
              <a:t>) (long-range transport) particle concentration.</a:t>
            </a:r>
          </a:p>
        </p:txBody>
      </p:sp>
    </p:spTree>
    <p:extLst>
      <p:ext uri="{BB962C8B-B14F-4D97-AF65-F5344CB8AC3E}">
        <p14:creationId xmlns:p14="http://schemas.microsoft.com/office/powerpoint/2010/main" val="3516168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1" nodeType="clickEffect">
                                  <p:stCondLst>
                                    <p:cond delay="0"/>
                                  </p:stCondLst>
                                  <p:childTnLst>
                                    <p:animEffect transition="out" filter="dissolv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3" grpId="1"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0" y="7567"/>
            <a:ext cx="9143999" cy="82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57200"/>
            <a:r>
              <a:rPr lang="en-GB" sz="1900" b="1" dirty="0">
                <a:solidFill>
                  <a:srgbClr val="FFFFFF"/>
                </a:solidFill>
                <a:latin typeface="Calibri"/>
              </a:rPr>
              <a:t>Adjusted associations between different particulate matter (PM) fractions and self-reported current respiratory health outcomes in the Swedish Environmental Survey of 2007. </a:t>
            </a:r>
          </a:p>
        </p:txBody>
      </p:sp>
      <p:sp>
        <p:nvSpPr>
          <p:cNvPr id="3075" name="Text Box 3"/>
          <p:cNvSpPr txBox="1">
            <a:spLocks noChangeArrowheads="1"/>
          </p:cNvSpPr>
          <p:nvPr/>
        </p:nvSpPr>
        <p:spPr bwMode="auto">
          <a:xfrm>
            <a:off x="0" y="6681622"/>
            <a:ext cx="9144000" cy="203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lgn="ctr" defTabSz="457200"/>
            <a:r>
              <a:rPr lang="en-GB" sz="1200" dirty="0" err="1">
                <a:solidFill>
                  <a:srgbClr val="FFFFFF"/>
                </a:solidFill>
                <a:latin typeface="Calibri"/>
              </a:rPr>
              <a:t>Saskia</a:t>
            </a:r>
            <a:r>
              <a:rPr lang="en-GB" sz="1200" dirty="0">
                <a:solidFill>
                  <a:srgbClr val="FFFFFF"/>
                </a:solidFill>
                <a:latin typeface="Calibri"/>
              </a:rPr>
              <a:t> M. </a:t>
            </a:r>
            <a:r>
              <a:rPr lang="en-GB" sz="1200" dirty="0" err="1">
                <a:solidFill>
                  <a:srgbClr val="FFFFFF"/>
                </a:solidFill>
                <a:latin typeface="Calibri"/>
              </a:rPr>
              <a:t>Willers</a:t>
            </a:r>
            <a:r>
              <a:rPr lang="en-GB" sz="1200" dirty="0">
                <a:solidFill>
                  <a:srgbClr val="FFFFFF"/>
                </a:solidFill>
                <a:latin typeface="Calibri"/>
              </a:rPr>
              <a:t> et al. </a:t>
            </a:r>
            <a:r>
              <a:rPr lang="en-GB" sz="1200" dirty="0" err="1">
                <a:solidFill>
                  <a:srgbClr val="FFFFFF"/>
                </a:solidFill>
                <a:latin typeface="Calibri"/>
              </a:rPr>
              <a:t>Eur</a:t>
            </a:r>
            <a:r>
              <a:rPr lang="en-GB" sz="1200" dirty="0">
                <a:solidFill>
                  <a:srgbClr val="FFFFFF"/>
                </a:solidFill>
                <a:latin typeface="Calibri"/>
              </a:rPr>
              <a:t> </a:t>
            </a:r>
            <a:r>
              <a:rPr lang="en-GB" sz="1200" dirty="0" err="1">
                <a:solidFill>
                  <a:srgbClr val="FFFFFF"/>
                </a:solidFill>
                <a:latin typeface="Calibri"/>
              </a:rPr>
              <a:t>Respir</a:t>
            </a:r>
            <a:r>
              <a:rPr lang="en-GB" sz="1200" dirty="0">
                <a:solidFill>
                  <a:srgbClr val="FFFFFF"/>
                </a:solidFill>
                <a:latin typeface="Calibri"/>
              </a:rPr>
              <a:t> J 2013;42:924-934</a:t>
            </a:r>
          </a:p>
        </p:txBody>
      </p:sp>
      <p:sp>
        <p:nvSpPr>
          <p:cNvPr id="2" name="Rectangle 1"/>
          <p:cNvSpPr/>
          <p:nvPr/>
        </p:nvSpPr>
        <p:spPr>
          <a:xfrm>
            <a:off x="5520618" y="2132856"/>
            <a:ext cx="3623382" cy="3416320"/>
          </a:xfrm>
          <a:prstGeom prst="rect">
            <a:avLst/>
          </a:prstGeom>
          <a:ln>
            <a:solidFill>
              <a:schemeClr val="tx1"/>
            </a:solidFill>
          </a:ln>
        </p:spPr>
        <p:txBody>
          <a:bodyPr wrap="square">
            <a:spAutoFit/>
          </a:bodyPr>
          <a:lstStyle/>
          <a:p>
            <a:pPr marL="342900" indent="-342900" defTabSz="457200">
              <a:buFontTx/>
              <a:buAutoNum type="alphaLcParenR"/>
            </a:pPr>
            <a:r>
              <a:rPr lang="en-US" b="1" dirty="0">
                <a:solidFill>
                  <a:prstClr val="white"/>
                </a:solidFill>
              </a:rPr>
              <a:t>Total particulate matter &lt;10 </a:t>
            </a:r>
            <a:r>
              <a:rPr lang="en-US" b="1" dirty="0" err="1">
                <a:solidFill>
                  <a:prstClr val="white"/>
                </a:solidFill>
              </a:rPr>
              <a:t>μm</a:t>
            </a:r>
            <a:r>
              <a:rPr lang="en-US" b="1" dirty="0">
                <a:solidFill>
                  <a:prstClr val="white"/>
                </a:solidFill>
              </a:rPr>
              <a:t> aerodynamic diameter range (PM10), </a:t>
            </a:r>
          </a:p>
          <a:p>
            <a:pPr marL="342900" indent="-342900" defTabSz="457200">
              <a:buFontTx/>
              <a:buAutoNum type="alphaLcParenR"/>
            </a:pPr>
            <a:r>
              <a:rPr lang="en-US" b="1" dirty="0">
                <a:solidFill>
                  <a:prstClr val="white"/>
                </a:solidFill>
              </a:rPr>
              <a:t>long-range transport particles, </a:t>
            </a:r>
          </a:p>
          <a:p>
            <a:pPr marL="342900" indent="-342900" defTabSz="457200">
              <a:buFontTx/>
              <a:buAutoNum type="alphaLcParenR"/>
            </a:pPr>
            <a:r>
              <a:rPr lang="en-US" b="1" dirty="0">
                <a:solidFill>
                  <a:prstClr val="white"/>
                </a:solidFill>
              </a:rPr>
              <a:t>locally generated PM10, </a:t>
            </a:r>
          </a:p>
          <a:p>
            <a:pPr marL="342900" indent="-342900" defTabSz="457200">
              <a:buFontTx/>
              <a:buAutoNum type="alphaLcParenR"/>
            </a:pPr>
            <a:r>
              <a:rPr lang="en-US" b="1" dirty="0">
                <a:solidFill>
                  <a:prstClr val="white"/>
                </a:solidFill>
              </a:rPr>
              <a:t> locally generated wear particles </a:t>
            </a:r>
          </a:p>
          <a:p>
            <a:pPr marL="342900" indent="-342900" defTabSz="457200">
              <a:buFontTx/>
              <a:buAutoNum type="alphaLcParenR"/>
            </a:pPr>
            <a:r>
              <a:rPr lang="en-US" b="1" dirty="0">
                <a:solidFill>
                  <a:prstClr val="white"/>
                </a:solidFill>
              </a:rPr>
              <a:t> locally generated combustion particles.</a:t>
            </a:r>
          </a:p>
          <a:p>
            <a:pPr defTabSz="457200"/>
            <a:endParaRPr lang="en-US" b="1" dirty="0">
              <a:solidFill>
                <a:prstClr val="white"/>
              </a:solidFill>
            </a:endParaRPr>
          </a:p>
          <a:p>
            <a:pPr defTabSz="457200"/>
            <a:r>
              <a:rPr lang="en-US" b="1" dirty="0">
                <a:solidFill>
                  <a:prstClr val="white"/>
                </a:solidFill>
              </a:rPr>
              <a:t>Data are presented as odds ratios and error bars represent 95% confidence intervals.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23" y="1223997"/>
            <a:ext cx="5381625"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657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1"/>
          <p:cNvSpPr txBox="1"/>
          <p:nvPr/>
        </p:nvSpPr>
        <p:spPr>
          <a:xfrm>
            <a:off x="-17081" y="-60766"/>
            <a:ext cx="9144000" cy="969486"/>
          </a:xfrm>
          <a:prstGeom prst="rect">
            <a:avLst/>
          </a:prstGeom>
          <a:noFill/>
        </p:spPr>
        <p:txBody>
          <a:bodyPr wrap="square" lIns="91430" tIns="45715" rIns="91430" bIns="45715" rtlCol="0">
            <a:spAutoFit/>
          </a:bodyPr>
          <a:lstStyle/>
          <a:p>
            <a:pPr algn="ctr" defTabSz="457200"/>
            <a:r>
              <a:rPr lang="en-GB" sz="1900" b="1" dirty="0">
                <a:solidFill>
                  <a:prstClr val="white"/>
                </a:solidFill>
              </a:rPr>
              <a:t>Decline of ambient air pollution levels due to measures to control automobile emissions and effects on the prevalence of respiratory and allergic disorders among children on Japan</a:t>
            </a:r>
          </a:p>
        </p:txBody>
      </p:sp>
      <p:sp>
        <p:nvSpPr>
          <p:cNvPr id="9" name="TextBox 8"/>
          <p:cNvSpPr txBox="1"/>
          <p:nvPr/>
        </p:nvSpPr>
        <p:spPr>
          <a:xfrm>
            <a:off x="1" y="6597352"/>
            <a:ext cx="9180512" cy="261610"/>
          </a:xfrm>
          <a:prstGeom prst="rect">
            <a:avLst/>
          </a:prstGeom>
          <a:noFill/>
        </p:spPr>
        <p:txBody>
          <a:bodyPr wrap="square" rtlCol="0">
            <a:spAutoFit/>
          </a:bodyPr>
          <a:lstStyle/>
          <a:p>
            <a:pPr algn="ctr" defTabSz="457200"/>
            <a:r>
              <a:rPr lang="en-US" sz="1100" dirty="0" err="1">
                <a:solidFill>
                  <a:prstClr val="white"/>
                </a:solidFill>
              </a:rPr>
              <a:t>Hasunuma</a:t>
            </a:r>
            <a:r>
              <a:rPr lang="en-US" sz="1100" dirty="0">
                <a:solidFill>
                  <a:prstClr val="white"/>
                </a:solidFill>
              </a:rPr>
              <a:t> H / </a:t>
            </a:r>
            <a:r>
              <a:rPr lang="en-US" sz="1100" dirty="0" err="1">
                <a:solidFill>
                  <a:prstClr val="white"/>
                </a:solidFill>
              </a:rPr>
              <a:t>Ishimaru</a:t>
            </a:r>
            <a:r>
              <a:rPr lang="en-US" sz="1100" dirty="0">
                <a:solidFill>
                  <a:prstClr val="white"/>
                </a:solidFill>
              </a:rPr>
              <a:t> Y / Yoda Y / et al: Environ Res 2014 May;131:111-8, </a:t>
            </a:r>
            <a:r>
              <a:rPr lang="en-US" sz="1100" dirty="0" err="1">
                <a:solidFill>
                  <a:prstClr val="white"/>
                </a:solidFill>
              </a:rPr>
              <a:t>doi</a:t>
            </a:r>
            <a:r>
              <a:rPr lang="en-US" sz="1100" dirty="0">
                <a:solidFill>
                  <a:prstClr val="white"/>
                </a:solidFill>
              </a:rPr>
              <a:t>: 10.1016/j.envres.2014.03.007. </a:t>
            </a:r>
            <a:r>
              <a:rPr lang="en-US" sz="1100" dirty="0" err="1">
                <a:solidFill>
                  <a:prstClr val="white"/>
                </a:solidFill>
              </a:rPr>
              <a:t>Epub</a:t>
            </a:r>
            <a:r>
              <a:rPr lang="en-US" sz="1100" dirty="0">
                <a:solidFill>
                  <a:prstClr val="white"/>
                </a:solidFill>
              </a:rPr>
              <a:t> 2014 Apr 12</a:t>
            </a:r>
          </a:p>
        </p:txBody>
      </p:sp>
      <p:pic>
        <p:nvPicPr>
          <p:cNvPr id="10" name="Image 1"/>
          <p:cNvPicPr>
            <a:picLocks noChangeAspect="1"/>
          </p:cNvPicPr>
          <p:nvPr/>
        </p:nvPicPr>
        <p:blipFill rotWithShape="1">
          <a:blip r:embed="rId2"/>
          <a:srcRect t="22843" b="10633"/>
          <a:stretch/>
        </p:blipFill>
        <p:spPr>
          <a:xfrm>
            <a:off x="0" y="1268760"/>
            <a:ext cx="9159520" cy="4680520"/>
          </a:xfrm>
          <a:prstGeom prst="rect">
            <a:avLst/>
          </a:prstGeom>
        </p:spPr>
      </p:pic>
      <p:sp>
        <p:nvSpPr>
          <p:cNvPr id="11" name="ZoneTexte 3"/>
          <p:cNvSpPr txBox="1"/>
          <p:nvPr/>
        </p:nvSpPr>
        <p:spPr>
          <a:xfrm>
            <a:off x="0" y="2636912"/>
            <a:ext cx="9144000" cy="1754327"/>
          </a:xfrm>
          <a:prstGeom prst="rect">
            <a:avLst/>
          </a:prstGeom>
          <a:solidFill>
            <a:srgbClr val="002060"/>
          </a:solidFill>
        </p:spPr>
        <p:txBody>
          <a:bodyPr wrap="square" rtlCol="0">
            <a:spAutoFit/>
          </a:bodyPr>
          <a:lstStyle/>
          <a:p>
            <a:pPr defTabSz="457200"/>
            <a:r>
              <a:rPr lang="en-US" b="1" u="sng" dirty="0">
                <a:solidFill>
                  <a:srgbClr val="FFFFFF"/>
                </a:solidFill>
                <a:latin typeface="Arial" panose="020B0604020202020204" pitchFamily="34" charset="0"/>
                <a:cs typeface="Arial" panose="020B0604020202020204" pitchFamily="34" charset="0"/>
              </a:rPr>
              <a:t>Conclusion:</a:t>
            </a:r>
          </a:p>
          <a:p>
            <a:pPr defTabSz="457200"/>
            <a:endParaRPr lang="en-US" b="1" u="sng" dirty="0">
              <a:solidFill>
                <a:srgbClr val="FFFFFF"/>
              </a:solidFill>
              <a:latin typeface="Arial" panose="020B0604020202020204" pitchFamily="34" charset="0"/>
              <a:cs typeface="Arial" panose="020B0604020202020204" pitchFamily="34" charset="0"/>
            </a:endParaRPr>
          </a:p>
          <a:p>
            <a:pPr defTabSz="457200"/>
            <a:r>
              <a:rPr lang="en-US" b="1" dirty="0">
                <a:solidFill>
                  <a:srgbClr val="FFFFFF"/>
                </a:solidFill>
                <a:latin typeface="Arial" panose="020B0604020202020204" pitchFamily="34" charset="0"/>
                <a:cs typeface="Arial" panose="020B0604020202020204" pitchFamily="34" charset="0"/>
              </a:rPr>
              <a:t>The enforcement of measures to control automobile emissions based on the Automobile </a:t>
            </a:r>
            <a:r>
              <a:rPr lang="en-US" b="1" dirty="0" err="1">
                <a:solidFill>
                  <a:srgbClr val="FFFFFF"/>
                </a:solidFill>
                <a:latin typeface="Arial" panose="020B0604020202020204" pitchFamily="34" charset="0"/>
                <a:cs typeface="Arial" panose="020B0604020202020204" pitchFamily="34" charset="0"/>
              </a:rPr>
              <a:t>NOxPM</a:t>
            </a:r>
            <a:r>
              <a:rPr lang="en-US" b="1" dirty="0">
                <a:solidFill>
                  <a:srgbClr val="FFFFFF"/>
                </a:solidFill>
                <a:latin typeface="Arial" panose="020B0604020202020204" pitchFamily="34" charset="0"/>
                <a:cs typeface="Arial" panose="020B0604020202020204" pitchFamily="34" charset="0"/>
              </a:rPr>
              <a:t> law was shown to have reduced air pollution and contributed to decreases in the prevalence of respiratory and allergic disorders in 3-year-old children.</a:t>
            </a:r>
          </a:p>
        </p:txBody>
      </p:sp>
    </p:spTree>
    <p:extLst>
      <p:ext uri="{BB962C8B-B14F-4D97-AF65-F5344CB8AC3E}">
        <p14:creationId xmlns:p14="http://schemas.microsoft.com/office/powerpoint/2010/main" val="1639594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72390" y="1916832"/>
            <a:ext cx="4328601" cy="2970675"/>
          </a:xfrm>
          <a:prstGeom prst="rect">
            <a:avLst/>
          </a:prstGeom>
          <a:noFill/>
        </p:spPr>
        <p:txBody>
          <a:bodyPr wrap="none" lIns="91430" tIns="45715" rIns="91430" bIns="45715" rtlCol="0">
            <a:spAutoFit/>
          </a:bodyPr>
          <a:lstStyle/>
          <a:p>
            <a:pPr marL="514350" indent="-514350" algn="ctr" defTabSz="457200">
              <a:lnSpc>
                <a:spcPct val="150000"/>
              </a:lnSpc>
              <a:buFont typeface="+mj-lt"/>
              <a:buAutoNum type="arabicPeriod" startAt="2"/>
            </a:pPr>
            <a:r>
              <a:rPr lang="en-GB" sz="3200" b="1" dirty="0">
                <a:solidFill>
                  <a:srgbClr val="FFFF00"/>
                </a:solidFill>
              </a:rPr>
              <a:t>Severity of rhinitis</a:t>
            </a:r>
          </a:p>
          <a:p>
            <a:pPr marL="514350" indent="-514350" algn="ctr" defTabSz="457200">
              <a:lnSpc>
                <a:spcPct val="150000"/>
              </a:lnSpc>
              <a:buFont typeface="Arial" panose="020B0604020202020204" pitchFamily="34" charset="0"/>
              <a:buChar char="•"/>
            </a:pPr>
            <a:r>
              <a:rPr lang="en-GB" sz="3200" b="1" dirty="0">
                <a:solidFill>
                  <a:srgbClr val="C0C0C0"/>
                </a:solidFill>
              </a:rPr>
              <a:t>Outdoor air pollution</a:t>
            </a:r>
          </a:p>
          <a:p>
            <a:pPr marL="514350" indent="-514350" algn="ctr" defTabSz="457200">
              <a:lnSpc>
                <a:spcPct val="150000"/>
              </a:lnSpc>
              <a:buFont typeface="Arial" panose="020B0604020202020204" pitchFamily="34" charset="0"/>
              <a:buChar char="•"/>
            </a:pPr>
            <a:r>
              <a:rPr lang="en-GB" sz="3200" b="1" dirty="0">
                <a:solidFill>
                  <a:prstClr val="white"/>
                </a:solidFill>
              </a:rPr>
              <a:t>Indoor air pollution</a:t>
            </a:r>
          </a:p>
          <a:p>
            <a:pPr marL="514350" indent="-514350" algn="ctr" defTabSz="457200">
              <a:lnSpc>
                <a:spcPct val="150000"/>
              </a:lnSpc>
              <a:buFont typeface="Arial" panose="020B0604020202020204" pitchFamily="34" charset="0"/>
              <a:buChar char="•"/>
            </a:pPr>
            <a:r>
              <a:rPr lang="en-GB" sz="3200" b="1" dirty="0">
                <a:solidFill>
                  <a:prstClr val="white">
                    <a:lumMod val="75000"/>
                  </a:prstClr>
                </a:solidFill>
              </a:rPr>
              <a:t>Tobacco smoking</a:t>
            </a:r>
          </a:p>
        </p:txBody>
      </p:sp>
      <p:sp>
        <p:nvSpPr>
          <p:cNvPr id="3" name="ZoneTexte 1"/>
          <p:cNvSpPr txBox="1"/>
          <p:nvPr/>
        </p:nvSpPr>
        <p:spPr>
          <a:xfrm>
            <a:off x="0" y="278178"/>
            <a:ext cx="9144000" cy="584765"/>
          </a:xfrm>
          <a:prstGeom prst="rect">
            <a:avLst/>
          </a:prstGeom>
          <a:noFill/>
        </p:spPr>
        <p:txBody>
          <a:bodyPr wrap="square" lIns="91430" tIns="45715" rIns="91430" bIns="45715" rtlCol="0">
            <a:spAutoFit/>
          </a:bodyPr>
          <a:lstStyle/>
          <a:p>
            <a:pPr algn="ctr" defTabSz="457200"/>
            <a:r>
              <a:rPr lang="en-GB" sz="3200" b="1" dirty="0">
                <a:solidFill>
                  <a:prstClr val="white"/>
                </a:solidFill>
              </a:rPr>
              <a:t>The role of air pollution in the severity of rhinitis</a:t>
            </a:r>
          </a:p>
        </p:txBody>
      </p:sp>
    </p:spTree>
    <p:extLst>
      <p:ext uri="{BB962C8B-B14F-4D97-AF65-F5344CB8AC3E}">
        <p14:creationId xmlns:p14="http://schemas.microsoft.com/office/powerpoint/2010/main" val="3410600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6888" y="1149323"/>
            <a:ext cx="9146666" cy="4727949"/>
            <a:chOff x="-1080120" y="517030"/>
            <a:chExt cx="9146666" cy="4727949"/>
          </a:xfrm>
        </p:grpSpPr>
        <p:pic>
          <p:nvPicPr>
            <p:cNvPr id="2" name="Image 1"/>
            <p:cNvPicPr>
              <a:picLocks noChangeAspect="1"/>
            </p:cNvPicPr>
            <p:nvPr/>
          </p:nvPicPr>
          <p:blipFill rotWithShape="1">
            <a:blip r:embed="rId2"/>
            <a:srcRect l="129" t="24215" r="-129" b="4376"/>
            <a:stretch/>
          </p:blipFill>
          <p:spPr>
            <a:xfrm>
              <a:off x="-1080120" y="517030"/>
              <a:ext cx="9144000" cy="4727949"/>
            </a:xfrm>
            <a:prstGeom prst="rect">
              <a:avLst/>
            </a:prstGeom>
          </p:spPr>
        </p:pic>
        <p:sp>
          <p:nvSpPr>
            <p:cNvPr id="4" name="Rectangle 3"/>
            <p:cNvSpPr/>
            <p:nvPr/>
          </p:nvSpPr>
          <p:spPr>
            <a:xfrm>
              <a:off x="398202" y="5017531"/>
              <a:ext cx="7668344" cy="1800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grpSp>
      <p:sp>
        <p:nvSpPr>
          <p:cNvPr id="6" name="Rectangle 5"/>
          <p:cNvSpPr/>
          <p:nvPr/>
        </p:nvSpPr>
        <p:spPr>
          <a:xfrm>
            <a:off x="1124705" y="7231451"/>
            <a:ext cx="7668344" cy="1800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sp>
        <p:nvSpPr>
          <p:cNvPr id="3" name="ZoneTexte 2"/>
          <p:cNvSpPr txBox="1"/>
          <p:nvPr/>
        </p:nvSpPr>
        <p:spPr>
          <a:xfrm>
            <a:off x="0" y="3212976"/>
            <a:ext cx="9144000" cy="1200329"/>
          </a:xfrm>
          <a:prstGeom prst="rect">
            <a:avLst/>
          </a:prstGeom>
          <a:solidFill>
            <a:srgbClr val="002060"/>
          </a:solidFill>
        </p:spPr>
        <p:txBody>
          <a:bodyPr wrap="square" rtlCol="0">
            <a:spAutoFit/>
          </a:bodyPr>
          <a:lstStyle/>
          <a:p>
            <a:pPr defTabSz="457200"/>
            <a:r>
              <a:rPr lang="en-US" b="1" u="sng" dirty="0">
                <a:solidFill>
                  <a:srgbClr val="FFFFFF"/>
                </a:solidFill>
                <a:latin typeface="Arial" panose="020B0604020202020204" pitchFamily="34" charset="0"/>
                <a:cs typeface="Arial" panose="020B0604020202020204" pitchFamily="34" charset="0"/>
              </a:rPr>
              <a:t>Conclusion:</a:t>
            </a:r>
          </a:p>
          <a:p>
            <a:pPr defTabSz="457200"/>
            <a:endParaRPr lang="en-US" b="1" u="sng" dirty="0">
              <a:solidFill>
                <a:srgbClr val="FFFFFF"/>
              </a:solidFill>
              <a:latin typeface="Arial" panose="020B0604020202020204" pitchFamily="34" charset="0"/>
              <a:cs typeface="Arial" panose="020B0604020202020204" pitchFamily="34" charset="0"/>
            </a:endParaRPr>
          </a:p>
          <a:p>
            <a:pPr defTabSz="457200"/>
            <a:r>
              <a:rPr lang="en-US" b="1" dirty="0">
                <a:solidFill>
                  <a:srgbClr val="FFFFFF"/>
                </a:solidFill>
                <a:latin typeface="Arial" panose="020B0604020202020204" pitchFamily="34" charset="0"/>
                <a:cs typeface="Arial" panose="020B0604020202020204" pitchFamily="34" charset="0"/>
              </a:rPr>
              <a:t>Parent’s Current Rhinitis and Allergic Rhinitis were related to a number of factors of the home environment.</a:t>
            </a:r>
          </a:p>
        </p:txBody>
      </p:sp>
      <p:sp>
        <p:nvSpPr>
          <p:cNvPr id="9" name="ZoneTexte 1"/>
          <p:cNvSpPr txBox="1"/>
          <p:nvPr/>
        </p:nvSpPr>
        <p:spPr>
          <a:xfrm>
            <a:off x="-17081" y="0"/>
            <a:ext cx="9144000" cy="830987"/>
          </a:xfrm>
          <a:prstGeom prst="rect">
            <a:avLst/>
          </a:prstGeom>
          <a:noFill/>
        </p:spPr>
        <p:txBody>
          <a:bodyPr wrap="square" lIns="91430" tIns="45715" rIns="91430" bIns="45715" rtlCol="0">
            <a:spAutoFit/>
          </a:bodyPr>
          <a:lstStyle/>
          <a:p>
            <a:pPr algn="ctr" defTabSz="457200"/>
            <a:r>
              <a:rPr lang="en-GB" sz="2400" b="1" dirty="0">
                <a:solidFill>
                  <a:prstClr val="white"/>
                </a:solidFill>
              </a:rPr>
              <a:t>Rhinitis symptoms and asthma among parents of preschool children in relation to the home environment in Chongqing, China</a:t>
            </a:r>
          </a:p>
        </p:txBody>
      </p:sp>
      <p:sp>
        <p:nvSpPr>
          <p:cNvPr id="10" name="TextBox 9"/>
          <p:cNvSpPr txBox="1"/>
          <p:nvPr/>
        </p:nvSpPr>
        <p:spPr>
          <a:xfrm>
            <a:off x="1" y="6597352"/>
            <a:ext cx="9180512" cy="261610"/>
          </a:xfrm>
          <a:prstGeom prst="rect">
            <a:avLst/>
          </a:prstGeom>
          <a:noFill/>
        </p:spPr>
        <p:txBody>
          <a:bodyPr wrap="square" rtlCol="0">
            <a:spAutoFit/>
          </a:bodyPr>
          <a:lstStyle/>
          <a:p>
            <a:pPr algn="ctr" defTabSz="457200"/>
            <a:r>
              <a:rPr lang="en-US" sz="1100" dirty="0">
                <a:solidFill>
                  <a:prstClr val="white"/>
                </a:solidFill>
              </a:rPr>
              <a:t>Wang J / Li B / Yu W / et al: </a:t>
            </a:r>
            <a:r>
              <a:rPr lang="en-US" sz="1100" dirty="0" err="1">
                <a:solidFill>
                  <a:prstClr val="white"/>
                </a:solidFill>
              </a:rPr>
              <a:t>PLoS</a:t>
            </a:r>
            <a:r>
              <a:rPr lang="en-US" sz="1100" dirty="0">
                <a:solidFill>
                  <a:prstClr val="white"/>
                </a:solidFill>
              </a:rPr>
              <a:t> One 2014 Apr 14;9(4):e94731. </a:t>
            </a:r>
            <a:r>
              <a:rPr lang="en-US" sz="1100" dirty="0" err="1">
                <a:solidFill>
                  <a:prstClr val="white"/>
                </a:solidFill>
              </a:rPr>
              <a:t>doi</a:t>
            </a:r>
            <a:r>
              <a:rPr lang="en-US" sz="1100" dirty="0">
                <a:solidFill>
                  <a:prstClr val="white"/>
                </a:solidFill>
              </a:rPr>
              <a:t>: 10.1371/journal.pone.0094731. </a:t>
            </a:r>
            <a:r>
              <a:rPr lang="en-US" sz="1100" dirty="0" err="1">
                <a:solidFill>
                  <a:prstClr val="white"/>
                </a:solidFill>
              </a:rPr>
              <a:t>eCollection</a:t>
            </a:r>
            <a:r>
              <a:rPr lang="en-US" sz="1100" dirty="0">
                <a:solidFill>
                  <a:prstClr val="white"/>
                </a:solidFill>
              </a:rPr>
              <a:t> 2014</a:t>
            </a:r>
          </a:p>
        </p:txBody>
      </p:sp>
    </p:spTree>
    <p:extLst>
      <p:ext uri="{BB962C8B-B14F-4D97-AF65-F5344CB8AC3E}">
        <p14:creationId xmlns:p14="http://schemas.microsoft.com/office/powerpoint/2010/main" val="2163782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73250" y="1844824"/>
            <a:ext cx="4270893" cy="2970675"/>
          </a:xfrm>
          <a:prstGeom prst="rect">
            <a:avLst/>
          </a:prstGeom>
          <a:noFill/>
        </p:spPr>
        <p:txBody>
          <a:bodyPr wrap="none" lIns="91430" tIns="45715" rIns="91430" bIns="45715" rtlCol="0">
            <a:spAutoFit/>
          </a:bodyPr>
          <a:lstStyle/>
          <a:p>
            <a:pPr marL="514350" indent="-514350" algn="ctr" defTabSz="457200">
              <a:lnSpc>
                <a:spcPct val="150000"/>
              </a:lnSpc>
              <a:buFont typeface="+mj-lt"/>
              <a:buAutoNum type="arabicPeriod" startAt="2"/>
            </a:pPr>
            <a:r>
              <a:rPr lang="en-GB" sz="3200" b="1" dirty="0">
                <a:solidFill>
                  <a:srgbClr val="FFFF00"/>
                </a:solidFill>
              </a:rPr>
              <a:t>Severity of rhinitis</a:t>
            </a:r>
          </a:p>
          <a:p>
            <a:pPr marL="457200" indent="-457200" algn="ctr" defTabSz="457200">
              <a:lnSpc>
                <a:spcPct val="150000"/>
              </a:lnSpc>
              <a:buFont typeface="Arial"/>
              <a:buChar char="•"/>
            </a:pPr>
            <a:r>
              <a:rPr lang="en-GB" sz="3200" b="1" dirty="0">
                <a:solidFill>
                  <a:srgbClr val="C0C0C0"/>
                </a:solidFill>
              </a:rPr>
              <a:t>Outdoor air pollution</a:t>
            </a:r>
          </a:p>
          <a:p>
            <a:pPr marL="457200" indent="-457200" algn="ctr" defTabSz="457200">
              <a:lnSpc>
                <a:spcPct val="150000"/>
              </a:lnSpc>
              <a:buFont typeface="Arial"/>
              <a:buChar char="•"/>
            </a:pPr>
            <a:r>
              <a:rPr lang="en-GB" sz="3200" b="1" dirty="0">
                <a:solidFill>
                  <a:srgbClr val="BFBFBF"/>
                </a:solidFill>
              </a:rPr>
              <a:t>Indoor air pollution</a:t>
            </a:r>
          </a:p>
          <a:p>
            <a:pPr marL="457200" indent="-457200" algn="ctr" defTabSz="457200">
              <a:lnSpc>
                <a:spcPct val="150000"/>
              </a:lnSpc>
              <a:buFont typeface="Arial"/>
              <a:buChar char="•"/>
            </a:pPr>
            <a:r>
              <a:rPr lang="en-GB" sz="3200" b="1" dirty="0">
                <a:solidFill>
                  <a:prstClr val="white"/>
                </a:solidFill>
              </a:rPr>
              <a:t>Tobacco smoking</a:t>
            </a:r>
            <a:endParaRPr lang="en-GB" sz="3200" b="1" dirty="0">
              <a:solidFill>
                <a:prstClr val="black"/>
              </a:solidFill>
            </a:endParaRPr>
          </a:p>
        </p:txBody>
      </p:sp>
      <p:sp>
        <p:nvSpPr>
          <p:cNvPr id="3" name="ZoneTexte 1"/>
          <p:cNvSpPr txBox="1"/>
          <p:nvPr/>
        </p:nvSpPr>
        <p:spPr>
          <a:xfrm>
            <a:off x="0" y="278178"/>
            <a:ext cx="9144000" cy="584765"/>
          </a:xfrm>
          <a:prstGeom prst="rect">
            <a:avLst/>
          </a:prstGeom>
          <a:noFill/>
        </p:spPr>
        <p:txBody>
          <a:bodyPr wrap="square" lIns="91430" tIns="45715" rIns="91430" bIns="45715" rtlCol="0">
            <a:spAutoFit/>
          </a:bodyPr>
          <a:lstStyle/>
          <a:p>
            <a:pPr algn="ctr" defTabSz="457200"/>
            <a:r>
              <a:rPr lang="en-GB" sz="3200" b="1" dirty="0">
                <a:solidFill>
                  <a:prstClr val="white"/>
                </a:solidFill>
              </a:rPr>
              <a:t>The role of air pollution in the severity of rhinitis</a:t>
            </a:r>
          </a:p>
        </p:txBody>
      </p:sp>
    </p:spTree>
    <p:extLst>
      <p:ext uri="{BB962C8B-B14F-4D97-AF65-F5344CB8AC3E}">
        <p14:creationId xmlns:p14="http://schemas.microsoft.com/office/powerpoint/2010/main" val="2794226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412776"/>
            <a:ext cx="9144000" cy="3976657"/>
          </a:xfrm>
          <a:prstGeom prst="rect">
            <a:avLst/>
          </a:prstGeom>
        </p:spPr>
      </p:pic>
      <p:sp>
        <p:nvSpPr>
          <p:cNvPr id="4" name="ZoneTexte 1"/>
          <p:cNvSpPr txBox="1"/>
          <p:nvPr/>
        </p:nvSpPr>
        <p:spPr>
          <a:xfrm>
            <a:off x="-17081" y="0"/>
            <a:ext cx="9144000" cy="954097"/>
          </a:xfrm>
          <a:prstGeom prst="rect">
            <a:avLst/>
          </a:prstGeom>
          <a:noFill/>
        </p:spPr>
        <p:txBody>
          <a:bodyPr wrap="square" lIns="91430" tIns="45715" rIns="91430" bIns="45715" rtlCol="0">
            <a:spAutoFit/>
          </a:bodyPr>
          <a:lstStyle/>
          <a:p>
            <a:pPr algn="ctr" defTabSz="457200"/>
            <a:r>
              <a:rPr lang="en-GB" sz="2800" b="1" dirty="0">
                <a:solidFill>
                  <a:prstClr val="white"/>
                </a:solidFill>
              </a:rPr>
              <a:t>Pilot study assessing the impact of smoking on nasal-specific quality of life</a:t>
            </a:r>
          </a:p>
        </p:txBody>
      </p:sp>
      <p:sp>
        <p:nvSpPr>
          <p:cNvPr id="5" name="TextBox 4"/>
          <p:cNvSpPr txBox="1"/>
          <p:nvPr/>
        </p:nvSpPr>
        <p:spPr>
          <a:xfrm>
            <a:off x="1" y="6597352"/>
            <a:ext cx="9180512" cy="261610"/>
          </a:xfrm>
          <a:prstGeom prst="rect">
            <a:avLst/>
          </a:prstGeom>
          <a:noFill/>
        </p:spPr>
        <p:txBody>
          <a:bodyPr wrap="square" rtlCol="0">
            <a:spAutoFit/>
          </a:bodyPr>
          <a:lstStyle/>
          <a:p>
            <a:pPr algn="ctr" defTabSz="457200"/>
            <a:r>
              <a:rPr lang="en-US" sz="1100" dirty="0" err="1">
                <a:solidFill>
                  <a:prstClr val="white"/>
                </a:solidFill>
              </a:rPr>
              <a:t>Bousquet</a:t>
            </a:r>
            <a:r>
              <a:rPr lang="en-US" sz="1100" dirty="0">
                <a:solidFill>
                  <a:prstClr val="white"/>
                </a:solidFill>
              </a:rPr>
              <a:t> PJ / </a:t>
            </a:r>
            <a:r>
              <a:rPr lang="en-US" sz="1100" dirty="0" err="1">
                <a:solidFill>
                  <a:prstClr val="white"/>
                </a:solidFill>
              </a:rPr>
              <a:t>Fabbro-Peray</a:t>
            </a:r>
            <a:r>
              <a:rPr lang="en-US" sz="1100" dirty="0">
                <a:solidFill>
                  <a:prstClr val="white"/>
                </a:solidFill>
              </a:rPr>
              <a:t> P / </a:t>
            </a:r>
            <a:r>
              <a:rPr lang="en-US" sz="1100" dirty="0" err="1">
                <a:solidFill>
                  <a:prstClr val="white"/>
                </a:solidFill>
              </a:rPr>
              <a:t>Janin</a:t>
            </a:r>
            <a:r>
              <a:rPr lang="en-US" sz="1100" dirty="0">
                <a:solidFill>
                  <a:prstClr val="white"/>
                </a:solidFill>
              </a:rPr>
              <a:t> N / et al: Allergy 2004 Sep;59(9):1015-6</a:t>
            </a:r>
          </a:p>
        </p:txBody>
      </p:sp>
    </p:spTree>
    <p:extLst>
      <p:ext uri="{BB962C8B-B14F-4D97-AF65-F5344CB8AC3E}">
        <p14:creationId xmlns:p14="http://schemas.microsoft.com/office/powerpoint/2010/main" val="3521240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21416" b="9967"/>
          <a:stretch/>
        </p:blipFill>
        <p:spPr>
          <a:xfrm>
            <a:off x="0" y="1412776"/>
            <a:ext cx="9144000" cy="4042965"/>
          </a:xfrm>
          <a:prstGeom prst="rect">
            <a:avLst/>
          </a:prstGeom>
        </p:spPr>
      </p:pic>
      <p:sp>
        <p:nvSpPr>
          <p:cNvPr id="3" name="ZoneTexte 2"/>
          <p:cNvSpPr txBox="1"/>
          <p:nvPr/>
        </p:nvSpPr>
        <p:spPr>
          <a:xfrm>
            <a:off x="0" y="2852936"/>
            <a:ext cx="9144000" cy="1477328"/>
          </a:xfrm>
          <a:prstGeom prst="rect">
            <a:avLst/>
          </a:prstGeom>
          <a:solidFill>
            <a:srgbClr val="002060"/>
          </a:solidFill>
        </p:spPr>
        <p:txBody>
          <a:bodyPr wrap="square" rtlCol="0">
            <a:spAutoFit/>
          </a:bodyPr>
          <a:lstStyle/>
          <a:p>
            <a:pPr defTabSz="457200"/>
            <a:r>
              <a:rPr lang="en-US" b="1" u="sng" dirty="0">
                <a:solidFill>
                  <a:srgbClr val="FFFFFF"/>
                </a:solidFill>
                <a:latin typeface="Arial" panose="020B0604020202020204" pitchFamily="34" charset="0"/>
                <a:cs typeface="Arial" panose="020B0604020202020204" pitchFamily="34" charset="0"/>
              </a:rPr>
              <a:t>Conclusion:</a:t>
            </a:r>
          </a:p>
          <a:p>
            <a:pPr defTabSz="457200"/>
            <a:endParaRPr lang="en-US" b="1" u="sng" dirty="0">
              <a:solidFill>
                <a:srgbClr val="FFFFFF"/>
              </a:solidFill>
              <a:latin typeface="Arial" panose="020B0604020202020204" pitchFamily="34" charset="0"/>
              <a:cs typeface="Arial" panose="020B0604020202020204" pitchFamily="34" charset="0"/>
            </a:endParaRPr>
          </a:p>
          <a:p>
            <a:pPr defTabSz="457200"/>
            <a:r>
              <a:rPr lang="en-US" b="1" dirty="0">
                <a:solidFill>
                  <a:srgbClr val="FFFFFF"/>
                </a:solidFill>
                <a:latin typeface="Arial" panose="020B0604020202020204" pitchFamily="34" charset="0"/>
                <a:cs typeface="Arial" panose="020B0604020202020204" pitchFamily="34" charset="0"/>
              </a:rPr>
              <a:t>In the present study, which was performed with a large number of untreated patients with a diagnosis of Allergic Rhinitis, smoking was found not to alter nasal symptoms or nasal specific quality of life.</a:t>
            </a:r>
          </a:p>
        </p:txBody>
      </p:sp>
      <p:sp>
        <p:nvSpPr>
          <p:cNvPr id="4" name="ZoneTexte 1"/>
          <p:cNvSpPr txBox="1"/>
          <p:nvPr/>
        </p:nvSpPr>
        <p:spPr>
          <a:xfrm>
            <a:off x="0" y="323955"/>
            <a:ext cx="9144000" cy="584765"/>
          </a:xfrm>
          <a:prstGeom prst="rect">
            <a:avLst/>
          </a:prstGeom>
          <a:noFill/>
        </p:spPr>
        <p:txBody>
          <a:bodyPr wrap="square" lIns="91430" tIns="45715" rIns="91430" bIns="45715" rtlCol="0">
            <a:spAutoFit/>
          </a:bodyPr>
          <a:lstStyle/>
          <a:p>
            <a:pPr algn="ctr" defTabSz="457200"/>
            <a:r>
              <a:rPr lang="en-GB" sz="3200" b="1" dirty="0">
                <a:solidFill>
                  <a:prstClr val="white"/>
                </a:solidFill>
              </a:rPr>
              <a:t>Effect of smoking on symptoms of allergic rhinitis</a:t>
            </a:r>
          </a:p>
        </p:txBody>
      </p:sp>
      <p:sp>
        <p:nvSpPr>
          <p:cNvPr id="5" name="TextBox 4"/>
          <p:cNvSpPr txBox="1"/>
          <p:nvPr/>
        </p:nvSpPr>
        <p:spPr>
          <a:xfrm>
            <a:off x="1" y="6597352"/>
            <a:ext cx="9180512" cy="261610"/>
          </a:xfrm>
          <a:prstGeom prst="rect">
            <a:avLst/>
          </a:prstGeom>
          <a:noFill/>
        </p:spPr>
        <p:txBody>
          <a:bodyPr wrap="square" rtlCol="0">
            <a:spAutoFit/>
          </a:bodyPr>
          <a:lstStyle/>
          <a:p>
            <a:pPr algn="ctr" defTabSz="457200"/>
            <a:r>
              <a:rPr lang="en-US" sz="1100" dirty="0" err="1">
                <a:solidFill>
                  <a:prstClr val="white"/>
                </a:solidFill>
              </a:rPr>
              <a:t>Bousquet</a:t>
            </a:r>
            <a:r>
              <a:rPr lang="en-US" sz="1100" dirty="0">
                <a:solidFill>
                  <a:prstClr val="white"/>
                </a:solidFill>
              </a:rPr>
              <a:t> PJ / </a:t>
            </a:r>
            <a:r>
              <a:rPr lang="en-US" sz="1100" dirty="0" err="1">
                <a:solidFill>
                  <a:prstClr val="white"/>
                </a:solidFill>
              </a:rPr>
              <a:t>Cropet</a:t>
            </a:r>
            <a:r>
              <a:rPr lang="en-US" sz="1100" dirty="0">
                <a:solidFill>
                  <a:prstClr val="white"/>
                </a:solidFill>
              </a:rPr>
              <a:t> C / </a:t>
            </a:r>
            <a:r>
              <a:rPr lang="en-US" sz="1100" dirty="0" err="1">
                <a:solidFill>
                  <a:prstClr val="white"/>
                </a:solidFill>
              </a:rPr>
              <a:t>Klossel</a:t>
            </a:r>
            <a:r>
              <a:rPr lang="en-US" sz="1100" dirty="0">
                <a:solidFill>
                  <a:prstClr val="white"/>
                </a:solidFill>
              </a:rPr>
              <a:t> JM / et al: Ann Allergy Asthma </a:t>
            </a:r>
            <a:r>
              <a:rPr lang="en-US" sz="1100" dirty="0" err="1">
                <a:solidFill>
                  <a:prstClr val="white"/>
                </a:solidFill>
              </a:rPr>
              <a:t>Immunol</a:t>
            </a:r>
            <a:r>
              <a:rPr lang="en-US" sz="1100" dirty="0">
                <a:solidFill>
                  <a:prstClr val="white"/>
                </a:solidFill>
              </a:rPr>
              <a:t> 2009 Sep;103(3):195-200. </a:t>
            </a:r>
            <a:r>
              <a:rPr lang="en-US" sz="1100" dirty="0" err="1">
                <a:solidFill>
                  <a:prstClr val="white"/>
                </a:solidFill>
              </a:rPr>
              <a:t>doi</a:t>
            </a:r>
            <a:r>
              <a:rPr lang="en-US" sz="1100" dirty="0">
                <a:solidFill>
                  <a:prstClr val="white"/>
                </a:solidFill>
              </a:rPr>
              <a:t>: 10.1016/S1081-1206(10)60181-0</a:t>
            </a:r>
          </a:p>
        </p:txBody>
      </p:sp>
    </p:spTree>
    <p:extLst>
      <p:ext uri="{BB962C8B-B14F-4D97-AF65-F5344CB8AC3E}">
        <p14:creationId xmlns:p14="http://schemas.microsoft.com/office/powerpoint/2010/main" val="2233332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431539" y="908720"/>
            <a:ext cx="8316925" cy="5544616"/>
          </a:xfrm>
          <a:prstGeom prst="rect">
            <a:avLst/>
          </a:prstGeom>
        </p:spPr>
      </p:pic>
      <p:sp>
        <p:nvSpPr>
          <p:cNvPr id="7" name="ZoneTexte 5"/>
          <p:cNvSpPr txBox="1"/>
          <p:nvPr/>
        </p:nvSpPr>
        <p:spPr>
          <a:xfrm>
            <a:off x="3203848" y="260648"/>
            <a:ext cx="2736304" cy="523220"/>
          </a:xfrm>
          <a:prstGeom prst="rect">
            <a:avLst/>
          </a:prstGeom>
          <a:noFill/>
        </p:spPr>
        <p:txBody>
          <a:bodyPr wrap="square" rtlCol="0">
            <a:spAutoFit/>
          </a:bodyPr>
          <a:lstStyle/>
          <a:p>
            <a:pPr algn="ctr" defTabSz="457200"/>
            <a:r>
              <a:rPr lang="fr-FR" sz="2800" b="1" dirty="0">
                <a:solidFill>
                  <a:prstClr val="white"/>
                </a:solidFill>
              </a:rPr>
              <a:t>Mexico City</a:t>
            </a:r>
          </a:p>
        </p:txBody>
      </p:sp>
      <p:sp>
        <p:nvSpPr>
          <p:cNvPr id="4" name="TextBox 3"/>
          <p:cNvSpPr txBox="1"/>
          <p:nvPr/>
        </p:nvSpPr>
        <p:spPr>
          <a:xfrm>
            <a:off x="7148945" y="6177303"/>
            <a:ext cx="1593533" cy="276999"/>
          </a:xfrm>
          <a:prstGeom prst="rect">
            <a:avLst/>
          </a:prstGeom>
          <a:solidFill>
            <a:schemeClr val="bg1"/>
          </a:solidFill>
        </p:spPr>
        <p:txBody>
          <a:bodyPr wrap="square" rtlCol="0">
            <a:spAutoFit/>
          </a:bodyPr>
          <a:lstStyle/>
          <a:p>
            <a:pPr defTabSz="457200"/>
            <a:r>
              <a:rPr lang="en-US" sz="1200" dirty="0">
                <a:solidFill>
                  <a:prstClr val="white"/>
                </a:solidFill>
              </a:rPr>
              <a:t>SALEV.FEX.16.07.0165</a:t>
            </a:r>
          </a:p>
        </p:txBody>
      </p:sp>
    </p:spTree>
    <p:extLst>
      <p:ext uri="{BB962C8B-B14F-4D97-AF65-F5344CB8AC3E}">
        <p14:creationId xmlns:p14="http://schemas.microsoft.com/office/powerpoint/2010/main" val="3605074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200834"/>
            <a:ext cx="9144000" cy="707886"/>
          </a:xfrm>
          <a:prstGeom prst="rect">
            <a:avLst/>
          </a:prstGeom>
          <a:noFill/>
        </p:spPr>
        <p:txBody>
          <a:bodyPr wrap="square" rtlCol="0">
            <a:spAutoFit/>
          </a:bodyPr>
          <a:lstStyle/>
          <a:p>
            <a:pPr algn="ctr" defTabSz="457200"/>
            <a:r>
              <a:rPr lang="fr-FR" sz="4000" b="1" dirty="0">
                <a:solidFill>
                  <a:prstClr val="white"/>
                </a:solidFill>
              </a:rPr>
              <a:t>Conclusions</a:t>
            </a:r>
          </a:p>
        </p:txBody>
      </p:sp>
      <p:sp>
        <p:nvSpPr>
          <p:cNvPr id="4" name="ZoneTexte 3"/>
          <p:cNvSpPr txBox="1"/>
          <p:nvPr/>
        </p:nvSpPr>
        <p:spPr>
          <a:xfrm>
            <a:off x="437278" y="979694"/>
            <a:ext cx="8208912" cy="5693866"/>
          </a:xfrm>
          <a:prstGeom prst="rect">
            <a:avLst/>
          </a:prstGeom>
          <a:noFill/>
        </p:spPr>
        <p:txBody>
          <a:bodyPr wrap="square" rtlCol="0">
            <a:spAutoFit/>
          </a:bodyPr>
          <a:lstStyle/>
          <a:p>
            <a:pPr marL="342900" indent="-342900" defTabSz="457200">
              <a:buFont typeface="Arial" panose="020B0604020202020204" pitchFamily="34" charset="0"/>
              <a:buChar char="•"/>
            </a:pPr>
            <a:r>
              <a:rPr lang="en-US" sz="2800" b="1" dirty="0">
                <a:solidFill>
                  <a:srgbClr val="FFFFFF"/>
                </a:solidFill>
              </a:rPr>
              <a:t>There is robust evidence that air pollutants can exacerbate response to allergens to which persons already sensitized.</a:t>
            </a:r>
          </a:p>
          <a:p>
            <a:pPr defTabSz="457200"/>
            <a:endParaRPr lang="en-US" sz="2800" b="1" dirty="0">
              <a:solidFill>
                <a:srgbClr val="FFFFFF"/>
              </a:solidFill>
            </a:endParaRPr>
          </a:p>
          <a:p>
            <a:pPr marL="342900" indent="-342900" defTabSz="457200">
              <a:buFont typeface="Arial" panose="020B0604020202020204" pitchFamily="34" charset="0"/>
              <a:buChar char="•"/>
            </a:pPr>
            <a:r>
              <a:rPr lang="en-US" sz="2800" b="1" dirty="0">
                <a:solidFill>
                  <a:srgbClr val="FFFFFF"/>
                </a:solidFill>
              </a:rPr>
              <a:t>However, it remains unclear whether exposure to ambient air pollutants can promote primary development of atopy.</a:t>
            </a:r>
          </a:p>
          <a:p>
            <a:pPr marL="342900" indent="-342900" defTabSz="457200">
              <a:buFont typeface="Arial" panose="020B0604020202020204" pitchFamily="34" charset="0"/>
              <a:buChar char="•"/>
            </a:pPr>
            <a:endParaRPr lang="en-US" sz="2800" b="1" dirty="0">
              <a:solidFill>
                <a:srgbClr val="FFFFFF"/>
              </a:solidFill>
            </a:endParaRPr>
          </a:p>
          <a:p>
            <a:pPr marL="342900" indent="-342900" defTabSz="457200">
              <a:buFont typeface="Arial" panose="020B0604020202020204" pitchFamily="34" charset="0"/>
              <a:buChar char="•"/>
            </a:pPr>
            <a:r>
              <a:rPr lang="en-US" sz="2800" b="1" dirty="0">
                <a:solidFill>
                  <a:srgbClr val="FFFFFF"/>
                </a:solidFill>
              </a:rPr>
              <a:t>Larger sample size studies are urgently  need to confirm findings and improve control measures.</a:t>
            </a:r>
          </a:p>
          <a:p>
            <a:pPr marL="342900" indent="-342900" defTabSz="457200">
              <a:buFont typeface="Arial" panose="020B0604020202020204" pitchFamily="34" charset="0"/>
              <a:buChar char="•"/>
            </a:pPr>
            <a:endParaRPr lang="en-US" sz="2800" b="1" dirty="0">
              <a:solidFill>
                <a:srgbClr val="FFFFFF"/>
              </a:solidFill>
            </a:endParaRPr>
          </a:p>
          <a:p>
            <a:pPr marL="342900" indent="-342900" defTabSz="457200">
              <a:buFont typeface="Arial" panose="020B0604020202020204" pitchFamily="34" charset="0"/>
              <a:buChar char="•"/>
            </a:pPr>
            <a:r>
              <a:rPr lang="en-US" sz="2800" b="1" dirty="0">
                <a:solidFill>
                  <a:srgbClr val="FFFFFF"/>
                </a:solidFill>
              </a:rPr>
              <a:t> Different study design could be used for this type of studies.</a:t>
            </a:r>
          </a:p>
        </p:txBody>
      </p:sp>
    </p:spTree>
    <p:extLst>
      <p:ext uri="{BB962C8B-B14F-4D97-AF65-F5344CB8AC3E}">
        <p14:creationId xmlns:p14="http://schemas.microsoft.com/office/powerpoint/2010/main" val="2600225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 Box 5"/>
          <p:cNvSpPr txBox="1">
            <a:spLocks noChangeArrowheads="1"/>
          </p:cNvSpPr>
          <p:nvPr/>
        </p:nvSpPr>
        <p:spPr bwMode="auto">
          <a:xfrm>
            <a:off x="533400" y="838200"/>
            <a:ext cx="8001000"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ctr" defTabSz="457200">
              <a:spcBef>
                <a:spcPct val="50000"/>
              </a:spcBef>
              <a:buFontTx/>
              <a:buNone/>
            </a:pPr>
            <a:r>
              <a:rPr kumimoji="0" lang="en-US" altLang="ja-JP" sz="3600" dirty="0">
                <a:solidFill>
                  <a:prstClr val="black"/>
                </a:solidFill>
                <a:latin typeface="Arial" pitchFamily="34" charset="0"/>
                <a:cs typeface="Arial" pitchFamily="34" charset="0"/>
              </a:rPr>
              <a:t>Triggers and aggravating factors for allergic rhinitis</a:t>
            </a:r>
          </a:p>
          <a:p>
            <a:pPr algn="ctr" defTabSz="457200">
              <a:spcBef>
                <a:spcPct val="50000"/>
              </a:spcBef>
              <a:buFontTx/>
              <a:buNone/>
            </a:pPr>
            <a:r>
              <a:rPr kumimoji="0" lang="en-US" altLang="ja-JP" sz="3600" dirty="0">
                <a:solidFill>
                  <a:prstClr val="black"/>
                </a:solidFill>
                <a:latin typeface="Arial" pitchFamily="34" charset="0"/>
                <a:cs typeface="Arial" pitchFamily="34" charset="0"/>
              </a:rPr>
              <a:t>(indoor and outdoor)</a:t>
            </a:r>
          </a:p>
          <a:p>
            <a:pPr algn="ctr" defTabSz="457200">
              <a:spcBef>
                <a:spcPct val="50000"/>
              </a:spcBef>
              <a:buFontTx/>
              <a:buNone/>
            </a:pPr>
            <a:endParaRPr kumimoji="0" lang="en-US" altLang="ja-JP" sz="2600" dirty="0">
              <a:solidFill>
                <a:prstClr val="black"/>
              </a:solidFill>
              <a:latin typeface="Palatino Linotype" pitchFamily="18" charset="0"/>
              <a:cs typeface="Arial" pitchFamily="34" charset="0"/>
            </a:endParaRPr>
          </a:p>
        </p:txBody>
      </p:sp>
    </p:spTree>
    <p:extLst>
      <p:ext uri="{BB962C8B-B14F-4D97-AF65-F5344CB8AC3E}">
        <p14:creationId xmlns:p14="http://schemas.microsoft.com/office/powerpoint/2010/main" val="26262216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New Picture (1)"/>
          <p:cNvPicPr>
            <a:picLocks noChangeAspect="1" noChangeArrowheads="1"/>
          </p:cNvPicPr>
          <p:nvPr/>
        </p:nvPicPr>
        <p:blipFill>
          <a:blip r:embed="rId3">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1743075"/>
            <a:ext cx="4046538"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5863" y="1828800"/>
            <a:ext cx="37719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1565275" y="1257300"/>
            <a:ext cx="1303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r>
              <a:rPr kumimoji="0" lang="en-US" altLang="ja-JP" sz="1800">
                <a:solidFill>
                  <a:prstClr val="black"/>
                </a:solidFill>
                <a:latin typeface="Palatino Linotype" pitchFamily="18" charset="0"/>
              </a:rPr>
              <a:t>Asthma</a:t>
            </a:r>
          </a:p>
        </p:txBody>
      </p:sp>
      <p:sp>
        <p:nvSpPr>
          <p:cNvPr id="19461" name="Text Box 5"/>
          <p:cNvSpPr txBox="1">
            <a:spLocks noChangeArrowheads="1"/>
          </p:cNvSpPr>
          <p:nvPr/>
        </p:nvSpPr>
        <p:spPr bwMode="auto">
          <a:xfrm>
            <a:off x="4697413" y="1303338"/>
            <a:ext cx="4210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r>
              <a:rPr kumimoji="0" lang="en-US" altLang="ja-JP" sz="1800">
                <a:solidFill>
                  <a:prstClr val="black"/>
                </a:solidFill>
                <a:latin typeface="Palatino Linotype" pitchFamily="18" charset="0"/>
              </a:rPr>
              <a:t>Allergic Rhinoconjunctivitis</a:t>
            </a:r>
          </a:p>
        </p:txBody>
      </p:sp>
      <p:sp>
        <p:nvSpPr>
          <p:cNvPr id="15365" name="Rectangle 6"/>
          <p:cNvSpPr>
            <a:spLocks noGrp="1" noChangeArrowheads="1"/>
          </p:cNvSpPr>
          <p:nvPr>
            <p:ph type="title"/>
          </p:nvPr>
        </p:nvSpPr>
        <p:spPr>
          <a:xfrm>
            <a:off x="457200" y="76200"/>
            <a:ext cx="8269288" cy="598488"/>
          </a:xfrm>
          <a:extLst/>
        </p:spPr>
        <p:txBody>
          <a:bodyPr lIns="187095" tIns="93548" rIns="187095" bIns="93548" rtlCol="0" anchor="t">
            <a:noAutofit/>
          </a:bodyPr>
          <a:lstStyle/>
          <a:p>
            <a:pPr eaLnBrk="1" fontAlgn="auto" hangingPunct="1">
              <a:spcAft>
                <a:spcPts val="0"/>
              </a:spcAft>
              <a:defRPr/>
            </a:pPr>
            <a:r>
              <a:rPr lang="en-US" altLang="ja-JP" sz="3600" dirty="0">
                <a:solidFill>
                  <a:srgbClr val="0000FF"/>
                </a:solidFill>
                <a:ea typeface="ＭＳ Ｐゴシック" charset="0"/>
                <a:cs typeface="ＭＳ Ｐゴシック" charset="0"/>
              </a:rPr>
              <a:t>International Study of Asthma </a:t>
            </a:r>
            <a:br>
              <a:rPr lang="en-US" altLang="ja-JP" sz="3600" dirty="0">
                <a:solidFill>
                  <a:srgbClr val="0000FF"/>
                </a:solidFill>
                <a:ea typeface="ＭＳ Ｐゴシック" charset="0"/>
                <a:cs typeface="ＭＳ Ｐゴシック" charset="0"/>
              </a:rPr>
            </a:br>
            <a:r>
              <a:rPr lang="en-US" altLang="ja-JP" sz="3600" dirty="0">
                <a:solidFill>
                  <a:srgbClr val="0000FF"/>
                </a:solidFill>
                <a:ea typeface="ＭＳ Ｐゴシック" charset="0"/>
                <a:cs typeface="ＭＳ Ｐゴシック" charset="0"/>
              </a:rPr>
              <a:t>&amp; Allergies in Childhood (ISAAC III)</a:t>
            </a:r>
            <a:endParaRPr lang="th-TH" altLang="ja-JP" sz="3600" dirty="0">
              <a:solidFill>
                <a:srgbClr val="0000FF"/>
              </a:solidFill>
              <a:ea typeface="ＭＳ Ｐゴシック" charset="0"/>
              <a:cs typeface="ＭＳ Ｐゴシック" charset="0"/>
            </a:endParaRPr>
          </a:p>
        </p:txBody>
      </p:sp>
      <p:sp>
        <p:nvSpPr>
          <p:cNvPr id="19463" name="Rectangle 7"/>
          <p:cNvSpPr>
            <a:spLocks noChangeArrowheads="1"/>
          </p:cNvSpPr>
          <p:nvPr/>
        </p:nvSpPr>
        <p:spPr bwMode="auto">
          <a:xfrm>
            <a:off x="2586038" y="2043113"/>
            <a:ext cx="1485900" cy="2046287"/>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endParaRPr kumimoji="0" lang="ja-JP" altLang="en-US" sz="1800">
              <a:solidFill>
                <a:prstClr val="black"/>
              </a:solidFill>
              <a:latin typeface="Palatino Linotype" pitchFamily="18" charset="0"/>
            </a:endParaRPr>
          </a:p>
        </p:txBody>
      </p:sp>
      <p:sp>
        <p:nvSpPr>
          <p:cNvPr id="19464" name="Rectangle 8"/>
          <p:cNvSpPr>
            <a:spLocks noChangeArrowheads="1"/>
          </p:cNvSpPr>
          <p:nvPr/>
        </p:nvSpPr>
        <p:spPr bwMode="auto">
          <a:xfrm>
            <a:off x="7221538" y="2055813"/>
            <a:ext cx="1485900" cy="2046287"/>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endParaRPr kumimoji="0" lang="ja-JP" altLang="en-US" sz="1800">
              <a:solidFill>
                <a:prstClr val="black"/>
              </a:solidFill>
              <a:latin typeface="Palatino Linotype" pitchFamily="18" charset="0"/>
            </a:endParaRPr>
          </a:p>
        </p:txBody>
      </p:sp>
      <p:sp>
        <p:nvSpPr>
          <p:cNvPr id="19465" name="Rectangle 9"/>
          <p:cNvSpPr>
            <a:spLocks noChangeArrowheads="1"/>
          </p:cNvSpPr>
          <p:nvPr/>
        </p:nvSpPr>
        <p:spPr bwMode="auto">
          <a:xfrm>
            <a:off x="2625725" y="4392613"/>
            <a:ext cx="1485900" cy="2046287"/>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endParaRPr kumimoji="0" lang="ja-JP" altLang="en-US" sz="1800">
              <a:solidFill>
                <a:prstClr val="black"/>
              </a:solidFill>
              <a:latin typeface="Palatino Linotype" pitchFamily="18" charset="0"/>
            </a:endParaRPr>
          </a:p>
        </p:txBody>
      </p:sp>
      <p:sp>
        <p:nvSpPr>
          <p:cNvPr id="19466" name="Rectangle 10"/>
          <p:cNvSpPr>
            <a:spLocks noChangeArrowheads="1"/>
          </p:cNvSpPr>
          <p:nvPr/>
        </p:nvSpPr>
        <p:spPr bwMode="auto">
          <a:xfrm>
            <a:off x="7140575" y="4316413"/>
            <a:ext cx="1485900" cy="2046287"/>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endParaRPr kumimoji="0" lang="ja-JP" altLang="en-US" sz="1800">
              <a:solidFill>
                <a:prstClr val="black"/>
              </a:solidFill>
              <a:latin typeface="Palatino Linotype" pitchFamily="18" charset="0"/>
            </a:endParaRPr>
          </a:p>
        </p:txBody>
      </p:sp>
      <p:sp>
        <p:nvSpPr>
          <p:cNvPr id="19467" name="Rectangle 10"/>
          <p:cNvSpPr>
            <a:spLocks noChangeArrowheads="1"/>
          </p:cNvSpPr>
          <p:nvPr/>
        </p:nvSpPr>
        <p:spPr bwMode="auto">
          <a:xfrm>
            <a:off x="2590800" y="2514600"/>
            <a:ext cx="1447800" cy="1447800"/>
          </a:xfrm>
          <a:prstGeom prst="rect">
            <a:avLst/>
          </a:prstGeom>
          <a:noFill/>
          <a:ln w="57150">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endParaRPr kumimoji="0" lang="ja-JP" altLang="en-US" sz="1800">
              <a:solidFill>
                <a:prstClr val="black"/>
              </a:solidFill>
              <a:latin typeface="Palatino Linotype" pitchFamily="18" charset="0"/>
            </a:endParaRPr>
          </a:p>
        </p:txBody>
      </p:sp>
      <p:sp>
        <p:nvSpPr>
          <p:cNvPr id="19468" name="Rectangle 11"/>
          <p:cNvSpPr>
            <a:spLocks noChangeArrowheads="1"/>
          </p:cNvSpPr>
          <p:nvPr/>
        </p:nvSpPr>
        <p:spPr bwMode="auto">
          <a:xfrm>
            <a:off x="7162800" y="2514600"/>
            <a:ext cx="1371600" cy="1447800"/>
          </a:xfrm>
          <a:prstGeom prst="rect">
            <a:avLst/>
          </a:prstGeom>
          <a:noFill/>
          <a:ln w="57150">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endParaRPr kumimoji="0" lang="ja-JP" altLang="en-US" sz="1800">
              <a:solidFill>
                <a:prstClr val="black"/>
              </a:solidFill>
              <a:latin typeface="Palatino Linotype" pitchFamily="18" charset="0"/>
            </a:endParaRPr>
          </a:p>
        </p:txBody>
      </p:sp>
      <p:sp>
        <p:nvSpPr>
          <p:cNvPr id="19469" name="Rectangle 12"/>
          <p:cNvSpPr>
            <a:spLocks noChangeArrowheads="1"/>
          </p:cNvSpPr>
          <p:nvPr/>
        </p:nvSpPr>
        <p:spPr bwMode="auto">
          <a:xfrm>
            <a:off x="2590800" y="4953000"/>
            <a:ext cx="1447800" cy="1447800"/>
          </a:xfrm>
          <a:prstGeom prst="rect">
            <a:avLst/>
          </a:prstGeom>
          <a:noFill/>
          <a:ln w="57150">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endParaRPr kumimoji="0" lang="ja-JP" altLang="en-US" sz="1800">
              <a:solidFill>
                <a:prstClr val="black"/>
              </a:solidFill>
              <a:latin typeface="Palatino Linotype" pitchFamily="18" charset="0"/>
            </a:endParaRPr>
          </a:p>
        </p:txBody>
      </p:sp>
      <p:sp>
        <p:nvSpPr>
          <p:cNvPr id="19470" name="Rectangle 13"/>
          <p:cNvSpPr>
            <a:spLocks noChangeArrowheads="1"/>
          </p:cNvSpPr>
          <p:nvPr/>
        </p:nvSpPr>
        <p:spPr bwMode="auto">
          <a:xfrm>
            <a:off x="7162800" y="5029200"/>
            <a:ext cx="1447800" cy="1447800"/>
          </a:xfrm>
          <a:prstGeom prst="rect">
            <a:avLst/>
          </a:prstGeom>
          <a:noFill/>
          <a:ln w="57150">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endParaRPr kumimoji="0" lang="ja-JP" altLang="en-US" sz="1800">
              <a:solidFill>
                <a:prstClr val="black"/>
              </a:solidFill>
              <a:latin typeface="Palatino Linotype" pitchFamily="18" charset="0"/>
            </a:endParaRPr>
          </a:p>
        </p:txBody>
      </p:sp>
    </p:spTree>
    <p:extLst>
      <p:ext uri="{BB962C8B-B14F-4D97-AF65-F5344CB8AC3E}">
        <p14:creationId xmlns:p14="http://schemas.microsoft.com/office/powerpoint/2010/main" val="213698090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itle 1"/>
          <p:cNvSpPr>
            <a:spLocks noGrp="1"/>
          </p:cNvSpPr>
          <p:nvPr>
            <p:ph type="title"/>
          </p:nvPr>
        </p:nvSpPr>
        <p:spPr/>
        <p:txBody>
          <a:bodyPr/>
          <a:lstStyle/>
          <a:p>
            <a:pPr eaLnBrk="1" hangingPunct="1"/>
            <a:r>
              <a:rPr lang="en-US" altLang="ja-JP" smtClean="0">
                <a:latin typeface="Arial" pitchFamily="34" charset="0"/>
              </a:rPr>
              <a:t>Pawa</a:t>
            </a:r>
            <a:endParaRPr lang="ja-JP" altLang="en-US" smtClean="0">
              <a:latin typeface="Arial" pitchFamily="34" charset="0"/>
            </a:endParaRP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050" y="0"/>
            <a:ext cx="713105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15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425" y="1651000"/>
            <a:ext cx="5032375"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150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88" y="2820988"/>
            <a:ext cx="7567612" cy="368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15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4913" y="1304925"/>
            <a:ext cx="54387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1511" name="Rectangle 4"/>
          <p:cNvSpPr>
            <a:spLocks noChangeArrowheads="1"/>
          </p:cNvSpPr>
          <p:nvPr/>
        </p:nvSpPr>
        <p:spPr bwMode="auto">
          <a:xfrm>
            <a:off x="12700" y="6565900"/>
            <a:ext cx="2358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r>
              <a:rPr kumimoji="0" lang="en-US" altLang="ja-JP" sz="1800" i="1" dirty="0" err="1">
                <a:solidFill>
                  <a:prstClr val="black"/>
                </a:solidFill>
                <a:latin typeface="Palatino Linotype" pitchFamily="18" charset="0"/>
              </a:rPr>
              <a:t>Pawankar</a:t>
            </a:r>
            <a:r>
              <a:rPr kumimoji="0" lang="en-US" altLang="ja-JP" sz="1800" i="1" dirty="0">
                <a:solidFill>
                  <a:prstClr val="black"/>
                </a:solidFill>
                <a:latin typeface="Palatino Linotype" pitchFamily="18" charset="0"/>
              </a:rPr>
              <a:t> R et al, 2009</a:t>
            </a:r>
            <a:endParaRPr kumimoji="0" lang="ja-JP" altLang="en-US" sz="1800" i="1" dirty="0">
              <a:solidFill>
                <a:prstClr val="black"/>
              </a:solidFill>
              <a:latin typeface="Palatino Linotype" pitchFamily="18" charset="0"/>
            </a:endParaRPr>
          </a:p>
        </p:txBody>
      </p:sp>
      <p:sp>
        <p:nvSpPr>
          <p:cNvPr id="21512" name="Rounded Rectangle 8"/>
          <p:cNvSpPr>
            <a:spLocks noChangeArrowheads="1"/>
          </p:cNvSpPr>
          <p:nvPr/>
        </p:nvSpPr>
        <p:spPr bwMode="auto">
          <a:xfrm>
            <a:off x="457200" y="2717800"/>
            <a:ext cx="3949700" cy="3848100"/>
          </a:xfrm>
          <a:prstGeom prst="roundRect">
            <a:avLst>
              <a:gd name="adj" fmla="val 16667"/>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endParaRPr kumimoji="0" lang="ja-JP" altLang="en-US" sz="1800">
              <a:solidFill>
                <a:prstClr val="black"/>
              </a:solidFill>
              <a:latin typeface="Palatino Linotype" pitchFamily="18" charset="0"/>
            </a:endParaRPr>
          </a:p>
        </p:txBody>
      </p:sp>
    </p:spTree>
    <p:extLst>
      <p:ext uri="{BB962C8B-B14F-4D97-AF65-F5344CB8AC3E}">
        <p14:creationId xmlns:p14="http://schemas.microsoft.com/office/powerpoint/2010/main" val="3127927948"/>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New Picture (1)"/>
          <p:cNvPicPr>
            <a:picLocks noChangeAspect="1" noChangeArrowheads="1"/>
          </p:cNvPicPr>
          <p:nvPr/>
        </p:nvPicPr>
        <p:blipFill>
          <a:blip r:embed="rId3">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2"/>
          <p:cNvGraphicFramePr>
            <a:graphicFrameLocks noChangeAspect="1"/>
          </p:cNvGraphicFramePr>
          <p:nvPr/>
        </p:nvGraphicFramePr>
        <p:xfrm>
          <a:off x="1954213" y="1924050"/>
          <a:ext cx="6221412" cy="3819525"/>
        </p:xfrm>
        <a:graphic>
          <a:graphicData uri="http://schemas.openxmlformats.org/drawingml/2006/chart">
            <c:chart xmlns:c="http://schemas.openxmlformats.org/drawingml/2006/chart" xmlns:r="http://schemas.openxmlformats.org/officeDocument/2006/relationships" r:id="rId4"/>
          </a:graphicData>
        </a:graphic>
      </p:graphicFrame>
      <p:sp>
        <p:nvSpPr>
          <p:cNvPr id="22531" name="Rectangle 3"/>
          <p:cNvSpPr>
            <a:spLocks noGrp="1" noChangeArrowheads="1"/>
          </p:cNvSpPr>
          <p:nvPr>
            <p:ph type="title"/>
          </p:nvPr>
        </p:nvSpPr>
        <p:spPr>
          <a:xfrm>
            <a:off x="577850" y="361254"/>
            <a:ext cx="7897813" cy="406400"/>
          </a:xfrm>
        </p:spPr>
        <p:txBody>
          <a:bodyPr>
            <a:noAutofit/>
          </a:bodyPr>
          <a:lstStyle/>
          <a:p>
            <a:pPr eaLnBrk="1" hangingPunct="1"/>
            <a:r>
              <a:rPr lang="en-GB" altLang="ja-JP" sz="3600" dirty="0">
                <a:solidFill>
                  <a:srgbClr val="0000FF"/>
                </a:solidFill>
                <a:ea typeface="ＭＳ Ｐゴシック" charset="0"/>
                <a:cs typeface="ＭＳ Ｐゴシック" charset="0"/>
              </a:rPr>
              <a:t>ASIAN SURVEY : Impact of AR on Asthma in  Child’s Quality of Life</a:t>
            </a:r>
          </a:p>
        </p:txBody>
      </p:sp>
      <p:sp>
        <p:nvSpPr>
          <p:cNvPr id="22532" name="Text Box 4"/>
          <p:cNvSpPr txBox="1">
            <a:spLocks noChangeArrowheads="1"/>
          </p:cNvSpPr>
          <p:nvPr/>
        </p:nvSpPr>
        <p:spPr bwMode="gray">
          <a:xfrm>
            <a:off x="442913" y="3151188"/>
            <a:ext cx="19462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r" defTabSz="457200">
              <a:lnSpc>
                <a:spcPct val="85000"/>
              </a:lnSpc>
              <a:spcBef>
                <a:spcPct val="0"/>
              </a:spcBef>
              <a:buFontTx/>
              <a:buNone/>
            </a:pPr>
            <a:r>
              <a:rPr kumimoji="0" lang="en-GB" altLang="ja-JP" sz="1500">
                <a:solidFill>
                  <a:prstClr val="black"/>
                </a:solidFill>
                <a:latin typeface="Arial" pitchFamily="34" charset="0"/>
              </a:rPr>
              <a:t>Participation in leisure &amp; sports . . .</a:t>
            </a:r>
          </a:p>
        </p:txBody>
      </p:sp>
      <p:sp>
        <p:nvSpPr>
          <p:cNvPr id="22533" name="Text Box 5"/>
          <p:cNvSpPr txBox="1">
            <a:spLocks noChangeArrowheads="1"/>
          </p:cNvSpPr>
          <p:nvPr/>
        </p:nvSpPr>
        <p:spPr bwMode="gray">
          <a:xfrm>
            <a:off x="442913" y="3894138"/>
            <a:ext cx="19462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r" defTabSz="457200">
              <a:lnSpc>
                <a:spcPct val="85000"/>
              </a:lnSpc>
              <a:spcBef>
                <a:spcPct val="0"/>
              </a:spcBef>
              <a:buFontTx/>
              <a:buNone/>
            </a:pPr>
            <a:r>
              <a:rPr kumimoji="0" lang="en-GB" altLang="ja-JP" sz="1500">
                <a:solidFill>
                  <a:prstClr val="black"/>
                </a:solidFill>
                <a:latin typeface="Arial" pitchFamily="34" charset="0"/>
              </a:rPr>
              <a:t>Concentration at work/ school</a:t>
            </a:r>
          </a:p>
        </p:txBody>
      </p:sp>
      <p:sp>
        <p:nvSpPr>
          <p:cNvPr id="22534" name="Text Box 6"/>
          <p:cNvSpPr txBox="1">
            <a:spLocks noChangeArrowheads="1"/>
          </p:cNvSpPr>
          <p:nvPr/>
        </p:nvSpPr>
        <p:spPr bwMode="gray">
          <a:xfrm>
            <a:off x="442913" y="4713288"/>
            <a:ext cx="19462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r" defTabSz="457200">
              <a:lnSpc>
                <a:spcPct val="85000"/>
              </a:lnSpc>
              <a:spcBef>
                <a:spcPct val="0"/>
              </a:spcBef>
              <a:buFontTx/>
              <a:buNone/>
            </a:pPr>
            <a:r>
              <a:rPr kumimoji="0" lang="en-GB" altLang="ja-JP" sz="1500">
                <a:solidFill>
                  <a:prstClr val="black"/>
                </a:solidFill>
                <a:latin typeface="Arial" pitchFamily="34" charset="0"/>
              </a:rPr>
              <a:t>Ability to enjoy social activities</a:t>
            </a:r>
          </a:p>
        </p:txBody>
      </p:sp>
      <p:sp>
        <p:nvSpPr>
          <p:cNvPr id="22535" name="Text Box 7"/>
          <p:cNvSpPr txBox="1">
            <a:spLocks noChangeArrowheads="1"/>
          </p:cNvSpPr>
          <p:nvPr/>
        </p:nvSpPr>
        <p:spPr bwMode="gray">
          <a:xfrm>
            <a:off x="442913" y="2351088"/>
            <a:ext cx="19462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r" defTabSz="457200">
              <a:lnSpc>
                <a:spcPct val="85000"/>
              </a:lnSpc>
              <a:spcBef>
                <a:spcPct val="0"/>
              </a:spcBef>
              <a:buFontTx/>
              <a:buNone/>
            </a:pPr>
            <a:r>
              <a:rPr kumimoji="0" lang="en-GB" altLang="ja-JP" sz="1500">
                <a:solidFill>
                  <a:prstClr val="black"/>
                </a:solidFill>
                <a:latin typeface="Arial" pitchFamily="34" charset="0"/>
              </a:rPr>
              <a:t>Ability to get a good night’s sleep</a:t>
            </a:r>
          </a:p>
        </p:txBody>
      </p:sp>
      <p:sp>
        <p:nvSpPr>
          <p:cNvPr id="3987464" name="Text Box 8"/>
          <p:cNvSpPr txBox="1">
            <a:spLocks noChangeArrowheads="1"/>
          </p:cNvSpPr>
          <p:nvPr/>
        </p:nvSpPr>
        <p:spPr bwMode="gray">
          <a:xfrm>
            <a:off x="2439988" y="1584325"/>
            <a:ext cx="4627562" cy="325438"/>
          </a:xfrm>
          <a:prstGeom prst="rect">
            <a:avLst/>
          </a:prstGeom>
          <a:noFill/>
          <a:ln w="9525">
            <a:noFill/>
            <a:miter lim="800000"/>
            <a:headEnd/>
            <a:tailEnd/>
          </a:ln>
          <a:effectLst/>
        </p:spPr>
        <p:txBody>
          <a:bodyPr>
            <a:spAutoFit/>
          </a:bodyPr>
          <a:lstStyle>
            <a:lvl1pPr>
              <a:defRPr sz="2400" b="1">
                <a:solidFill>
                  <a:schemeClr val="tx1"/>
                </a:solidFill>
                <a:latin typeface="Palatino Linotype" panose="02040502050505030304" pitchFamily="18" charset="0"/>
                <a:ea typeface="MS PGothic" panose="020B0600070205080204" pitchFamily="34" charset="-128"/>
              </a:defRPr>
            </a:lvl1pPr>
            <a:lvl2pPr marL="742950" indent="-285750">
              <a:defRPr sz="2400" b="1">
                <a:solidFill>
                  <a:schemeClr val="tx1"/>
                </a:solidFill>
                <a:latin typeface="Palatino Linotype" panose="02040502050505030304" pitchFamily="18" charset="0"/>
                <a:ea typeface="MS PGothic" panose="020B0600070205080204" pitchFamily="34" charset="-128"/>
              </a:defRPr>
            </a:lvl2pPr>
            <a:lvl3pPr marL="1143000" indent="-228600">
              <a:defRPr sz="2400" b="1">
                <a:solidFill>
                  <a:schemeClr val="tx1"/>
                </a:solidFill>
                <a:latin typeface="Palatino Linotype" panose="02040502050505030304" pitchFamily="18" charset="0"/>
                <a:ea typeface="MS PGothic" panose="020B0600070205080204" pitchFamily="34" charset="-128"/>
              </a:defRPr>
            </a:lvl3pPr>
            <a:lvl4pPr marL="1600200" indent="-228600">
              <a:defRPr sz="2400" b="1">
                <a:solidFill>
                  <a:schemeClr val="tx1"/>
                </a:solidFill>
                <a:latin typeface="Palatino Linotype" panose="02040502050505030304" pitchFamily="18" charset="0"/>
                <a:ea typeface="MS PGothic" panose="020B0600070205080204" pitchFamily="34" charset="-128"/>
              </a:defRPr>
            </a:lvl4pPr>
            <a:lvl5pPr marL="2057400" indent="-228600">
              <a:defRPr sz="2400" b="1">
                <a:solidFill>
                  <a:schemeClr val="tx1"/>
                </a:solidFill>
                <a:latin typeface="Palatino Linotype" panose="02040502050505030304" pitchFamily="18" charset="0"/>
                <a:ea typeface="MS PGothic" panose="020B0600070205080204" pitchFamily="34" charset="-128"/>
              </a:defRPr>
            </a:lvl5pPr>
            <a:lvl6pPr marL="2514600" indent="-228600" fontAlgn="base">
              <a:spcBef>
                <a:spcPct val="0"/>
              </a:spcBef>
              <a:spcAft>
                <a:spcPct val="0"/>
              </a:spcAft>
              <a:defRPr sz="2400" b="1">
                <a:solidFill>
                  <a:schemeClr val="tx1"/>
                </a:solidFill>
                <a:latin typeface="Palatino Linotype" panose="02040502050505030304" pitchFamily="18" charset="0"/>
                <a:ea typeface="MS PGothic" panose="020B0600070205080204" pitchFamily="34" charset="-128"/>
              </a:defRPr>
            </a:lvl6pPr>
            <a:lvl7pPr marL="2971800" indent="-228600" fontAlgn="base">
              <a:spcBef>
                <a:spcPct val="0"/>
              </a:spcBef>
              <a:spcAft>
                <a:spcPct val="0"/>
              </a:spcAft>
              <a:defRPr sz="2400" b="1">
                <a:solidFill>
                  <a:schemeClr val="tx1"/>
                </a:solidFill>
                <a:latin typeface="Palatino Linotype" panose="02040502050505030304" pitchFamily="18" charset="0"/>
                <a:ea typeface="MS PGothic" panose="020B0600070205080204" pitchFamily="34" charset="-128"/>
              </a:defRPr>
            </a:lvl7pPr>
            <a:lvl8pPr marL="3429000" indent="-228600" fontAlgn="base">
              <a:spcBef>
                <a:spcPct val="0"/>
              </a:spcBef>
              <a:spcAft>
                <a:spcPct val="0"/>
              </a:spcAft>
              <a:defRPr sz="2400" b="1">
                <a:solidFill>
                  <a:schemeClr val="tx1"/>
                </a:solidFill>
                <a:latin typeface="Palatino Linotype" panose="02040502050505030304" pitchFamily="18" charset="0"/>
                <a:ea typeface="MS PGothic" panose="020B0600070205080204" pitchFamily="34" charset="-128"/>
              </a:defRPr>
            </a:lvl8pPr>
            <a:lvl9pPr marL="3886200" indent="-228600" fontAlgn="base">
              <a:spcBef>
                <a:spcPct val="0"/>
              </a:spcBef>
              <a:spcAft>
                <a:spcPct val="0"/>
              </a:spcAft>
              <a:defRPr sz="2400" b="1">
                <a:solidFill>
                  <a:schemeClr val="tx1"/>
                </a:solidFill>
                <a:latin typeface="Palatino Linotype" panose="02040502050505030304" pitchFamily="18" charset="0"/>
                <a:ea typeface="MS PGothic" panose="020B0600070205080204" pitchFamily="34" charset="-128"/>
              </a:defRPr>
            </a:lvl9pPr>
          </a:lstStyle>
          <a:p>
            <a:pPr defTabSz="457200">
              <a:lnSpc>
                <a:spcPct val="85000"/>
              </a:lnSpc>
              <a:defRPr/>
            </a:pPr>
            <a:r>
              <a:rPr lang="en-GB" altLang="ja-JP" sz="1200" i="1" smtClean="0">
                <a:solidFill>
                  <a:srgbClr val="4F81BD"/>
                </a:solidFill>
                <a:effectLst>
                  <a:outerShdw blurRad="38100" dist="38100" dir="2700000" algn="tl">
                    <a:srgbClr val="C0C0C0"/>
                  </a:outerShdw>
                </a:effectLst>
                <a:latin typeface="Arial" panose="020B0604020202020204" pitchFamily="34" charset="0"/>
              </a:rPr>
              <a:t>A great deal and  Quite a lot</a:t>
            </a:r>
            <a:r>
              <a:rPr lang="en-GB" altLang="ja-JP" sz="1200" i="1" smtClean="0">
                <a:solidFill>
                  <a:prstClr val="black"/>
                </a:solidFill>
                <a:effectLst>
                  <a:outerShdw blurRad="38100" dist="38100" dir="2700000" algn="tl">
                    <a:srgbClr val="C0C0C0"/>
                  </a:outerShdw>
                </a:effectLst>
                <a:latin typeface="Arial" panose="020B0604020202020204" pitchFamily="34" charset="0"/>
              </a:rPr>
              <a:t>     </a:t>
            </a:r>
            <a:r>
              <a:rPr lang="en-GB" altLang="ja-JP" sz="1200" i="1" smtClean="0">
                <a:solidFill>
                  <a:srgbClr val="C0504D"/>
                </a:solidFill>
                <a:effectLst>
                  <a:outerShdw blurRad="38100" dist="38100" dir="2700000" algn="tl">
                    <a:srgbClr val="C0C0C0"/>
                  </a:outerShdw>
                </a:effectLst>
                <a:latin typeface="Arial" panose="020B0604020202020204" pitchFamily="34" charset="0"/>
              </a:rPr>
              <a:t>A little bit</a:t>
            </a:r>
          </a:p>
        </p:txBody>
      </p:sp>
      <p:sp>
        <p:nvSpPr>
          <p:cNvPr id="22537" name="Text Box 9"/>
          <p:cNvSpPr txBox="1">
            <a:spLocks noChangeArrowheads="1"/>
          </p:cNvSpPr>
          <p:nvPr/>
        </p:nvSpPr>
        <p:spPr bwMode="gray">
          <a:xfrm>
            <a:off x="7289800" y="2370138"/>
            <a:ext cx="576263" cy="295275"/>
          </a:xfrm>
          <a:prstGeom prst="rect">
            <a:avLst/>
          </a:prstGeom>
          <a:solidFill>
            <a:schemeClr val="bg1"/>
          </a:solidFill>
          <a:ln w="9525">
            <a:solidFill>
              <a:schemeClr val="bg2"/>
            </a:solidFill>
            <a:miter lim="800000"/>
            <a:headEnd/>
            <a:tailEnd/>
          </a:ln>
          <a:effectLst>
            <a:outerShdw dist="107763" dir="18900000" algn="ctr" rotWithShape="0">
              <a:schemeClr val="bg2"/>
            </a:outerShdw>
          </a:effectLst>
        </p:spPr>
        <p:txBody>
          <a:bodyPr wrap="none">
            <a:spAutoFit/>
          </a:bodyPr>
          <a:lstStyle>
            <a:lvl1pPr>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pPr defTabSz="457200">
              <a:lnSpc>
                <a:spcPct val="85000"/>
              </a:lnSpc>
            </a:pPr>
            <a:r>
              <a:rPr lang="en-GB" altLang="ja-JP" sz="1500">
                <a:solidFill>
                  <a:prstClr val="black"/>
                </a:solidFill>
              </a:rPr>
              <a:t>85%</a:t>
            </a:r>
          </a:p>
        </p:txBody>
      </p:sp>
      <p:sp>
        <p:nvSpPr>
          <p:cNvPr id="22538" name="Text Box 10"/>
          <p:cNvSpPr txBox="1">
            <a:spLocks noChangeArrowheads="1"/>
          </p:cNvSpPr>
          <p:nvPr/>
        </p:nvSpPr>
        <p:spPr bwMode="gray">
          <a:xfrm>
            <a:off x="7289800" y="3176588"/>
            <a:ext cx="576263" cy="295275"/>
          </a:xfrm>
          <a:prstGeom prst="rect">
            <a:avLst/>
          </a:prstGeom>
          <a:solidFill>
            <a:schemeClr val="bg1"/>
          </a:solidFill>
          <a:ln w="9525">
            <a:solidFill>
              <a:schemeClr val="bg2"/>
            </a:solidFill>
            <a:miter lim="800000"/>
            <a:headEnd/>
            <a:tailEnd/>
          </a:ln>
          <a:effectLst>
            <a:outerShdw dist="107763" dir="18900000" algn="ctr" rotWithShape="0">
              <a:schemeClr val="bg2"/>
            </a:outerShdw>
          </a:effectLst>
        </p:spPr>
        <p:txBody>
          <a:bodyPr wrap="none">
            <a:spAutoFit/>
          </a:bodyPr>
          <a:lstStyle>
            <a:lvl1pPr>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pPr defTabSz="457200">
              <a:lnSpc>
                <a:spcPct val="85000"/>
              </a:lnSpc>
            </a:pPr>
            <a:r>
              <a:rPr lang="en-GB" altLang="ja-JP" sz="1500">
                <a:solidFill>
                  <a:prstClr val="black"/>
                </a:solidFill>
              </a:rPr>
              <a:t>82%</a:t>
            </a:r>
          </a:p>
        </p:txBody>
      </p:sp>
      <p:sp>
        <p:nvSpPr>
          <p:cNvPr id="22539" name="Text Box 11"/>
          <p:cNvSpPr txBox="1">
            <a:spLocks noChangeArrowheads="1"/>
          </p:cNvSpPr>
          <p:nvPr/>
        </p:nvSpPr>
        <p:spPr bwMode="gray">
          <a:xfrm>
            <a:off x="7289800" y="3938588"/>
            <a:ext cx="576263" cy="295275"/>
          </a:xfrm>
          <a:prstGeom prst="rect">
            <a:avLst/>
          </a:prstGeom>
          <a:solidFill>
            <a:schemeClr val="bg1"/>
          </a:solidFill>
          <a:ln w="9525">
            <a:solidFill>
              <a:schemeClr val="bg2"/>
            </a:solidFill>
            <a:miter lim="800000"/>
            <a:headEnd/>
            <a:tailEnd/>
          </a:ln>
          <a:effectLst>
            <a:outerShdw dist="107763" dir="18900000" algn="ctr" rotWithShape="0">
              <a:schemeClr val="bg2"/>
            </a:outerShdw>
          </a:effectLst>
        </p:spPr>
        <p:txBody>
          <a:bodyPr wrap="none">
            <a:spAutoFit/>
          </a:bodyPr>
          <a:lstStyle>
            <a:lvl1pPr>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pPr defTabSz="457200">
              <a:lnSpc>
                <a:spcPct val="85000"/>
              </a:lnSpc>
            </a:pPr>
            <a:r>
              <a:rPr lang="en-GB" altLang="ja-JP" sz="1500">
                <a:solidFill>
                  <a:prstClr val="black"/>
                </a:solidFill>
              </a:rPr>
              <a:t>83%</a:t>
            </a:r>
          </a:p>
        </p:txBody>
      </p:sp>
      <p:sp>
        <p:nvSpPr>
          <p:cNvPr id="22540" name="Text Box 12"/>
          <p:cNvSpPr txBox="1">
            <a:spLocks noChangeArrowheads="1"/>
          </p:cNvSpPr>
          <p:nvPr/>
        </p:nvSpPr>
        <p:spPr bwMode="gray">
          <a:xfrm>
            <a:off x="7289800" y="4714875"/>
            <a:ext cx="576263" cy="295275"/>
          </a:xfrm>
          <a:prstGeom prst="rect">
            <a:avLst/>
          </a:prstGeom>
          <a:solidFill>
            <a:schemeClr val="bg1"/>
          </a:solidFill>
          <a:ln w="9525">
            <a:solidFill>
              <a:schemeClr val="bg2"/>
            </a:solidFill>
            <a:miter lim="800000"/>
            <a:headEnd/>
            <a:tailEnd/>
          </a:ln>
          <a:effectLst>
            <a:outerShdw dist="107763" dir="18900000" algn="ctr" rotWithShape="0">
              <a:schemeClr val="bg2"/>
            </a:outerShdw>
          </a:effectLst>
        </p:spPr>
        <p:txBody>
          <a:bodyPr wrap="none">
            <a:spAutoFit/>
          </a:bodyPr>
          <a:lstStyle>
            <a:lvl1pPr>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pPr defTabSz="457200">
              <a:lnSpc>
                <a:spcPct val="85000"/>
              </a:lnSpc>
            </a:pPr>
            <a:r>
              <a:rPr lang="en-GB" altLang="ja-JP" sz="1500">
                <a:solidFill>
                  <a:prstClr val="black"/>
                </a:solidFill>
              </a:rPr>
              <a:t>63%</a:t>
            </a:r>
          </a:p>
        </p:txBody>
      </p:sp>
      <p:sp>
        <p:nvSpPr>
          <p:cNvPr id="22541" name="Text Box 13"/>
          <p:cNvSpPr txBox="1">
            <a:spLocks noChangeArrowheads="1"/>
          </p:cNvSpPr>
          <p:nvPr/>
        </p:nvSpPr>
        <p:spPr bwMode="gray">
          <a:xfrm>
            <a:off x="6894513" y="1824038"/>
            <a:ext cx="1508125" cy="295275"/>
          </a:xfrm>
          <a:prstGeom prst="rect">
            <a:avLst/>
          </a:prstGeom>
          <a:solidFill>
            <a:schemeClr val="bg1"/>
          </a:solidFill>
          <a:ln w="9525">
            <a:solidFill>
              <a:schemeClr val="bg2"/>
            </a:solidFill>
            <a:miter lim="800000"/>
            <a:headEnd/>
            <a:tailEnd/>
          </a:ln>
          <a:effectLst>
            <a:outerShdw dist="107763" dir="18900000" algn="ctr" rotWithShape="0">
              <a:schemeClr val="bg2"/>
            </a:outerShdw>
          </a:effectLst>
        </p:spPr>
        <p:txBody>
          <a:bodyPr wrap="none">
            <a:spAutoFit/>
          </a:bodyPr>
          <a:lstStyle>
            <a:lvl1pPr>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pPr defTabSz="457200">
              <a:lnSpc>
                <a:spcPct val="85000"/>
              </a:lnSpc>
            </a:pPr>
            <a:r>
              <a:rPr lang="en-GB" altLang="ja-JP" sz="1500">
                <a:solidFill>
                  <a:prstClr val="black"/>
                </a:solidFill>
              </a:rPr>
              <a:t>Total disrupted:</a:t>
            </a:r>
          </a:p>
        </p:txBody>
      </p:sp>
      <p:sp>
        <p:nvSpPr>
          <p:cNvPr id="22542" name="Text Box 15"/>
          <p:cNvSpPr txBox="1">
            <a:spLocks noChangeArrowheads="1"/>
          </p:cNvSpPr>
          <p:nvPr/>
        </p:nvSpPr>
        <p:spPr bwMode="auto">
          <a:xfrm>
            <a:off x="420688" y="6589713"/>
            <a:ext cx="29350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r>
              <a:rPr kumimoji="0" lang="en-US" altLang="ja-JP" sz="1800" i="1" dirty="0" err="1">
                <a:solidFill>
                  <a:prstClr val="black"/>
                </a:solidFill>
                <a:latin typeface="Palatino Linotype" pitchFamily="18" charset="0"/>
              </a:rPr>
              <a:t>Erkka</a:t>
            </a:r>
            <a:r>
              <a:rPr kumimoji="0" lang="en-US" altLang="ja-JP" sz="1800" i="1" dirty="0">
                <a:solidFill>
                  <a:prstClr val="black"/>
                </a:solidFill>
                <a:latin typeface="Palatino Linotype" pitchFamily="18" charset="0"/>
              </a:rPr>
              <a:t> V and </a:t>
            </a:r>
            <a:r>
              <a:rPr kumimoji="0" lang="en-US" altLang="ja-JP" sz="1800" i="1" dirty="0" err="1">
                <a:solidFill>
                  <a:prstClr val="black"/>
                </a:solidFill>
                <a:latin typeface="Palatino Linotype" pitchFamily="18" charset="0"/>
              </a:rPr>
              <a:t>Pawankar</a:t>
            </a:r>
            <a:r>
              <a:rPr kumimoji="0" lang="en-US" altLang="ja-JP" sz="1800" i="1" dirty="0">
                <a:solidFill>
                  <a:prstClr val="black"/>
                </a:solidFill>
                <a:latin typeface="Palatino Linotype" pitchFamily="18" charset="0"/>
              </a:rPr>
              <a:t> R, 2007</a:t>
            </a:r>
          </a:p>
        </p:txBody>
      </p:sp>
      <p:sp>
        <p:nvSpPr>
          <p:cNvPr id="22543" name="AutoShape 4"/>
          <p:cNvSpPr>
            <a:spLocks noChangeArrowheads="1"/>
          </p:cNvSpPr>
          <p:nvPr/>
        </p:nvSpPr>
        <p:spPr bwMode="auto">
          <a:xfrm>
            <a:off x="215900" y="5719763"/>
            <a:ext cx="8712200" cy="719137"/>
          </a:xfrm>
          <a:prstGeom prst="roundRect">
            <a:avLst>
              <a:gd name="adj" fmla="val 50000"/>
            </a:avLst>
          </a:prstGeom>
          <a:solidFill>
            <a:srgbClr val="99CCFF"/>
          </a:solidFill>
          <a:ln w="19050">
            <a:solidFill>
              <a:schemeClr val="tx1"/>
            </a:solidFill>
            <a:round/>
            <a:headEnd/>
            <a:tailEnd/>
          </a:ln>
        </p:spPr>
        <p:txBody>
          <a:bodyPr anchor="ctr" anchorCtr="1"/>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r>
              <a:rPr kumimoji="0" lang="en-US" altLang="ja-JP" sz="1600" i="1">
                <a:solidFill>
                  <a:srgbClr val="000000"/>
                </a:solidFill>
                <a:latin typeface="Palatino Linotype" pitchFamily="18" charset="0"/>
              </a:rPr>
              <a:t>Most patients (73%) had pre-existing AR when diagnosed with asthma. </a:t>
            </a:r>
          </a:p>
          <a:p>
            <a:pPr defTabSz="457200">
              <a:spcBef>
                <a:spcPct val="0"/>
              </a:spcBef>
              <a:buFontTx/>
              <a:buNone/>
            </a:pPr>
            <a:r>
              <a:rPr kumimoji="0" lang="en-US" altLang="ja-JP" sz="1600" i="1">
                <a:solidFill>
                  <a:srgbClr val="000000"/>
                </a:solidFill>
                <a:latin typeface="Palatino Linotype" pitchFamily="18" charset="0"/>
              </a:rPr>
              <a:t>most troublesome symptom was wheezing (17%) and coughing (17%).</a:t>
            </a:r>
            <a:endParaRPr kumimoji="0" lang="en-GB" altLang="ja-JP" sz="1600" i="1">
              <a:solidFill>
                <a:srgbClr val="000000"/>
              </a:solidFill>
              <a:latin typeface="Palatino Linotype" pitchFamily="18" charset="0"/>
            </a:endParaRPr>
          </a:p>
        </p:txBody>
      </p:sp>
    </p:spTree>
    <p:extLst>
      <p:ext uri="{BB962C8B-B14F-4D97-AF65-F5344CB8AC3E}">
        <p14:creationId xmlns:p14="http://schemas.microsoft.com/office/powerpoint/2010/main" val="1531994730"/>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4"/>
          <p:cNvSpPr>
            <a:spLocks noChangeArrowheads="1"/>
          </p:cNvSpPr>
          <p:nvPr/>
        </p:nvSpPr>
        <p:spPr bwMode="auto">
          <a:xfrm>
            <a:off x="723900" y="116612"/>
            <a:ext cx="78105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ctr" defTabSz="457200">
              <a:spcBef>
                <a:spcPct val="0"/>
              </a:spcBef>
              <a:buFont typeface="Arial" pitchFamily="34" charset="0"/>
              <a:buNone/>
            </a:pPr>
            <a:r>
              <a:rPr lang="en-GB" altLang="ja-JP" sz="3600" dirty="0">
                <a:solidFill>
                  <a:srgbClr val="0000FF"/>
                </a:solidFill>
                <a:latin typeface="Calibri"/>
                <a:ea typeface="ＭＳ Ｐゴシック" charset="0"/>
                <a:cs typeface="ＭＳ Ｐゴシック" charset="0"/>
              </a:rPr>
              <a:t>A few global facts and figures for two common allergic diseases, asthma and rhinitis:</a:t>
            </a:r>
            <a:endParaRPr lang="en-US" altLang="ja-JP" sz="3600" dirty="0">
              <a:solidFill>
                <a:srgbClr val="0000FF"/>
              </a:solidFill>
              <a:latin typeface="Calibri"/>
              <a:ea typeface="ＭＳ Ｐゴシック" charset="0"/>
              <a:cs typeface="ＭＳ Ｐゴシック" charset="0"/>
            </a:endParaRPr>
          </a:p>
        </p:txBody>
      </p:sp>
      <p:sp>
        <p:nvSpPr>
          <p:cNvPr id="24579" name="Rectangle 71"/>
          <p:cNvSpPr>
            <a:spLocks noChangeArrowheads="1"/>
          </p:cNvSpPr>
          <p:nvPr/>
        </p:nvSpPr>
        <p:spPr bwMode="auto">
          <a:xfrm>
            <a:off x="469900" y="5524602"/>
            <a:ext cx="8216900" cy="114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spcAft>
                <a:spcPct val="20000"/>
              </a:spcAft>
              <a:buFontTx/>
              <a:buNone/>
            </a:pPr>
            <a:r>
              <a:rPr kumimoji="0" lang="en-GB" altLang="ja-JP" sz="900" dirty="0">
                <a:solidFill>
                  <a:prstClr val="black"/>
                </a:solidFill>
                <a:latin typeface="Palatino Linotype" pitchFamily="18" charset="0"/>
              </a:rPr>
              <a:t>*  Direct costs: Expenditure on medications and health care provision</a:t>
            </a:r>
            <a:endParaRPr kumimoji="0" lang="en-US" altLang="ja-JP" sz="900" dirty="0">
              <a:solidFill>
                <a:prstClr val="black"/>
              </a:solidFill>
              <a:latin typeface="Palatino Linotype" pitchFamily="18" charset="0"/>
            </a:endParaRPr>
          </a:p>
          <a:p>
            <a:pPr defTabSz="457200">
              <a:spcBef>
                <a:spcPct val="0"/>
              </a:spcBef>
              <a:spcAft>
                <a:spcPct val="20000"/>
              </a:spcAft>
              <a:buFontTx/>
              <a:buNone/>
            </a:pPr>
            <a:r>
              <a:rPr kumimoji="0" lang="en-GB" altLang="ja-JP" sz="900" dirty="0">
                <a:solidFill>
                  <a:prstClr val="black"/>
                </a:solidFill>
                <a:latin typeface="Palatino Linotype" pitchFamily="18" charset="0"/>
              </a:rPr>
              <a:t>** Indirect costs: Cost to society from loss of work, social support, loss of taxation income, home </a:t>
            </a:r>
            <a:r>
              <a:rPr kumimoji="0" lang="en-GB" altLang="ja-JP" sz="900" dirty="0">
                <a:solidFill>
                  <a:prstClr val="black"/>
                </a:solidFill>
                <a:latin typeface="Palatino Linotype" pitchFamily="18" charset="0"/>
                <a:ea typeface="MS Mincho" pitchFamily="49" charset="-128"/>
              </a:rPr>
              <a:t>modifications, lower</a:t>
            </a:r>
          </a:p>
          <a:p>
            <a:pPr defTabSz="457200">
              <a:spcBef>
                <a:spcPct val="0"/>
              </a:spcBef>
              <a:spcAft>
                <a:spcPct val="20000"/>
              </a:spcAft>
              <a:buFontTx/>
              <a:buNone/>
            </a:pPr>
            <a:r>
              <a:rPr kumimoji="0" lang="en-GB" altLang="ja-JP" sz="900" dirty="0">
                <a:solidFill>
                  <a:prstClr val="black"/>
                </a:solidFill>
                <a:latin typeface="Palatino Linotype" pitchFamily="18" charset="0"/>
                <a:ea typeface="MS Mincho" pitchFamily="49" charset="-128"/>
              </a:rPr>
              <a:t>    productivity at work, etc.</a:t>
            </a:r>
          </a:p>
          <a:p>
            <a:pPr defTabSz="457200">
              <a:spcBef>
                <a:spcPct val="0"/>
              </a:spcBef>
              <a:spcAft>
                <a:spcPct val="20000"/>
              </a:spcAft>
              <a:buFontTx/>
              <a:buNone/>
            </a:pPr>
            <a:r>
              <a:rPr kumimoji="0" lang="en-GB" altLang="ja-JP" sz="1800" i="1" dirty="0">
                <a:solidFill>
                  <a:prstClr val="black"/>
                </a:solidFill>
                <a:latin typeface="Palatino Linotype" pitchFamily="18" charset="0"/>
              </a:rPr>
              <a:t> </a:t>
            </a:r>
            <a:r>
              <a:rPr kumimoji="0" lang="en-GB" altLang="ja-JP" sz="1800" i="1" dirty="0" smtClean="0">
                <a:solidFill>
                  <a:prstClr val="black"/>
                </a:solidFill>
                <a:latin typeface="Palatino Linotype" pitchFamily="18" charset="0"/>
              </a:rPr>
              <a:t>Member </a:t>
            </a:r>
            <a:r>
              <a:rPr kumimoji="0" lang="en-GB" altLang="ja-JP" sz="1800" i="1" dirty="0">
                <a:solidFill>
                  <a:prstClr val="black"/>
                </a:solidFill>
                <a:latin typeface="Palatino Linotype" pitchFamily="18" charset="0"/>
              </a:rPr>
              <a:t>Societies Survey Reports in: </a:t>
            </a:r>
            <a:r>
              <a:rPr kumimoji="0" lang="en-GB" altLang="ja-JP" sz="1800" i="1" dirty="0" err="1">
                <a:solidFill>
                  <a:prstClr val="black"/>
                </a:solidFill>
                <a:latin typeface="Palatino Linotype" pitchFamily="18" charset="0"/>
              </a:rPr>
              <a:t>Pawankar</a:t>
            </a:r>
            <a:r>
              <a:rPr kumimoji="0" lang="en-GB" altLang="ja-JP" sz="1800" i="1" dirty="0">
                <a:solidFill>
                  <a:prstClr val="black"/>
                </a:solidFill>
                <a:latin typeface="Palatino Linotype" pitchFamily="18" charset="0"/>
              </a:rPr>
              <a:t> R, </a:t>
            </a:r>
            <a:r>
              <a:rPr kumimoji="0" lang="en-GB" altLang="ja-JP" sz="1800" i="1" dirty="0" err="1">
                <a:solidFill>
                  <a:prstClr val="black"/>
                </a:solidFill>
                <a:latin typeface="Palatino Linotype" pitchFamily="18" charset="0"/>
              </a:rPr>
              <a:t>Canonica</a:t>
            </a:r>
            <a:r>
              <a:rPr kumimoji="0" lang="en-GB" altLang="ja-JP" sz="1800" i="1" dirty="0">
                <a:solidFill>
                  <a:prstClr val="black"/>
                </a:solidFill>
                <a:latin typeface="Palatino Linotype" pitchFamily="18" charset="0"/>
              </a:rPr>
              <a:t> GW, Holgate ST, </a:t>
            </a:r>
            <a:r>
              <a:rPr kumimoji="0" lang="en-GB" altLang="ja-JP" sz="1800" i="1" dirty="0" err="1">
                <a:solidFill>
                  <a:prstClr val="black"/>
                </a:solidFill>
                <a:latin typeface="Palatino Linotype" pitchFamily="18" charset="0"/>
              </a:rPr>
              <a:t>Lockey</a:t>
            </a:r>
            <a:r>
              <a:rPr kumimoji="0" lang="en-GB" altLang="ja-JP" sz="1800" i="1" dirty="0">
                <a:solidFill>
                  <a:prstClr val="black"/>
                </a:solidFill>
                <a:latin typeface="Palatino Linotype" pitchFamily="18" charset="0"/>
              </a:rPr>
              <a:t> RF. WAO White Book </a:t>
            </a:r>
            <a:r>
              <a:rPr kumimoji="0" lang="en-GB" altLang="ja-JP" sz="1800" i="1" dirty="0" smtClean="0">
                <a:solidFill>
                  <a:prstClr val="black"/>
                </a:solidFill>
                <a:latin typeface="Palatino Linotype" pitchFamily="18" charset="0"/>
              </a:rPr>
              <a:t>on Allergy </a:t>
            </a:r>
            <a:r>
              <a:rPr kumimoji="0" lang="en-GB" altLang="ja-JP" sz="1800" i="1" dirty="0">
                <a:solidFill>
                  <a:prstClr val="black"/>
                </a:solidFill>
                <a:latin typeface="Palatino Linotype" pitchFamily="18" charset="0"/>
              </a:rPr>
              <a:t>(World Allergy Organization, 2011), pp 153-226. </a:t>
            </a:r>
          </a:p>
        </p:txBody>
      </p:sp>
      <p:graphicFrame>
        <p:nvGraphicFramePr>
          <p:cNvPr id="7317" name="Group 149"/>
          <p:cNvGraphicFramePr>
            <a:graphicFrameLocks noGrp="1"/>
          </p:cNvGraphicFramePr>
          <p:nvPr>
            <p:ph/>
          </p:nvPr>
        </p:nvGraphicFramePr>
        <p:xfrm>
          <a:off x="469900" y="1947863"/>
          <a:ext cx="8305800" cy="3463924"/>
        </p:xfrm>
        <a:graphic>
          <a:graphicData uri="http://schemas.openxmlformats.org/drawingml/2006/table">
            <a:tbl>
              <a:tblPr/>
              <a:tblGrid>
                <a:gridCol w="887413"/>
                <a:gridCol w="1047750"/>
                <a:gridCol w="1128712"/>
                <a:gridCol w="1209675"/>
                <a:gridCol w="1371600"/>
                <a:gridCol w="1370013"/>
                <a:gridCol w="1290637"/>
              </a:tblGrid>
              <a:tr h="457252">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Country</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Year costs calculated</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Population</a:t>
                      </a:r>
                      <a:endParaRPr kumimoji="0" lang="en-US"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(2010)</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Disease</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Direct costs*</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Indirect costs**</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Total costs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estimated</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r>
              <a:tr h="274656">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Australia</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2007</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23 million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All allergies</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A$1.1 billion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A$8.3 billion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A$9.4 billion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r>
              <a:tr h="309583">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Finland</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2005</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5.3 million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All allergies</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€468 million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€51.7 million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€519.7 million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r>
              <a:tr h="823036">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South Korea</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2005</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50 million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Asthma</a:t>
                      </a:r>
                      <a:endParaRPr kumimoji="0" lang="en-US"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Allergic Rhinitis</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US $1.78 billion</a:t>
                      </a:r>
                      <a:endParaRPr kumimoji="0" lang="en-US"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US $266 million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r>
              <a:tr h="457252">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Israel</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ja-JP" altLang="en-US"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7.5 million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Asthma</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US $250 million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r>
              <a:tr h="319109">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Mexico</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2007</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103 million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Asthma</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ja-JP" altLang="en-US"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ja-JP" altLang="en-US"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US $35 million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r>
              <a:tr h="823036">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USA</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2007</a:t>
                      </a:r>
                      <a:endParaRPr kumimoji="0" lang="en-US"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2005</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310.2 million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Asthma</a:t>
                      </a:r>
                      <a:endParaRPr kumimoji="0" lang="en-US"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Allergic Rhinitis</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US $14.7 billion</a:t>
                      </a:r>
                      <a:endParaRPr kumimoji="0" lang="en-US"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US $11.2 billion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US $5 billion</a:t>
                      </a:r>
                      <a:endParaRPr kumimoji="0" lang="en-US"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Up to US $9.7 billion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kumimoji="1">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US $19.7 billion</a:t>
                      </a:r>
                      <a:endParaRPr kumimoji="0" lang="en-US"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Up to $20.9 billion</a:t>
                      </a:r>
                    </a:p>
                  </a:txBody>
                  <a:tcPr marT="45734" marB="4573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7CD"/>
                    </a:solidFill>
                  </a:tcPr>
                </a:tc>
              </a:tr>
            </a:tbl>
          </a:graphicData>
        </a:graphic>
      </p:graphicFrame>
    </p:spTree>
    <p:extLst>
      <p:ext uri="{BB962C8B-B14F-4D97-AF65-F5344CB8AC3E}">
        <p14:creationId xmlns:p14="http://schemas.microsoft.com/office/powerpoint/2010/main" val="3272561057"/>
      </p:ext>
    </p:extLst>
  </p:cSld>
  <p:clrMapOvr>
    <a:masterClrMapping/>
  </p:clrMapOvr>
  <p:transition>
    <p:push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title"/>
          </p:nvPr>
        </p:nvSpPr>
        <p:spPr>
          <a:xfrm>
            <a:off x="685800" y="609600"/>
            <a:ext cx="7772400" cy="1143000"/>
          </a:xfrm>
        </p:spPr>
        <p:txBody>
          <a:bodyPr anchor="t">
            <a:normAutofit/>
          </a:bodyPr>
          <a:lstStyle/>
          <a:p>
            <a:pPr eaLnBrk="1" hangingPunct="1"/>
            <a:r>
              <a:rPr kumimoji="1" lang="en-US" altLang="ja-JP" b="1" dirty="0">
                <a:solidFill>
                  <a:srgbClr val="0000FF"/>
                </a:solidFill>
                <a:ea typeface="ＭＳ Ｐゴシック" charset="0"/>
                <a:cs typeface="ＭＳ Ｐゴシック" charset="0"/>
              </a:rPr>
              <a:t>Definition of Air Pollutants	</a:t>
            </a:r>
          </a:p>
        </p:txBody>
      </p:sp>
      <p:sp>
        <p:nvSpPr>
          <p:cNvPr id="25603" name="Rectangle 3"/>
          <p:cNvSpPr>
            <a:spLocks noGrp="1" noChangeArrowheads="1"/>
          </p:cNvSpPr>
          <p:nvPr>
            <p:ph type="body" idx="1"/>
          </p:nvPr>
        </p:nvSpPr>
        <p:spPr>
          <a:xfrm>
            <a:off x="685800" y="1981200"/>
            <a:ext cx="7772400" cy="4114800"/>
          </a:xfrm>
        </p:spPr>
        <p:txBody>
          <a:bodyPr/>
          <a:lstStyle/>
          <a:p>
            <a:pPr eaLnBrk="1" hangingPunct="1"/>
            <a:r>
              <a:rPr kumimoji="0" lang="en-US" altLang="ja-JP" smtClean="0">
                <a:latin typeface="Arial" pitchFamily="34" charset="0"/>
              </a:rPr>
              <a:t>Primary – pollutants directly emitted into the atmosphere (eg. SO</a:t>
            </a:r>
            <a:r>
              <a:rPr kumimoji="0" lang="en-US" altLang="ja-JP" baseline="-25000" smtClean="0">
                <a:latin typeface="Arial" pitchFamily="34" charset="0"/>
              </a:rPr>
              <a:t>2</a:t>
            </a:r>
            <a:r>
              <a:rPr kumimoji="0" lang="en-US" altLang="ja-JP" smtClean="0">
                <a:latin typeface="Arial" pitchFamily="34" charset="0"/>
              </a:rPr>
              <a:t>, some NO</a:t>
            </a:r>
            <a:r>
              <a:rPr kumimoji="0" lang="en-US" altLang="ja-JP" baseline="-25000" smtClean="0">
                <a:latin typeface="Arial" pitchFamily="34" charset="0"/>
              </a:rPr>
              <a:t>x</a:t>
            </a:r>
            <a:r>
              <a:rPr kumimoji="0" lang="en-US" altLang="ja-JP" smtClean="0">
                <a:latin typeface="Arial" pitchFamily="34" charset="0"/>
              </a:rPr>
              <a:t> species, CO, PM)</a:t>
            </a:r>
          </a:p>
          <a:p>
            <a:pPr eaLnBrk="1" hangingPunct="1"/>
            <a:r>
              <a:rPr kumimoji="0" lang="en-US" altLang="ja-JP" smtClean="0">
                <a:latin typeface="Arial" pitchFamily="34" charset="0"/>
              </a:rPr>
              <a:t>Secondary – pollutants that form in the air as a result of chemical reactions with other pollutants and gases (eg. Ozone, NO</a:t>
            </a:r>
            <a:r>
              <a:rPr kumimoji="0" lang="en-US" altLang="ja-JP" baseline="-25000" smtClean="0">
                <a:latin typeface="Arial" pitchFamily="34" charset="0"/>
              </a:rPr>
              <a:t>2</a:t>
            </a:r>
            <a:r>
              <a:rPr kumimoji="0" lang="en-US" altLang="ja-JP" smtClean="0">
                <a:latin typeface="Arial" pitchFamily="34" charset="0"/>
              </a:rPr>
              <a:t>, some particulates)</a:t>
            </a:r>
          </a:p>
        </p:txBody>
      </p:sp>
      <p:sp>
        <p:nvSpPr>
          <p:cNvPr id="25604" name="Text Box 4"/>
          <p:cNvSpPr txBox="1">
            <a:spLocks noChangeArrowheads="1"/>
          </p:cNvSpPr>
          <p:nvPr/>
        </p:nvSpPr>
        <p:spPr bwMode="auto">
          <a:xfrm>
            <a:off x="822325" y="6056313"/>
            <a:ext cx="594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pPr defTabSz="457200"/>
            <a:r>
              <a:rPr lang="en-US" altLang="ja-JP">
                <a:solidFill>
                  <a:prstClr val="black"/>
                </a:solidFill>
                <a:latin typeface="Arial" pitchFamily="34" charset="0"/>
              </a:rPr>
              <a:t>*PM=particulate matter; SO2=sulfur dioxide; CO=carbon </a:t>
            </a:r>
          </a:p>
          <a:p>
            <a:pPr defTabSz="457200"/>
            <a:r>
              <a:rPr lang="en-US" altLang="ja-JP">
                <a:solidFill>
                  <a:prstClr val="black"/>
                </a:solidFill>
                <a:latin typeface="Arial" pitchFamily="34" charset="0"/>
              </a:rPr>
              <a:t>Monoxide; NO2=nitrogen dioxide; NOx=nitrogen oxides</a:t>
            </a:r>
          </a:p>
        </p:txBody>
      </p:sp>
    </p:spTree>
    <p:extLst>
      <p:ext uri="{BB962C8B-B14F-4D97-AF65-F5344CB8AC3E}">
        <p14:creationId xmlns:p14="http://schemas.microsoft.com/office/powerpoint/2010/main" val="35468268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title"/>
          </p:nvPr>
        </p:nvSpPr>
        <p:spPr>
          <a:xfrm>
            <a:off x="685800" y="609600"/>
            <a:ext cx="7772400" cy="1143000"/>
          </a:xfrm>
        </p:spPr>
        <p:txBody>
          <a:bodyPr anchor="t">
            <a:normAutofit/>
          </a:bodyPr>
          <a:lstStyle/>
          <a:p>
            <a:pPr eaLnBrk="1" hangingPunct="1"/>
            <a:r>
              <a:rPr kumimoji="1" lang="en-US" altLang="ja-JP" b="1" dirty="0">
                <a:solidFill>
                  <a:srgbClr val="0000FF"/>
                </a:solidFill>
                <a:ea typeface="ＭＳ Ｐゴシック" charset="0"/>
                <a:cs typeface="ＭＳ Ｐゴシック" charset="0"/>
              </a:rPr>
              <a:t>Gaseous Pollutants</a:t>
            </a:r>
          </a:p>
        </p:txBody>
      </p:sp>
      <p:sp>
        <p:nvSpPr>
          <p:cNvPr id="26627" name="Rectangle 3"/>
          <p:cNvSpPr>
            <a:spLocks noGrp="1" noChangeArrowheads="1"/>
          </p:cNvSpPr>
          <p:nvPr>
            <p:ph type="body" idx="1"/>
          </p:nvPr>
        </p:nvSpPr>
        <p:spPr>
          <a:xfrm>
            <a:off x="685800" y="1981200"/>
            <a:ext cx="7772400" cy="4114800"/>
          </a:xfrm>
        </p:spPr>
        <p:txBody>
          <a:bodyPr/>
          <a:lstStyle/>
          <a:p>
            <a:pPr eaLnBrk="1" hangingPunct="1">
              <a:lnSpc>
                <a:spcPct val="90000"/>
              </a:lnSpc>
            </a:pPr>
            <a:r>
              <a:rPr kumimoji="0" lang="en-US" altLang="ja-JP" smtClean="0">
                <a:latin typeface="Arial" pitchFamily="34" charset="0"/>
              </a:rPr>
              <a:t>NO</a:t>
            </a:r>
            <a:r>
              <a:rPr kumimoji="0" lang="en-US" altLang="ja-JP" baseline="-25000" smtClean="0">
                <a:latin typeface="Arial" pitchFamily="34" charset="0"/>
              </a:rPr>
              <a:t>x</a:t>
            </a:r>
          </a:p>
          <a:p>
            <a:pPr eaLnBrk="1" hangingPunct="1">
              <a:lnSpc>
                <a:spcPct val="90000"/>
              </a:lnSpc>
            </a:pPr>
            <a:r>
              <a:rPr kumimoji="0" lang="en-US" altLang="ja-JP" smtClean="0">
                <a:latin typeface="Arial" pitchFamily="34" charset="0"/>
              </a:rPr>
              <a:t>SO</a:t>
            </a:r>
            <a:r>
              <a:rPr kumimoji="0" lang="en-US" altLang="ja-JP" baseline="-25000" smtClean="0">
                <a:latin typeface="Arial" pitchFamily="34" charset="0"/>
              </a:rPr>
              <a:t>2</a:t>
            </a:r>
          </a:p>
          <a:p>
            <a:pPr eaLnBrk="1" hangingPunct="1">
              <a:lnSpc>
                <a:spcPct val="90000"/>
              </a:lnSpc>
            </a:pPr>
            <a:r>
              <a:rPr kumimoji="0" lang="en-US" altLang="ja-JP" smtClean="0">
                <a:latin typeface="Arial" pitchFamily="34" charset="0"/>
              </a:rPr>
              <a:t>Ozone</a:t>
            </a:r>
          </a:p>
          <a:p>
            <a:pPr eaLnBrk="1" hangingPunct="1">
              <a:lnSpc>
                <a:spcPct val="90000"/>
              </a:lnSpc>
            </a:pPr>
            <a:r>
              <a:rPr kumimoji="0" lang="en-US" altLang="ja-JP" smtClean="0">
                <a:latin typeface="Arial" pitchFamily="34" charset="0"/>
              </a:rPr>
              <a:t>CO</a:t>
            </a:r>
          </a:p>
          <a:p>
            <a:pPr eaLnBrk="1" hangingPunct="1">
              <a:lnSpc>
                <a:spcPct val="90000"/>
              </a:lnSpc>
            </a:pPr>
            <a:r>
              <a:rPr kumimoji="0" lang="en-US" altLang="ja-JP" smtClean="0">
                <a:latin typeface="Arial" pitchFamily="34" charset="0"/>
              </a:rPr>
              <a:t>CO</a:t>
            </a:r>
            <a:r>
              <a:rPr kumimoji="0" lang="en-US" altLang="ja-JP" baseline="-25000" smtClean="0">
                <a:latin typeface="Arial" pitchFamily="34" charset="0"/>
              </a:rPr>
              <a:t>2</a:t>
            </a:r>
          </a:p>
          <a:p>
            <a:pPr eaLnBrk="1" hangingPunct="1">
              <a:lnSpc>
                <a:spcPct val="90000"/>
              </a:lnSpc>
            </a:pPr>
            <a:r>
              <a:rPr kumimoji="0" lang="en-US" altLang="ja-JP" smtClean="0">
                <a:latin typeface="Arial" pitchFamily="34" charset="0"/>
              </a:rPr>
              <a:t>SVOC (semi-volatile organic compounds include aldehydes, dioxins, benzene,  1,3-butadiene)</a:t>
            </a:r>
          </a:p>
        </p:txBody>
      </p:sp>
    </p:spTree>
    <p:extLst>
      <p:ext uri="{BB962C8B-B14F-4D97-AF65-F5344CB8AC3E}">
        <p14:creationId xmlns:p14="http://schemas.microsoft.com/office/powerpoint/2010/main" val="22713837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2"/>
          <p:cNvSpPr>
            <a:spLocks noGrp="1" noChangeArrowheads="1"/>
          </p:cNvSpPr>
          <p:nvPr>
            <p:ph type="title"/>
          </p:nvPr>
        </p:nvSpPr>
        <p:spPr>
          <a:xfrm>
            <a:off x="685800" y="609600"/>
            <a:ext cx="7772400" cy="1143000"/>
          </a:xfrm>
        </p:spPr>
        <p:txBody>
          <a:bodyPr anchor="t">
            <a:normAutofit/>
          </a:bodyPr>
          <a:lstStyle/>
          <a:p>
            <a:r>
              <a:rPr kumimoji="1" lang="en-US" altLang="ja-JP" b="1" dirty="0">
                <a:solidFill>
                  <a:srgbClr val="0000FF"/>
                </a:solidFill>
                <a:ea typeface="ＭＳ Ｐゴシック" charset="0"/>
                <a:cs typeface="ＭＳ Ｐゴシック" charset="0"/>
              </a:rPr>
              <a:t>Particulate Matter (PM)</a:t>
            </a:r>
          </a:p>
        </p:txBody>
      </p:sp>
      <p:sp>
        <p:nvSpPr>
          <p:cNvPr id="27651" name="Rectangle 3"/>
          <p:cNvSpPr>
            <a:spLocks noGrp="1" noChangeArrowheads="1"/>
          </p:cNvSpPr>
          <p:nvPr>
            <p:ph type="body" idx="1"/>
          </p:nvPr>
        </p:nvSpPr>
        <p:spPr>
          <a:xfrm>
            <a:off x="685800" y="1981200"/>
            <a:ext cx="7772400" cy="4114800"/>
          </a:xfrm>
        </p:spPr>
        <p:txBody>
          <a:bodyPr/>
          <a:lstStyle/>
          <a:p>
            <a:pPr eaLnBrk="1" hangingPunct="1"/>
            <a:r>
              <a:rPr kumimoji="0" lang="en-US" altLang="ja-JP" smtClean="0">
                <a:latin typeface="Arial" pitchFamily="34" charset="0"/>
              </a:rPr>
              <a:t>Coarse PM (2.5-10 um)</a:t>
            </a:r>
          </a:p>
          <a:p>
            <a:pPr eaLnBrk="1" hangingPunct="1">
              <a:buFontTx/>
              <a:buNone/>
            </a:pPr>
            <a:r>
              <a:rPr kumimoji="0" lang="en-US" altLang="ja-JP" smtClean="0">
                <a:latin typeface="Arial" pitchFamily="34" charset="0"/>
              </a:rPr>
              <a:t>	- regulatory standard = PM</a:t>
            </a:r>
            <a:r>
              <a:rPr kumimoji="0" lang="en-US" altLang="ja-JP" baseline="-25000" smtClean="0">
                <a:latin typeface="Arial" pitchFamily="34" charset="0"/>
              </a:rPr>
              <a:t>10</a:t>
            </a:r>
          </a:p>
          <a:p>
            <a:pPr eaLnBrk="1" hangingPunct="1"/>
            <a:r>
              <a:rPr kumimoji="0" lang="en-US" altLang="ja-JP" smtClean="0">
                <a:latin typeface="Arial" pitchFamily="34" charset="0"/>
              </a:rPr>
              <a:t>Fine PM (0.1 – 2.5 um)</a:t>
            </a:r>
          </a:p>
          <a:p>
            <a:pPr eaLnBrk="1" hangingPunct="1">
              <a:buFontTx/>
              <a:buNone/>
            </a:pPr>
            <a:r>
              <a:rPr kumimoji="0" lang="en-US" altLang="ja-JP" smtClean="0">
                <a:latin typeface="Arial" pitchFamily="34" charset="0"/>
              </a:rPr>
              <a:t>	- regulatory standard = PM</a:t>
            </a:r>
            <a:r>
              <a:rPr kumimoji="0" lang="en-US" altLang="ja-JP" baseline="-25000" smtClean="0">
                <a:latin typeface="Arial" pitchFamily="34" charset="0"/>
              </a:rPr>
              <a:t>2.5</a:t>
            </a:r>
          </a:p>
          <a:p>
            <a:pPr eaLnBrk="1" hangingPunct="1"/>
            <a:r>
              <a:rPr kumimoji="0" lang="en-US" altLang="ja-JP" smtClean="0">
                <a:latin typeface="Arial" pitchFamily="34" charset="0"/>
              </a:rPr>
              <a:t>Ultrafine PM (&lt;0.1 um)</a:t>
            </a:r>
          </a:p>
          <a:p>
            <a:pPr eaLnBrk="1" hangingPunct="1">
              <a:buFontTx/>
              <a:buNone/>
            </a:pPr>
            <a:r>
              <a:rPr kumimoji="0" lang="en-US" altLang="ja-JP" smtClean="0">
                <a:latin typeface="Arial" pitchFamily="34" charset="0"/>
              </a:rPr>
              <a:t>	- not regulated</a:t>
            </a:r>
          </a:p>
        </p:txBody>
      </p:sp>
    </p:spTree>
    <p:extLst>
      <p:ext uri="{BB962C8B-B14F-4D97-AF65-F5344CB8AC3E}">
        <p14:creationId xmlns:p14="http://schemas.microsoft.com/office/powerpoint/2010/main" val="27649239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 Box 4"/>
          <p:cNvSpPr txBox="1">
            <a:spLocks noChangeArrowheads="1"/>
          </p:cNvSpPr>
          <p:nvPr/>
        </p:nvSpPr>
        <p:spPr bwMode="auto">
          <a:xfrm>
            <a:off x="3962400" y="5943600"/>
            <a:ext cx="4697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r>
              <a:rPr kumimoji="0" lang="en-US" altLang="ja-JP" sz="1400" i="1">
                <a:solidFill>
                  <a:prstClr val="black"/>
                </a:solidFill>
                <a:latin typeface="Arial" pitchFamily="34" charset="0"/>
              </a:rPr>
              <a:t>*PM=particulate matter; SO2=sulfur dioxide; CO=carbon </a:t>
            </a:r>
          </a:p>
          <a:p>
            <a:pPr defTabSz="457200">
              <a:spcBef>
                <a:spcPct val="0"/>
              </a:spcBef>
              <a:buFontTx/>
              <a:buNone/>
            </a:pPr>
            <a:r>
              <a:rPr kumimoji="0" lang="en-US" altLang="ja-JP" sz="1400" i="1">
                <a:solidFill>
                  <a:prstClr val="black"/>
                </a:solidFill>
                <a:latin typeface="Arial" pitchFamily="34" charset="0"/>
              </a:rPr>
              <a:t>Monoxide; NO2=nitrogen dioxide; NOx=nitrogen oxides</a:t>
            </a:r>
          </a:p>
        </p:txBody>
      </p:sp>
      <p:sp>
        <p:nvSpPr>
          <p:cNvPr id="28675" name="TextBox 5"/>
          <p:cNvSpPr txBox="1">
            <a:spLocks noChangeArrowheads="1"/>
          </p:cNvSpPr>
          <p:nvPr/>
        </p:nvSpPr>
        <p:spPr bwMode="auto">
          <a:xfrm>
            <a:off x="2274924" y="457200"/>
            <a:ext cx="46671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ctr" defTabSz="457200">
              <a:spcBef>
                <a:spcPct val="0"/>
              </a:spcBef>
              <a:buFont typeface="Arial" pitchFamily="34" charset="0"/>
              <a:buNone/>
            </a:pPr>
            <a:r>
              <a:rPr lang="en-US" altLang="ja-JP" sz="4400" b="1" dirty="0">
                <a:solidFill>
                  <a:srgbClr val="0000FF"/>
                </a:solidFill>
                <a:latin typeface="Calibri"/>
                <a:ea typeface="ＭＳ Ｐゴシック" charset="0"/>
                <a:cs typeface="ＭＳ Ｐゴシック" charset="0"/>
              </a:rPr>
              <a:t>Outdoor pollutants</a:t>
            </a:r>
            <a:endParaRPr lang="ja-JP" altLang="en-US" sz="4400" b="1" dirty="0">
              <a:solidFill>
                <a:srgbClr val="0000FF"/>
              </a:solidFill>
              <a:latin typeface="Calibri"/>
              <a:ea typeface="ＭＳ Ｐゴシック" charset="0"/>
              <a:cs typeface="ＭＳ Ｐゴシック" charset="0"/>
            </a:endParaRPr>
          </a:p>
        </p:txBody>
      </p:sp>
      <p:sp>
        <p:nvSpPr>
          <p:cNvPr id="28676" name="Rectangle 3"/>
          <p:cNvSpPr txBox="1">
            <a:spLocks noChangeArrowheads="1"/>
          </p:cNvSpPr>
          <p:nvPr/>
        </p:nvSpPr>
        <p:spPr bwMode="auto">
          <a:xfrm>
            <a:off x="914400" y="1676400"/>
            <a:ext cx="6934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lnSpc>
                <a:spcPct val="80000"/>
              </a:lnSpc>
              <a:buFontTx/>
              <a:buChar char="•"/>
            </a:pPr>
            <a:r>
              <a:rPr kumimoji="0" lang="en-US" altLang="ja-JP" sz="2800" i="1">
                <a:solidFill>
                  <a:prstClr val="black"/>
                </a:solidFill>
                <a:latin typeface="Arial" pitchFamily="34" charset="0"/>
              </a:rPr>
              <a:t>Sources</a:t>
            </a:r>
          </a:p>
          <a:p>
            <a:pPr defTabSz="457200">
              <a:lnSpc>
                <a:spcPct val="80000"/>
              </a:lnSpc>
              <a:buFontTx/>
              <a:buNone/>
            </a:pPr>
            <a:r>
              <a:rPr kumimoji="0" lang="en-US" altLang="ja-JP" sz="2400">
                <a:solidFill>
                  <a:prstClr val="black"/>
                </a:solidFill>
                <a:latin typeface="Arial" pitchFamily="34" charset="0"/>
              </a:rPr>
              <a:t>	- industrial</a:t>
            </a:r>
          </a:p>
          <a:p>
            <a:pPr defTabSz="457200">
              <a:lnSpc>
                <a:spcPct val="80000"/>
              </a:lnSpc>
              <a:buFontTx/>
              <a:buNone/>
            </a:pPr>
            <a:r>
              <a:rPr kumimoji="0" lang="en-US" altLang="ja-JP" sz="2400">
                <a:solidFill>
                  <a:prstClr val="black"/>
                </a:solidFill>
                <a:latin typeface="Arial" pitchFamily="34" charset="0"/>
              </a:rPr>
              <a:t>	- commercial</a:t>
            </a:r>
          </a:p>
          <a:p>
            <a:pPr defTabSz="457200">
              <a:lnSpc>
                <a:spcPct val="80000"/>
              </a:lnSpc>
              <a:buFontTx/>
              <a:buNone/>
            </a:pPr>
            <a:r>
              <a:rPr kumimoji="0" lang="en-US" altLang="ja-JP" sz="2400">
                <a:solidFill>
                  <a:prstClr val="black"/>
                </a:solidFill>
                <a:latin typeface="Arial" pitchFamily="34" charset="0"/>
              </a:rPr>
              <a:t>	- mobile</a:t>
            </a:r>
          </a:p>
          <a:p>
            <a:pPr defTabSz="457200">
              <a:lnSpc>
                <a:spcPct val="80000"/>
              </a:lnSpc>
              <a:buFontTx/>
              <a:buNone/>
            </a:pPr>
            <a:r>
              <a:rPr kumimoji="0" lang="en-US" altLang="ja-JP" sz="2400">
                <a:solidFill>
                  <a:prstClr val="black"/>
                </a:solidFill>
                <a:latin typeface="Arial" pitchFamily="34" charset="0"/>
              </a:rPr>
              <a:t>	- urban</a:t>
            </a:r>
          </a:p>
          <a:p>
            <a:pPr defTabSz="457200">
              <a:lnSpc>
                <a:spcPct val="80000"/>
              </a:lnSpc>
              <a:buFontTx/>
              <a:buNone/>
            </a:pPr>
            <a:r>
              <a:rPr kumimoji="0" lang="en-US" altLang="ja-JP" sz="2400">
                <a:solidFill>
                  <a:prstClr val="black"/>
                </a:solidFill>
                <a:latin typeface="Arial" pitchFamily="34" charset="0"/>
              </a:rPr>
              <a:t>	- regional</a:t>
            </a:r>
          </a:p>
          <a:p>
            <a:pPr defTabSz="457200">
              <a:lnSpc>
                <a:spcPct val="80000"/>
              </a:lnSpc>
              <a:buFontTx/>
              <a:buNone/>
            </a:pPr>
            <a:r>
              <a:rPr kumimoji="0" lang="en-US" altLang="ja-JP" sz="2400">
                <a:solidFill>
                  <a:prstClr val="black"/>
                </a:solidFill>
                <a:latin typeface="Arial" pitchFamily="34" charset="0"/>
              </a:rPr>
              <a:t>	- agricultural</a:t>
            </a:r>
          </a:p>
          <a:p>
            <a:pPr defTabSz="457200">
              <a:lnSpc>
                <a:spcPct val="80000"/>
              </a:lnSpc>
              <a:buFontTx/>
              <a:buNone/>
            </a:pPr>
            <a:r>
              <a:rPr kumimoji="0" lang="en-US" altLang="ja-JP" sz="2400">
                <a:solidFill>
                  <a:prstClr val="black"/>
                </a:solidFill>
                <a:latin typeface="Arial" pitchFamily="34" charset="0"/>
              </a:rPr>
              <a:t>	- natural</a:t>
            </a:r>
          </a:p>
          <a:p>
            <a:pPr defTabSz="457200">
              <a:lnSpc>
                <a:spcPct val="80000"/>
              </a:lnSpc>
              <a:buFontTx/>
              <a:buNone/>
            </a:pPr>
            <a:endParaRPr kumimoji="0" lang="en-US" altLang="ja-JP" sz="2400">
              <a:solidFill>
                <a:prstClr val="black"/>
              </a:solidFill>
              <a:latin typeface="Arial" pitchFamily="34" charset="0"/>
            </a:endParaRPr>
          </a:p>
          <a:p>
            <a:pPr defTabSz="457200">
              <a:lnSpc>
                <a:spcPct val="80000"/>
              </a:lnSpc>
              <a:buFontTx/>
              <a:buChar char="•"/>
            </a:pPr>
            <a:r>
              <a:rPr kumimoji="0" lang="en-US" altLang="ja-JP" sz="2800" i="1">
                <a:solidFill>
                  <a:prstClr val="black"/>
                </a:solidFill>
                <a:latin typeface="Arial" pitchFamily="34" charset="0"/>
              </a:rPr>
              <a:t>Products</a:t>
            </a:r>
          </a:p>
          <a:p>
            <a:pPr defTabSz="457200">
              <a:lnSpc>
                <a:spcPct val="80000"/>
              </a:lnSpc>
              <a:buFontTx/>
              <a:buNone/>
            </a:pPr>
            <a:r>
              <a:rPr kumimoji="0" lang="en-US" altLang="ja-JP" sz="2400">
                <a:solidFill>
                  <a:prstClr val="black"/>
                </a:solidFill>
                <a:latin typeface="Arial" pitchFamily="34" charset="0"/>
              </a:rPr>
              <a:t>	- SO</a:t>
            </a:r>
            <a:r>
              <a:rPr kumimoji="0" lang="en-US" altLang="ja-JP" sz="2400" baseline="-25000">
                <a:solidFill>
                  <a:prstClr val="black"/>
                </a:solidFill>
                <a:latin typeface="Arial" pitchFamily="34" charset="0"/>
              </a:rPr>
              <a:t>2</a:t>
            </a:r>
            <a:r>
              <a:rPr kumimoji="0" lang="en-US" altLang="ja-JP" sz="2400">
                <a:solidFill>
                  <a:prstClr val="black"/>
                </a:solidFill>
                <a:latin typeface="Arial" pitchFamily="34" charset="0"/>
              </a:rPr>
              <a:t>, O</a:t>
            </a:r>
            <a:r>
              <a:rPr kumimoji="0" lang="en-US" altLang="ja-JP" sz="2400" baseline="-25000">
                <a:solidFill>
                  <a:prstClr val="black"/>
                </a:solidFill>
                <a:latin typeface="Arial" pitchFamily="34" charset="0"/>
              </a:rPr>
              <a:t>3</a:t>
            </a:r>
            <a:r>
              <a:rPr kumimoji="0" lang="en-US" altLang="ja-JP" sz="2400" baseline="30000">
                <a:solidFill>
                  <a:prstClr val="black"/>
                </a:solidFill>
                <a:latin typeface="Arial" pitchFamily="34" charset="0"/>
              </a:rPr>
              <a:t>-</a:t>
            </a:r>
            <a:r>
              <a:rPr kumimoji="0" lang="en-US" altLang="ja-JP" sz="2400">
                <a:solidFill>
                  <a:prstClr val="black"/>
                </a:solidFill>
                <a:latin typeface="Arial" pitchFamily="34" charset="0"/>
              </a:rPr>
              <a:t>, NO</a:t>
            </a:r>
            <a:r>
              <a:rPr kumimoji="0" lang="en-US" altLang="ja-JP" sz="2400" baseline="-25000">
                <a:solidFill>
                  <a:prstClr val="black"/>
                </a:solidFill>
                <a:latin typeface="Arial" pitchFamily="34" charset="0"/>
              </a:rPr>
              <a:t>x</a:t>
            </a:r>
            <a:r>
              <a:rPr kumimoji="0" lang="en-US" altLang="ja-JP" sz="2400">
                <a:solidFill>
                  <a:prstClr val="black"/>
                </a:solidFill>
                <a:latin typeface="Arial" pitchFamily="34" charset="0"/>
              </a:rPr>
              <a:t>, CO, PM, SVOC</a:t>
            </a:r>
          </a:p>
        </p:txBody>
      </p:sp>
    </p:spTree>
    <p:extLst>
      <p:ext uri="{BB962C8B-B14F-4D97-AF65-F5344CB8AC3E}">
        <p14:creationId xmlns:p14="http://schemas.microsoft.com/office/powerpoint/2010/main" val="3128266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3161" y="116632"/>
            <a:ext cx="8851668" cy="807596"/>
          </a:xfrm>
          <a:prstGeom prst="rect">
            <a:avLst/>
          </a:prstGeom>
        </p:spPr>
      </p:pic>
      <p:pic>
        <p:nvPicPr>
          <p:cNvPr id="3" name="Image 2"/>
          <p:cNvPicPr>
            <a:picLocks noChangeAspect="1"/>
          </p:cNvPicPr>
          <p:nvPr/>
        </p:nvPicPr>
        <p:blipFill>
          <a:blip r:embed="rId3"/>
          <a:stretch>
            <a:fillRect/>
          </a:stretch>
        </p:blipFill>
        <p:spPr>
          <a:xfrm>
            <a:off x="3179798" y="1993931"/>
            <a:ext cx="5785032" cy="4563382"/>
          </a:xfrm>
          <a:prstGeom prst="rect">
            <a:avLst/>
          </a:prstGeom>
        </p:spPr>
      </p:pic>
      <p:pic>
        <p:nvPicPr>
          <p:cNvPr id="4" name="Image 3"/>
          <p:cNvPicPr>
            <a:picLocks noChangeAspect="1"/>
          </p:cNvPicPr>
          <p:nvPr/>
        </p:nvPicPr>
        <p:blipFill>
          <a:blip r:embed="rId4"/>
          <a:stretch>
            <a:fillRect/>
          </a:stretch>
        </p:blipFill>
        <p:spPr>
          <a:xfrm>
            <a:off x="113160" y="1014632"/>
            <a:ext cx="8851669" cy="939800"/>
          </a:xfrm>
          <a:prstGeom prst="rect">
            <a:avLst/>
          </a:prstGeom>
        </p:spPr>
      </p:pic>
      <p:sp>
        <p:nvSpPr>
          <p:cNvPr id="5" name="ZoneTexte 4"/>
          <p:cNvSpPr txBox="1"/>
          <p:nvPr/>
        </p:nvSpPr>
        <p:spPr>
          <a:xfrm>
            <a:off x="-36512" y="2460952"/>
            <a:ext cx="3384376" cy="3416320"/>
          </a:xfrm>
          <a:prstGeom prst="rect">
            <a:avLst/>
          </a:prstGeom>
          <a:noFill/>
        </p:spPr>
        <p:txBody>
          <a:bodyPr wrap="square" rtlCol="0">
            <a:spAutoFit/>
          </a:bodyPr>
          <a:lstStyle/>
          <a:p>
            <a:pPr marL="342900" indent="-342900" defTabSz="457200">
              <a:buFont typeface="Arial" panose="020B0604020202020204" pitchFamily="34" charset="0"/>
              <a:buChar char="•"/>
            </a:pPr>
            <a:r>
              <a:rPr lang="fr-FR" sz="2400" b="1" dirty="0">
                <a:solidFill>
                  <a:prstClr val="white"/>
                </a:solidFill>
              </a:rPr>
              <a:t>The 3</a:t>
            </a:r>
            <a:r>
              <a:rPr lang="en-US" sz="2400" b="1" dirty="0">
                <a:solidFill>
                  <a:prstClr val="white"/>
                </a:solidFill>
              </a:rPr>
              <a:t> most important nasal complaints were: epistaxis, nasal crusting, and nasal                                     obstruction. </a:t>
            </a:r>
          </a:p>
          <a:p>
            <a:pPr marL="342900" indent="-342900" defTabSz="457200">
              <a:buFont typeface="Arial" panose="020B0604020202020204" pitchFamily="34" charset="0"/>
              <a:buChar char="•"/>
            </a:pPr>
            <a:r>
              <a:rPr lang="en-US" sz="2400" b="1" dirty="0">
                <a:solidFill>
                  <a:prstClr val="white"/>
                </a:solidFill>
              </a:rPr>
              <a:t>The ENT most important findings were a hyperemic mucosa.</a:t>
            </a:r>
            <a:endParaRPr lang="fr-FR" sz="2400" b="1" dirty="0">
              <a:solidFill>
                <a:prstClr val="white"/>
              </a:solidFill>
            </a:endParaRPr>
          </a:p>
        </p:txBody>
      </p:sp>
      <p:sp>
        <p:nvSpPr>
          <p:cNvPr id="7" name="Rectangle 6"/>
          <p:cNvSpPr/>
          <p:nvPr/>
        </p:nvSpPr>
        <p:spPr>
          <a:xfrm>
            <a:off x="3203848" y="3284984"/>
            <a:ext cx="5616624" cy="792088"/>
          </a:xfrm>
          <a:prstGeom prst="rect">
            <a:avLst/>
          </a:prstGeom>
          <a:noFill/>
          <a:ln w="19050" cmpd="sng">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dirty="0">
              <a:solidFill>
                <a:prstClr val="white"/>
              </a:solidFill>
            </a:endParaRPr>
          </a:p>
        </p:txBody>
      </p:sp>
      <p:sp>
        <p:nvSpPr>
          <p:cNvPr id="8" name="TextBox 7"/>
          <p:cNvSpPr txBox="1"/>
          <p:nvPr/>
        </p:nvSpPr>
        <p:spPr>
          <a:xfrm>
            <a:off x="7148945" y="6177303"/>
            <a:ext cx="1593533" cy="276999"/>
          </a:xfrm>
          <a:prstGeom prst="rect">
            <a:avLst/>
          </a:prstGeom>
          <a:solidFill>
            <a:schemeClr val="bg1"/>
          </a:solidFill>
        </p:spPr>
        <p:txBody>
          <a:bodyPr wrap="square" rtlCol="0">
            <a:spAutoFit/>
          </a:bodyPr>
          <a:lstStyle/>
          <a:p>
            <a:pPr defTabSz="457200"/>
            <a:r>
              <a:rPr lang="en-US" sz="1200" dirty="0">
                <a:solidFill>
                  <a:prstClr val="white"/>
                </a:solidFill>
              </a:rPr>
              <a:t>SALEV.FEX.16.07.0165</a:t>
            </a:r>
          </a:p>
        </p:txBody>
      </p:sp>
    </p:spTree>
    <p:extLst>
      <p:ext uri="{BB962C8B-B14F-4D97-AF65-F5344CB8AC3E}">
        <p14:creationId xmlns:p14="http://schemas.microsoft.com/office/powerpoint/2010/main" val="3452952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3"/>
          <p:cNvSpPr txBox="1">
            <a:spLocks noChangeArrowheads="1"/>
          </p:cNvSpPr>
          <p:nvPr/>
        </p:nvSpPr>
        <p:spPr bwMode="auto">
          <a:xfrm>
            <a:off x="762000" y="13716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lnSpc>
                <a:spcPct val="80000"/>
              </a:lnSpc>
              <a:buFontTx/>
              <a:buChar char="•"/>
            </a:pPr>
            <a:r>
              <a:rPr kumimoji="0" lang="en-US" altLang="ja-JP" sz="2800" i="1">
                <a:solidFill>
                  <a:prstClr val="black"/>
                </a:solidFill>
                <a:latin typeface="Arial" pitchFamily="34" charset="0"/>
              </a:rPr>
              <a:t>Sources</a:t>
            </a:r>
          </a:p>
          <a:p>
            <a:pPr defTabSz="457200">
              <a:lnSpc>
                <a:spcPct val="80000"/>
              </a:lnSpc>
              <a:buFontTx/>
              <a:buNone/>
            </a:pPr>
            <a:r>
              <a:rPr kumimoji="0" lang="en-US" altLang="ja-JP" sz="2000">
                <a:solidFill>
                  <a:prstClr val="black"/>
                </a:solidFill>
                <a:latin typeface="Arial" pitchFamily="34" charset="0"/>
              </a:rPr>
              <a:t>	- cooking </a:t>
            </a:r>
          </a:p>
          <a:p>
            <a:pPr defTabSz="457200">
              <a:lnSpc>
                <a:spcPct val="80000"/>
              </a:lnSpc>
              <a:buFontTx/>
              <a:buNone/>
            </a:pPr>
            <a:r>
              <a:rPr kumimoji="0" lang="en-US" altLang="ja-JP" sz="2000">
                <a:solidFill>
                  <a:prstClr val="black"/>
                </a:solidFill>
                <a:latin typeface="Arial" pitchFamily="34" charset="0"/>
              </a:rPr>
              <a:t>	- combustion</a:t>
            </a:r>
          </a:p>
          <a:p>
            <a:pPr defTabSz="457200">
              <a:lnSpc>
                <a:spcPct val="80000"/>
              </a:lnSpc>
              <a:buFontTx/>
              <a:buNone/>
            </a:pPr>
            <a:r>
              <a:rPr kumimoji="0" lang="en-US" altLang="ja-JP" sz="2000">
                <a:solidFill>
                  <a:prstClr val="black"/>
                </a:solidFill>
                <a:latin typeface="Arial" pitchFamily="34" charset="0"/>
              </a:rPr>
              <a:t>	- particle resuspension</a:t>
            </a:r>
          </a:p>
          <a:p>
            <a:pPr defTabSz="457200">
              <a:lnSpc>
                <a:spcPct val="80000"/>
              </a:lnSpc>
              <a:buFontTx/>
              <a:buNone/>
            </a:pPr>
            <a:r>
              <a:rPr kumimoji="0" lang="en-US" altLang="ja-JP" sz="2000">
                <a:solidFill>
                  <a:prstClr val="black"/>
                </a:solidFill>
                <a:latin typeface="Arial" pitchFamily="34" charset="0"/>
              </a:rPr>
              <a:t>	- building materials</a:t>
            </a:r>
          </a:p>
          <a:p>
            <a:pPr defTabSz="457200">
              <a:lnSpc>
                <a:spcPct val="80000"/>
              </a:lnSpc>
              <a:buFontTx/>
              <a:buNone/>
            </a:pPr>
            <a:r>
              <a:rPr kumimoji="0" lang="en-US" altLang="ja-JP" sz="2000">
                <a:solidFill>
                  <a:prstClr val="black"/>
                </a:solidFill>
                <a:latin typeface="Arial" pitchFamily="34" charset="0"/>
              </a:rPr>
              <a:t>	- air conditioning/cleaning </a:t>
            </a:r>
          </a:p>
          <a:p>
            <a:pPr defTabSz="457200">
              <a:lnSpc>
                <a:spcPct val="80000"/>
              </a:lnSpc>
              <a:buFontTx/>
              <a:buNone/>
            </a:pPr>
            <a:r>
              <a:rPr kumimoji="0" lang="en-US" altLang="ja-JP" sz="2000">
                <a:solidFill>
                  <a:prstClr val="black"/>
                </a:solidFill>
                <a:latin typeface="Arial" pitchFamily="34" charset="0"/>
              </a:rPr>
              <a:t>	- consumer products </a:t>
            </a:r>
          </a:p>
          <a:p>
            <a:pPr defTabSz="457200">
              <a:lnSpc>
                <a:spcPct val="80000"/>
              </a:lnSpc>
              <a:buFontTx/>
              <a:buNone/>
            </a:pPr>
            <a:r>
              <a:rPr kumimoji="0" lang="en-US" altLang="ja-JP" sz="2000">
                <a:solidFill>
                  <a:prstClr val="black"/>
                </a:solidFill>
                <a:latin typeface="Arial" pitchFamily="34" charset="0"/>
              </a:rPr>
              <a:t>	- smoking </a:t>
            </a:r>
          </a:p>
          <a:p>
            <a:pPr defTabSz="457200">
              <a:lnSpc>
                <a:spcPct val="80000"/>
              </a:lnSpc>
              <a:buFontTx/>
              <a:buNone/>
            </a:pPr>
            <a:r>
              <a:rPr kumimoji="0" lang="en-US" altLang="ja-JP" sz="2000">
                <a:solidFill>
                  <a:prstClr val="black"/>
                </a:solidFill>
                <a:latin typeface="Arial" pitchFamily="34" charset="0"/>
              </a:rPr>
              <a:t>	- heating </a:t>
            </a:r>
          </a:p>
          <a:p>
            <a:pPr defTabSz="457200">
              <a:lnSpc>
                <a:spcPct val="80000"/>
              </a:lnSpc>
              <a:buFontTx/>
              <a:buNone/>
            </a:pPr>
            <a:r>
              <a:rPr kumimoji="0" lang="en-US" altLang="ja-JP" sz="2000">
                <a:solidFill>
                  <a:prstClr val="black"/>
                </a:solidFill>
                <a:latin typeface="Arial" pitchFamily="34" charset="0"/>
              </a:rPr>
              <a:t>	- biologic agents</a:t>
            </a:r>
          </a:p>
          <a:p>
            <a:pPr defTabSz="457200">
              <a:lnSpc>
                <a:spcPct val="80000"/>
              </a:lnSpc>
              <a:buFontTx/>
              <a:buNone/>
            </a:pPr>
            <a:endParaRPr kumimoji="0" lang="en-US" altLang="ja-JP" sz="2000">
              <a:solidFill>
                <a:prstClr val="black"/>
              </a:solidFill>
              <a:latin typeface="Arial" pitchFamily="34" charset="0"/>
            </a:endParaRPr>
          </a:p>
          <a:p>
            <a:pPr defTabSz="457200">
              <a:lnSpc>
                <a:spcPct val="80000"/>
              </a:lnSpc>
              <a:buFontTx/>
              <a:buChar char="•"/>
            </a:pPr>
            <a:r>
              <a:rPr kumimoji="0" lang="en-US" altLang="ja-JP" sz="2800" i="1">
                <a:solidFill>
                  <a:prstClr val="black"/>
                </a:solidFill>
                <a:latin typeface="Arial" pitchFamily="34" charset="0"/>
              </a:rPr>
              <a:t>Products</a:t>
            </a:r>
          </a:p>
          <a:p>
            <a:pPr defTabSz="457200">
              <a:lnSpc>
                <a:spcPct val="80000"/>
              </a:lnSpc>
              <a:buFontTx/>
              <a:buNone/>
            </a:pPr>
            <a:r>
              <a:rPr kumimoji="0" lang="en-US" altLang="ja-JP" sz="2000">
                <a:solidFill>
                  <a:prstClr val="black"/>
                </a:solidFill>
                <a:latin typeface="Arial" pitchFamily="34" charset="0"/>
              </a:rPr>
              <a:t>	- </a:t>
            </a:r>
            <a:r>
              <a:rPr kumimoji="0" lang="en-US" altLang="ja-JP" sz="1800">
                <a:solidFill>
                  <a:prstClr val="black"/>
                </a:solidFill>
                <a:latin typeface="Arial" pitchFamily="34" charset="0"/>
              </a:rPr>
              <a:t>NO</a:t>
            </a:r>
            <a:r>
              <a:rPr kumimoji="0" lang="en-US" altLang="ja-JP" sz="1800" baseline="-25000">
                <a:solidFill>
                  <a:prstClr val="black"/>
                </a:solidFill>
                <a:latin typeface="Arial" pitchFamily="34" charset="0"/>
              </a:rPr>
              <a:t>x</a:t>
            </a:r>
            <a:r>
              <a:rPr kumimoji="0" lang="en-US" altLang="ja-JP" sz="1800">
                <a:solidFill>
                  <a:prstClr val="black"/>
                </a:solidFill>
                <a:latin typeface="Arial" pitchFamily="34" charset="0"/>
              </a:rPr>
              <a:t>, CO, CO</a:t>
            </a:r>
            <a:r>
              <a:rPr kumimoji="0" lang="en-US" altLang="ja-JP" sz="1800" baseline="-25000">
                <a:solidFill>
                  <a:prstClr val="black"/>
                </a:solidFill>
                <a:latin typeface="Arial" pitchFamily="34" charset="0"/>
              </a:rPr>
              <a:t>2</a:t>
            </a:r>
            <a:r>
              <a:rPr kumimoji="0" lang="en-US" altLang="ja-JP" sz="1800">
                <a:solidFill>
                  <a:prstClr val="black"/>
                </a:solidFill>
                <a:latin typeface="Arial" pitchFamily="34" charset="0"/>
              </a:rPr>
              <a:t>, SVOCs (semi-volatile organic compounds include aldehydes, dioxins, benzene,  1,3-butadiene, ozone (O</a:t>
            </a:r>
            <a:r>
              <a:rPr kumimoji="0" lang="en-US" altLang="ja-JP" sz="1800" baseline="-25000">
                <a:solidFill>
                  <a:prstClr val="black"/>
                </a:solidFill>
                <a:latin typeface="Arial" pitchFamily="34" charset="0"/>
              </a:rPr>
              <a:t>3</a:t>
            </a:r>
            <a:r>
              <a:rPr kumimoji="0" lang="en-US" altLang="ja-JP" sz="1800" baseline="30000">
                <a:solidFill>
                  <a:prstClr val="black"/>
                </a:solidFill>
                <a:latin typeface="Arial" pitchFamily="34" charset="0"/>
              </a:rPr>
              <a:t>-</a:t>
            </a:r>
            <a:r>
              <a:rPr kumimoji="0" lang="en-US" altLang="ja-JP" sz="1800">
                <a:solidFill>
                  <a:prstClr val="black"/>
                </a:solidFill>
                <a:latin typeface="Arial" pitchFamily="34" charset="0"/>
              </a:rPr>
              <a:t>), bacteria,</a:t>
            </a:r>
          </a:p>
          <a:p>
            <a:pPr defTabSz="457200">
              <a:lnSpc>
                <a:spcPct val="80000"/>
              </a:lnSpc>
              <a:buFontTx/>
              <a:buNone/>
            </a:pPr>
            <a:r>
              <a:rPr kumimoji="0" lang="en-US" altLang="ja-JP" sz="1800">
                <a:solidFill>
                  <a:prstClr val="black"/>
                </a:solidFill>
                <a:latin typeface="Arial" pitchFamily="34" charset="0"/>
              </a:rPr>
              <a:t>      mold-byproducts, endotoxin</a:t>
            </a:r>
          </a:p>
        </p:txBody>
      </p:sp>
      <p:sp>
        <p:nvSpPr>
          <p:cNvPr id="29699" name="TextBox 5"/>
          <p:cNvSpPr txBox="1">
            <a:spLocks noChangeArrowheads="1"/>
          </p:cNvSpPr>
          <p:nvPr/>
        </p:nvSpPr>
        <p:spPr bwMode="auto">
          <a:xfrm>
            <a:off x="2271431" y="457200"/>
            <a:ext cx="4247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ctr" defTabSz="457200">
              <a:spcBef>
                <a:spcPct val="0"/>
              </a:spcBef>
              <a:buFont typeface="Arial" pitchFamily="34" charset="0"/>
              <a:buNone/>
            </a:pPr>
            <a:r>
              <a:rPr lang="en-US" altLang="ja-JP" sz="4400" b="1" dirty="0">
                <a:solidFill>
                  <a:srgbClr val="0000FF"/>
                </a:solidFill>
                <a:latin typeface="Calibri"/>
                <a:ea typeface="ＭＳ Ｐゴシック" charset="0"/>
                <a:cs typeface="ＭＳ Ｐゴシック" charset="0"/>
              </a:rPr>
              <a:t>Indoor pollutants</a:t>
            </a:r>
            <a:endParaRPr lang="ja-JP" altLang="en-US" sz="4400" b="1" dirty="0">
              <a:solidFill>
                <a:srgbClr val="0000FF"/>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042773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New Picture (1)"/>
          <p:cNvPicPr>
            <a:picLocks noChangeAspect="1" noChangeArrowheads="1"/>
          </p:cNvPicPr>
          <p:nvPr/>
        </p:nvPicPr>
        <p:blipFill>
          <a:blip r:embed="rId3">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ChangeArrowheads="1"/>
          </p:cNvSpPr>
          <p:nvPr/>
        </p:nvSpPr>
        <p:spPr bwMode="auto">
          <a:xfrm>
            <a:off x="3257550" y="3892550"/>
            <a:ext cx="184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ctr" defTabSz="457200">
              <a:spcBef>
                <a:spcPct val="0"/>
              </a:spcBef>
              <a:buFontTx/>
              <a:buNone/>
            </a:pPr>
            <a:endParaRPr kumimoji="0" lang="en-US" altLang="ja-JP" sz="1800">
              <a:solidFill>
                <a:prstClr val="black"/>
              </a:solidFill>
              <a:latin typeface="Palatino Linotype" pitchFamily="18" charset="0"/>
            </a:endParaRPr>
          </a:p>
          <a:p>
            <a:pPr algn="ctr" defTabSz="457200">
              <a:spcBef>
                <a:spcPct val="0"/>
              </a:spcBef>
              <a:buFontTx/>
              <a:buNone/>
            </a:pPr>
            <a:endParaRPr kumimoji="0" lang="en-US" altLang="ja-JP" sz="1800">
              <a:solidFill>
                <a:prstClr val="black"/>
              </a:solidFill>
              <a:latin typeface="Palatino Linotype" pitchFamily="18" charset="0"/>
            </a:endParaRPr>
          </a:p>
        </p:txBody>
      </p:sp>
      <p:sp>
        <p:nvSpPr>
          <p:cNvPr id="30723" name="Text Box 6"/>
          <p:cNvSpPr txBox="1">
            <a:spLocks noChangeArrowheads="1"/>
          </p:cNvSpPr>
          <p:nvPr/>
        </p:nvSpPr>
        <p:spPr bwMode="auto">
          <a:xfrm>
            <a:off x="457200" y="685800"/>
            <a:ext cx="8305800" cy="641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lnSpc>
                <a:spcPct val="90000"/>
              </a:lnSpc>
              <a:buSzPct val="135000"/>
              <a:buFontTx/>
              <a:buNone/>
            </a:pPr>
            <a:endParaRPr kumimoji="0" lang="en-AU" altLang="ja-JP" sz="1200" dirty="0">
              <a:solidFill>
                <a:prstClr val="black"/>
              </a:solidFill>
              <a:latin typeface="Arial" pitchFamily="34" charset="0"/>
            </a:endParaRPr>
          </a:p>
          <a:p>
            <a:pPr defTabSz="457200">
              <a:lnSpc>
                <a:spcPct val="90000"/>
              </a:lnSpc>
              <a:buSzPct val="135000"/>
              <a:buFontTx/>
              <a:buNone/>
            </a:pPr>
            <a:endParaRPr kumimoji="0" lang="en-US" altLang="ja-JP" sz="1000" dirty="0">
              <a:solidFill>
                <a:prstClr val="black"/>
              </a:solidFill>
              <a:latin typeface="Arial" pitchFamily="34" charset="0"/>
            </a:endParaRPr>
          </a:p>
          <a:p>
            <a:pPr defTabSz="457200">
              <a:spcBef>
                <a:spcPct val="0"/>
              </a:spcBef>
              <a:buFontTx/>
              <a:buNone/>
            </a:pPr>
            <a:r>
              <a:rPr kumimoji="0" lang="en-US" altLang="ja-JP" sz="2400" dirty="0">
                <a:solidFill>
                  <a:prstClr val="black"/>
                </a:solidFill>
                <a:latin typeface="Arial" pitchFamily="34" charset="0"/>
              </a:rPr>
              <a:t>Pollutants (humans)</a:t>
            </a:r>
          </a:p>
          <a:p>
            <a:pPr defTabSz="457200">
              <a:spcBef>
                <a:spcPct val="0"/>
              </a:spcBef>
            </a:pPr>
            <a:r>
              <a:rPr kumimoji="0" lang="en-US" altLang="ja-JP" sz="2400" dirty="0">
                <a:solidFill>
                  <a:prstClr val="black"/>
                </a:solidFill>
                <a:latin typeface="Arial" pitchFamily="34" charset="0"/>
              </a:rPr>
              <a:t> Cigarette Smoking</a:t>
            </a:r>
            <a:r>
              <a:rPr kumimoji="0" lang="en-US" altLang="ja-JP" sz="2400" baseline="30000" dirty="0">
                <a:solidFill>
                  <a:prstClr val="black"/>
                </a:solidFill>
                <a:latin typeface="Arial" pitchFamily="34" charset="0"/>
              </a:rPr>
              <a:t>1,2</a:t>
            </a:r>
            <a:endParaRPr kumimoji="0" lang="en-US" altLang="ja-JP" sz="1000" dirty="0">
              <a:solidFill>
                <a:prstClr val="black"/>
              </a:solidFill>
              <a:latin typeface="Arial" pitchFamily="34" charset="0"/>
            </a:endParaRPr>
          </a:p>
          <a:p>
            <a:pPr defTabSz="457200">
              <a:spcBef>
                <a:spcPct val="0"/>
              </a:spcBef>
            </a:pPr>
            <a:r>
              <a:rPr kumimoji="0" lang="en-US" altLang="ja-JP" sz="2400" dirty="0">
                <a:solidFill>
                  <a:prstClr val="black"/>
                </a:solidFill>
                <a:latin typeface="Arial" pitchFamily="34" charset="0"/>
              </a:rPr>
              <a:t> Diesel exhaust particles</a:t>
            </a:r>
            <a:r>
              <a:rPr kumimoji="0" lang="en-US" altLang="ja-JP" sz="2400" baseline="30000" dirty="0">
                <a:solidFill>
                  <a:prstClr val="black"/>
                </a:solidFill>
                <a:latin typeface="Arial" pitchFamily="34" charset="0"/>
              </a:rPr>
              <a:t>3,4</a:t>
            </a:r>
            <a:endParaRPr kumimoji="0" lang="en-US" altLang="ja-JP" sz="2800" dirty="0">
              <a:solidFill>
                <a:prstClr val="black"/>
              </a:solidFill>
              <a:latin typeface="Arial" pitchFamily="34" charset="0"/>
            </a:endParaRPr>
          </a:p>
          <a:p>
            <a:pPr defTabSz="457200">
              <a:spcBef>
                <a:spcPct val="0"/>
              </a:spcBef>
            </a:pPr>
            <a:r>
              <a:rPr kumimoji="0" lang="en-US" altLang="ja-JP" sz="2400" dirty="0">
                <a:solidFill>
                  <a:prstClr val="black"/>
                </a:solidFill>
                <a:latin typeface="Arial" pitchFamily="34" charset="0"/>
              </a:rPr>
              <a:t> Organic pollutants (pesticides / industrial chemicals) </a:t>
            </a:r>
            <a:r>
              <a:rPr kumimoji="0" lang="en-AU" altLang="ja-JP" sz="2000" baseline="30000" dirty="0">
                <a:solidFill>
                  <a:srgbClr val="1F497D"/>
                </a:solidFill>
                <a:latin typeface="Arial" pitchFamily="34" charset="0"/>
              </a:rPr>
              <a:t>5,6</a:t>
            </a:r>
          </a:p>
          <a:p>
            <a:pPr defTabSz="457200">
              <a:spcBef>
                <a:spcPct val="0"/>
              </a:spcBef>
              <a:buFontTx/>
              <a:buNone/>
            </a:pPr>
            <a:endParaRPr kumimoji="0" lang="en-AU" altLang="ja-JP" sz="2400" baseline="30000" dirty="0">
              <a:solidFill>
                <a:srgbClr val="1F497D"/>
              </a:solidFill>
              <a:latin typeface="Arial" pitchFamily="34" charset="0"/>
            </a:endParaRPr>
          </a:p>
          <a:p>
            <a:pPr defTabSz="457200">
              <a:spcBef>
                <a:spcPct val="0"/>
              </a:spcBef>
              <a:buFontTx/>
              <a:buNone/>
            </a:pPr>
            <a:r>
              <a:rPr kumimoji="0" lang="en-US" altLang="ja-JP" sz="2400" dirty="0">
                <a:solidFill>
                  <a:prstClr val="black"/>
                </a:solidFill>
                <a:latin typeface="Arial" pitchFamily="34" charset="0"/>
              </a:rPr>
              <a:t>Microbial exposure (in utero)</a:t>
            </a:r>
            <a:r>
              <a:rPr kumimoji="0" lang="en-US" altLang="ja-JP" sz="2400" baseline="30000" dirty="0">
                <a:solidFill>
                  <a:prstClr val="black"/>
                </a:solidFill>
                <a:latin typeface="Arial" pitchFamily="34" charset="0"/>
              </a:rPr>
              <a:t> </a:t>
            </a:r>
          </a:p>
          <a:p>
            <a:pPr defTabSz="457200">
              <a:spcBef>
                <a:spcPct val="0"/>
              </a:spcBef>
            </a:pPr>
            <a:r>
              <a:rPr kumimoji="0" lang="en-US" altLang="ja-JP" sz="2400" dirty="0">
                <a:solidFill>
                  <a:prstClr val="black"/>
                </a:solidFill>
                <a:latin typeface="Arial" pitchFamily="34" charset="0"/>
              </a:rPr>
              <a:t> Animals - (</a:t>
            </a:r>
            <a:r>
              <a:rPr kumimoji="0" lang="en-US" altLang="ja-JP" sz="2400" dirty="0" err="1">
                <a:solidFill>
                  <a:prstClr val="black"/>
                </a:solidFill>
                <a:latin typeface="Arial" pitchFamily="34" charset="0"/>
              </a:rPr>
              <a:t>IFN</a:t>
            </a:r>
            <a:r>
              <a:rPr kumimoji="0" lang="en-US" altLang="ja-JP" sz="2400" dirty="0" err="1">
                <a:solidFill>
                  <a:prstClr val="black"/>
                </a:solidFill>
                <a:latin typeface="Symbol" pitchFamily="18" charset="2"/>
              </a:rPr>
              <a:t>g</a:t>
            </a:r>
            <a:r>
              <a:rPr kumimoji="0" lang="en-US" altLang="ja-JP" sz="2400" dirty="0">
                <a:solidFill>
                  <a:prstClr val="black"/>
                </a:solidFill>
                <a:latin typeface="Arial" pitchFamily="34" charset="0"/>
              </a:rPr>
              <a:t>) allergy preventive </a:t>
            </a:r>
            <a:r>
              <a:rPr kumimoji="0" lang="en-US" altLang="ja-JP" sz="2400" baseline="30000" dirty="0">
                <a:solidFill>
                  <a:prstClr val="black"/>
                </a:solidFill>
                <a:latin typeface="Arial" pitchFamily="34" charset="0"/>
              </a:rPr>
              <a:t>7</a:t>
            </a:r>
            <a:endParaRPr kumimoji="0" lang="en-US" altLang="ja-JP" sz="1000" dirty="0">
              <a:solidFill>
                <a:prstClr val="black"/>
              </a:solidFill>
              <a:latin typeface="Arial" pitchFamily="34" charset="0"/>
            </a:endParaRPr>
          </a:p>
          <a:p>
            <a:pPr defTabSz="457200">
              <a:spcBef>
                <a:spcPct val="0"/>
              </a:spcBef>
            </a:pPr>
            <a:r>
              <a:rPr kumimoji="0" lang="en-US" altLang="ja-JP" sz="2400" dirty="0">
                <a:solidFill>
                  <a:prstClr val="black"/>
                </a:solidFill>
                <a:latin typeface="Arial" pitchFamily="34" charset="0"/>
              </a:rPr>
              <a:t> Humans – (FOXP3) allergy protective </a:t>
            </a:r>
            <a:r>
              <a:rPr kumimoji="0" lang="en-US" altLang="ja-JP" sz="2400" baseline="30000" dirty="0">
                <a:solidFill>
                  <a:prstClr val="black"/>
                </a:solidFill>
                <a:latin typeface="Arial" pitchFamily="34" charset="0"/>
              </a:rPr>
              <a:t>8</a:t>
            </a:r>
            <a:endParaRPr kumimoji="0" lang="en-US" altLang="ja-JP" sz="2800" dirty="0">
              <a:solidFill>
                <a:prstClr val="black"/>
              </a:solidFill>
              <a:latin typeface="Arial" pitchFamily="34" charset="0"/>
            </a:endParaRPr>
          </a:p>
          <a:p>
            <a:pPr defTabSz="457200">
              <a:spcBef>
                <a:spcPct val="0"/>
              </a:spcBef>
              <a:buFontTx/>
              <a:buNone/>
            </a:pPr>
            <a:endParaRPr kumimoji="0" lang="en-US" altLang="ja-JP" sz="1400" dirty="0">
              <a:solidFill>
                <a:prstClr val="black"/>
              </a:solidFill>
              <a:latin typeface="Arial" pitchFamily="34" charset="0"/>
            </a:endParaRPr>
          </a:p>
          <a:p>
            <a:pPr defTabSz="457200">
              <a:spcBef>
                <a:spcPct val="0"/>
              </a:spcBef>
              <a:buFontTx/>
              <a:buNone/>
            </a:pPr>
            <a:r>
              <a:rPr kumimoji="0" lang="en-US" altLang="ja-JP" sz="2400" dirty="0">
                <a:solidFill>
                  <a:prstClr val="black"/>
                </a:solidFill>
                <a:latin typeface="Arial" pitchFamily="34" charset="0"/>
              </a:rPr>
              <a:t>Dietary factors (folate) </a:t>
            </a:r>
          </a:p>
          <a:p>
            <a:pPr defTabSz="457200">
              <a:spcBef>
                <a:spcPct val="0"/>
              </a:spcBef>
            </a:pPr>
            <a:r>
              <a:rPr kumimoji="0" lang="en-US" altLang="ja-JP" sz="2400" dirty="0">
                <a:solidFill>
                  <a:prstClr val="black"/>
                </a:solidFill>
                <a:latin typeface="Arial" pitchFamily="34" charset="0"/>
              </a:rPr>
              <a:t> animals: maternal folate promotes asthma phenotype </a:t>
            </a:r>
          </a:p>
          <a:p>
            <a:pPr defTabSz="457200">
              <a:spcBef>
                <a:spcPct val="0"/>
              </a:spcBef>
            </a:pPr>
            <a:r>
              <a:rPr kumimoji="0" lang="en-US" altLang="ja-JP" sz="2400" dirty="0">
                <a:solidFill>
                  <a:prstClr val="black"/>
                </a:solidFill>
                <a:latin typeface="Arial" pitchFamily="34" charset="0"/>
              </a:rPr>
              <a:t> humans: less clear</a:t>
            </a:r>
            <a:r>
              <a:rPr kumimoji="0" lang="en-US" altLang="ja-JP" sz="2400" baseline="30000" dirty="0">
                <a:solidFill>
                  <a:prstClr val="black"/>
                </a:solidFill>
                <a:latin typeface="Arial" pitchFamily="34" charset="0"/>
              </a:rPr>
              <a:t>10-12 </a:t>
            </a:r>
            <a:r>
              <a:rPr kumimoji="0" lang="en-US" altLang="ja-JP" sz="2400" dirty="0">
                <a:solidFill>
                  <a:prstClr val="black"/>
                </a:solidFill>
                <a:latin typeface="Arial" pitchFamily="34" charset="0"/>
              </a:rPr>
              <a:t>– no change to recommendations</a:t>
            </a:r>
            <a:endParaRPr kumimoji="0" lang="en-US" altLang="ja-JP" sz="2400" baseline="30000" dirty="0">
              <a:solidFill>
                <a:prstClr val="black"/>
              </a:solidFill>
              <a:latin typeface="Arial" pitchFamily="34" charset="0"/>
            </a:endParaRPr>
          </a:p>
          <a:p>
            <a:pPr defTabSz="457200">
              <a:spcBef>
                <a:spcPct val="0"/>
              </a:spcBef>
              <a:buFontTx/>
              <a:buNone/>
            </a:pPr>
            <a:endParaRPr kumimoji="0" lang="en-US" altLang="ja-JP" sz="2400" baseline="30000" dirty="0">
              <a:solidFill>
                <a:prstClr val="black"/>
              </a:solidFill>
              <a:latin typeface="Arial" pitchFamily="34" charset="0"/>
            </a:endParaRPr>
          </a:p>
          <a:p>
            <a:pPr defTabSz="457200">
              <a:spcBef>
                <a:spcPct val="0"/>
              </a:spcBef>
              <a:buFontTx/>
              <a:buNone/>
            </a:pPr>
            <a:endParaRPr kumimoji="0" lang="en-US" altLang="ja-JP" sz="2000" baseline="30000" dirty="0">
              <a:solidFill>
                <a:srgbClr val="1F497D"/>
              </a:solidFill>
              <a:latin typeface="Arial" pitchFamily="34" charset="0"/>
            </a:endParaRPr>
          </a:p>
          <a:p>
            <a:pPr defTabSz="457200">
              <a:spcBef>
                <a:spcPct val="0"/>
              </a:spcBef>
              <a:buFontTx/>
              <a:buNone/>
            </a:pPr>
            <a:endParaRPr kumimoji="0" lang="en-AU" altLang="ja-JP" sz="1800" i="1" dirty="0">
              <a:solidFill>
                <a:prstClr val="black"/>
              </a:solidFill>
              <a:latin typeface="Palatino Linotype" pitchFamily="18" charset="0"/>
            </a:endParaRPr>
          </a:p>
          <a:p>
            <a:pPr defTabSz="457200">
              <a:spcBef>
                <a:spcPct val="0"/>
              </a:spcBef>
              <a:buFontTx/>
              <a:buNone/>
            </a:pPr>
            <a:endParaRPr kumimoji="0" lang="en-US" altLang="ja-JP" sz="2400" dirty="0">
              <a:solidFill>
                <a:prstClr val="black"/>
              </a:solidFill>
              <a:latin typeface="Arial" pitchFamily="34" charset="0"/>
            </a:endParaRPr>
          </a:p>
          <a:p>
            <a:pPr defTabSz="457200">
              <a:spcBef>
                <a:spcPct val="0"/>
              </a:spcBef>
              <a:buFontTx/>
              <a:buNone/>
            </a:pPr>
            <a:endParaRPr kumimoji="0" lang="en-US" altLang="ja-JP" sz="2400" dirty="0">
              <a:solidFill>
                <a:prstClr val="black"/>
              </a:solidFill>
              <a:latin typeface="Arial" pitchFamily="34" charset="0"/>
            </a:endParaRPr>
          </a:p>
          <a:p>
            <a:pPr defTabSz="457200">
              <a:spcBef>
                <a:spcPct val="0"/>
              </a:spcBef>
              <a:buFontTx/>
              <a:buNone/>
            </a:pPr>
            <a:endParaRPr kumimoji="0" lang="en-US" altLang="ja-JP" sz="2400" dirty="0">
              <a:solidFill>
                <a:prstClr val="black"/>
              </a:solidFill>
              <a:latin typeface="Arial" pitchFamily="34" charset="0"/>
            </a:endParaRPr>
          </a:p>
        </p:txBody>
      </p:sp>
      <p:sp>
        <p:nvSpPr>
          <p:cNvPr id="30724" name="Rectangle 13"/>
          <p:cNvSpPr>
            <a:spLocks noChangeArrowheads="1"/>
          </p:cNvSpPr>
          <p:nvPr/>
        </p:nvSpPr>
        <p:spPr bwMode="auto">
          <a:xfrm>
            <a:off x="393700" y="304800"/>
            <a:ext cx="82677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ctr" defTabSz="457200">
              <a:lnSpc>
                <a:spcPct val="90000"/>
              </a:lnSpc>
              <a:spcBef>
                <a:spcPct val="0"/>
              </a:spcBef>
              <a:buSzPct val="135000"/>
              <a:buFont typeface="Arial" pitchFamily="34" charset="0"/>
              <a:buNone/>
            </a:pPr>
            <a:r>
              <a:rPr lang="en-US" altLang="ja-JP" sz="3600" b="1" dirty="0">
                <a:solidFill>
                  <a:srgbClr val="0000FF"/>
                </a:solidFill>
                <a:latin typeface="Calibri"/>
                <a:ea typeface="ＭＳ Ｐゴシック" charset="0"/>
                <a:cs typeface="ＭＳ Ｐゴシック" charset="0"/>
              </a:rPr>
              <a:t>Factors associated with epigenetic effects</a:t>
            </a:r>
          </a:p>
        </p:txBody>
      </p:sp>
      <p:sp>
        <p:nvSpPr>
          <p:cNvPr id="30725" name="Rectangle 7"/>
          <p:cNvSpPr>
            <a:spLocks noChangeArrowheads="1"/>
          </p:cNvSpPr>
          <p:nvPr/>
        </p:nvSpPr>
        <p:spPr bwMode="auto">
          <a:xfrm>
            <a:off x="3396403" y="5221750"/>
            <a:ext cx="4145516"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 typeface="Arial" pitchFamily="34" charset="0"/>
              <a:buAutoNum type="arabicPeriod"/>
            </a:pPr>
            <a:endParaRPr kumimoji="0" lang="en-US" altLang="ja-JP" sz="900" i="1" dirty="0">
              <a:solidFill>
                <a:prstClr val="black"/>
              </a:solidFill>
              <a:latin typeface="Palatino Linotype" pitchFamily="18" charset="0"/>
            </a:endParaRPr>
          </a:p>
          <a:p>
            <a:pPr defTabSz="457200">
              <a:spcBef>
                <a:spcPct val="0"/>
              </a:spcBef>
              <a:buFont typeface="Arial" pitchFamily="34" charset="0"/>
              <a:buAutoNum type="arabicPeriod" startAt="7"/>
            </a:pPr>
            <a:r>
              <a:rPr kumimoji="0" lang="en-AU" altLang="ja-JP" sz="1400" i="1" dirty="0">
                <a:solidFill>
                  <a:prstClr val="black"/>
                </a:solidFill>
                <a:latin typeface="Palatino Linotype" pitchFamily="18" charset="0"/>
              </a:rPr>
              <a:t>Brand et al. JACI 2011</a:t>
            </a:r>
          </a:p>
          <a:p>
            <a:pPr defTabSz="457200">
              <a:spcBef>
                <a:spcPct val="0"/>
              </a:spcBef>
              <a:buFont typeface="Arial" pitchFamily="34" charset="0"/>
              <a:buAutoNum type="arabicPeriod" startAt="7"/>
            </a:pPr>
            <a:r>
              <a:rPr kumimoji="0" lang="en-AU" altLang="ja-JP" sz="1400" i="1" dirty="0" err="1">
                <a:solidFill>
                  <a:prstClr val="black"/>
                </a:solidFill>
                <a:latin typeface="Palatino Linotype" pitchFamily="18" charset="0"/>
              </a:rPr>
              <a:t>Scaub</a:t>
            </a:r>
            <a:r>
              <a:rPr kumimoji="0" lang="en-AU" altLang="ja-JP" sz="1400" i="1" dirty="0">
                <a:solidFill>
                  <a:prstClr val="black"/>
                </a:solidFill>
                <a:latin typeface="Palatino Linotype" pitchFamily="18" charset="0"/>
              </a:rPr>
              <a:t> et </a:t>
            </a:r>
            <a:r>
              <a:rPr kumimoji="0" lang="en-US" altLang="ja-JP" sz="1400" i="1" dirty="0">
                <a:solidFill>
                  <a:prstClr val="black"/>
                </a:solidFill>
                <a:latin typeface="Palatino Linotype" pitchFamily="18" charset="0"/>
              </a:rPr>
              <a:t>al. JACI 2009</a:t>
            </a:r>
          </a:p>
          <a:p>
            <a:pPr defTabSz="457200">
              <a:spcBef>
                <a:spcPct val="0"/>
              </a:spcBef>
              <a:buFont typeface="Arial" pitchFamily="34" charset="0"/>
              <a:buAutoNum type="arabicPeriod" startAt="7"/>
            </a:pPr>
            <a:r>
              <a:rPr kumimoji="0" lang="en-AU" altLang="ja-JP" sz="1400" i="1" dirty="0" err="1">
                <a:solidFill>
                  <a:prstClr val="black"/>
                </a:solidFill>
                <a:latin typeface="Palatino Linotype" pitchFamily="18" charset="0"/>
              </a:rPr>
              <a:t>Hollingworth</a:t>
            </a:r>
            <a:r>
              <a:rPr kumimoji="0" lang="en-AU" altLang="ja-JP" sz="1400" i="1" dirty="0">
                <a:solidFill>
                  <a:prstClr val="black"/>
                </a:solidFill>
                <a:latin typeface="Palatino Linotype" pitchFamily="18" charset="0"/>
              </a:rPr>
              <a:t> et al. JCI 2008</a:t>
            </a:r>
          </a:p>
          <a:p>
            <a:pPr defTabSz="457200">
              <a:spcBef>
                <a:spcPct val="0"/>
              </a:spcBef>
              <a:buFont typeface="Arial" pitchFamily="34" charset="0"/>
              <a:buAutoNum type="arabicPeriod" startAt="7"/>
            </a:pPr>
            <a:r>
              <a:rPr kumimoji="0" lang="en-AU" altLang="ja-JP" sz="1400" i="1" dirty="0" err="1">
                <a:solidFill>
                  <a:prstClr val="black"/>
                </a:solidFill>
                <a:latin typeface="Palatino Linotype" pitchFamily="18" charset="0"/>
              </a:rPr>
              <a:t>Whitrow</a:t>
            </a:r>
            <a:r>
              <a:rPr kumimoji="0" lang="en-AU" altLang="ja-JP" sz="1400" i="1" dirty="0">
                <a:solidFill>
                  <a:prstClr val="black"/>
                </a:solidFill>
                <a:latin typeface="Palatino Linotype" pitchFamily="18" charset="0"/>
              </a:rPr>
              <a:t>  et al. Am J </a:t>
            </a:r>
            <a:r>
              <a:rPr kumimoji="0" lang="en-US" altLang="ja-JP" sz="1400" i="1" dirty="0" err="1">
                <a:solidFill>
                  <a:prstClr val="black"/>
                </a:solidFill>
                <a:latin typeface="Palatino Linotype" pitchFamily="18" charset="0"/>
              </a:rPr>
              <a:t>Epidem</a:t>
            </a:r>
            <a:r>
              <a:rPr kumimoji="0" lang="en-US" altLang="ja-JP" sz="1400" i="1" dirty="0">
                <a:solidFill>
                  <a:prstClr val="black"/>
                </a:solidFill>
                <a:latin typeface="Palatino Linotype" pitchFamily="18" charset="0"/>
              </a:rPr>
              <a:t> </a:t>
            </a:r>
            <a:r>
              <a:rPr kumimoji="0" lang="en-AU" altLang="ja-JP" sz="1400" i="1" dirty="0">
                <a:solidFill>
                  <a:prstClr val="black"/>
                </a:solidFill>
                <a:latin typeface="Palatino Linotype" pitchFamily="18" charset="0"/>
              </a:rPr>
              <a:t>2009</a:t>
            </a:r>
          </a:p>
          <a:p>
            <a:pPr defTabSz="457200">
              <a:spcBef>
                <a:spcPct val="0"/>
              </a:spcBef>
              <a:buFont typeface="Arial" pitchFamily="34" charset="0"/>
              <a:buAutoNum type="arabicPeriod" startAt="7"/>
            </a:pPr>
            <a:r>
              <a:rPr kumimoji="0" lang="en-AU" altLang="ja-JP" sz="1400" i="1" dirty="0" err="1">
                <a:solidFill>
                  <a:prstClr val="black"/>
                </a:solidFill>
                <a:latin typeface="Palatino Linotype" pitchFamily="18" charset="0"/>
              </a:rPr>
              <a:t>Haberg</a:t>
            </a:r>
            <a:r>
              <a:rPr kumimoji="0" lang="en-AU" altLang="ja-JP" sz="1400" i="1" dirty="0">
                <a:solidFill>
                  <a:prstClr val="black"/>
                </a:solidFill>
                <a:latin typeface="Palatino Linotype" pitchFamily="18" charset="0"/>
              </a:rPr>
              <a:t> et al. JACI 2011</a:t>
            </a:r>
          </a:p>
          <a:p>
            <a:pPr defTabSz="457200">
              <a:spcBef>
                <a:spcPct val="0"/>
              </a:spcBef>
              <a:buFont typeface="Arial" pitchFamily="34" charset="0"/>
              <a:buAutoNum type="arabicPeriod" startAt="7"/>
            </a:pPr>
            <a:r>
              <a:rPr kumimoji="0" lang="en-US" altLang="ja-JP" sz="1400" i="1" dirty="0" err="1">
                <a:solidFill>
                  <a:prstClr val="black"/>
                </a:solidFill>
                <a:latin typeface="Palatino Linotype" pitchFamily="18" charset="0"/>
              </a:rPr>
              <a:t>Magdelijns</a:t>
            </a:r>
            <a:r>
              <a:rPr kumimoji="0" lang="en-US" altLang="ja-JP" sz="1400" i="1" dirty="0">
                <a:solidFill>
                  <a:prstClr val="black"/>
                </a:solidFill>
                <a:latin typeface="Palatino Linotype" pitchFamily="18" charset="0"/>
              </a:rPr>
              <a:t> et al. Pediatrics 2011</a:t>
            </a:r>
          </a:p>
          <a:p>
            <a:pPr defTabSz="457200">
              <a:spcBef>
                <a:spcPct val="0"/>
              </a:spcBef>
              <a:buFont typeface="Arial" pitchFamily="34" charset="0"/>
              <a:buAutoNum type="arabicPeriod" startAt="6"/>
            </a:pPr>
            <a:endParaRPr kumimoji="0" lang="en-US" altLang="ja-JP" sz="900" i="1" dirty="0">
              <a:solidFill>
                <a:prstClr val="black"/>
              </a:solidFill>
              <a:latin typeface="Palatino Linotype" pitchFamily="18" charset="0"/>
            </a:endParaRPr>
          </a:p>
        </p:txBody>
      </p:sp>
      <p:cxnSp>
        <p:nvCxnSpPr>
          <p:cNvPr id="30726" name="Straight Connector 9"/>
          <p:cNvCxnSpPr>
            <a:cxnSpLocks noChangeShapeType="1"/>
          </p:cNvCxnSpPr>
          <p:nvPr/>
        </p:nvCxnSpPr>
        <p:spPr bwMode="auto">
          <a:xfrm flipV="1">
            <a:off x="469900" y="901700"/>
            <a:ext cx="8115300" cy="2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30727" name="Group 13"/>
          <p:cNvGrpSpPr>
            <a:grpSpLocks/>
          </p:cNvGrpSpPr>
          <p:nvPr/>
        </p:nvGrpSpPr>
        <p:grpSpPr bwMode="auto">
          <a:xfrm>
            <a:off x="6756400" y="2908300"/>
            <a:ext cx="1763713" cy="1155700"/>
            <a:chOff x="6451600" y="4775200"/>
            <a:chExt cx="1916113" cy="1249363"/>
          </a:xfrm>
        </p:grpSpPr>
        <p:pic>
          <p:nvPicPr>
            <p:cNvPr id="30728" name="Picture 10" descr="Mouse3D_5.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1600" y="47752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0" descr="Mouse3D_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853727" flipH="1">
              <a:off x="7810500" y="5346700"/>
              <a:ext cx="55721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0" descr="Mouse3D_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168441" flipH="1">
              <a:off x="7505700" y="5486400"/>
              <a:ext cx="55721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0" descr="Mouse3D_5.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836704">
              <a:off x="7035800" y="5541963"/>
              <a:ext cx="62071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807143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685800" y="6400800"/>
            <a:ext cx="8229600" cy="369332"/>
          </a:xfrm>
          <a:prstGeom prst="rect">
            <a:avLst/>
          </a:prstGeom>
        </p:spPr>
        <p:txBody>
          <a:bodyPr>
            <a:spAutoFit/>
          </a:bodyPr>
          <a:lstStyle/>
          <a:p>
            <a:pPr defTabSz="457200">
              <a:defRPr/>
            </a:pPr>
            <a:r>
              <a:rPr lang="en-US" altLang="ja-JP" i="1" dirty="0">
                <a:solidFill>
                  <a:prstClr val="black"/>
                </a:solidFill>
                <a:latin typeface="Palatino Linotype" pitchFamily="18" charset="0"/>
              </a:rPr>
              <a:t>Liu W1 et al. Environ Int. 2016</a:t>
            </a:r>
            <a:endParaRPr lang="ja-JP" altLang="en-US" i="1" dirty="0">
              <a:solidFill>
                <a:prstClr val="black"/>
              </a:solidFill>
              <a:latin typeface="Palatino Linotype" pitchFamily="18" charset="0"/>
            </a:endParaRPr>
          </a:p>
        </p:txBody>
      </p:sp>
      <p:sp>
        <p:nvSpPr>
          <p:cNvPr id="32771" name="正方形/長方形 6"/>
          <p:cNvSpPr>
            <a:spLocks noChangeArrowheads="1"/>
          </p:cNvSpPr>
          <p:nvPr/>
        </p:nvSpPr>
        <p:spPr bwMode="auto">
          <a:xfrm>
            <a:off x="685800" y="1219200"/>
            <a:ext cx="80010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r>
              <a:rPr kumimoji="0" lang="en-US" altLang="ja-JP" sz="1800">
                <a:solidFill>
                  <a:prstClr val="black"/>
                </a:solidFill>
              </a:rPr>
              <a:t>3358 preschool children who did not alter residences after birth from a cross-sectional study in 2011-2012 in Shanghai, China. </a:t>
            </a:r>
          </a:p>
          <a:p>
            <a:pPr defTabSz="457200">
              <a:spcBef>
                <a:spcPct val="0"/>
              </a:spcBef>
              <a:buFontTx/>
              <a:buNone/>
            </a:pPr>
            <a:endParaRPr kumimoji="0" lang="en-US" altLang="ja-JP" sz="1800">
              <a:solidFill>
                <a:prstClr val="black"/>
              </a:solidFill>
            </a:endParaRPr>
          </a:p>
          <a:p>
            <a:pPr defTabSz="457200">
              <a:spcBef>
                <a:spcPct val="0"/>
              </a:spcBef>
              <a:buFontTx/>
              <a:buNone/>
            </a:pPr>
            <a:r>
              <a:rPr kumimoji="0" lang="en-US" altLang="ja-JP" sz="1800">
                <a:solidFill>
                  <a:prstClr val="black"/>
                </a:solidFill>
              </a:rPr>
              <a:t>Parents reported children's respiratory health history, home environment, and family lifestyle behaviors. </a:t>
            </a:r>
          </a:p>
          <a:p>
            <a:pPr defTabSz="457200">
              <a:spcBef>
                <a:spcPct val="0"/>
              </a:spcBef>
              <a:buFontTx/>
              <a:buNone/>
            </a:pPr>
            <a:endParaRPr kumimoji="0" lang="en-US" altLang="ja-JP" sz="1800">
              <a:solidFill>
                <a:prstClr val="black"/>
              </a:solidFill>
            </a:endParaRPr>
          </a:p>
          <a:p>
            <a:pPr defTabSz="457200">
              <a:spcBef>
                <a:spcPct val="0"/>
              </a:spcBef>
              <a:buFontTx/>
              <a:buNone/>
            </a:pPr>
            <a:r>
              <a:rPr kumimoji="0" lang="en-US" altLang="ja-JP" sz="1800">
                <a:solidFill>
                  <a:prstClr val="black"/>
                </a:solidFill>
              </a:rPr>
              <a:t>Daily concentrations of sulphur dioxide (SO2), nitrogen dioxide (NO2), and particulate matter with an aerodynamic diameter ≤10μm (PM10) during the child's total lifetime (2006-2012) for each district where the children lived. </a:t>
            </a:r>
            <a:endParaRPr kumimoji="0" lang="ja-JP" altLang="en-US" sz="1800">
              <a:solidFill>
                <a:prstClr val="black"/>
              </a:solidFill>
            </a:endParaRPr>
          </a:p>
        </p:txBody>
      </p:sp>
      <p:sp>
        <p:nvSpPr>
          <p:cNvPr id="8" name="正方形/長方形 7"/>
          <p:cNvSpPr/>
          <p:nvPr/>
        </p:nvSpPr>
        <p:spPr>
          <a:xfrm>
            <a:off x="685800" y="3940175"/>
            <a:ext cx="8229600" cy="2032000"/>
          </a:xfrm>
          <a:prstGeom prst="rect">
            <a:avLst/>
          </a:prstGeom>
        </p:spPr>
        <p:txBody>
          <a:bodyPr>
            <a:spAutoFit/>
          </a:bodyPr>
          <a:lstStyle/>
          <a:p>
            <a:pPr defTabSz="457200">
              <a:defRPr/>
            </a:pPr>
            <a:r>
              <a:rPr lang="en-US" altLang="ja-JP" dirty="0">
                <a:solidFill>
                  <a:srgbClr val="0000FF"/>
                </a:solidFill>
                <a:cs typeface="ＭＳ Ｐゴシック" charset="0"/>
              </a:rPr>
              <a:t>RESULTS:</a:t>
            </a:r>
          </a:p>
          <a:p>
            <a:pPr defTabSz="457200">
              <a:defRPr/>
            </a:pPr>
            <a:r>
              <a:rPr lang="en-US" altLang="ja-JP" dirty="0">
                <a:solidFill>
                  <a:srgbClr val="0000FF"/>
                </a:solidFill>
                <a:cs typeface="ＭＳ Ｐゴシック" charset="0"/>
              </a:rPr>
              <a:t>Exposure to NO2 in the first year of life was significantly associated with asthma. </a:t>
            </a:r>
          </a:p>
          <a:p>
            <a:pPr defTabSz="457200">
              <a:defRPr/>
            </a:pPr>
            <a:endParaRPr lang="en-US" altLang="ja-JP" dirty="0">
              <a:solidFill>
                <a:srgbClr val="0000FF"/>
              </a:solidFill>
              <a:cs typeface="ＭＳ Ｐゴシック" charset="0"/>
            </a:endParaRPr>
          </a:p>
          <a:p>
            <a:pPr defTabSz="457200">
              <a:defRPr/>
            </a:pPr>
            <a:r>
              <a:rPr lang="en-US" altLang="ja-JP" dirty="0">
                <a:solidFill>
                  <a:srgbClr val="0000FF"/>
                </a:solidFill>
                <a:cs typeface="ＭＳ Ｐゴシック" charset="0"/>
              </a:rPr>
              <a:t>Exposure to NO2 during gestation, the 1-3  years, and over total lifetime was all associated with increased odds of allergic rhinitis. </a:t>
            </a:r>
          </a:p>
          <a:p>
            <a:pPr defTabSz="457200">
              <a:defRPr/>
            </a:pPr>
            <a:endParaRPr lang="en-US" altLang="ja-JP" dirty="0">
              <a:solidFill>
                <a:srgbClr val="0000FF"/>
              </a:solidFill>
              <a:cs typeface="ＭＳ Ｐゴシック" charset="0"/>
            </a:endParaRPr>
          </a:p>
          <a:p>
            <a:pPr defTabSz="457200">
              <a:defRPr/>
            </a:pPr>
            <a:r>
              <a:rPr lang="en-US" altLang="ja-JP" dirty="0">
                <a:solidFill>
                  <a:srgbClr val="0000FF"/>
                </a:solidFill>
                <a:cs typeface="ＭＳ Ｐゴシック" charset="0"/>
              </a:rPr>
              <a:t>No significant association with exposures to SO2 and PM10</a:t>
            </a:r>
            <a:endParaRPr lang="ja-JP" altLang="en-US" dirty="0">
              <a:solidFill>
                <a:srgbClr val="0000FF"/>
              </a:solidFill>
              <a:cs typeface="ＭＳ Ｐゴシック" charset="0"/>
            </a:endParaRPr>
          </a:p>
        </p:txBody>
      </p:sp>
      <p:sp>
        <p:nvSpPr>
          <p:cNvPr id="9" name="正方形/長方形 8"/>
          <p:cNvSpPr/>
          <p:nvPr/>
        </p:nvSpPr>
        <p:spPr>
          <a:xfrm>
            <a:off x="685800" y="152400"/>
            <a:ext cx="8001000" cy="954107"/>
          </a:xfrm>
          <a:prstGeom prst="rect">
            <a:avLst/>
          </a:prstGeom>
        </p:spPr>
        <p:txBody>
          <a:bodyPr>
            <a:spAutoFit/>
          </a:bodyPr>
          <a:lstStyle/>
          <a:p>
            <a:pPr algn="ctr" defTabSz="457200">
              <a:defRPr/>
            </a:pPr>
            <a:r>
              <a:rPr kumimoji="1" lang="en-US" altLang="ja-JP" sz="2800" b="1" dirty="0">
                <a:solidFill>
                  <a:srgbClr val="0000FF"/>
                </a:solidFill>
                <a:cs typeface="ＭＳ Ｐゴシック" charset="0"/>
              </a:rPr>
              <a:t>Gestational and early life exposures to ambient NO2 are risk factors for childhood respiratory diseases.</a:t>
            </a:r>
            <a:endParaRPr kumimoji="1" lang="ja-JP" altLang="en-US" sz="2800" b="1" dirty="0">
              <a:solidFill>
                <a:srgbClr val="0000FF"/>
              </a:solidFill>
              <a:cs typeface="ＭＳ Ｐゴシック" charset="0"/>
            </a:endParaRPr>
          </a:p>
        </p:txBody>
      </p:sp>
      <p:sp>
        <p:nvSpPr>
          <p:cNvPr id="3" name="Rounded Rectangle 2"/>
          <p:cNvSpPr/>
          <p:nvPr/>
        </p:nvSpPr>
        <p:spPr>
          <a:xfrm>
            <a:off x="457200" y="3805238"/>
            <a:ext cx="8077200" cy="2443162"/>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SG">
              <a:solidFill>
                <a:prstClr val="white"/>
              </a:solidFill>
            </a:endParaRPr>
          </a:p>
        </p:txBody>
      </p:sp>
    </p:spTree>
    <p:extLst>
      <p:ext uri="{BB962C8B-B14F-4D97-AF65-F5344CB8AC3E}">
        <p14:creationId xmlns:p14="http://schemas.microsoft.com/office/powerpoint/2010/main" val="9871921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533400" y="1295400"/>
            <a:ext cx="8305800" cy="3478213"/>
          </a:xfrm>
          <a:prstGeom prst="rect">
            <a:avLst/>
          </a:prstGeom>
        </p:spPr>
        <p:txBody>
          <a:bodyPr>
            <a:spAutoFit/>
          </a:bodyPr>
          <a:lstStyle/>
          <a:p>
            <a:pPr marL="342900" indent="-342900" defTabSz="457200">
              <a:buFont typeface="Arial" panose="020B0604020202020204" pitchFamily="34" charset="0"/>
              <a:buChar char="•"/>
              <a:defRPr/>
            </a:pPr>
            <a:r>
              <a:rPr lang="en-US" altLang="ja-JP" sz="2000" dirty="0">
                <a:solidFill>
                  <a:prstClr val="black"/>
                </a:solidFill>
                <a:cs typeface="ＭＳ Ｐゴシック" charset="0"/>
              </a:rPr>
              <a:t>Children's lifetime incidence of allergic diseases and current prevalence of allergic symptoms and exposure to indoor new furniture/redecoration and mold/dampness was surveyed by a questionnaire. </a:t>
            </a:r>
          </a:p>
          <a:p>
            <a:pPr marL="342900" indent="-342900" defTabSz="457200">
              <a:buFont typeface="Arial" panose="020B0604020202020204" pitchFamily="34" charset="0"/>
              <a:buChar char="•"/>
              <a:defRPr/>
            </a:pPr>
            <a:r>
              <a:rPr lang="en-US" altLang="ja-JP" sz="2000" dirty="0">
                <a:solidFill>
                  <a:prstClr val="black"/>
                </a:solidFill>
                <a:cs typeface="ＭＳ Ｐゴシック" charset="0"/>
              </a:rPr>
              <a:t>Exposure to outdoor air pollutants was estimated by the concentrations measured at air quality monitoring stations. </a:t>
            </a:r>
          </a:p>
          <a:p>
            <a:pPr marL="342900" indent="-342900" defTabSz="457200">
              <a:buFont typeface="Arial" panose="020B0604020202020204" pitchFamily="34" charset="0"/>
              <a:buChar char="•"/>
              <a:defRPr/>
            </a:pPr>
            <a:r>
              <a:rPr lang="en-US" altLang="ja-JP" sz="2000" dirty="0">
                <a:solidFill>
                  <a:prstClr val="black"/>
                </a:solidFill>
                <a:cs typeface="ＭＳ Ｐゴシック" charset="0"/>
              </a:rPr>
              <a:t>Multiple logistic regression model was used to evaluate the associations between outdoor air pollutants and indoor environmental factors and allergic diseases (asthma, allergic rhinitis, and eczema) and symptoms (wheezing, night cough, and rhinitis-like).</a:t>
            </a:r>
          </a:p>
          <a:p>
            <a:pPr defTabSz="457200">
              <a:defRPr/>
            </a:pPr>
            <a:endParaRPr lang="en-US" altLang="ja-JP" sz="2000" dirty="0">
              <a:solidFill>
                <a:prstClr val="black"/>
              </a:solidFill>
              <a:cs typeface="ＭＳ Ｐゴシック" charset="0"/>
            </a:endParaRPr>
          </a:p>
          <a:p>
            <a:pPr defTabSz="457200">
              <a:defRPr/>
            </a:pPr>
            <a:endParaRPr lang="ja-JP" altLang="en-US" sz="2000" dirty="0">
              <a:solidFill>
                <a:prstClr val="black"/>
              </a:solidFill>
              <a:cs typeface="ＭＳ Ｐゴシック" charset="0"/>
            </a:endParaRPr>
          </a:p>
        </p:txBody>
      </p:sp>
      <p:sp>
        <p:nvSpPr>
          <p:cNvPr id="3" name="正方形/長方形 2"/>
          <p:cNvSpPr/>
          <p:nvPr/>
        </p:nvSpPr>
        <p:spPr>
          <a:xfrm>
            <a:off x="533400" y="4238625"/>
            <a:ext cx="8153400" cy="1323975"/>
          </a:xfrm>
          <a:prstGeom prst="rect">
            <a:avLst/>
          </a:prstGeom>
        </p:spPr>
        <p:txBody>
          <a:bodyPr>
            <a:spAutoFit/>
          </a:bodyPr>
          <a:lstStyle/>
          <a:p>
            <a:pPr marL="342900" indent="-342900" defTabSz="457200">
              <a:buFont typeface="Arial" panose="020B0604020202020204" pitchFamily="34" charset="0"/>
              <a:buChar char="•"/>
              <a:defRPr/>
            </a:pPr>
            <a:r>
              <a:rPr lang="en-US" altLang="ja-JP" sz="2000" dirty="0" err="1">
                <a:solidFill>
                  <a:srgbClr val="0000FF"/>
                </a:solidFill>
                <a:cs typeface="ＭＳ Ｐゴシック" charset="0"/>
              </a:rPr>
              <a:t>Preconceptional</a:t>
            </a:r>
            <a:r>
              <a:rPr lang="en-US" altLang="ja-JP" sz="2000" dirty="0">
                <a:solidFill>
                  <a:srgbClr val="0000FF"/>
                </a:solidFill>
                <a:cs typeface="ＭＳ Ｐゴシック" charset="0"/>
              </a:rPr>
              <a:t>, prenatal, and postnatal exposure to outdoor industrial and traffic air pollutants were significantly associated with increase in the risk of childhood asthma, and also positively associated with allergic rhinitis and eczema</a:t>
            </a:r>
            <a:endParaRPr lang="ja-JP" altLang="en-US" sz="2000" dirty="0">
              <a:solidFill>
                <a:srgbClr val="0000FF"/>
              </a:solidFill>
              <a:cs typeface="ＭＳ Ｐゴシック" charset="0"/>
            </a:endParaRPr>
          </a:p>
        </p:txBody>
      </p:sp>
      <p:sp>
        <p:nvSpPr>
          <p:cNvPr id="4" name="正方形/長方形 3"/>
          <p:cNvSpPr/>
          <p:nvPr/>
        </p:nvSpPr>
        <p:spPr>
          <a:xfrm>
            <a:off x="533400" y="5616575"/>
            <a:ext cx="7543800" cy="708025"/>
          </a:xfrm>
          <a:prstGeom prst="rect">
            <a:avLst/>
          </a:prstGeom>
        </p:spPr>
        <p:txBody>
          <a:bodyPr>
            <a:spAutoFit/>
          </a:bodyPr>
          <a:lstStyle/>
          <a:p>
            <a:pPr marL="342900" indent="-342900" defTabSz="457200">
              <a:buFont typeface="Arial" panose="020B0604020202020204" pitchFamily="34" charset="0"/>
              <a:buChar char="•"/>
              <a:defRPr/>
            </a:pPr>
            <a:r>
              <a:rPr lang="en-US" altLang="ja-JP" sz="2000" dirty="0">
                <a:solidFill>
                  <a:srgbClr val="0000FF"/>
                </a:solidFill>
                <a:cs typeface="ＭＳ Ｐゴシック" charset="0"/>
              </a:rPr>
              <a:t>Allergic symptoms in children were found to be associated with exposure to indoor factors only.</a:t>
            </a:r>
            <a:endParaRPr lang="ja-JP" altLang="en-US" sz="2000" dirty="0">
              <a:solidFill>
                <a:srgbClr val="0000FF"/>
              </a:solidFill>
              <a:cs typeface="ＭＳ Ｐゴシック" charset="0"/>
            </a:endParaRPr>
          </a:p>
        </p:txBody>
      </p:sp>
      <p:sp>
        <p:nvSpPr>
          <p:cNvPr id="5" name="正方形/長方形 4"/>
          <p:cNvSpPr/>
          <p:nvPr/>
        </p:nvSpPr>
        <p:spPr>
          <a:xfrm>
            <a:off x="762000" y="26988"/>
            <a:ext cx="7620000" cy="1384995"/>
          </a:xfrm>
          <a:prstGeom prst="rect">
            <a:avLst/>
          </a:prstGeom>
        </p:spPr>
        <p:txBody>
          <a:bodyPr>
            <a:spAutoFit/>
          </a:bodyPr>
          <a:lstStyle/>
          <a:p>
            <a:pPr algn="ctr" defTabSz="457200">
              <a:defRPr/>
            </a:pPr>
            <a:r>
              <a:rPr kumimoji="1" lang="en-US" altLang="ja-JP" sz="2800" b="1" dirty="0" err="1">
                <a:solidFill>
                  <a:srgbClr val="0000FF"/>
                </a:solidFill>
                <a:cs typeface="ＭＳ Ｐゴシック" charset="0"/>
              </a:rPr>
              <a:t>Preconceptional</a:t>
            </a:r>
            <a:r>
              <a:rPr kumimoji="1" lang="en-US" altLang="ja-JP" sz="2800" b="1" dirty="0">
                <a:solidFill>
                  <a:srgbClr val="0000FF"/>
                </a:solidFill>
                <a:cs typeface="ＭＳ Ｐゴシック" charset="0"/>
              </a:rPr>
              <a:t>, prenatal and postnatal exposure </a:t>
            </a:r>
          </a:p>
          <a:p>
            <a:pPr algn="ctr" defTabSz="457200">
              <a:defRPr/>
            </a:pPr>
            <a:r>
              <a:rPr kumimoji="1" lang="en-US" altLang="ja-JP" sz="2800" b="1" dirty="0">
                <a:solidFill>
                  <a:srgbClr val="0000FF"/>
                </a:solidFill>
                <a:cs typeface="ＭＳ Ｐゴシック" charset="0"/>
              </a:rPr>
              <a:t>to outdoor and indoor environmental factors on allergic diseases/symptoms in preschool children.</a:t>
            </a:r>
            <a:endParaRPr kumimoji="1" lang="ja-JP" altLang="en-US" sz="2800" b="1" dirty="0">
              <a:solidFill>
                <a:srgbClr val="0000FF"/>
              </a:solidFill>
              <a:cs typeface="ＭＳ Ｐゴシック" charset="0"/>
            </a:endParaRPr>
          </a:p>
        </p:txBody>
      </p:sp>
      <p:sp>
        <p:nvSpPr>
          <p:cNvPr id="6" name="テキスト ボックス 5"/>
          <p:cNvSpPr txBox="1"/>
          <p:nvPr/>
        </p:nvSpPr>
        <p:spPr>
          <a:xfrm>
            <a:off x="533400" y="6400800"/>
            <a:ext cx="3245440" cy="369332"/>
          </a:xfrm>
          <a:prstGeom prst="rect">
            <a:avLst/>
          </a:prstGeom>
          <a:noFill/>
        </p:spPr>
        <p:txBody>
          <a:bodyPr wrap="none">
            <a:spAutoFit/>
          </a:bodyPr>
          <a:lstStyle/>
          <a:p>
            <a:pPr defTabSz="457200">
              <a:defRPr/>
            </a:pPr>
            <a:r>
              <a:rPr lang="en-US" altLang="ja-JP" i="1" dirty="0">
                <a:solidFill>
                  <a:prstClr val="black"/>
                </a:solidFill>
                <a:latin typeface="Palatino Linotype" pitchFamily="18" charset="0"/>
              </a:rPr>
              <a:t>Deng Q et al. Chemosphere 2016</a:t>
            </a:r>
            <a:endParaRPr lang="ja-JP" altLang="en-US" i="1" dirty="0">
              <a:solidFill>
                <a:prstClr val="black"/>
              </a:solidFill>
              <a:latin typeface="Palatino Linotype" pitchFamily="18" charset="0"/>
            </a:endParaRPr>
          </a:p>
        </p:txBody>
      </p:sp>
      <p:sp>
        <p:nvSpPr>
          <p:cNvPr id="7" name="Rounded Rectangle 6"/>
          <p:cNvSpPr/>
          <p:nvPr/>
        </p:nvSpPr>
        <p:spPr>
          <a:xfrm>
            <a:off x="457200" y="4191000"/>
            <a:ext cx="8077200" cy="2238375"/>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SG">
              <a:solidFill>
                <a:prstClr val="white"/>
              </a:solidFill>
            </a:endParaRPr>
          </a:p>
        </p:txBody>
      </p:sp>
    </p:spTree>
    <p:extLst>
      <p:ext uri="{BB962C8B-B14F-4D97-AF65-F5344CB8AC3E}">
        <p14:creationId xmlns:p14="http://schemas.microsoft.com/office/powerpoint/2010/main" val="19431882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2286000"/>
            <a:ext cx="91868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31623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152400" y="4419600"/>
            <a:ext cx="8991600"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56164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920273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04800"/>
            <a:ext cx="31623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76200" y="4267200"/>
            <a:ext cx="8991600"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51862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正方形/長方形 1"/>
          <p:cNvSpPr>
            <a:spLocks noChangeArrowheads="1"/>
          </p:cNvSpPr>
          <p:nvPr/>
        </p:nvSpPr>
        <p:spPr bwMode="auto">
          <a:xfrm>
            <a:off x="762000" y="2168237"/>
            <a:ext cx="78486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marL="571500" indent="-571500" defTabSz="457200">
              <a:spcBef>
                <a:spcPct val="0"/>
              </a:spcBef>
            </a:pPr>
            <a:r>
              <a:rPr kumimoji="0" lang="en-US" altLang="ja-JP" sz="3600" baseline="30000" dirty="0">
                <a:solidFill>
                  <a:prstClr val="black"/>
                </a:solidFill>
                <a:latin typeface="Arial" pitchFamily="34" charset="0"/>
                <a:cs typeface="Arial" pitchFamily="34" charset="0"/>
              </a:rPr>
              <a:t>The frequency of asthma treatment during the past 12 months showed a significant increase (p&lt;0.05) with exposure to in the complex source zones. </a:t>
            </a:r>
          </a:p>
          <a:p>
            <a:pPr defTabSz="457200">
              <a:spcBef>
                <a:spcPct val="0"/>
              </a:spcBef>
              <a:buFontTx/>
              <a:buNone/>
            </a:pPr>
            <a:endParaRPr kumimoji="0" lang="en-US" altLang="ja-JP" sz="3600" baseline="30000" dirty="0">
              <a:solidFill>
                <a:prstClr val="black"/>
              </a:solidFill>
              <a:latin typeface="Arial" pitchFamily="34" charset="0"/>
              <a:cs typeface="Arial" pitchFamily="34" charset="0"/>
            </a:endParaRPr>
          </a:p>
          <a:p>
            <a:pPr marL="571500" indent="-571500" defTabSz="457200">
              <a:spcBef>
                <a:spcPct val="0"/>
              </a:spcBef>
            </a:pPr>
            <a:r>
              <a:rPr kumimoji="0" lang="en-US" altLang="ja-JP" sz="3600" baseline="30000" dirty="0">
                <a:solidFill>
                  <a:prstClr val="black"/>
                </a:solidFill>
                <a:latin typeface="Arial" pitchFamily="34" charset="0"/>
                <a:cs typeface="Arial" pitchFamily="34" charset="0"/>
              </a:rPr>
              <a:t>The frequency of allergic rhinitis treatment during the past 12 months increased significantly with exposure to Black Carbon (p&lt;0.001), SO</a:t>
            </a:r>
            <a:r>
              <a:rPr kumimoji="0" lang="en-US" altLang="ja-JP" sz="3600" baseline="-25000" dirty="0">
                <a:solidFill>
                  <a:prstClr val="black"/>
                </a:solidFill>
                <a:latin typeface="Arial" pitchFamily="34" charset="0"/>
                <a:cs typeface="Arial" pitchFamily="34" charset="0"/>
              </a:rPr>
              <a:t>2</a:t>
            </a:r>
            <a:r>
              <a:rPr kumimoji="0" lang="en-US" altLang="ja-JP" sz="3600" baseline="30000" dirty="0">
                <a:solidFill>
                  <a:prstClr val="black"/>
                </a:solidFill>
                <a:latin typeface="Arial" pitchFamily="34" charset="0"/>
                <a:cs typeface="Arial" pitchFamily="34" charset="0"/>
              </a:rPr>
              <a:t>(p&lt;0.05), NO</a:t>
            </a:r>
            <a:r>
              <a:rPr kumimoji="0" lang="en-US" altLang="ja-JP" sz="3600" baseline="-25000" dirty="0">
                <a:solidFill>
                  <a:prstClr val="black"/>
                </a:solidFill>
                <a:latin typeface="Arial" pitchFamily="34" charset="0"/>
                <a:cs typeface="Arial" pitchFamily="34" charset="0"/>
              </a:rPr>
              <a:t>2</a:t>
            </a:r>
            <a:r>
              <a:rPr kumimoji="0" lang="en-US" altLang="ja-JP" sz="3600" baseline="30000" dirty="0">
                <a:solidFill>
                  <a:prstClr val="black"/>
                </a:solidFill>
                <a:latin typeface="Arial" pitchFamily="34" charset="0"/>
                <a:cs typeface="Arial" pitchFamily="34" charset="0"/>
              </a:rPr>
              <a:t>(p&lt;0.01) for all subjects.</a:t>
            </a:r>
            <a:endParaRPr kumimoji="0" lang="ja-JP" altLang="en-US" sz="36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1985842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436" y="152400"/>
            <a:ext cx="50292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6273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テキスト ボックス 4"/>
          <p:cNvSpPr txBox="1">
            <a:spLocks noChangeArrowheads="1"/>
          </p:cNvSpPr>
          <p:nvPr/>
        </p:nvSpPr>
        <p:spPr bwMode="auto">
          <a:xfrm>
            <a:off x="381000" y="2133600"/>
            <a:ext cx="8763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marL="285750" indent="-285750" defTabSz="457200">
              <a:spcBef>
                <a:spcPct val="0"/>
              </a:spcBef>
            </a:pPr>
            <a:r>
              <a:rPr kumimoji="0" lang="en-US" altLang="ja-JP" sz="1800" dirty="0">
                <a:solidFill>
                  <a:prstClr val="black"/>
                </a:solidFill>
                <a:latin typeface="Arial" pitchFamily="34" charset="0"/>
                <a:cs typeface="Arial" pitchFamily="34" charset="0"/>
              </a:rPr>
              <a:t>Risk factors for asthma, allergy and eczema were studied in a stratified random sample of adults in Stockholm. </a:t>
            </a:r>
            <a:endParaRPr kumimoji="0" lang="en-US" altLang="ja-JP" sz="1800" dirty="0" smtClean="0">
              <a:solidFill>
                <a:prstClr val="black"/>
              </a:solidFill>
              <a:latin typeface="Arial" pitchFamily="34" charset="0"/>
              <a:cs typeface="Arial" pitchFamily="34" charset="0"/>
            </a:endParaRPr>
          </a:p>
          <a:p>
            <a:pPr marL="285750" indent="-285750" defTabSz="457200">
              <a:spcBef>
                <a:spcPct val="0"/>
              </a:spcBef>
            </a:pPr>
            <a:r>
              <a:rPr kumimoji="0" lang="en-US" altLang="ja-JP" sz="1800" dirty="0" smtClean="0">
                <a:solidFill>
                  <a:prstClr val="black"/>
                </a:solidFill>
                <a:latin typeface="Arial" pitchFamily="34" charset="0"/>
                <a:cs typeface="Arial" pitchFamily="34" charset="0"/>
              </a:rPr>
              <a:t>In </a:t>
            </a:r>
            <a:r>
              <a:rPr kumimoji="0" lang="en-US" altLang="ja-JP" sz="1800" dirty="0">
                <a:solidFill>
                  <a:prstClr val="black"/>
                </a:solidFill>
                <a:latin typeface="Arial" pitchFamily="34" charset="0"/>
                <a:cs typeface="Arial" pitchFamily="34" charset="0"/>
              </a:rPr>
              <a:t>2005, 472 multifamily buildings (10,506 dwellings) were invited (one subject/dwelling) and 7,554 participated (73%). </a:t>
            </a:r>
            <a:endParaRPr kumimoji="0" lang="en-US" altLang="ja-JP" sz="1800" dirty="0" smtClean="0">
              <a:solidFill>
                <a:prstClr val="black"/>
              </a:solidFill>
              <a:latin typeface="Arial" pitchFamily="34" charset="0"/>
              <a:cs typeface="Arial" pitchFamily="34" charset="0"/>
            </a:endParaRPr>
          </a:p>
          <a:p>
            <a:pPr marL="285750" indent="-285750" defTabSz="457200">
              <a:spcBef>
                <a:spcPct val="0"/>
              </a:spcBef>
            </a:pPr>
            <a:r>
              <a:rPr kumimoji="0" lang="en-US" altLang="ja-JP" sz="1800" dirty="0" smtClean="0">
                <a:solidFill>
                  <a:prstClr val="black"/>
                </a:solidFill>
                <a:latin typeface="Arial" pitchFamily="34" charset="0"/>
                <a:cs typeface="Arial" pitchFamily="34" charset="0"/>
              </a:rPr>
              <a:t>Associations </a:t>
            </a:r>
            <a:r>
              <a:rPr kumimoji="0" lang="en-US" altLang="ja-JP" sz="1800" dirty="0">
                <a:solidFill>
                  <a:prstClr val="black"/>
                </a:solidFill>
                <a:latin typeface="Arial" pitchFamily="34" charset="0"/>
                <a:cs typeface="Arial" pitchFamily="34" charset="0"/>
              </a:rPr>
              <a:t>were analyzed by multiple logistic regression, adjusting for gender, age, smoking, country of birth, income and years in the dwelling. </a:t>
            </a:r>
          </a:p>
          <a:p>
            <a:pPr marL="285750" indent="-285750" defTabSz="457200">
              <a:spcBef>
                <a:spcPct val="0"/>
              </a:spcBef>
            </a:pPr>
            <a:r>
              <a:rPr kumimoji="0" lang="en-US" altLang="ja-JP" sz="1800" dirty="0">
                <a:solidFill>
                  <a:prstClr val="black"/>
                </a:solidFill>
                <a:latin typeface="Arial" pitchFamily="34" charset="0"/>
                <a:cs typeface="Arial" pitchFamily="34" charset="0"/>
              </a:rPr>
              <a:t>11% doctor-diagnosed asthma, 22% doctor-diagnosed allergy, 23% pollen allergy. </a:t>
            </a:r>
          </a:p>
          <a:p>
            <a:pPr defTabSz="457200">
              <a:spcBef>
                <a:spcPct val="0"/>
              </a:spcBef>
              <a:buFontTx/>
              <a:buNone/>
            </a:pPr>
            <a:endParaRPr kumimoji="0" lang="en-US" altLang="ja-JP" sz="1800" dirty="0">
              <a:solidFill>
                <a:prstClr val="black"/>
              </a:solidFill>
              <a:latin typeface="Arial" pitchFamily="34" charset="0"/>
              <a:cs typeface="Arial" pitchFamily="34" charset="0"/>
            </a:endParaRPr>
          </a:p>
          <a:p>
            <a:pPr marL="285750" indent="-285750" defTabSz="457200">
              <a:spcBef>
                <a:spcPct val="0"/>
              </a:spcBef>
            </a:pPr>
            <a:r>
              <a:rPr kumimoji="0" lang="en-US" altLang="ja-JP" sz="1800" dirty="0">
                <a:solidFill>
                  <a:srgbClr val="0000FF"/>
                </a:solidFill>
                <a:latin typeface="Arial" pitchFamily="34" charset="0"/>
                <a:cs typeface="Arial" pitchFamily="34" charset="0"/>
              </a:rPr>
              <a:t>Doctor’s diagnosed asthma more in dwellings with humid air and </a:t>
            </a:r>
            <a:r>
              <a:rPr kumimoji="0" lang="en-US" altLang="ja-JP" sz="1800" dirty="0" err="1">
                <a:solidFill>
                  <a:srgbClr val="0000FF"/>
                </a:solidFill>
                <a:latin typeface="Arial" pitchFamily="34" charset="0"/>
                <a:cs typeface="Arial" pitchFamily="34" charset="0"/>
              </a:rPr>
              <a:t>mould</a:t>
            </a:r>
            <a:r>
              <a:rPr kumimoji="0" lang="en-US" altLang="ja-JP" sz="1800" dirty="0">
                <a:solidFill>
                  <a:srgbClr val="0000FF"/>
                </a:solidFill>
                <a:latin typeface="Arial" pitchFamily="34" charset="0"/>
                <a:cs typeface="Arial" pitchFamily="34" charset="0"/>
              </a:rPr>
              <a:t> </a:t>
            </a:r>
            <a:r>
              <a:rPr kumimoji="0" lang="en-US" altLang="ja-JP" sz="1800" dirty="0" err="1">
                <a:solidFill>
                  <a:srgbClr val="0000FF"/>
                </a:solidFill>
                <a:latin typeface="Arial" pitchFamily="34" charset="0"/>
                <a:cs typeface="Arial" pitchFamily="34" charset="0"/>
              </a:rPr>
              <a:t>odour</a:t>
            </a:r>
            <a:r>
              <a:rPr kumimoji="0" lang="en-US" altLang="ja-JP" sz="1800" dirty="0">
                <a:solidFill>
                  <a:srgbClr val="0000FF"/>
                </a:solidFill>
                <a:latin typeface="Arial" pitchFamily="34" charset="0"/>
                <a:cs typeface="Arial" pitchFamily="34" charset="0"/>
              </a:rPr>
              <a:t>. </a:t>
            </a:r>
          </a:p>
          <a:p>
            <a:pPr marL="285750" indent="-285750" defTabSz="457200">
              <a:spcBef>
                <a:spcPct val="0"/>
              </a:spcBef>
            </a:pPr>
            <a:r>
              <a:rPr kumimoji="0" lang="en-US" altLang="ja-JP" sz="1800" dirty="0">
                <a:solidFill>
                  <a:srgbClr val="0000FF"/>
                </a:solidFill>
                <a:latin typeface="Arial" pitchFamily="34" charset="0"/>
                <a:cs typeface="Arial" pitchFamily="34" charset="0"/>
              </a:rPr>
              <a:t>Doctor’s diagnosed allergy was more common in buildings with supply exhaust air ventilation and was associated with redecoration and </a:t>
            </a:r>
            <a:r>
              <a:rPr kumimoji="0" lang="en-US" altLang="ja-JP" sz="1800" dirty="0" err="1">
                <a:solidFill>
                  <a:srgbClr val="0000FF"/>
                </a:solidFill>
                <a:latin typeface="Arial" pitchFamily="34" charset="0"/>
                <a:cs typeface="Arial" pitchFamily="34" charset="0"/>
              </a:rPr>
              <a:t>mould</a:t>
            </a:r>
            <a:r>
              <a:rPr kumimoji="0" lang="en-US" altLang="ja-JP" sz="1800" dirty="0">
                <a:solidFill>
                  <a:srgbClr val="0000FF"/>
                </a:solidFill>
                <a:latin typeface="Arial" pitchFamily="34" charset="0"/>
                <a:cs typeface="Arial" pitchFamily="34" charset="0"/>
              </a:rPr>
              <a:t> </a:t>
            </a:r>
            <a:r>
              <a:rPr kumimoji="0" lang="en-US" altLang="ja-JP" sz="1800" dirty="0" err="1">
                <a:solidFill>
                  <a:srgbClr val="0000FF"/>
                </a:solidFill>
                <a:latin typeface="Arial" pitchFamily="34" charset="0"/>
                <a:cs typeface="Arial" pitchFamily="34" charset="0"/>
              </a:rPr>
              <a:t>odour</a:t>
            </a:r>
            <a:r>
              <a:rPr kumimoji="0" lang="en-US" altLang="ja-JP" sz="1800" dirty="0">
                <a:solidFill>
                  <a:srgbClr val="0000FF"/>
                </a:solidFill>
                <a:latin typeface="Arial" pitchFamily="34" charset="0"/>
                <a:cs typeface="Arial" pitchFamily="34" charset="0"/>
              </a:rPr>
              <a:t> </a:t>
            </a:r>
          </a:p>
          <a:p>
            <a:pPr marL="285750" indent="-285750" defTabSz="457200">
              <a:spcBef>
                <a:spcPct val="0"/>
              </a:spcBef>
            </a:pPr>
            <a:r>
              <a:rPr kumimoji="0" lang="en-US" altLang="ja-JP" sz="1800" dirty="0">
                <a:solidFill>
                  <a:srgbClr val="0000FF"/>
                </a:solidFill>
                <a:latin typeface="Arial" pitchFamily="34" charset="0"/>
                <a:cs typeface="Arial" pitchFamily="34" charset="0"/>
              </a:rPr>
              <a:t>Pollen allergy was less common in buildings using more energy for heating and was associated with humid air and </a:t>
            </a:r>
            <a:r>
              <a:rPr kumimoji="0" lang="en-US" altLang="ja-JP" sz="1800" dirty="0" err="1">
                <a:solidFill>
                  <a:srgbClr val="0000FF"/>
                </a:solidFill>
                <a:latin typeface="Arial" pitchFamily="34" charset="0"/>
                <a:cs typeface="Arial" pitchFamily="34" charset="0"/>
              </a:rPr>
              <a:t>mould</a:t>
            </a:r>
            <a:r>
              <a:rPr kumimoji="0" lang="en-US" altLang="ja-JP" sz="1800" dirty="0">
                <a:solidFill>
                  <a:srgbClr val="0000FF"/>
                </a:solidFill>
                <a:latin typeface="Arial" pitchFamily="34" charset="0"/>
                <a:cs typeface="Arial" pitchFamily="34" charset="0"/>
              </a:rPr>
              <a:t> </a:t>
            </a:r>
            <a:r>
              <a:rPr kumimoji="0" lang="en-US" altLang="ja-JP" sz="1800" dirty="0" err="1">
                <a:solidFill>
                  <a:srgbClr val="0000FF"/>
                </a:solidFill>
                <a:latin typeface="Arial" pitchFamily="34" charset="0"/>
                <a:cs typeface="Arial" pitchFamily="34" charset="0"/>
              </a:rPr>
              <a:t>odour</a:t>
            </a:r>
            <a:r>
              <a:rPr kumimoji="0" lang="en-US" altLang="ja-JP" sz="1800" dirty="0">
                <a:solidFill>
                  <a:srgbClr val="0000FF"/>
                </a:solidFill>
                <a:latin typeface="Arial" pitchFamily="34" charset="0"/>
                <a:cs typeface="Arial" pitchFamily="34" charset="0"/>
              </a:rPr>
              <a:t>. </a:t>
            </a:r>
          </a:p>
          <a:p>
            <a:pPr marL="285750" indent="-285750" defTabSz="457200">
              <a:spcBef>
                <a:spcPct val="0"/>
              </a:spcBef>
            </a:pPr>
            <a:r>
              <a:rPr kumimoji="0" lang="en-US" altLang="ja-JP" sz="1800" dirty="0">
                <a:solidFill>
                  <a:srgbClr val="0000FF"/>
                </a:solidFill>
                <a:latin typeface="Arial" pitchFamily="34" charset="0"/>
                <a:cs typeface="Arial" pitchFamily="34" charset="0"/>
              </a:rPr>
              <a:t>In </a:t>
            </a:r>
            <a:r>
              <a:rPr kumimoji="0" lang="en-US" altLang="ja-JP" sz="1800" dirty="0" smtClean="0">
                <a:solidFill>
                  <a:srgbClr val="0000FF"/>
                </a:solidFill>
                <a:latin typeface="Arial" pitchFamily="34" charset="0"/>
                <a:cs typeface="Arial" pitchFamily="34" charset="0"/>
              </a:rPr>
              <a:t>conclusion, </a:t>
            </a:r>
            <a:r>
              <a:rPr kumimoji="0" lang="en-US" altLang="ja-JP" sz="1800" dirty="0">
                <a:solidFill>
                  <a:srgbClr val="0000FF"/>
                </a:solidFill>
                <a:latin typeface="Arial" pitchFamily="34" charset="0"/>
                <a:cs typeface="Arial" pitchFamily="34" charset="0"/>
              </a:rPr>
              <a:t>asthma, allergy or eczema were more common in buildings using less energy for heating, in larger buildings and in dwellings with redecorations, </a:t>
            </a:r>
            <a:r>
              <a:rPr kumimoji="0" lang="en-US" altLang="ja-JP" sz="1800" dirty="0" err="1">
                <a:solidFill>
                  <a:srgbClr val="0000FF"/>
                </a:solidFill>
                <a:latin typeface="Arial" pitchFamily="34" charset="0"/>
                <a:cs typeface="Arial" pitchFamily="34" charset="0"/>
              </a:rPr>
              <a:t>mould</a:t>
            </a:r>
            <a:r>
              <a:rPr kumimoji="0" lang="en-US" altLang="ja-JP" sz="1800" dirty="0">
                <a:solidFill>
                  <a:srgbClr val="0000FF"/>
                </a:solidFill>
                <a:latin typeface="Arial" pitchFamily="34" charset="0"/>
                <a:cs typeface="Arial" pitchFamily="34" charset="0"/>
              </a:rPr>
              <a:t> </a:t>
            </a:r>
            <a:r>
              <a:rPr kumimoji="0" lang="en-US" altLang="ja-JP" sz="1800" dirty="0" err="1">
                <a:solidFill>
                  <a:srgbClr val="0000FF"/>
                </a:solidFill>
                <a:latin typeface="Arial" pitchFamily="34" charset="0"/>
                <a:cs typeface="Arial" pitchFamily="34" charset="0"/>
              </a:rPr>
              <a:t>odour</a:t>
            </a:r>
            <a:r>
              <a:rPr kumimoji="0" lang="en-US" altLang="ja-JP" sz="1800" dirty="0">
                <a:solidFill>
                  <a:srgbClr val="0000FF"/>
                </a:solidFill>
                <a:latin typeface="Arial" pitchFamily="34" charset="0"/>
                <a:cs typeface="Arial" pitchFamily="34" charset="0"/>
              </a:rPr>
              <a:t>, dampness and humid air. </a:t>
            </a:r>
          </a:p>
          <a:p>
            <a:pPr defTabSz="457200">
              <a:spcBef>
                <a:spcPct val="0"/>
              </a:spcBef>
              <a:buFontTx/>
              <a:buNone/>
            </a:pPr>
            <a:r>
              <a:rPr kumimoji="0" lang="en-US" altLang="ja-JP" sz="1800" dirty="0">
                <a:solidFill>
                  <a:srgbClr val="0000FF"/>
                </a:solidFill>
                <a:latin typeface="Arial" pitchFamily="34" charset="0"/>
                <a:cs typeface="Arial" pitchFamily="34" charset="0"/>
              </a:rPr>
              <a:t> </a:t>
            </a:r>
          </a:p>
          <a:p>
            <a:pPr defTabSz="457200">
              <a:spcBef>
                <a:spcPct val="0"/>
              </a:spcBef>
              <a:buFontTx/>
              <a:buNone/>
            </a:pPr>
            <a:endParaRPr lang="ja-JP" altLang="en-US" sz="1800" dirty="0">
              <a:solidFill>
                <a:prstClr val="black"/>
              </a:solidFill>
              <a:latin typeface="Arial" pitchFamily="34" charset="0"/>
              <a:cs typeface="Arial" pitchFamily="34" charset="0"/>
            </a:endParaRPr>
          </a:p>
        </p:txBody>
      </p:sp>
      <p:sp>
        <p:nvSpPr>
          <p:cNvPr id="5" name="Rounded Rectangle 4"/>
          <p:cNvSpPr/>
          <p:nvPr/>
        </p:nvSpPr>
        <p:spPr>
          <a:xfrm>
            <a:off x="304800" y="4114800"/>
            <a:ext cx="8839200" cy="2667000"/>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SG">
              <a:solidFill>
                <a:srgbClr val="0000FF"/>
              </a:solidFill>
            </a:endParaRPr>
          </a:p>
        </p:txBody>
      </p:sp>
    </p:spTree>
    <p:extLst>
      <p:ext uri="{BB962C8B-B14F-4D97-AF65-F5344CB8AC3E}">
        <p14:creationId xmlns:p14="http://schemas.microsoft.com/office/powerpoint/2010/main" val="29004116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正方形/長方形 1"/>
          <p:cNvSpPr>
            <a:spLocks noChangeArrowheads="1"/>
          </p:cNvSpPr>
          <p:nvPr/>
        </p:nvSpPr>
        <p:spPr bwMode="auto">
          <a:xfrm>
            <a:off x="304800" y="15240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ctr" defTabSz="457200">
              <a:spcBef>
                <a:spcPct val="0"/>
              </a:spcBef>
              <a:buFontTx/>
              <a:buNone/>
            </a:pPr>
            <a:r>
              <a:rPr lang="en-US" altLang="ja-JP" sz="2800" b="1" dirty="0">
                <a:solidFill>
                  <a:srgbClr val="0000FF"/>
                </a:solidFill>
                <a:latin typeface="Calibri"/>
                <a:ea typeface="ＭＳ Ｐゴシック" charset="0"/>
                <a:cs typeface="ＭＳ Ｐゴシック" charset="0"/>
              </a:rPr>
              <a:t>Association between environmental factors and hospital visits among allergic patients: A retrospective study</a:t>
            </a:r>
            <a:endParaRPr lang="ja-JP" altLang="en-US" sz="2800" b="1" dirty="0">
              <a:solidFill>
                <a:srgbClr val="0000FF"/>
              </a:solidFill>
              <a:latin typeface="Calibri"/>
              <a:ea typeface="ＭＳ Ｐゴシック" charset="0"/>
              <a:cs typeface="ＭＳ Ｐゴシック" charset="0"/>
            </a:endParaRPr>
          </a:p>
        </p:txBody>
      </p:sp>
      <p:sp>
        <p:nvSpPr>
          <p:cNvPr id="38915" name="正方形/長方形 2"/>
          <p:cNvSpPr>
            <a:spLocks noChangeArrowheads="1"/>
          </p:cNvSpPr>
          <p:nvPr/>
        </p:nvSpPr>
        <p:spPr bwMode="auto">
          <a:xfrm>
            <a:off x="685800" y="1143000"/>
            <a:ext cx="8001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marL="342900" indent="-342900" defTabSz="457200">
              <a:spcBef>
                <a:spcPct val="0"/>
              </a:spcBef>
            </a:pPr>
            <a:r>
              <a:rPr kumimoji="0" lang="en-US" altLang="ja-JP" sz="2000" dirty="0">
                <a:solidFill>
                  <a:prstClr val="black"/>
                </a:solidFill>
                <a:latin typeface="Arial" pitchFamily="34" charset="0"/>
                <a:cs typeface="Arial" pitchFamily="34" charset="0"/>
              </a:rPr>
              <a:t>Children who received treatment for AR and meteorological data that might have influenced AR in the same time period were included in this study. </a:t>
            </a:r>
          </a:p>
          <a:p>
            <a:pPr defTabSz="457200">
              <a:spcBef>
                <a:spcPct val="0"/>
              </a:spcBef>
              <a:buFontTx/>
              <a:buNone/>
            </a:pPr>
            <a:endParaRPr kumimoji="0" lang="en-US" altLang="ja-JP" sz="2000" dirty="0">
              <a:solidFill>
                <a:prstClr val="black"/>
              </a:solidFill>
              <a:latin typeface="Arial" pitchFamily="34" charset="0"/>
              <a:cs typeface="Arial" pitchFamily="34" charset="0"/>
            </a:endParaRPr>
          </a:p>
          <a:p>
            <a:pPr marL="342900" indent="-342900" defTabSz="457200">
              <a:spcBef>
                <a:spcPct val="0"/>
              </a:spcBef>
            </a:pPr>
            <a:r>
              <a:rPr kumimoji="0" lang="en-US" altLang="ja-JP" sz="2000" dirty="0">
                <a:solidFill>
                  <a:prstClr val="black"/>
                </a:solidFill>
                <a:latin typeface="Arial" pitchFamily="34" charset="0"/>
                <a:cs typeface="Arial" pitchFamily="34" charset="0"/>
              </a:rPr>
              <a:t>Daily average maximum values of sulfur dioxide (SO₂), nitrogen dioxide (NO₂), and particulate matter (PM10) at 3 a.m. and 8 a.m. were provided by the Shanghai Environmental Bureau for statistical analysis using a generalized additive model (GAM).</a:t>
            </a:r>
            <a:endParaRPr kumimoji="0" lang="ja-JP" altLang="en-US" sz="2000" dirty="0">
              <a:solidFill>
                <a:prstClr val="black"/>
              </a:solidFill>
              <a:latin typeface="Arial" pitchFamily="34" charset="0"/>
              <a:cs typeface="Arial" pitchFamily="34" charset="0"/>
            </a:endParaRPr>
          </a:p>
        </p:txBody>
      </p:sp>
      <p:sp>
        <p:nvSpPr>
          <p:cNvPr id="38916" name="正方形/長方形 3"/>
          <p:cNvSpPr>
            <a:spLocks noChangeArrowheads="1"/>
          </p:cNvSpPr>
          <p:nvPr/>
        </p:nvSpPr>
        <p:spPr bwMode="auto">
          <a:xfrm>
            <a:off x="685800" y="3810000"/>
            <a:ext cx="8077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marL="342900" indent="-342900" defTabSz="457200">
              <a:spcBef>
                <a:spcPct val="0"/>
              </a:spcBef>
            </a:pPr>
            <a:r>
              <a:rPr kumimoji="0" lang="en-US" altLang="ja-JP" sz="2000" dirty="0">
                <a:solidFill>
                  <a:srgbClr val="0000FF"/>
                </a:solidFill>
                <a:latin typeface="Arial" pitchFamily="34" charset="0"/>
                <a:cs typeface="Arial" pitchFamily="34" charset="0"/>
              </a:rPr>
              <a:t>Outpatient visits for ARC were higher, with a bimodal shape, for daily average temperatures of about 11°C and 21°C. </a:t>
            </a:r>
          </a:p>
          <a:p>
            <a:pPr marL="342900" indent="-342900" defTabSz="457200">
              <a:spcBef>
                <a:spcPct val="0"/>
              </a:spcBef>
            </a:pPr>
            <a:r>
              <a:rPr kumimoji="0" lang="en-US" altLang="ja-JP" sz="2000" dirty="0">
                <a:solidFill>
                  <a:srgbClr val="0000FF"/>
                </a:solidFill>
                <a:latin typeface="Arial" pitchFamily="34" charset="0"/>
                <a:cs typeface="Arial" pitchFamily="34" charset="0"/>
              </a:rPr>
              <a:t>Increasing humidity was associated with a downward trend in outpatient visits for ARC. </a:t>
            </a:r>
          </a:p>
          <a:p>
            <a:pPr defTabSz="457200">
              <a:spcBef>
                <a:spcPct val="0"/>
              </a:spcBef>
              <a:buFontTx/>
              <a:buNone/>
            </a:pPr>
            <a:endParaRPr kumimoji="0" lang="en-US" altLang="ja-JP" sz="2000" dirty="0">
              <a:solidFill>
                <a:srgbClr val="0000FF"/>
              </a:solidFill>
              <a:latin typeface="Arial" pitchFamily="34" charset="0"/>
              <a:cs typeface="Arial" pitchFamily="34" charset="0"/>
            </a:endParaRPr>
          </a:p>
          <a:p>
            <a:pPr marL="342900" indent="-342900" defTabSz="457200">
              <a:spcBef>
                <a:spcPct val="0"/>
              </a:spcBef>
            </a:pPr>
            <a:r>
              <a:rPr kumimoji="0" lang="en-US" altLang="ja-JP" sz="2000" dirty="0">
                <a:solidFill>
                  <a:srgbClr val="0000FF"/>
                </a:solidFill>
                <a:latin typeface="Arial" pitchFamily="34" charset="0"/>
                <a:cs typeface="Arial" pitchFamily="34" charset="0"/>
              </a:rPr>
              <a:t>When levels of air pollutants such as O3, SO2, and PM10 increased by 10 </a:t>
            </a:r>
            <a:r>
              <a:rPr kumimoji="0" lang="en-US" altLang="ja-JP" sz="2000" dirty="0" err="1">
                <a:solidFill>
                  <a:srgbClr val="0000FF"/>
                </a:solidFill>
                <a:latin typeface="Arial" pitchFamily="34" charset="0"/>
                <a:cs typeface="Arial" pitchFamily="34" charset="0"/>
              </a:rPr>
              <a:t>μg</a:t>
            </a:r>
            <a:r>
              <a:rPr kumimoji="0" lang="en-US" altLang="ja-JP" sz="2000" dirty="0">
                <a:solidFill>
                  <a:srgbClr val="0000FF"/>
                </a:solidFill>
                <a:latin typeface="Arial" pitchFamily="34" charset="0"/>
                <a:cs typeface="Arial" pitchFamily="34" charset="0"/>
              </a:rPr>
              <a:t>/m3, AR outpatient visits increased by 1.95%, 1.19% and 0.33%, respectively.</a:t>
            </a:r>
            <a:endParaRPr kumimoji="0" lang="ja-JP" altLang="en-US" sz="2000" dirty="0">
              <a:solidFill>
                <a:srgbClr val="0000FF"/>
              </a:solidFill>
              <a:latin typeface="Arial" pitchFamily="34" charset="0"/>
              <a:cs typeface="Arial" pitchFamily="34" charset="0"/>
            </a:endParaRPr>
          </a:p>
        </p:txBody>
      </p:sp>
      <p:sp>
        <p:nvSpPr>
          <p:cNvPr id="38917" name="テキスト ボックス 4"/>
          <p:cNvSpPr txBox="1">
            <a:spLocks noChangeArrowheads="1"/>
          </p:cNvSpPr>
          <p:nvPr/>
        </p:nvSpPr>
        <p:spPr bwMode="auto">
          <a:xfrm>
            <a:off x="304800" y="6470650"/>
            <a:ext cx="6118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r>
              <a:rPr lang="en-US" altLang="ja-JP" sz="1800" i="1">
                <a:solidFill>
                  <a:prstClr val="black"/>
                </a:solidFill>
                <a:latin typeface="Arial" pitchFamily="34" charset="0"/>
                <a:cs typeface="Arial" pitchFamily="34" charset="0"/>
              </a:rPr>
              <a:t>Chen J et al Asian Pac J Allergy Immunol, 2016; Thailand</a:t>
            </a:r>
            <a:endParaRPr lang="ja-JP" altLang="en-US" sz="1800" i="1">
              <a:solidFill>
                <a:prstClr val="black"/>
              </a:solidFill>
              <a:latin typeface="Arial" pitchFamily="34" charset="0"/>
              <a:cs typeface="Arial" pitchFamily="34" charset="0"/>
            </a:endParaRPr>
          </a:p>
        </p:txBody>
      </p:sp>
      <p:sp>
        <p:nvSpPr>
          <p:cNvPr id="6" name="Rounded Rectangle 5"/>
          <p:cNvSpPr/>
          <p:nvPr/>
        </p:nvSpPr>
        <p:spPr>
          <a:xfrm>
            <a:off x="228600" y="3810000"/>
            <a:ext cx="8839200" cy="2554288"/>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SG">
              <a:solidFill>
                <a:srgbClr val="0000FF"/>
              </a:solidFill>
            </a:endParaRPr>
          </a:p>
        </p:txBody>
      </p:sp>
    </p:spTree>
    <p:extLst>
      <p:ext uri="{BB962C8B-B14F-4D97-AF65-F5344CB8AC3E}">
        <p14:creationId xmlns:p14="http://schemas.microsoft.com/office/powerpoint/2010/main" val="37857974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5092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52400"/>
            <a:ext cx="1968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図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13" y="2057400"/>
            <a:ext cx="9180513"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0" y="4191000"/>
            <a:ext cx="9144000" cy="1625600"/>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SG">
              <a:solidFill>
                <a:srgbClr val="0000FF"/>
              </a:solidFill>
            </a:endParaRPr>
          </a:p>
        </p:txBody>
      </p:sp>
    </p:spTree>
    <p:extLst>
      <p:ext uri="{BB962C8B-B14F-4D97-AF65-F5344CB8AC3E}">
        <p14:creationId xmlns:p14="http://schemas.microsoft.com/office/powerpoint/2010/main" val="36722056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1021073"/>
            <a:ext cx="9143999" cy="1865116"/>
          </a:xfrm>
          <a:prstGeom prst="rect">
            <a:avLst/>
          </a:prstGeom>
          <a:noFill/>
        </p:spPr>
        <p:txBody>
          <a:bodyPr wrap="square" lIns="91430" tIns="45715" rIns="91430" bIns="45715" rtlCol="0">
            <a:spAutoFit/>
          </a:bodyPr>
          <a:lstStyle/>
          <a:p>
            <a:pPr marL="285720" indent="-285720" defTabSz="457200">
              <a:lnSpc>
                <a:spcPct val="120000"/>
              </a:lnSpc>
              <a:buFont typeface="Arial"/>
              <a:buChar char="•"/>
            </a:pPr>
            <a:r>
              <a:rPr lang="en-US" sz="2400" b="1" dirty="0">
                <a:solidFill>
                  <a:srgbClr val="FFFF00"/>
                </a:solidFill>
              </a:rPr>
              <a:t>Role of air pollution in occurrence of rhinitis or sensitization</a:t>
            </a:r>
          </a:p>
          <a:p>
            <a:pPr marL="285720" indent="-285720" defTabSz="457200">
              <a:lnSpc>
                <a:spcPct val="120000"/>
              </a:lnSpc>
              <a:buFont typeface="Arial"/>
              <a:buChar char="•"/>
            </a:pPr>
            <a:r>
              <a:rPr lang="en-US" sz="2400" b="1" dirty="0">
                <a:solidFill>
                  <a:srgbClr val="FFFF00"/>
                </a:solidFill>
              </a:rPr>
              <a:t>Role of pollutants in allergenicity of pollens</a:t>
            </a:r>
          </a:p>
          <a:p>
            <a:pPr marL="285720" indent="-285720" defTabSz="457200">
              <a:lnSpc>
                <a:spcPct val="120000"/>
              </a:lnSpc>
              <a:buFont typeface="Arial"/>
              <a:buChar char="•"/>
            </a:pPr>
            <a:r>
              <a:rPr lang="en-US" sz="2400" b="1" dirty="0">
                <a:solidFill>
                  <a:srgbClr val="FFFF00"/>
                </a:solidFill>
              </a:rPr>
              <a:t>Mechanistic studies</a:t>
            </a:r>
          </a:p>
          <a:p>
            <a:pPr marL="285720" indent="-285720" defTabSz="457200">
              <a:lnSpc>
                <a:spcPct val="120000"/>
              </a:lnSpc>
              <a:buFont typeface="Arial"/>
              <a:buChar char="•"/>
            </a:pPr>
            <a:r>
              <a:rPr lang="en-US" sz="2400" b="1" dirty="0">
                <a:solidFill>
                  <a:srgbClr val="FFFF00"/>
                </a:solidFill>
              </a:rPr>
              <a:t>Role or air pollution in symptom severity</a:t>
            </a:r>
          </a:p>
        </p:txBody>
      </p:sp>
      <p:pic>
        <p:nvPicPr>
          <p:cNvPr id="4" name="Image 3"/>
          <p:cNvPicPr>
            <a:picLocks noChangeAspect="1"/>
          </p:cNvPicPr>
          <p:nvPr/>
        </p:nvPicPr>
        <p:blipFill>
          <a:blip r:embed="rId2"/>
          <a:stretch>
            <a:fillRect/>
          </a:stretch>
        </p:blipFill>
        <p:spPr>
          <a:xfrm>
            <a:off x="177800" y="3280595"/>
            <a:ext cx="8788400" cy="2921000"/>
          </a:xfrm>
          <a:prstGeom prst="rect">
            <a:avLst/>
          </a:prstGeom>
        </p:spPr>
      </p:pic>
      <p:sp>
        <p:nvSpPr>
          <p:cNvPr id="6" name="ZoneTexte 1"/>
          <p:cNvSpPr txBox="1"/>
          <p:nvPr/>
        </p:nvSpPr>
        <p:spPr>
          <a:xfrm>
            <a:off x="0" y="278178"/>
            <a:ext cx="9144000" cy="584765"/>
          </a:xfrm>
          <a:prstGeom prst="rect">
            <a:avLst/>
          </a:prstGeom>
          <a:noFill/>
        </p:spPr>
        <p:txBody>
          <a:bodyPr wrap="square" lIns="91430" tIns="45715" rIns="91430" bIns="45715" rtlCol="0">
            <a:spAutoFit/>
          </a:bodyPr>
          <a:lstStyle/>
          <a:p>
            <a:pPr algn="ctr" defTabSz="457200"/>
            <a:r>
              <a:rPr lang="en-US" sz="3200" b="1" dirty="0">
                <a:solidFill>
                  <a:prstClr val="white"/>
                </a:solidFill>
              </a:rPr>
              <a:t>The role of air pollution in the severity of rhinitis</a:t>
            </a:r>
          </a:p>
        </p:txBody>
      </p:sp>
      <p:sp>
        <p:nvSpPr>
          <p:cNvPr id="7" name="TextBox 6"/>
          <p:cNvSpPr txBox="1"/>
          <p:nvPr/>
        </p:nvSpPr>
        <p:spPr>
          <a:xfrm>
            <a:off x="7148945" y="6177303"/>
            <a:ext cx="1593533" cy="276999"/>
          </a:xfrm>
          <a:prstGeom prst="rect">
            <a:avLst/>
          </a:prstGeom>
          <a:solidFill>
            <a:schemeClr val="bg1"/>
          </a:solidFill>
        </p:spPr>
        <p:txBody>
          <a:bodyPr wrap="square" rtlCol="0">
            <a:spAutoFit/>
          </a:bodyPr>
          <a:lstStyle/>
          <a:p>
            <a:pPr defTabSz="457200"/>
            <a:r>
              <a:rPr lang="en-US" sz="1200" dirty="0">
                <a:solidFill>
                  <a:prstClr val="white"/>
                </a:solidFill>
              </a:rPr>
              <a:t>SALEV.FEX.16.07.0165</a:t>
            </a:r>
          </a:p>
        </p:txBody>
      </p:sp>
    </p:spTree>
    <p:extLst>
      <p:ext uri="{BB962C8B-B14F-4D97-AF65-F5344CB8AC3E}">
        <p14:creationId xmlns:p14="http://schemas.microsoft.com/office/powerpoint/2010/main" val="1520373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正方形/長方形 1"/>
          <p:cNvSpPr>
            <a:spLocks noChangeArrowheads="1"/>
          </p:cNvSpPr>
          <p:nvPr/>
        </p:nvSpPr>
        <p:spPr bwMode="auto">
          <a:xfrm>
            <a:off x="533400" y="1828800"/>
            <a:ext cx="8001000" cy="503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marL="457200" indent="-457200" defTabSz="457200">
              <a:spcBef>
                <a:spcPct val="0"/>
              </a:spcBef>
            </a:pPr>
            <a:r>
              <a:rPr kumimoji="0" lang="en-US" altLang="ja-JP" sz="2800" baseline="30000" dirty="0">
                <a:solidFill>
                  <a:prstClr val="black"/>
                </a:solidFill>
                <a:latin typeface="Arial" pitchFamily="34" charset="0"/>
                <a:cs typeface="Arial" pitchFamily="34" charset="0"/>
              </a:rPr>
              <a:t>NO and </a:t>
            </a:r>
            <a:r>
              <a:rPr kumimoji="0" lang="en-US" altLang="ja-JP" sz="2800" baseline="30000" dirty="0" smtClean="0">
                <a:solidFill>
                  <a:prstClr val="black"/>
                </a:solidFill>
                <a:latin typeface="Arial" pitchFamily="34" charset="0"/>
                <a:cs typeface="Arial" pitchFamily="34" charset="0"/>
              </a:rPr>
              <a:t>NO</a:t>
            </a:r>
            <a:r>
              <a:rPr kumimoji="0" lang="en-US" altLang="ja-JP" sz="2800" baseline="-6000" dirty="0">
                <a:solidFill>
                  <a:prstClr val="black"/>
                </a:solidFill>
                <a:latin typeface="Arial" pitchFamily="34" charset="0"/>
                <a:cs typeface="Arial" pitchFamily="34" charset="0"/>
              </a:rPr>
              <a:t>2</a:t>
            </a:r>
            <a:r>
              <a:rPr kumimoji="0" lang="en-US" altLang="ja-JP" sz="2800" baseline="-25000" dirty="0" smtClean="0">
                <a:solidFill>
                  <a:prstClr val="black"/>
                </a:solidFill>
                <a:latin typeface="Arial" pitchFamily="34" charset="0"/>
                <a:cs typeface="Arial" pitchFamily="34" charset="0"/>
              </a:rPr>
              <a:t> </a:t>
            </a:r>
            <a:r>
              <a:rPr kumimoji="0" lang="en-US" altLang="ja-JP" sz="2800" baseline="30000" dirty="0">
                <a:solidFill>
                  <a:prstClr val="black"/>
                </a:solidFill>
                <a:latin typeface="Arial" pitchFamily="34" charset="0"/>
                <a:cs typeface="Arial" pitchFamily="34" charset="0"/>
              </a:rPr>
              <a:t>are two main air pollutants that are positively </a:t>
            </a:r>
            <a:r>
              <a:rPr kumimoji="0" lang="en-US" altLang="ja-JP" sz="2800" baseline="30000" dirty="0" smtClean="0">
                <a:solidFill>
                  <a:prstClr val="black"/>
                </a:solidFill>
                <a:latin typeface="Arial" pitchFamily="34" charset="0"/>
                <a:cs typeface="Arial" pitchFamily="34" charset="0"/>
              </a:rPr>
              <a:t>associated </a:t>
            </a:r>
            <a:r>
              <a:rPr kumimoji="0" lang="en-US" altLang="ja-JP" sz="2800" baseline="30000" dirty="0">
                <a:solidFill>
                  <a:prstClr val="black"/>
                </a:solidFill>
                <a:latin typeface="Arial" pitchFamily="34" charset="0"/>
                <a:cs typeface="Arial" pitchFamily="34" charset="0"/>
              </a:rPr>
              <a:t>with respiratory diseases, followed by </a:t>
            </a:r>
            <a:r>
              <a:rPr kumimoji="0" lang="en-US" altLang="ja-JP" sz="2800" baseline="30000" dirty="0" smtClean="0">
                <a:solidFill>
                  <a:prstClr val="black"/>
                </a:solidFill>
                <a:latin typeface="Arial" pitchFamily="34" charset="0"/>
                <a:cs typeface="Arial" pitchFamily="34" charset="0"/>
              </a:rPr>
              <a:t>PM</a:t>
            </a:r>
            <a:r>
              <a:rPr kumimoji="0" lang="en-US" altLang="ja-JP" sz="2800" baseline="-6000" dirty="0" smtClean="0">
                <a:solidFill>
                  <a:prstClr val="black"/>
                </a:solidFill>
                <a:latin typeface="Arial" pitchFamily="34" charset="0"/>
                <a:cs typeface="Arial" pitchFamily="34" charset="0"/>
              </a:rPr>
              <a:t>10</a:t>
            </a:r>
            <a:r>
              <a:rPr kumimoji="0" lang="en-US" altLang="ja-JP" sz="2800" baseline="30000" dirty="0" smtClean="0">
                <a:solidFill>
                  <a:prstClr val="black"/>
                </a:solidFill>
                <a:latin typeface="Arial" pitchFamily="34" charset="0"/>
                <a:cs typeface="Arial" pitchFamily="34" charset="0"/>
              </a:rPr>
              <a:t>, PM</a:t>
            </a:r>
            <a:r>
              <a:rPr kumimoji="0" lang="en-US" altLang="ja-JP" sz="2800" baseline="-6000" dirty="0" smtClean="0">
                <a:solidFill>
                  <a:prstClr val="black"/>
                </a:solidFill>
                <a:latin typeface="Arial" pitchFamily="34" charset="0"/>
                <a:cs typeface="Arial" pitchFamily="34" charset="0"/>
              </a:rPr>
              <a:t>2.5</a:t>
            </a:r>
            <a:r>
              <a:rPr kumimoji="0" lang="en-US" altLang="ja-JP" sz="2800" baseline="30000" dirty="0" smtClean="0">
                <a:solidFill>
                  <a:prstClr val="black"/>
                </a:solidFill>
                <a:latin typeface="Arial" pitchFamily="34" charset="0"/>
                <a:cs typeface="Arial" pitchFamily="34" charset="0"/>
              </a:rPr>
              <a:t>, O</a:t>
            </a:r>
            <a:r>
              <a:rPr kumimoji="0" lang="en-US" altLang="ja-JP" sz="2800" baseline="-6000" dirty="0" smtClean="0">
                <a:solidFill>
                  <a:prstClr val="black"/>
                </a:solidFill>
                <a:latin typeface="Arial" pitchFamily="34" charset="0"/>
                <a:cs typeface="Arial" pitchFamily="34" charset="0"/>
              </a:rPr>
              <a:t>3</a:t>
            </a:r>
            <a:r>
              <a:rPr kumimoji="0" lang="en-US" altLang="ja-JP" sz="2800" baseline="30000" dirty="0" smtClean="0">
                <a:solidFill>
                  <a:prstClr val="black"/>
                </a:solidFill>
                <a:latin typeface="Arial" pitchFamily="34" charset="0"/>
                <a:cs typeface="Arial" pitchFamily="34" charset="0"/>
              </a:rPr>
              <a:t>, </a:t>
            </a:r>
            <a:r>
              <a:rPr kumimoji="0" lang="en-US" altLang="ja-JP" sz="2800" baseline="30000" dirty="0">
                <a:solidFill>
                  <a:prstClr val="black"/>
                </a:solidFill>
                <a:latin typeface="Arial" pitchFamily="34" charset="0"/>
                <a:cs typeface="Arial" pitchFamily="34" charset="0"/>
              </a:rPr>
              <a:t>CO, and </a:t>
            </a:r>
            <a:r>
              <a:rPr kumimoji="0" lang="en-US" altLang="ja-JP" sz="2800" baseline="30000" dirty="0" smtClean="0">
                <a:solidFill>
                  <a:prstClr val="black"/>
                </a:solidFill>
                <a:latin typeface="Arial" pitchFamily="34" charset="0"/>
                <a:cs typeface="Arial" pitchFamily="34" charset="0"/>
              </a:rPr>
              <a:t>SO</a:t>
            </a:r>
            <a:r>
              <a:rPr kumimoji="0" lang="en-US" altLang="ja-JP" sz="2800" baseline="-6000" dirty="0">
                <a:solidFill>
                  <a:prstClr val="black"/>
                </a:solidFill>
                <a:latin typeface="Arial" pitchFamily="34" charset="0"/>
                <a:cs typeface="Arial" pitchFamily="34" charset="0"/>
              </a:rPr>
              <a:t>2</a:t>
            </a:r>
            <a:r>
              <a:rPr kumimoji="0" lang="en-US" altLang="ja-JP" sz="2800" baseline="30000" dirty="0" smtClean="0">
                <a:solidFill>
                  <a:prstClr val="black"/>
                </a:solidFill>
                <a:latin typeface="Arial" pitchFamily="34" charset="0"/>
                <a:cs typeface="Arial" pitchFamily="34" charset="0"/>
              </a:rPr>
              <a:t>. </a:t>
            </a:r>
            <a:endParaRPr kumimoji="0" lang="en-US" altLang="ja-JP" sz="2800" baseline="30000" dirty="0">
              <a:solidFill>
                <a:prstClr val="black"/>
              </a:solidFill>
              <a:latin typeface="Arial" pitchFamily="34" charset="0"/>
              <a:cs typeface="Arial" pitchFamily="34" charset="0"/>
            </a:endParaRPr>
          </a:p>
          <a:p>
            <a:pPr defTabSz="457200">
              <a:spcBef>
                <a:spcPct val="0"/>
              </a:spcBef>
              <a:buFontTx/>
              <a:buNone/>
            </a:pPr>
            <a:endParaRPr kumimoji="0" lang="en-US" altLang="ja-JP" sz="2800" baseline="30000" dirty="0">
              <a:solidFill>
                <a:prstClr val="black"/>
              </a:solidFill>
              <a:latin typeface="Arial" pitchFamily="34" charset="0"/>
              <a:cs typeface="Arial" pitchFamily="34" charset="0"/>
            </a:endParaRPr>
          </a:p>
          <a:p>
            <a:pPr marL="457200" indent="-457200" defTabSz="457200">
              <a:spcBef>
                <a:spcPct val="0"/>
              </a:spcBef>
            </a:pPr>
            <a:r>
              <a:rPr kumimoji="0" lang="en-US" altLang="ja-JP" sz="2800" baseline="30000" dirty="0">
                <a:solidFill>
                  <a:prstClr val="black"/>
                </a:solidFill>
                <a:latin typeface="Arial" pitchFamily="34" charset="0"/>
                <a:cs typeface="Arial" pitchFamily="34" charset="0"/>
              </a:rPr>
              <a:t>Young outpatients (age 0–15 years) are most sensitive to changing air pollution and meteorology factors, followed by the eldest (age §66 years) and age 16–65 years of outpatients. </a:t>
            </a:r>
          </a:p>
          <a:p>
            <a:pPr defTabSz="457200">
              <a:spcBef>
                <a:spcPct val="0"/>
              </a:spcBef>
              <a:buFontTx/>
              <a:buNone/>
            </a:pPr>
            <a:endParaRPr kumimoji="0" lang="en-US" altLang="ja-JP" sz="2800" baseline="30000" dirty="0">
              <a:solidFill>
                <a:prstClr val="black"/>
              </a:solidFill>
              <a:latin typeface="Arial" pitchFamily="34" charset="0"/>
              <a:cs typeface="Arial" pitchFamily="34" charset="0"/>
            </a:endParaRPr>
          </a:p>
          <a:p>
            <a:pPr marL="457200" indent="-457200" defTabSz="457200">
              <a:spcBef>
                <a:spcPct val="0"/>
              </a:spcBef>
            </a:pPr>
            <a:r>
              <a:rPr kumimoji="0" lang="en-US" altLang="ja-JP" sz="2800" baseline="30000" dirty="0">
                <a:solidFill>
                  <a:srgbClr val="0000FF"/>
                </a:solidFill>
                <a:latin typeface="Arial" pitchFamily="34" charset="0"/>
                <a:cs typeface="Arial" pitchFamily="34" charset="0"/>
              </a:rPr>
              <a:t>Outpatients most sensitive to air pollution and meteorology factors are patients with allergic rhinitis, asthma, and pneumonia diseases</a:t>
            </a:r>
            <a:r>
              <a:rPr kumimoji="0" lang="en-US" altLang="ja-JP" sz="2800" baseline="30000" dirty="0" smtClean="0">
                <a:solidFill>
                  <a:srgbClr val="0000FF"/>
                </a:solidFill>
                <a:latin typeface="Arial" pitchFamily="34" charset="0"/>
                <a:cs typeface="Arial" pitchFamily="34" charset="0"/>
              </a:rPr>
              <a:t>.</a:t>
            </a:r>
          </a:p>
          <a:p>
            <a:pPr defTabSz="457200">
              <a:spcBef>
                <a:spcPct val="0"/>
              </a:spcBef>
              <a:buFont typeface="Arial" pitchFamily="34" charset="0"/>
              <a:buNone/>
            </a:pPr>
            <a:endParaRPr kumimoji="0" lang="en-US" altLang="ja-JP" sz="2800" baseline="30000" dirty="0" smtClean="0">
              <a:solidFill>
                <a:srgbClr val="0000FF"/>
              </a:solidFill>
              <a:latin typeface="Arial" pitchFamily="34" charset="0"/>
              <a:cs typeface="Arial" pitchFamily="34" charset="0"/>
            </a:endParaRPr>
          </a:p>
          <a:p>
            <a:pPr indent="-457200" defTabSz="457200">
              <a:spcBef>
                <a:spcPct val="0"/>
              </a:spcBef>
            </a:pPr>
            <a:r>
              <a:rPr kumimoji="0" lang="en-US" altLang="ja-JP" sz="2800" baseline="30000" dirty="0" smtClean="0">
                <a:solidFill>
                  <a:srgbClr val="0000FF"/>
                </a:solidFill>
                <a:latin typeface="Arial" pitchFamily="34" charset="0"/>
                <a:cs typeface="Arial" pitchFamily="34" charset="0"/>
              </a:rPr>
              <a:t>In </a:t>
            </a:r>
            <a:r>
              <a:rPr kumimoji="0" lang="en-US" altLang="ja-JP" sz="2800" baseline="30000" dirty="0">
                <a:solidFill>
                  <a:srgbClr val="0000FF"/>
                </a:solidFill>
                <a:latin typeface="Arial" pitchFamily="34" charset="0"/>
                <a:cs typeface="Arial" pitchFamily="34" charset="0"/>
              </a:rPr>
              <a:t>the context of sex difference to air pollution and     	meteorological factors, male outpatients are more sensitive 	than </a:t>
            </a:r>
            <a:r>
              <a:rPr kumimoji="0" lang="en-US" altLang="ja-JP" sz="2800" baseline="30000" dirty="0" smtClean="0">
                <a:solidFill>
                  <a:srgbClr val="0000FF"/>
                </a:solidFill>
                <a:latin typeface="Arial" pitchFamily="34" charset="0"/>
                <a:cs typeface="Arial" pitchFamily="34" charset="0"/>
              </a:rPr>
              <a:t>  	female </a:t>
            </a:r>
            <a:r>
              <a:rPr kumimoji="0" lang="en-US" altLang="ja-JP" sz="2800" baseline="30000" dirty="0">
                <a:solidFill>
                  <a:srgbClr val="0000FF"/>
                </a:solidFill>
                <a:latin typeface="Arial" pitchFamily="34" charset="0"/>
                <a:cs typeface="Arial" pitchFamily="34" charset="0"/>
              </a:rPr>
              <a:t>outpatients in the 16–65 age groups, </a:t>
            </a:r>
            <a:r>
              <a:rPr kumimoji="0" lang="en-US" altLang="ja-JP" sz="2800" baseline="30000" dirty="0" smtClean="0">
                <a:solidFill>
                  <a:srgbClr val="0000FF"/>
                </a:solidFill>
                <a:latin typeface="Arial" pitchFamily="34" charset="0"/>
                <a:cs typeface="Arial" pitchFamily="34" charset="0"/>
              </a:rPr>
              <a:t>while</a:t>
            </a:r>
            <a:r>
              <a:rPr kumimoji="0" lang="en-US" altLang="ja-JP" sz="2800" dirty="0" smtClean="0">
                <a:solidFill>
                  <a:srgbClr val="0000FF"/>
                </a:solidFill>
                <a:latin typeface="Arial" pitchFamily="34" charset="0"/>
                <a:cs typeface="Arial" pitchFamily="34" charset="0"/>
              </a:rPr>
              <a:t> </a:t>
            </a:r>
            <a:r>
              <a:rPr kumimoji="0" lang="en-US" altLang="ja-JP" sz="2800" baseline="30000" dirty="0" smtClean="0">
                <a:solidFill>
                  <a:srgbClr val="0000FF"/>
                </a:solidFill>
                <a:latin typeface="Arial" pitchFamily="34" charset="0"/>
                <a:cs typeface="Arial" pitchFamily="34" charset="0"/>
              </a:rPr>
              <a:t>female 	outpatients </a:t>
            </a:r>
            <a:r>
              <a:rPr kumimoji="0" lang="en-US" altLang="ja-JP" sz="2800" baseline="30000" dirty="0">
                <a:solidFill>
                  <a:srgbClr val="0000FF"/>
                </a:solidFill>
                <a:latin typeface="Arial" pitchFamily="34" charset="0"/>
                <a:cs typeface="Arial" pitchFamily="34" charset="0"/>
              </a:rPr>
              <a:t>are more sensitive than male </a:t>
            </a:r>
            <a:r>
              <a:rPr kumimoji="0" lang="en-US" altLang="ja-JP" sz="2800" baseline="30000" dirty="0" smtClean="0">
                <a:solidFill>
                  <a:srgbClr val="0000FF"/>
                </a:solidFill>
                <a:latin typeface="Arial" pitchFamily="34" charset="0"/>
                <a:cs typeface="Arial" pitchFamily="34" charset="0"/>
              </a:rPr>
              <a:t>outpatient sin </a:t>
            </a:r>
            <a:r>
              <a:rPr kumimoji="0" lang="en-US" altLang="ja-JP" sz="2800" baseline="30000" dirty="0">
                <a:solidFill>
                  <a:srgbClr val="0000FF"/>
                </a:solidFill>
                <a:latin typeface="Arial" pitchFamily="34" charset="0"/>
                <a:cs typeface="Arial" pitchFamily="34" charset="0"/>
              </a:rPr>
              <a:t>the young </a:t>
            </a:r>
            <a:r>
              <a:rPr kumimoji="0" lang="en-US" altLang="ja-JP" sz="2800" baseline="30000" dirty="0" smtClean="0">
                <a:solidFill>
                  <a:srgbClr val="0000FF"/>
                </a:solidFill>
                <a:latin typeface="Arial" pitchFamily="34" charset="0"/>
                <a:cs typeface="Arial" pitchFamily="34" charset="0"/>
              </a:rPr>
              <a:t>	0–15 </a:t>
            </a:r>
            <a:r>
              <a:rPr kumimoji="0" lang="en-US" altLang="ja-JP" sz="2800" baseline="30000" dirty="0">
                <a:solidFill>
                  <a:srgbClr val="0000FF"/>
                </a:solidFill>
                <a:latin typeface="Arial" pitchFamily="34" charset="0"/>
                <a:cs typeface="Arial" pitchFamily="34" charset="0"/>
              </a:rPr>
              <a:t>age groups and in the oldest age groups</a:t>
            </a:r>
            <a:r>
              <a:rPr kumimoji="0" lang="en-US" altLang="ja-JP" baseline="30000" dirty="0">
                <a:solidFill>
                  <a:prstClr val="black"/>
                </a:solidFill>
                <a:latin typeface="Arial" pitchFamily="34" charset="0"/>
                <a:cs typeface="Arial" pitchFamily="34" charset="0"/>
              </a:rPr>
              <a:t>.</a:t>
            </a:r>
            <a:endParaRPr kumimoji="0" lang="ja-JP" altLang="en-US" dirty="0">
              <a:solidFill>
                <a:prstClr val="black"/>
              </a:solidFill>
              <a:latin typeface="Arial" pitchFamily="34" charset="0"/>
              <a:cs typeface="Arial" pitchFamily="34" charset="0"/>
            </a:endParaRPr>
          </a:p>
        </p:txBody>
      </p:sp>
      <p:pic>
        <p:nvPicPr>
          <p:cNvPr id="40963"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7116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914400"/>
            <a:ext cx="23256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28600" y="3962399"/>
            <a:ext cx="8839200" cy="2729345"/>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SG">
              <a:solidFill>
                <a:srgbClr val="0000FF"/>
              </a:solidFill>
            </a:endParaRPr>
          </a:p>
        </p:txBody>
      </p:sp>
    </p:spTree>
    <p:extLst>
      <p:ext uri="{BB962C8B-B14F-4D97-AF65-F5344CB8AC3E}">
        <p14:creationId xmlns:p14="http://schemas.microsoft.com/office/powerpoint/2010/main" val="16388769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正方形/長方形 1"/>
          <p:cNvSpPr>
            <a:spLocks noChangeArrowheads="1"/>
          </p:cNvSpPr>
          <p:nvPr/>
        </p:nvSpPr>
        <p:spPr bwMode="auto">
          <a:xfrm>
            <a:off x="381000" y="1195388"/>
            <a:ext cx="8382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marL="342900" indent="-342900" defTabSz="457200">
              <a:spcBef>
                <a:spcPct val="0"/>
              </a:spcBef>
            </a:pPr>
            <a:r>
              <a:rPr kumimoji="0" lang="en-US" altLang="ja-JP" sz="2000" dirty="0">
                <a:solidFill>
                  <a:prstClr val="black"/>
                </a:solidFill>
                <a:latin typeface="Arial" pitchFamily="34" charset="0"/>
                <a:cs typeface="Arial" pitchFamily="34" charset="0"/>
              </a:rPr>
              <a:t>Information on the home environment (perceptions of odors and indicators of pollution sources) and children's health (wheeze, rhinitis and eczema) was collected for the first </a:t>
            </a:r>
            <a:r>
              <a:rPr kumimoji="0" lang="en-US" altLang="ja-JP" sz="2000" dirty="0" smtClean="0">
                <a:solidFill>
                  <a:prstClr val="black"/>
                </a:solidFill>
                <a:latin typeface="Arial" pitchFamily="34" charset="0"/>
                <a:cs typeface="Arial" pitchFamily="34" charset="0"/>
              </a:rPr>
              <a:t>2 years </a:t>
            </a:r>
            <a:r>
              <a:rPr kumimoji="0" lang="en-US" altLang="ja-JP" sz="2000" dirty="0">
                <a:solidFill>
                  <a:prstClr val="black"/>
                </a:solidFill>
                <a:latin typeface="Arial" pitchFamily="34" charset="0"/>
                <a:cs typeface="Arial" pitchFamily="34" charset="0"/>
              </a:rPr>
              <a:t>of life and the last year (before answering the questionnaire) from one of the parents or another guardian of the child. </a:t>
            </a:r>
          </a:p>
          <a:p>
            <a:pPr defTabSz="457200">
              <a:spcBef>
                <a:spcPct val="0"/>
              </a:spcBef>
              <a:buFontTx/>
              <a:buNone/>
            </a:pPr>
            <a:endParaRPr kumimoji="0" lang="en-US" altLang="ja-JP" sz="2000" dirty="0">
              <a:solidFill>
                <a:prstClr val="black"/>
              </a:solidFill>
              <a:latin typeface="Arial" pitchFamily="34" charset="0"/>
              <a:cs typeface="Arial" pitchFamily="34" charset="0"/>
            </a:endParaRPr>
          </a:p>
          <a:p>
            <a:pPr marL="342900" indent="-342900" defTabSz="457200">
              <a:spcBef>
                <a:spcPct val="0"/>
              </a:spcBef>
            </a:pPr>
            <a:r>
              <a:rPr kumimoji="0" lang="en-US" altLang="ja-JP" sz="2000" dirty="0">
                <a:solidFill>
                  <a:prstClr val="black"/>
                </a:solidFill>
                <a:latin typeface="Arial" pitchFamily="34" charset="0"/>
                <a:cs typeface="Arial" pitchFamily="34" charset="0"/>
              </a:rPr>
              <a:t>Associations between the home environment the first </a:t>
            </a:r>
            <a:r>
              <a:rPr kumimoji="0" lang="en-US" altLang="ja-JP" sz="2000" dirty="0" smtClean="0">
                <a:solidFill>
                  <a:prstClr val="black"/>
                </a:solidFill>
                <a:latin typeface="Arial" pitchFamily="34" charset="0"/>
                <a:cs typeface="Arial" pitchFamily="34" charset="0"/>
              </a:rPr>
              <a:t>2 years </a:t>
            </a:r>
            <a:r>
              <a:rPr kumimoji="0" lang="en-US" altLang="ja-JP" sz="2000" dirty="0">
                <a:solidFill>
                  <a:prstClr val="black"/>
                </a:solidFill>
                <a:latin typeface="Arial" pitchFamily="34" charset="0"/>
                <a:cs typeface="Arial" pitchFamily="34" charset="0"/>
              </a:rPr>
              <a:t>of life and new onset and remission of childhood symptoms were analyzed by multiple logistic regression. </a:t>
            </a:r>
          </a:p>
          <a:p>
            <a:pPr defTabSz="457200">
              <a:spcBef>
                <a:spcPct val="0"/>
              </a:spcBef>
              <a:buFontTx/>
              <a:buNone/>
            </a:pPr>
            <a:endParaRPr kumimoji="0" lang="en-US" altLang="ja-JP" sz="2000" dirty="0">
              <a:solidFill>
                <a:prstClr val="black"/>
              </a:solidFill>
              <a:latin typeface="Arial" pitchFamily="34" charset="0"/>
              <a:cs typeface="Arial" pitchFamily="34" charset="0"/>
            </a:endParaRPr>
          </a:p>
          <a:p>
            <a:pPr marL="342900" indent="-342900" defTabSz="457200">
              <a:spcBef>
                <a:spcPct val="0"/>
              </a:spcBef>
            </a:pPr>
            <a:r>
              <a:rPr kumimoji="0" lang="en-US" altLang="ja-JP" sz="2000" dirty="0">
                <a:solidFill>
                  <a:srgbClr val="0000FF"/>
                </a:solidFill>
                <a:latin typeface="Arial" pitchFamily="34" charset="0"/>
                <a:cs typeface="Arial" pitchFamily="34" charset="0"/>
              </a:rPr>
              <a:t>Home environment factors reported for the first </a:t>
            </a:r>
            <a:r>
              <a:rPr kumimoji="0" lang="en-US" altLang="ja-JP" sz="2000" dirty="0" smtClean="0">
                <a:solidFill>
                  <a:srgbClr val="0000FF"/>
                </a:solidFill>
                <a:latin typeface="Arial" pitchFamily="34" charset="0"/>
                <a:cs typeface="Arial" pitchFamily="34" charset="0"/>
              </a:rPr>
              <a:t>2 years </a:t>
            </a:r>
            <a:r>
              <a:rPr kumimoji="0" lang="en-US" altLang="ja-JP" sz="2000" dirty="0">
                <a:solidFill>
                  <a:srgbClr val="0000FF"/>
                </a:solidFill>
                <a:latin typeface="Arial" pitchFamily="34" charset="0"/>
                <a:cs typeface="Arial" pitchFamily="34" charset="0"/>
              </a:rPr>
              <a:t>were consistently positively associated with new onset of symptoms and negatively associated with remission of symptoms. </a:t>
            </a:r>
          </a:p>
          <a:p>
            <a:pPr defTabSz="457200">
              <a:spcBef>
                <a:spcPct val="0"/>
              </a:spcBef>
              <a:buFontTx/>
              <a:buNone/>
            </a:pPr>
            <a:endParaRPr kumimoji="0" lang="en-US" altLang="ja-JP" sz="2000" dirty="0">
              <a:solidFill>
                <a:srgbClr val="0000FF"/>
              </a:solidFill>
              <a:latin typeface="Arial" pitchFamily="34" charset="0"/>
              <a:cs typeface="Arial" pitchFamily="34" charset="0"/>
            </a:endParaRPr>
          </a:p>
          <a:p>
            <a:pPr marL="342900" indent="-342900" defTabSz="457200">
              <a:spcBef>
                <a:spcPct val="0"/>
              </a:spcBef>
            </a:pPr>
            <a:r>
              <a:rPr kumimoji="0" lang="en-US" altLang="ja-JP" sz="2000" dirty="0">
                <a:solidFill>
                  <a:srgbClr val="0000FF"/>
                </a:solidFill>
                <a:latin typeface="Arial" pitchFamily="34" charset="0"/>
                <a:cs typeface="Arial" pitchFamily="34" charset="0"/>
              </a:rPr>
              <a:t>Visible, moldy odor, air dryness, stuffy odor and parental smoking were associated with new onset of symptoms and negatively associated with the remission of symptoms. </a:t>
            </a:r>
          </a:p>
          <a:p>
            <a:pPr defTabSz="457200">
              <a:spcBef>
                <a:spcPct val="0"/>
              </a:spcBef>
              <a:buFontTx/>
              <a:buNone/>
            </a:pPr>
            <a:endParaRPr kumimoji="0" lang="en-US" altLang="ja-JP" sz="2000" dirty="0">
              <a:solidFill>
                <a:prstClr val="black"/>
              </a:solidFill>
              <a:latin typeface="Arial" pitchFamily="34" charset="0"/>
              <a:cs typeface="Arial" pitchFamily="34" charset="0"/>
            </a:endParaRPr>
          </a:p>
        </p:txBody>
      </p:sp>
      <p:sp>
        <p:nvSpPr>
          <p:cNvPr id="41987" name="正方形/長方形 2"/>
          <p:cNvSpPr>
            <a:spLocks noChangeArrowheads="1"/>
          </p:cNvSpPr>
          <p:nvPr/>
        </p:nvSpPr>
        <p:spPr bwMode="auto">
          <a:xfrm>
            <a:off x="358775" y="152400"/>
            <a:ext cx="8763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ctr" defTabSz="457200">
              <a:spcBef>
                <a:spcPct val="0"/>
              </a:spcBef>
              <a:buFont typeface="Arial" pitchFamily="34" charset="0"/>
              <a:buNone/>
            </a:pPr>
            <a:r>
              <a:rPr lang="en-US" altLang="ja-JP" sz="2800" b="1" dirty="0">
                <a:solidFill>
                  <a:srgbClr val="0000FF"/>
                </a:solidFill>
                <a:latin typeface="Calibri"/>
                <a:ea typeface="ＭＳ Ｐゴシック" charset="0"/>
                <a:cs typeface="ＭＳ Ｐゴシック" charset="0"/>
              </a:rPr>
              <a:t>The first 2-year home environment and onset, remission of asthmatic and allergic symptoms</a:t>
            </a:r>
            <a:endParaRPr lang="ja-JP" altLang="en-US" sz="2800" b="1" dirty="0">
              <a:solidFill>
                <a:srgbClr val="0000FF"/>
              </a:solidFill>
              <a:latin typeface="Calibri"/>
              <a:ea typeface="ＭＳ Ｐゴシック" charset="0"/>
              <a:cs typeface="ＭＳ Ｐゴシック" charset="0"/>
            </a:endParaRPr>
          </a:p>
        </p:txBody>
      </p:sp>
      <p:sp>
        <p:nvSpPr>
          <p:cNvPr id="41988" name="正方形/長方形 3"/>
          <p:cNvSpPr>
            <a:spLocks noChangeArrowheads="1"/>
          </p:cNvSpPr>
          <p:nvPr/>
        </p:nvSpPr>
        <p:spPr bwMode="auto">
          <a:xfrm>
            <a:off x="369888" y="6488113"/>
            <a:ext cx="3490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defRPr/>
            </a:pPr>
            <a:r>
              <a:rPr lang="en-US" altLang="ja-JP" sz="1800" i="1" dirty="0">
                <a:solidFill>
                  <a:prstClr val="black"/>
                </a:solidFill>
                <a:latin typeface="Palatino Linotype" pitchFamily="18" charset="0"/>
              </a:rPr>
              <a:t>Lin Z et al </a:t>
            </a:r>
            <a:r>
              <a:rPr lang="en-US" altLang="ja-JP" sz="1800" i="1" dirty="0" err="1">
                <a:solidFill>
                  <a:prstClr val="black"/>
                </a:solidFill>
                <a:latin typeface="Palatino Linotype" pitchFamily="18" charset="0"/>
              </a:rPr>
              <a:t>Sci</a:t>
            </a:r>
            <a:r>
              <a:rPr lang="en-US" altLang="ja-JP" sz="1800" i="1" dirty="0">
                <a:solidFill>
                  <a:prstClr val="black"/>
                </a:solidFill>
                <a:latin typeface="Palatino Linotype" pitchFamily="18" charset="0"/>
              </a:rPr>
              <a:t> Total Environ. 2016 </a:t>
            </a:r>
            <a:endParaRPr lang="ja-JP" altLang="en-US" sz="1800" i="1" dirty="0">
              <a:solidFill>
                <a:prstClr val="black"/>
              </a:solidFill>
              <a:latin typeface="Palatino Linotype" pitchFamily="18" charset="0"/>
            </a:endParaRPr>
          </a:p>
        </p:txBody>
      </p:sp>
      <p:sp>
        <p:nvSpPr>
          <p:cNvPr id="5" name="Rounded Rectangle 4"/>
          <p:cNvSpPr/>
          <p:nvPr/>
        </p:nvSpPr>
        <p:spPr>
          <a:xfrm>
            <a:off x="304800" y="4114800"/>
            <a:ext cx="8458200" cy="2373313"/>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SG">
              <a:solidFill>
                <a:srgbClr val="0000FF"/>
              </a:solidFill>
            </a:endParaRPr>
          </a:p>
        </p:txBody>
      </p:sp>
    </p:spTree>
    <p:extLst>
      <p:ext uri="{BB962C8B-B14F-4D97-AF65-F5344CB8AC3E}">
        <p14:creationId xmlns:p14="http://schemas.microsoft.com/office/powerpoint/2010/main" val="18537421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正方形/長方形 1"/>
          <p:cNvSpPr>
            <a:spLocks noChangeArrowheads="1"/>
          </p:cNvSpPr>
          <p:nvPr/>
        </p:nvSpPr>
        <p:spPr bwMode="auto">
          <a:xfrm>
            <a:off x="533400" y="2154238"/>
            <a:ext cx="78486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marL="285750" indent="-285750" defTabSz="457200">
              <a:spcBef>
                <a:spcPct val="0"/>
              </a:spcBef>
            </a:pPr>
            <a:r>
              <a:rPr kumimoji="0" lang="en-US" altLang="ja-JP" sz="1800" dirty="0">
                <a:solidFill>
                  <a:prstClr val="black"/>
                </a:solidFill>
                <a:latin typeface="Arial" pitchFamily="34" charset="0"/>
                <a:cs typeface="Arial" pitchFamily="34" charset="0"/>
              </a:rPr>
              <a:t>Children were differently exposed to poor air quality in classrooms, with almost 30% being highly exposed according to available standards. After adjusting for confounders, past year </a:t>
            </a:r>
            <a:r>
              <a:rPr kumimoji="0" lang="en-US" altLang="ja-JP" sz="1800" dirty="0" err="1">
                <a:solidFill>
                  <a:prstClr val="black"/>
                </a:solidFill>
                <a:latin typeface="Arial" pitchFamily="34" charset="0"/>
                <a:cs typeface="Arial" pitchFamily="34" charset="0"/>
              </a:rPr>
              <a:t>rhinoconjunctivitis</a:t>
            </a:r>
            <a:r>
              <a:rPr kumimoji="0" lang="en-US" altLang="ja-JP" sz="1800" dirty="0">
                <a:solidFill>
                  <a:prstClr val="black"/>
                </a:solidFill>
                <a:latin typeface="Arial" pitchFamily="34" charset="0"/>
                <a:cs typeface="Arial" pitchFamily="34" charset="0"/>
              </a:rPr>
              <a:t> was significantly associated with high levels of formaldehyde in classrooms.</a:t>
            </a:r>
          </a:p>
          <a:p>
            <a:pPr marL="285750" indent="-285750" defTabSz="457200">
              <a:spcBef>
                <a:spcPct val="0"/>
              </a:spcBef>
            </a:pPr>
            <a:r>
              <a:rPr kumimoji="0" lang="en-US" altLang="ja-JP" sz="1800" dirty="0">
                <a:solidFill>
                  <a:prstClr val="black"/>
                </a:solidFill>
                <a:latin typeface="Arial" pitchFamily="34" charset="0"/>
                <a:cs typeface="Arial" pitchFamily="34" charset="0"/>
              </a:rPr>
              <a:t>An increased prevalence of past year asthma was found in the classrooms with high levels of PM2.5, </a:t>
            </a:r>
            <a:r>
              <a:rPr kumimoji="0" lang="en-US" altLang="ja-JP" sz="1800" dirty="0" err="1">
                <a:solidFill>
                  <a:prstClr val="black"/>
                </a:solidFill>
                <a:latin typeface="Arial" pitchFamily="34" charset="0"/>
                <a:cs typeface="Arial" pitchFamily="34" charset="0"/>
              </a:rPr>
              <a:t>acrolein</a:t>
            </a:r>
            <a:r>
              <a:rPr kumimoji="0" lang="en-US" altLang="ja-JP" sz="1800" dirty="0">
                <a:solidFill>
                  <a:prstClr val="black"/>
                </a:solidFill>
                <a:latin typeface="Arial" pitchFamily="34" charset="0"/>
                <a:cs typeface="Arial" pitchFamily="34" charset="0"/>
              </a:rPr>
              <a:t> and NO2  as compared with others. </a:t>
            </a:r>
          </a:p>
          <a:p>
            <a:pPr defTabSz="457200">
              <a:spcBef>
                <a:spcPct val="0"/>
              </a:spcBef>
              <a:buFontTx/>
              <a:buNone/>
            </a:pPr>
            <a:endParaRPr kumimoji="0" lang="en-US" altLang="ja-JP" sz="1800" dirty="0">
              <a:solidFill>
                <a:prstClr val="black"/>
              </a:solidFill>
              <a:latin typeface="Arial" pitchFamily="34" charset="0"/>
              <a:cs typeface="Arial" pitchFamily="34" charset="0"/>
            </a:endParaRPr>
          </a:p>
          <a:p>
            <a:pPr marL="285750" indent="-285750" defTabSz="457200">
              <a:spcBef>
                <a:spcPct val="0"/>
              </a:spcBef>
            </a:pPr>
            <a:r>
              <a:rPr kumimoji="0" lang="en-US" altLang="ja-JP" sz="1800" dirty="0">
                <a:solidFill>
                  <a:srgbClr val="0000FF"/>
                </a:solidFill>
                <a:latin typeface="Arial" pitchFamily="34" charset="0"/>
                <a:cs typeface="Arial" pitchFamily="34" charset="0"/>
              </a:rPr>
              <a:t>The relationship was observed mostly for allergic asthma as defined using SPT. A significant positive correlation was found between EIA and the levels of PM2.5 and </a:t>
            </a:r>
            <a:r>
              <a:rPr kumimoji="0" lang="en-US" altLang="ja-JP" sz="1800" dirty="0" err="1">
                <a:solidFill>
                  <a:srgbClr val="0000FF"/>
                </a:solidFill>
                <a:latin typeface="Arial" pitchFamily="34" charset="0"/>
                <a:cs typeface="Arial" pitchFamily="34" charset="0"/>
              </a:rPr>
              <a:t>acrolein</a:t>
            </a:r>
            <a:r>
              <a:rPr kumimoji="0" lang="en-US" altLang="ja-JP" sz="1800" dirty="0">
                <a:solidFill>
                  <a:srgbClr val="0000FF"/>
                </a:solidFill>
                <a:latin typeface="Arial" pitchFamily="34" charset="0"/>
                <a:cs typeface="Arial" pitchFamily="34" charset="0"/>
              </a:rPr>
              <a:t> in the same </a:t>
            </a:r>
            <a:r>
              <a:rPr kumimoji="0" lang="en-US" altLang="ja-JP" sz="1800" dirty="0" smtClean="0">
                <a:solidFill>
                  <a:srgbClr val="0000FF"/>
                </a:solidFill>
                <a:latin typeface="Arial" pitchFamily="34" charset="0"/>
                <a:cs typeface="Arial" pitchFamily="34" charset="0"/>
              </a:rPr>
              <a:t>week.</a:t>
            </a:r>
          </a:p>
          <a:p>
            <a:pPr defTabSz="457200">
              <a:spcBef>
                <a:spcPct val="0"/>
              </a:spcBef>
              <a:buFont typeface="Arial" pitchFamily="34" charset="0"/>
              <a:buNone/>
            </a:pPr>
            <a:endParaRPr kumimoji="0" lang="en-US" altLang="ja-JP" sz="1800" dirty="0" smtClean="0">
              <a:solidFill>
                <a:srgbClr val="0000FF"/>
              </a:solidFill>
              <a:latin typeface="Arial" pitchFamily="34" charset="0"/>
              <a:cs typeface="Arial" pitchFamily="34" charset="0"/>
            </a:endParaRPr>
          </a:p>
          <a:p>
            <a:pPr marL="285750" indent="-285750" defTabSz="457200">
              <a:spcBef>
                <a:spcPct val="0"/>
              </a:spcBef>
            </a:pPr>
            <a:r>
              <a:rPr kumimoji="0" lang="en-US" altLang="ja-JP" sz="1800" dirty="0">
                <a:solidFill>
                  <a:srgbClr val="0000FF"/>
                </a:solidFill>
                <a:latin typeface="Arial" pitchFamily="34" charset="0"/>
                <a:cs typeface="Arial" pitchFamily="34" charset="0"/>
              </a:rPr>
              <a:t>Air quality in classrooms was poor, varied significantly among schools</a:t>
            </a:r>
          </a:p>
          <a:p>
            <a:pPr defTabSz="457200">
              <a:spcBef>
                <a:spcPct val="0"/>
              </a:spcBef>
              <a:buFontTx/>
              <a:buNone/>
            </a:pPr>
            <a:r>
              <a:rPr kumimoji="0" lang="en-US" altLang="ja-JP" sz="1800" dirty="0">
                <a:solidFill>
                  <a:srgbClr val="0000FF"/>
                </a:solidFill>
                <a:latin typeface="Arial" pitchFamily="34" charset="0"/>
                <a:cs typeface="Arial" pitchFamily="34" charset="0"/>
              </a:rPr>
              <a:t>    </a:t>
            </a:r>
            <a:r>
              <a:rPr kumimoji="0" lang="en-US" altLang="ja-JP" sz="1800" dirty="0" smtClean="0">
                <a:solidFill>
                  <a:srgbClr val="0000FF"/>
                </a:solidFill>
                <a:latin typeface="Arial" pitchFamily="34" charset="0"/>
                <a:cs typeface="Arial" pitchFamily="34" charset="0"/>
              </a:rPr>
              <a:t>and </a:t>
            </a:r>
            <a:r>
              <a:rPr kumimoji="0" lang="en-US" altLang="ja-JP" sz="1800" dirty="0">
                <a:solidFill>
                  <a:srgbClr val="0000FF"/>
                </a:solidFill>
                <a:latin typeface="Arial" pitchFamily="34" charset="0"/>
                <a:cs typeface="Arial" pitchFamily="34" charset="0"/>
              </a:rPr>
              <a:t>cities, and was related to an increased prevalence of clinical                              </a:t>
            </a:r>
            <a:r>
              <a:rPr kumimoji="0" lang="en-US" altLang="ja-JP" sz="1800" dirty="0" smtClean="0">
                <a:solidFill>
                  <a:srgbClr val="0000FF"/>
                </a:solidFill>
                <a:latin typeface="Arial" pitchFamily="34" charset="0"/>
                <a:cs typeface="Arial" pitchFamily="34" charset="0"/>
              </a:rPr>
              <a:t>	manifestations </a:t>
            </a:r>
            <a:r>
              <a:rPr kumimoji="0" lang="en-US" altLang="ja-JP" sz="1800" dirty="0">
                <a:solidFill>
                  <a:srgbClr val="0000FF"/>
                </a:solidFill>
                <a:latin typeface="Arial" pitchFamily="34" charset="0"/>
                <a:cs typeface="Arial" pitchFamily="34" charset="0"/>
              </a:rPr>
              <a:t>of asthma and rhinitis in schoolchildren. </a:t>
            </a:r>
            <a:endParaRPr kumimoji="0" lang="ja-JP" altLang="en-US" sz="1800" dirty="0">
              <a:solidFill>
                <a:srgbClr val="0000FF"/>
              </a:solidFill>
              <a:latin typeface="Arial" pitchFamily="34" charset="0"/>
              <a:cs typeface="Arial" pitchFamily="34" charset="0"/>
            </a:endParaRPr>
          </a:p>
        </p:txBody>
      </p:sp>
      <p:pic>
        <p:nvPicPr>
          <p:cNvPr id="4301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9850"/>
            <a:ext cx="58674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739775"/>
            <a:ext cx="26670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304799" y="4277896"/>
            <a:ext cx="8298873" cy="2286000"/>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SG">
              <a:solidFill>
                <a:srgbClr val="0000FF"/>
              </a:solidFill>
            </a:endParaRPr>
          </a:p>
        </p:txBody>
      </p:sp>
    </p:spTree>
    <p:extLst>
      <p:ext uri="{BB962C8B-B14F-4D97-AF65-F5344CB8AC3E}">
        <p14:creationId xmlns:p14="http://schemas.microsoft.com/office/powerpoint/2010/main" val="2307437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正方形/長方形 1"/>
          <p:cNvSpPr>
            <a:spLocks noChangeArrowheads="1"/>
          </p:cNvSpPr>
          <p:nvPr/>
        </p:nvSpPr>
        <p:spPr bwMode="auto">
          <a:xfrm>
            <a:off x="381000" y="1219200"/>
            <a:ext cx="8153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marL="285750" indent="-285750" defTabSz="457200">
              <a:spcBef>
                <a:spcPct val="0"/>
              </a:spcBef>
            </a:pPr>
            <a:r>
              <a:rPr kumimoji="0" lang="en-US" altLang="ja-JP" sz="1800" dirty="0">
                <a:solidFill>
                  <a:prstClr val="black"/>
                </a:solidFill>
                <a:latin typeface="Arial" pitchFamily="34" charset="0"/>
                <a:cs typeface="Arial" pitchFamily="34" charset="0"/>
              </a:rPr>
              <a:t>For 3701 participants of a prospective birth cohort, annual average concentrations of OP (assessed by spin resonance (OP(ESR)) and </a:t>
            </a:r>
            <a:r>
              <a:rPr kumimoji="0" lang="en-US" altLang="ja-JP" sz="1800" dirty="0" err="1">
                <a:solidFill>
                  <a:prstClr val="black"/>
                </a:solidFill>
                <a:latin typeface="Arial" pitchFamily="34" charset="0"/>
                <a:cs typeface="Arial" pitchFamily="34" charset="0"/>
              </a:rPr>
              <a:t>dithiothreitol</a:t>
            </a:r>
            <a:r>
              <a:rPr kumimoji="0" lang="en-US" altLang="ja-JP" sz="1800" dirty="0">
                <a:solidFill>
                  <a:prstClr val="black"/>
                </a:solidFill>
                <a:latin typeface="Arial" pitchFamily="34" charset="0"/>
                <a:cs typeface="Arial" pitchFamily="34" charset="0"/>
              </a:rPr>
              <a:t> assay (OP(DTT</a:t>
            </a:r>
            <a:r>
              <a:rPr kumimoji="0" lang="en-US" altLang="ja-JP" sz="1800" dirty="0" smtClean="0">
                <a:solidFill>
                  <a:prstClr val="black"/>
                </a:solidFill>
                <a:latin typeface="Arial" pitchFamily="34" charset="0"/>
                <a:cs typeface="Arial" pitchFamily="34" charset="0"/>
              </a:rPr>
              <a:t>)), </a:t>
            </a:r>
            <a:r>
              <a:rPr kumimoji="0" lang="en-US" altLang="ja-JP" sz="1800" dirty="0">
                <a:solidFill>
                  <a:prstClr val="black"/>
                </a:solidFill>
                <a:latin typeface="Arial" pitchFamily="34" charset="0"/>
                <a:cs typeface="Arial" pitchFamily="34" charset="0"/>
              </a:rPr>
              <a:t>PM with an aerodynamic diameter of less than 2.5 µm (PM2.5) mass, NO2, and PM2.5 constituents at the home addresses at birth and at all follow-up addresses were estimated by land-use regression. </a:t>
            </a:r>
          </a:p>
          <a:p>
            <a:pPr defTabSz="457200">
              <a:spcBef>
                <a:spcPct val="0"/>
              </a:spcBef>
              <a:buFontTx/>
              <a:buNone/>
            </a:pPr>
            <a:endParaRPr kumimoji="0" lang="en-US" altLang="ja-JP" sz="1800" dirty="0">
              <a:solidFill>
                <a:prstClr val="black"/>
              </a:solidFill>
              <a:latin typeface="Arial" pitchFamily="34" charset="0"/>
              <a:cs typeface="Arial" pitchFamily="34" charset="0"/>
            </a:endParaRPr>
          </a:p>
          <a:p>
            <a:pPr marL="285750" indent="-285750" defTabSz="457200">
              <a:spcBef>
                <a:spcPct val="0"/>
              </a:spcBef>
            </a:pPr>
            <a:r>
              <a:rPr kumimoji="0" lang="en-US" altLang="ja-JP" sz="1800" dirty="0">
                <a:solidFill>
                  <a:prstClr val="black"/>
                </a:solidFill>
                <a:latin typeface="Arial" pitchFamily="34" charset="0"/>
                <a:cs typeface="Arial" pitchFamily="34" charset="0"/>
              </a:rPr>
              <a:t>Repeated questionnaire reports of asthma and hay fever until age 14 years, and measurements of allergic </a:t>
            </a:r>
            <a:r>
              <a:rPr kumimoji="0" lang="en-US" altLang="ja-JP" sz="1800" dirty="0" err="1">
                <a:solidFill>
                  <a:prstClr val="black"/>
                </a:solidFill>
                <a:latin typeface="Arial" pitchFamily="34" charset="0"/>
                <a:cs typeface="Arial" pitchFamily="34" charset="0"/>
              </a:rPr>
              <a:t>sensitisation</a:t>
            </a:r>
            <a:r>
              <a:rPr kumimoji="0" lang="en-US" altLang="ja-JP" sz="1800" dirty="0">
                <a:solidFill>
                  <a:prstClr val="black"/>
                </a:solidFill>
                <a:latin typeface="Arial" pitchFamily="34" charset="0"/>
                <a:cs typeface="Arial" pitchFamily="34" charset="0"/>
              </a:rPr>
              <a:t>, lung function and fractional exhaled nitric oxide at age 12 years were linked with air pollution concentrations.</a:t>
            </a:r>
          </a:p>
          <a:p>
            <a:pPr defTabSz="457200">
              <a:spcBef>
                <a:spcPct val="0"/>
              </a:spcBef>
              <a:buFontTx/>
              <a:buNone/>
            </a:pPr>
            <a:endParaRPr kumimoji="0" lang="ja-JP" altLang="en-US" sz="1800" dirty="0">
              <a:solidFill>
                <a:prstClr val="black"/>
              </a:solidFill>
              <a:latin typeface="Arial" pitchFamily="34" charset="0"/>
              <a:cs typeface="Arial" pitchFamily="34" charset="0"/>
            </a:endParaRPr>
          </a:p>
        </p:txBody>
      </p:sp>
      <p:sp>
        <p:nvSpPr>
          <p:cNvPr id="44035" name="正方形/長方形 2"/>
          <p:cNvSpPr>
            <a:spLocks noChangeArrowheads="1"/>
          </p:cNvSpPr>
          <p:nvPr/>
        </p:nvSpPr>
        <p:spPr bwMode="auto">
          <a:xfrm>
            <a:off x="381000" y="228600"/>
            <a:ext cx="7848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ctr" defTabSz="457200">
              <a:spcBef>
                <a:spcPct val="0"/>
              </a:spcBef>
              <a:buFont typeface="Arial" pitchFamily="34" charset="0"/>
              <a:buNone/>
            </a:pPr>
            <a:r>
              <a:rPr lang="en-US" altLang="ja-JP" sz="2800" b="1" dirty="0">
                <a:solidFill>
                  <a:srgbClr val="0000FF"/>
                </a:solidFill>
                <a:latin typeface="Calibri"/>
                <a:ea typeface="ＭＳ Ｐゴシック" charset="0"/>
                <a:cs typeface="ＭＳ Ｐゴシック" charset="0"/>
              </a:rPr>
              <a:t>Children's respiratory health and oxidative potential of PM2.5: the PIAMA birth cohort study.</a:t>
            </a:r>
            <a:endParaRPr lang="ja-JP" altLang="en-US" sz="2800" b="1" dirty="0">
              <a:solidFill>
                <a:srgbClr val="0000FF"/>
              </a:solidFill>
              <a:latin typeface="Calibri"/>
              <a:ea typeface="ＭＳ Ｐゴシック" charset="0"/>
              <a:cs typeface="ＭＳ Ｐゴシック" charset="0"/>
            </a:endParaRPr>
          </a:p>
        </p:txBody>
      </p:sp>
      <p:sp>
        <p:nvSpPr>
          <p:cNvPr id="44036" name="正方形/長方形 3"/>
          <p:cNvSpPr>
            <a:spLocks noChangeArrowheads="1"/>
          </p:cNvSpPr>
          <p:nvPr/>
        </p:nvSpPr>
        <p:spPr bwMode="auto">
          <a:xfrm>
            <a:off x="457200" y="4448031"/>
            <a:ext cx="7924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marL="285750" indent="-285750" defTabSz="457200">
              <a:spcBef>
                <a:spcPct val="0"/>
              </a:spcBef>
            </a:pPr>
            <a:r>
              <a:rPr kumimoji="0" lang="en-US" altLang="ja-JP" sz="1800" dirty="0">
                <a:solidFill>
                  <a:srgbClr val="0000FF"/>
                </a:solidFill>
                <a:latin typeface="Arial" pitchFamily="34" charset="0"/>
                <a:cs typeface="Arial" pitchFamily="34" charset="0"/>
              </a:rPr>
              <a:t>Asthma incidence, prevalence of asthma symptoms and rhinitis were positively associated with OP(DTT). These associations persisted after adjustment for most co-pollutants. </a:t>
            </a:r>
          </a:p>
          <a:p>
            <a:pPr defTabSz="457200">
              <a:spcBef>
                <a:spcPct val="0"/>
              </a:spcBef>
              <a:buFontTx/>
              <a:buNone/>
            </a:pPr>
            <a:endParaRPr kumimoji="0" lang="en-US" altLang="ja-JP" sz="1800" dirty="0">
              <a:solidFill>
                <a:srgbClr val="0000FF"/>
              </a:solidFill>
              <a:latin typeface="Arial" pitchFamily="34" charset="0"/>
              <a:cs typeface="Arial" pitchFamily="34" charset="0"/>
            </a:endParaRPr>
          </a:p>
          <a:p>
            <a:pPr marL="285750" indent="-285750" defTabSz="457200">
              <a:spcBef>
                <a:spcPct val="0"/>
              </a:spcBef>
            </a:pPr>
            <a:r>
              <a:rPr kumimoji="0" lang="en-US" altLang="ja-JP" sz="1800" dirty="0">
                <a:solidFill>
                  <a:srgbClr val="0000FF"/>
                </a:solidFill>
                <a:latin typeface="Arial" pitchFamily="34" charset="0"/>
                <a:cs typeface="Arial" pitchFamily="34" charset="0"/>
              </a:rPr>
              <a:t>Forced expiratory volume in 1s and forced vital capacity were negatively associated with OP(DTT). </a:t>
            </a:r>
          </a:p>
          <a:p>
            <a:pPr marL="285750" indent="-285750" defTabSz="457200">
              <a:spcBef>
                <a:spcPct val="0"/>
              </a:spcBef>
            </a:pPr>
            <a:r>
              <a:rPr kumimoji="0" lang="en-US" altLang="ja-JP" sz="1800" dirty="0">
                <a:solidFill>
                  <a:srgbClr val="0000FF"/>
                </a:solidFill>
                <a:latin typeface="Arial" pitchFamily="34" charset="0"/>
                <a:cs typeface="Arial" pitchFamily="34" charset="0"/>
              </a:rPr>
              <a:t>These associations were sensitive to adjustment for NO2</a:t>
            </a:r>
            <a:r>
              <a:rPr kumimoji="0" lang="en-US" altLang="ja-JP" sz="1800" dirty="0" smtClean="0">
                <a:solidFill>
                  <a:srgbClr val="0000FF"/>
                </a:solidFill>
                <a:latin typeface="Arial" pitchFamily="34" charset="0"/>
                <a:cs typeface="Arial" pitchFamily="34" charset="0"/>
              </a:rPr>
              <a:t>.</a:t>
            </a:r>
            <a:endParaRPr kumimoji="0" lang="ja-JP" altLang="en-US" sz="1800" dirty="0">
              <a:solidFill>
                <a:srgbClr val="0000FF"/>
              </a:solidFill>
              <a:latin typeface="Arial" pitchFamily="34" charset="0"/>
              <a:cs typeface="Arial" pitchFamily="34" charset="0"/>
            </a:endParaRPr>
          </a:p>
        </p:txBody>
      </p:sp>
      <p:sp>
        <p:nvSpPr>
          <p:cNvPr id="44037" name="正方形/長方形 4"/>
          <p:cNvSpPr>
            <a:spLocks noChangeArrowheads="1"/>
          </p:cNvSpPr>
          <p:nvPr/>
        </p:nvSpPr>
        <p:spPr bwMode="auto">
          <a:xfrm>
            <a:off x="457200" y="6475413"/>
            <a:ext cx="39947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 typeface="Arial" pitchFamily="34" charset="0"/>
              <a:buNone/>
              <a:defRPr/>
            </a:pPr>
            <a:r>
              <a:rPr lang="en-US" altLang="ja-JP" sz="1800" i="1" dirty="0">
                <a:solidFill>
                  <a:prstClr val="black"/>
                </a:solidFill>
                <a:latin typeface="Palatino Linotype" pitchFamily="18" charset="0"/>
              </a:rPr>
              <a:t>Yang A et al. </a:t>
            </a:r>
            <a:r>
              <a:rPr lang="en-US" altLang="ja-JP" sz="1800" i="1" dirty="0" err="1">
                <a:solidFill>
                  <a:prstClr val="black"/>
                </a:solidFill>
                <a:latin typeface="Palatino Linotype" pitchFamily="18" charset="0"/>
              </a:rPr>
              <a:t>Occup</a:t>
            </a:r>
            <a:r>
              <a:rPr lang="en-US" altLang="ja-JP" sz="1800" i="1" dirty="0">
                <a:solidFill>
                  <a:prstClr val="black"/>
                </a:solidFill>
                <a:latin typeface="Palatino Linotype" pitchFamily="18" charset="0"/>
              </a:rPr>
              <a:t> Environ Med. 2016 </a:t>
            </a:r>
            <a:endParaRPr lang="ja-JP" altLang="en-US" sz="1800" i="1" dirty="0">
              <a:solidFill>
                <a:prstClr val="black"/>
              </a:solidFill>
              <a:latin typeface="Palatino Linotype" pitchFamily="18" charset="0"/>
            </a:endParaRPr>
          </a:p>
        </p:txBody>
      </p:sp>
      <p:sp>
        <p:nvSpPr>
          <p:cNvPr id="6" name="Rounded Rectangle 5"/>
          <p:cNvSpPr/>
          <p:nvPr/>
        </p:nvSpPr>
        <p:spPr>
          <a:xfrm>
            <a:off x="342900" y="4346431"/>
            <a:ext cx="8229600" cy="2133600"/>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SG">
              <a:solidFill>
                <a:srgbClr val="0000FF"/>
              </a:solidFill>
            </a:endParaRPr>
          </a:p>
        </p:txBody>
      </p:sp>
    </p:spTree>
    <p:extLst>
      <p:ext uri="{BB962C8B-B14F-4D97-AF65-F5344CB8AC3E}">
        <p14:creationId xmlns:p14="http://schemas.microsoft.com/office/powerpoint/2010/main" val="42445993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正方形/長方形 1"/>
          <p:cNvSpPr>
            <a:spLocks noChangeArrowheads="1"/>
          </p:cNvSpPr>
          <p:nvPr/>
        </p:nvSpPr>
        <p:spPr bwMode="auto">
          <a:xfrm>
            <a:off x="304800" y="1600200"/>
            <a:ext cx="8458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marL="285750" indent="-285750" defTabSz="457200">
              <a:spcBef>
                <a:spcPct val="0"/>
              </a:spcBef>
            </a:pPr>
            <a:r>
              <a:rPr kumimoji="0" lang="en-US" altLang="ja-JP" sz="1800" dirty="0">
                <a:solidFill>
                  <a:prstClr val="black"/>
                </a:solidFill>
                <a:latin typeface="Arial" pitchFamily="34" charset="0"/>
                <a:cs typeface="Arial" pitchFamily="34" charset="0"/>
              </a:rPr>
              <a:t>Of the 2861 kindergarten children, 12.6% of the children had asthma, 30.0% had allergic rhinitis (AR), and 14.4% had atopic dermatitis (AD). </a:t>
            </a:r>
          </a:p>
          <a:p>
            <a:pPr defTabSz="457200">
              <a:spcBef>
                <a:spcPct val="0"/>
              </a:spcBef>
              <a:buFontTx/>
              <a:buNone/>
            </a:pPr>
            <a:endParaRPr kumimoji="0" lang="en-US" altLang="ja-JP" sz="1800" dirty="0">
              <a:solidFill>
                <a:prstClr val="black"/>
              </a:solidFill>
              <a:latin typeface="Arial" pitchFamily="34" charset="0"/>
              <a:cs typeface="Arial" pitchFamily="34" charset="0"/>
            </a:endParaRPr>
          </a:p>
          <a:p>
            <a:pPr marL="285750" indent="-285750" defTabSz="457200">
              <a:spcBef>
                <a:spcPct val="0"/>
              </a:spcBef>
            </a:pPr>
            <a:r>
              <a:rPr kumimoji="0" lang="en-US" altLang="ja-JP" sz="1800" dirty="0">
                <a:solidFill>
                  <a:prstClr val="black"/>
                </a:solidFill>
                <a:latin typeface="Arial" pitchFamily="34" charset="0"/>
                <a:cs typeface="Arial" pitchFamily="34" charset="0"/>
              </a:rPr>
              <a:t>Mite sensitization significantly increased the risk of AD, AR, and </a:t>
            </a:r>
            <a:r>
              <a:rPr kumimoji="0" lang="en-US" altLang="ja-JP" sz="1800" dirty="0" smtClean="0">
                <a:solidFill>
                  <a:prstClr val="black"/>
                </a:solidFill>
                <a:latin typeface="Arial" pitchFamily="34" charset="0"/>
                <a:cs typeface="Arial" pitchFamily="34" charset="0"/>
              </a:rPr>
              <a:t>asthma. </a:t>
            </a:r>
            <a:r>
              <a:rPr kumimoji="0" lang="en-US" altLang="ja-JP" sz="1800" dirty="0">
                <a:solidFill>
                  <a:prstClr val="black"/>
                </a:solidFill>
                <a:latin typeface="Arial" pitchFamily="34" charset="0"/>
                <a:cs typeface="Arial" pitchFamily="34" charset="0"/>
              </a:rPr>
              <a:t>Exposure to PM10, PM(2.5), CO, and O(3) was associated with asthma. </a:t>
            </a:r>
          </a:p>
          <a:p>
            <a:pPr defTabSz="457200">
              <a:spcBef>
                <a:spcPct val="0"/>
              </a:spcBef>
              <a:buFontTx/>
              <a:buNone/>
            </a:pPr>
            <a:endParaRPr kumimoji="0" lang="en-US" altLang="ja-JP" sz="1800" dirty="0">
              <a:solidFill>
                <a:prstClr val="black"/>
              </a:solidFill>
              <a:latin typeface="Arial" pitchFamily="34" charset="0"/>
              <a:cs typeface="Arial" pitchFamily="34" charset="0"/>
            </a:endParaRPr>
          </a:p>
          <a:p>
            <a:pPr marL="285750" indent="-285750" defTabSz="457200">
              <a:spcBef>
                <a:spcPct val="0"/>
              </a:spcBef>
            </a:pPr>
            <a:r>
              <a:rPr kumimoji="0" lang="en-US" altLang="ja-JP" sz="1800" dirty="0">
                <a:solidFill>
                  <a:prstClr val="black"/>
                </a:solidFill>
                <a:latin typeface="Arial" pitchFamily="34" charset="0"/>
                <a:cs typeface="Arial" pitchFamily="34" charset="0"/>
              </a:rPr>
              <a:t>PM(2.5) may have increased the risk of AR. </a:t>
            </a:r>
          </a:p>
          <a:p>
            <a:pPr defTabSz="457200">
              <a:spcBef>
                <a:spcPct val="0"/>
              </a:spcBef>
              <a:buFontTx/>
              <a:buNone/>
            </a:pPr>
            <a:endParaRPr kumimoji="0" lang="en-US" altLang="ja-JP" sz="1800" dirty="0">
              <a:solidFill>
                <a:prstClr val="black"/>
              </a:solidFill>
              <a:latin typeface="Arial" pitchFamily="34" charset="0"/>
              <a:cs typeface="Arial" pitchFamily="34" charset="0"/>
            </a:endParaRPr>
          </a:p>
          <a:p>
            <a:pPr marL="285750" indent="-285750" defTabSz="457200">
              <a:spcBef>
                <a:spcPct val="0"/>
              </a:spcBef>
            </a:pPr>
            <a:r>
              <a:rPr kumimoji="0" lang="en-US" altLang="ja-JP" sz="1800" dirty="0">
                <a:solidFill>
                  <a:srgbClr val="0000FF"/>
                </a:solidFill>
                <a:latin typeface="Arial" pitchFamily="34" charset="0"/>
                <a:cs typeface="Arial" pitchFamily="34" charset="0"/>
              </a:rPr>
              <a:t>Mite sensitization showed a synergistic effect with PM(2.5) on the development of asthma (p &lt; 0.001). Moreover, mite allergens may modify the effect of air pollutants on allergic diseases.</a:t>
            </a:r>
          </a:p>
          <a:p>
            <a:pPr defTabSz="457200">
              <a:spcBef>
                <a:spcPct val="0"/>
              </a:spcBef>
              <a:buFontTx/>
              <a:buNone/>
            </a:pPr>
            <a:endParaRPr kumimoji="0" lang="en-US" altLang="ja-JP" sz="1800" dirty="0">
              <a:solidFill>
                <a:srgbClr val="0000FF"/>
              </a:solidFill>
              <a:latin typeface="Arial" pitchFamily="34" charset="0"/>
              <a:cs typeface="Arial" pitchFamily="34" charset="0"/>
            </a:endParaRPr>
          </a:p>
          <a:p>
            <a:pPr marL="285750" indent="-285750" defTabSz="457200">
              <a:spcBef>
                <a:spcPct val="0"/>
              </a:spcBef>
            </a:pPr>
            <a:r>
              <a:rPr kumimoji="0" lang="en-US" altLang="ja-JP" sz="1800" dirty="0">
                <a:solidFill>
                  <a:srgbClr val="0000FF"/>
                </a:solidFill>
                <a:latin typeface="Arial" pitchFamily="34" charset="0"/>
                <a:cs typeface="Arial" pitchFamily="34" charset="0"/>
              </a:rPr>
              <a:t>Dust mites and PM(2.5) play an important role on the risk of asthma and AR. Exposure to PM(2.5) and mite allergens had a synergistic effect on the development of asthma. Avoiding co-exposure to allergens and air pollutants is important.</a:t>
            </a:r>
            <a:endParaRPr kumimoji="0" lang="ja-JP" altLang="en-US" sz="1800" dirty="0">
              <a:solidFill>
                <a:srgbClr val="0000FF"/>
              </a:solidFill>
              <a:latin typeface="Arial" pitchFamily="34" charset="0"/>
              <a:cs typeface="Arial" pitchFamily="34" charset="0"/>
            </a:endParaRPr>
          </a:p>
        </p:txBody>
      </p:sp>
      <p:sp>
        <p:nvSpPr>
          <p:cNvPr id="45059" name="正方形/長方形 2"/>
          <p:cNvSpPr>
            <a:spLocks noChangeArrowheads="1"/>
          </p:cNvSpPr>
          <p:nvPr/>
        </p:nvSpPr>
        <p:spPr bwMode="auto">
          <a:xfrm>
            <a:off x="457200" y="304800"/>
            <a:ext cx="7772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ctr" defTabSz="457200">
              <a:spcBef>
                <a:spcPct val="0"/>
              </a:spcBef>
              <a:buFont typeface="Arial" pitchFamily="34" charset="0"/>
              <a:buNone/>
            </a:pPr>
            <a:r>
              <a:rPr lang="en-US" altLang="ja-JP" b="1" dirty="0">
                <a:solidFill>
                  <a:srgbClr val="0000FF"/>
                </a:solidFill>
                <a:latin typeface="Calibri"/>
                <a:ea typeface="ＭＳ Ｐゴシック" charset="0"/>
                <a:cs typeface="ＭＳ Ｐゴシック" charset="0"/>
              </a:rPr>
              <a:t>Allergens, air pollutants, and childhood allergic diseases.</a:t>
            </a:r>
            <a:endParaRPr lang="ja-JP" altLang="en-US" b="1" dirty="0">
              <a:solidFill>
                <a:srgbClr val="0000FF"/>
              </a:solidFill>
              <a:latin typeface="Calibri"/>
              <a:ea typeface="ＭＳ Ｐゴシック" charset="0"/>
              <a:cs typeface="ＭＳ Ｐゴシック" charset="0"/>
            </a:endParaRPr>
          </a:p>
        </p:txBody>
      </p:sp>
      <p:sp>
        <p:nvSpPr>
          <p:cNvPr id="45060" name="正方形/長方形 3"/>
          <p:cNvSpPr>
            <a:spLocks noChangeArrowheads="1"/>
          </p:cNvSpPr>
          <p:nvPr/>
        </p:nvSpPr>
        <p:spPr bwMode="auto">
          <a:xfrm>
            <a:off x="152400" y="6459538"/>
            <a:ext cx="4781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r>
              <a:rPr kumimoji="0" lang="en-US" altLang="ja-JP" sz="1800">
                <a:solidFill>
                  <a:prstClr val="black"/>
                </a:solidFill>
                <a:latin typeface="Arial" pitchFamily="34" charset="0"/>
                <a:cs typeface="Arial" pitchFamily="34" charset="0"/>
              </a:rPr>
              <a:t>Wang J et al.  Int J Hyg Environ Health. 2016</a:t>
            </a:r>
            <a:endParaRPr kumimoji="0" lang="ja-JP" altLang="en-US" sz="1800">
              <a:solidFill>
                <a:prstClr val="black"/>
              </a:solidFill>
              <a:latin typeface="Arial" pitchFamily="34" charset="0"/>
              <a:cs typeface="Arial" pitchFamily="34" charset="0"/>
            </a:endParaRPr>
          </a:p>
        </p:txBody>
      </p:sp>
      <p:sp>
        <p:nvSpPr>
          <p:cNvPr id="5" name="Rounded Rectangle 4"/>
          <p:cNvSpPr/>
          <p:nvPr/>
        </p:nvSpPr>
        <p:spPr>
          <a:xfrm>
            <a:off x="152400" y="3657600"/>
            <a:ext cx="8839200" cy="2590800"/>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SG">
              <a:solidFill>
                <a:srgbClr val="0000FF"/>
              </a:solidFill>
            </a:endParaRPr>
          </a:p>
        </p:txBody>
      </p:sp>
    </p:spTree>
    <p:extLst>
      <p:ext uri="{BB962C8B-B14F-4D97-AF65-F5344CB8AC3E}">
        <p14:creationId xmlns:p14="http://schemas.microsoft.com/office/powerpoint/2010/main" val="14990218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1026"/>
          <p:cNvSpPr>
            <a:spLocks noChangeArrowheads="1"/>
          </p:cNvSpPr>
          <p:nvPr/>
        </p:nvSpPr>
        <p:spPr bwMode="auto">
          <a:xfrm>
            <a:off x="266700" y="218222"/>
            <a:ext cx="8648700"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itchFamily="34" charset="0"/>
              <a:buChar char="•"/>
              <a:tabLst>
                <a:tab pos="457200" algn="l"/>
              </a:tabLst>
              <a:defRPr kumimoji="1" sz="3200">
                <a:solidFill>
                  <a:schemeClr val="tx1"/>
                </a:solidFill>
                <a:latin typeface="Calibri" pitchFamily="34" charset="0"/>
                <a:ea typeface="MS PGothic" pitchFamily="34" charset="-128"/>
              </a:defRPr>
            </a:lvl1pPr>
            <a:lvl2pPr>
              <a:spcBef>
                <a:spcPct val="20000"/>
              </a:spcBef>
              <a:buFont typeface="Arial" pitchFamily="34" charset="0"/>
              <a:buChar char="–"/>
              <a:tabLst>
                <a:tab pos="457200" algn="l"/>
              </a:tabLst>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tabLst>
                <a:tab pos="457200" algn="l"/>
              </a:tabLst>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tabLst>
                <a:tab pos="457200" algn="l"/>
              </a:tabLst>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tabLst>
                <a:tab pos="457200" algn="l"/>
              </a:tabLst>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tabLst>
                <a:tab pos="457200" algn="l"/>
              </a:tabLst>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tabLst>
                <a:tab pos="457200" algn="l"/>
              </a:tabLst>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tabLst>
                <a:tab pos="457200" algn="l"/>
              </a:tabLst>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tabLst>
                <a:tab pos="457200" algn="l"/>
              </a:tabLst>
              <a:defRPr kumimoji="1" sz="2000">
                <a:solidFill>
                  <a:schemeClr val="tx1"/>
                </a:solidFill>
                <a:latin typeface="Calibri" pitchFamily="34" charset="0"/>
                <a:ea typeface="MS PGothic" pitchFamily="34" charset="-128"/>
              </a:defRPr>
            </a:lvl9pPr>
          </a:lstStyle>
          <a:p>
            <a:pPr algn="ctr" defTabSz="457200">
              <a:spcBef>
                <a:spcPct val="0"/>
              </a:spcBef>
              <a:buFontTx/>
              <a:buNone/>
            </a:pPr>
            <a:r>
              <a:rPr lang="en-US" altLang="ja-JP" sz="4000" b="1" dirty="0">
                <a:solidFill>
                  <a:srgbClr val="0000FF"/>
                </a:solidFill>
                <a:latin typeface="Calibri"/>
                <a:ea typeface="ＭＳ Ｐゴシック" charset="0"/>
                <a:cs typeface="ＭＳ Ｐゴシック" charset="0"/>
              </a:rPr>
              <a:t>Asthma and Air Pollution</a:t>
            </a:r>
          </a:p>
          <a:p>
            <a:pPr algn="ctr" defTabSz="457200">
              <a:spcBef>
                <a:spcPct val="0"/>
              </a:spcBef>
              <a:buFontTx/>
              <a:buNone/>
            </a:pPr>
            <a:r>
              <a:rPr kumimoji="0" lang="en-US" altLang="ja-JP" sz="4400" dirty="0">
                <a:solidFill>
                  <a:prstClr val="black"/>
                </a:solidFill>
                <a:latin typeface="Arial" pitchFamily="34" charset="0"/>
              </a:rPr>
              <a:t> </a:t>
            </a:r>
          </a:p>
          <a:p>
            <a:pPr defTabSz="457200">
              <a:spcBef>
                <a:spcPct val="0"/>
              </a:spcBef>
              <a:buFontTx/>
              <a:buNone/>
            </a:pPr>
            <a:r>
              <a:rPr kumimoji="0" lang="en-US" altLang="ja-JP" sz="2400" i="1" dirty="0">
                <a:solidFill>
                  <a:prstClr val="black"/>
                </a:solidFill>
                <a:latin typeface="Arial" pitchFamily="34" charset="0"/>
              </a:rPr>
              <a:t>	Air pollution has been associated with:</a:t>
            </a:r>
          </a:p>
          <a:p>
            <a:pPr defTabSz="457200">
              <a:spcBef>
                <a:spcPct val="0"/>
              </a:spcBef>
              <a:buFontTx/>
              <a:buNone/>
            </a:pPr>
            <a:endParaRPr kumimoji="0" lang="en-US" altLang="ja-JP" sz="2400" dirty="0">
              <a:solidFill>
                <a:prstClr val="black"/>
              </a:solidFill>
              <a:latin typeface="Arial" pitchFamily="34" charset="0"/>
            </a:endParaRPr>
          </a:p>
          <a:p>
            <a:pPr lvl="1" defTabSz="457200">
              <a:spcBef>
                <a:spcPct val="0"/>
              </a:spcBef>
              <a:buFontTx/>
              <a:buChar char="•"/>
            </a:pPr>
            <a:r>
              <a:rPr kumimoji="0" lang="en-US" altLang="ja-JP" sz="2400" dirty="0">
                <a:solidFill>
                  <a:prstClr val="black"/>
                </a:solidFill>
                <a:latin typeface="Arial" pitchFamily="34" charset="0"/>
              </a:rPr>
              <a:t> Increased bronchial </a:t>
            </a:r>
            <a:r>
              <a:rPr kumimoji="0" lang="en-US" altLang="ja-JP" sz="2400" dirty="0" err="1">
                <a:solidFill>
                  <a:prstClr val="black"/>
                </a:solidFill>
                <a:latin typeface="Arial" pitchFamily="34" charset="0"/>
              </a:rPr>
              <a:t>hyperresponsiveness</a:t>
            </a:r>
            <a:endParaRPr kumimoji="0" lang="en-US" altLang="ja-JP" sz="2400" dirty="0">
              <a:solidFill>
                <a:prstClr val="black"/>
              </a:solidFill>
              <a:latin typeface="Arial" pitchFamily="34" charset="0"/>
            </a:endParaRPr>
          </a:p>
          <a:p>
            <a:pPr lvl="1" defTabSz="457200">
              <a:spcBef>
                <a:spcPct val="0"/>
              </a:spcBef>
              <a:buFontTx/>
              <a:buChar char="•"/>
            </a:pPr>
            <a:r>
              <a:rPr kumimoji="0" lang="en-US" altLang="ja-JP" sz="2400" dirty="0">
                <a:solidFill>
                  <a:prstClr val="black"/>
                </a:solidFill>
                <a:latin typeface="Arial" pitchFamily="34" charset="0"/>
              </a:rPr>
              <a:t> Increased airway inflammation </a:t>
            </a:r>
          </a:p>
          <a:p>
            <a:pPr lvl="1" defTabSz="457200">
              <a:spcBef>
                <a:spcPct val="0"/>
              </a:spcBef>
              <a:buFontTx/>
              <a:buChar char="•"/>
            </a:pPr>
            <a:r>
              <a:rPr kumimoji="0" lang="en-US" altLang="ja-JP" sz="2400" dirty="0">
                <a:solidFill>
                  <a:prstClr val="black"/>
                </a:solidFill>
                <a:latin typeface="Arial" pitchFamily="34" charset="0"/>
              </a:rPr>
              <a:t> Decreased lung function </a:t>
            </a:r>
          </a:p>
          <a:p>
            <a:pPr lvl="1" defTabSz="457200">
              <a:spcBef>
                <a:spcPct val="0"/>
              </a:spcBef>
              <a:buFontTx/>
              <a:buChar char="•"/>
            </a:pPr>
            <a:r>
              <a:rPr kumimoji="0" lang="en-US" altLang="ja-JP" sz="2400" dirty="0">
                <a:solidFill>
                  <a:prstClr val="black"/>
                </a:solidFill>
                <a:latin typeface="Arial" pitchFamily="34" charset="0"/>
              </a:rPr>
              <a:t> Increased hospital admissions and ER visits</a:t>
            </a:r>
          </a:p>
          <a:p>
            <a:pPr lvl="1" defTabSz="457200">
              <a:spcBef>
                <a:spcPct val="0"/>
              </a:spcBef>
              <a:buFontTx/>
              <a:buChar char="•"/>
            </a:pPr>
            <a:r>
              <a:rPr kumimoji="0" lang="en-US" altLang="ja-JP" sz="2400" dirty="0">
                <a:solidFill>
                  <a:prstClr val="black"/>
                </a:solidFill>
                <a:latin typeface="Arial" pitchFamily="34" charset="0"/>
              </a:rPr>
              <a:t> Enhancing airway inflammation induced by allergen      </a:t>
            </a:r>
          </a:p>
          <a:p>
            <a:pPr lvl="1" defTabSz="457200">
              <a:spcBef>
                <a:spcPct val="0"/>
              </a:spcBef>
              <a:buFontTx/>
              <a:buNone/>
            </a:pPr>
            <a:r>
              <a:rPr kumimoji="0" lang="en-US" altLang="ja-JP" sz="2400" dirty="0">
                <a:solidFill>
                  <a:prstClr val="black"/>
                </a:solidFill>
                <a:latin typeface="Arial" pitchFamily="34" charset="0"/>
              </a:rPr>
              <a:t>   exposure </a:t>
            </a:r>
          </a:p>
          <a:p>
            <a:pPr lvl="1" defTabSz="457200">
              <a:spcBef>
                <a:spcPct val="0"/>
              </a:spcBef>
              <a:buFontTx/>
              <a:buChar char="•"/>
            </a:pPr>
            <a:r>
              <a:rPr kumimoji="0" lang="en-US" altLang="ja-JP" sz="2400" dirty="0">
                <a:solidFill>
                  <a:prstClr val="black"/>
                </a:solidFill>
                <a:latin typeface="Arial" pitchFamily="34" charset="0"/>
              </a:rPr>
              <a:t> Priming of the airways to allergic responses </a:t>
            </a:r>
          </a:p>
          <a:p>
            <a:pPr lvl="1" defTabSz="457200">
              <a:spcBef>
                <a:spcPct val="0"/>
              </a:spcBef>
              <a:buFontTx/>
              <a:buNone/>
            </a:pPr>
            <a:endParaRPr kumimoji="0" lang="en-US" altLang="ja-JP" sz="2400" dirty="0">
              <a:solidFill>
                <a:prstClr val="black"/>
              </a:solidFill>
              <a:latin typeface="Arial" pitchFamily="34" charset="0"/>
            </a:endParaRPr>
          </a:p>
          <a:p>
            <a:pPr defTabSz="457200">
              <a:spcBef>
                <a:spcPct val="0"/>
              </a:spcBef>
              <a:buFont typeface="Arial" pitchFamily="34" charset="0"/>
              <a:buNone/>
              <a:defRPr/>
            </a:pPr>
            <a:r>
              <a:rPr kumimoji="0" lang="en-US" altLang="ja-JP" sz="2400" i="1" dirty="0">
                <a:solidFill>
                  <a:prstClr val="black"/>
                </a:solidFill>
                <a:latin typeface="Arial" pitchFamily="34" charset="0"/>
              </a:rPr>
              <a:t> 	</a:t>
            </a:r>
            <a:r>
              <a:rPr lang="en-US" altLang="ja-JP" sz="1800" i="1" dirty="0" err="1">
                <a:solidFill>
                  <a:prstClr val="black"/>
                </a:solidFill>
                <a:latin typeface="Palatino Linotype" pitchFamily="18" charset="0"/>
              </a:rPr>
              <a:t>Molfino</a:t>
            </a:r>
            <a:r>
              <a:rPr lang="en-US" altLang="ja-JP" sz="1800" i="1" dirty="0">
                <a:solidFill>
                  <a:prstClr val="black"/>
                </a:solidFill>
                <a:latin typeface="Palatino Linotype" pitchFamily="18" charset="0"/>
              </a:rPr>
              <a:t>, Lancet, 1991; </a:t>
            </a:r>
            <a:r>
              <a:rPr lang="en-US" altLang="ja-JP" sz="1800" i="1" dirty="0" err="1">
                <a:solidFill>
                  <a:prstClr val="black"/>
                </a:solidFill>
                <a:latin typeface="Palatino Linotype" pitchFamily="18" charset="0"/>
              </a:rPr>
              <a:t>Peden</a:t>
            </a:r>
            <a:r>
              <a:rPr lang="en-US" altLang="ja-JP" sz="1800" i="1" dirty="0">
                <a:solidFill>
                  <a:prstClr val="black"/>
                </a:solidFill>
                <a:latin typeface="Palatino Linotype" pitchFamily="18" charset="0"/>
              </a:rPr>
              <a:t>, AJRCCM, 1995</a:t>
            </a:r>
          </a:p>
          <a:p>
            <a:pPr defTabSz="457200">
              <a:spcBef>
                <a:spcPct val="0"/>
              </a:spcBef>
              <a:buFont typeface="Arial" pitchFamily="34" charset="0"/>
              <a:buNone/>
              <a:defRPr/>
            </a:pPr>
            <a:r>
              <a:rPr lang="en-US" altLang="ja-JP" sz="1800" i="1" dirty="0">
                <a:solidFill>
                  <a:prstClr val="black"/>
                </a:solidFill>
                <a:latin typeface="Palatino Linotype" pitchFamily="18" charset="0"/>
              </a:rPr>
              <a:t> </a:t>
            </a:r>
            <a:r>
              <a:rPr lang="en-US" altLang="ja-JP" sz="1800" i="1" dirty="0" smtClean="0">
                <a:solidFill>
                  <a:prstClr val="black"/>
                </a:solidFill>
                <a:latin typeface="Palatino Linotype" pitchFamily="18" charset="0"/>
              </a:rPr>
              <a:t>       Takizawa </a:t>
            </a:r>
            <a:r>
              <a:rPr lang="en-US" altLang="ja-JP" sz="1800" i="1" dirty="0">
                <a:solidFill>
                  <a:prstClr val="black"/>
                </a:solidFill>
                <a:latin typeface="Palatino Linotype" pitchFamily="18" charset="0"/>
              </a:rPr>
              <a:t>R, </a:t>
            </a:r>
            <a:r>
              <a:rPr lang="en-US" altLang="ja-JP" sz="1800" i="1" dirty="0" err="1">
                <a:solidFill>
                  <a:prstClr val="black"/>
                </a:solidFill>
                <a:latin typeface="Palatino Linotype" pitchFamily="18" charset="0"/>
              </a:rPr>
              <a:t>Pawankar</a:t>
            </a:r>
            <a:r>
              <a:rPr lang="en-US" altLang="ja-JP" sz="1800" i="1" dirty="0">
                <a:solidFill>
                  <a:prstClr val="black"/>
                </a:solidFill>
                <a:latin typeface="Palatino Linotype" pitchFamily="18" charset="0"/>
              </a:rPr>
              <a:t> R, </a:t>
            </a:r>
            <a:r>
              <a:rPr lang="en-US" altLang="ja-JP" sz="1800" i="1" dirty="0" err="1">
                <a:solidFill>
                  <a:prstClr val="black"/>
                </a:solidFill>
                <a:latin typeface="Palatino Linotype" pitchFamily="18" charset="0"/>
              </a:rPr>
              <a:t>Clin</a:t>
            </a:r>
            <a:r>
              <a:rPr lang="en-US" altLang="ja-JP" sz="1800" i="1" dirty="0">
                <a:solidFill>
                  <a:prstClr val="black"/>
                </a:solidFill>
                <a:latin typeface="Palatino Linotype" pitchFamily="18" charset="0"/>
              </a:rPr>
              <a:t> Exp Allergy 2002</a:t>
            </a:r>
          </a:p>
        </p:txBody>
      </p:sp>
      <p:sp>
        <p:nvSpPr>
          <p:cNvPr id="2" name="ZoneTexte 1"/>
          <p:cNvSpPr txBox="1"/>
          <p:nvPr/>
        </p:nvSpPr>
        <p:spPr>
          <a:xfrm>
            <a:off x="831273" y="6220691"/>
            <a:ext cx="1292341" cy="246221"/>
          </a:xfrm>
          <a:prstGeom prst="rect">
            <a:avLst/>
          </a:prstGeom>
          <a:noFill/>
        </p:spPr>
        <p:txBody>
          <a:bodyPr wrap="none" rtlCol="0">
            <a:spAutoFit/>
          </a:bodyPr>
          <a:lstStyle/>
          <a:p>
            <a:pPr defTabSz="457200"/>
            <a:r>
              <a:rPr lang="fr-FR" sz="1000" dirty="0">
                <a:solidFill>
                  <a:prstClr val="black"/>
                </a:solidFill>
              </a:rPr>
              <a:t>ER: Emergency Room</a:t>
            </a:r>
          </a:p>
        </p:txBody>
      </p:sp>
    </p:spTree>
    <p:extLst>
      <p:ext uri="{BB962C8B-B14F-4D97-AF65-F5344CB8AC3E}">
        <p14:creationId xmlns:p14="http://schemas.microsoft.com/office/powerpoint/2010/main" val="12059760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ChangeArrowheads="1"/>
          </p:cNvSpPr>
          <p:nvPr>
            <p:ph type="title"/>
          </p:nvPr>
        </p:nvSpPr>
        <p:spPr>
          <a:xfrm>
            <a:off x="304800" y="381000"/>
            <a:ext cx="8458200" cy="1371600"/>
          </a:xfrm>
        </p:spPr>
        <p:txBody>
          <a:bodyPr anchor="t">
            <a:noAutofit/>
          </a:bodyPr>
          <a:lstStyle/>
          <a:p>
            <a:pPr>
              <a:tabLst>
                <a:tab pos="457200" algn="l"/>
              </a:tabLst>
            </a:pPr>
            <a:r>
              <a:rPr kumimoji="1" lang="en-US" altLang="ja-JP" sz="4000" b="1" dirty="0">
                <a:solidFill>
                  <a:srgbClr val="0000FF"/>
                </a:solidFill>
                <a:ea typeface="ＭＳ Ｐゴシック" charset="0"/>
                <a:cs typeface="ＭＳ Ｐゴシック" charset="0"/>
              </a:rPr>
              <a:t>Epidemiologic Studies Of Pollution And Aeroallergens On Causing Asthma</a:t>
            </a:r>
            <a:br>
              <a:rPr kumimoji="1" lang="en-US" altLang="ja-JP" sz="4000" b="1" dirty="0">
                <a:solidFill>
                  <a:srgbClr val="0000FF"/>
                </a:solidFill>
                <a:ea typeface="ＭＳ Ｐゴシック" charset="0"/>
                <a:cs typeface="ＭＳ Ｐゴシック" charset="0"/>
              </a:rPr>
            </a:br>
            <a:endParaRPr kumimoji="1" lang="en-US" altLang="ja-JP" sz="4000" b="1" dirty="0">
              <a:solidFill>
                <a:srgbClr val="0000FF"/>
              </a:solidFill>
              <a:ea typeface="ＭＳ Ｐゴシック" charset="0"/>
              <a:cs typeface="ＭＳ Ｐゴシック" charset="0"/>
            </a:endParaRPr>
          </a:p>
        </p:txBody>
      </p:sp>
      <p:sp>
        <p:nvSpPr>
          <p:cNvPr id="47107" name="Rectangle 3"/>
          <p:cNvSpPr>
            <a:spLocks noGrp="1" noChangeArrowheads="1"/>
          </p:cNvSpPr>
          <p:nvPr>
            <p:ph type="body" idx="1"/>
          </p:nvPr>
        </p:nvSpPr>
        <p:spPr>
          <a:xfrm>
            <a:off x="685800" y="1676400"/>
            <a:ext cx="7772400" cy="3810000"/>
          </a:xfrm>
        </p:spPr>
        <p:txBody>
          <a:bodyPr/>
          <a:lstStyle/>
          <a:p>
            <a:pPr eaLnBrk="1" hangingPunct="1">
              <a:lnSpc>
                <a:spcPct val="90000"/>
              </a:lnSpc>
            </a:pPr>
            <a:r>
              <a:rPr kumimoji="0" lang="en-US" altLang="ja-JP" smtClean="0">
                <a:latin typeface="Arial" pitchFamily="34" charset="0"/>
              </a:rPr>
              <a:t>Many studies have investigated the effects of automobile related pollutants in heavily traveled expressways on causing asthma symptoms in allergic children</a:t>
            </a:r>
          </a:p>
          <a:p>
            <a:pPr eaLnBrk="1" hangingPunct="1">
              <a:lnSpc>
                <a:spcPct val="90000"/>
              </a:lnSpc>
            </a:pPr>
            <a:r>
              <a:rPr kumimoji="0" lang="en-US" altLang="ja-JP" smtClean="0">
                <a:latin typeface="Arial" pitchFamily="34" charset="0"/>
              </a:rPr>
              <a:t>High vehicle traffic is associated with asthma symptoms in children with known allergen sensitization </a:t>
            </a:r>
          </a:p>
        </p:txBody>
      </p:sp>
      <p:sp>
        <p:nvSpPr>
          <p:cNvPr id="47108" name="Text Box 4"/>
          <p:cNvSpPr txBox="1">
            <a:spLocks noChangeArrowheads="1"/>
          </p:cNvSpPr>
          <p:nvPr/>
        </p:nvSpPr>
        <p:spPr bwMode="auto">
          <a:xfrm>
            <a:off x="838200" y="5561013"/>
            <a:ext cx="5842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pPr defTabSz="457200"/>
            <a:r>
              <a:rPr lang="en-US" altLang="ja-JP" sz="1600" b="0" dirty="0">
                <a:solidFill>
                  <a:prstClr val="black"/>
                </a:solidFill>
                <a:latin typeface="Arial" pitchFamily="34" charset="0"/>
              </a:rPr>
              <a:t>Janssen NA, et.al. Environ Health </a:t>
            </a:r>
            <a:r>
              <a:rPr lang="en-US" altLang="ja-JP" sz="1600" b="0" dirty="0" err="1">
                <a:solidFill>
                  <a:prstClr val="black"/>
                </a:solidFill>
                <a:latin typeface="Arial" pitchFamily="34" charset="0"/>
              </a:rPr>
              <a:t>Perspect</a:t>
            </a:r>
            <a:r>
              <a:rPr lang="en-US" altLang="ja-JP" sz="1600" b="0" dirty="0">
                <a:solidFill>
                  <a:prstClr val="black"/>
                </a:solidFill>
                <a:latin typeface="Arial" pitchFamily="34" charset="0"/>
              </a:rPr>
              <a:t> 2003;111:1512-18.</a:t>
            </a:r>
          </a:p>
          <a:p>
            <a:pPr defTabSz="457200"/>
            <a:r>
              <a:rPr lang="en-US" altLang="ja-JP" sz="1600" b="0" dirty="0">
                <a:solidFill>
                  <a:prstClr val="black"/>
                </a:solidFill>
                <a:latin typeface="Arial" pitchFamily="34" charset="0"/>
              </a:rPr>
              <a:t>Venn AJ, et.al. Am J </a:t>
            </a:r>
            <a:r>
              <a:rPr lang="en-US" altLang="ja-JP" sz="1600" b="0" dirty="0" err="1">
                <a:solidFill>
                  <a:prstClr val="black"/>
                </a:solidFill>
                <a:latin typeface="Arial" pitchFamily="34" charset="0"/>
              </a:rPr>
              <a:t>Respir</a:t>
            </a:r>
            <a:r>
              <a:rPr lang="en-US" altLang="ja-JP" sz="1600" b="0" dirty="0">
                <a:solidFill>
                  <a:prstClr val="black"/>
                </a:solidFill>
                <a:latin typeface="Arial" pitchFamily="34" charset="0"/>
              </a:rPr>
              <a:t> </a:t>
            </a:r>
            <a:r>
              <a:rPr lang="en-US" altLang="ja-JP" sz="1600" b="0" dirty="0" err="1">
                <a:solidFill>
                  <a:prstClr val="black"/>
                </a:solidFill>
                <a:latin typeface="Arial" pitchFamily="34" charset="0"/>
              </a:rPr>
              <a:t>Crit</a:t>
            </a:r>
            <a:r>
              <a:rPr lang="en-US" altLang="ja-JP" sz="1600" b="0" dirty="0">
                <a:solidFill>
                  <a:prstClr val="black"/>
                </a:solidFill>
                <a:latin typeface="Arial" pitchFamily="34" charset="0"/>
              </a:rPr>
              <a:t> Care Med 2001;164:2177-80.</a:t>
            </a:r>
          </a:p>
          <a:p>
            <a:pPr defTabSz="457200"/>
            <a:r>
              <a:rPr lang="en-US" altLang="ja-JP" sz="1600" b="0" dirty="0">
                <a:solidFill>
                  <a:prstClr val="black"/>
                </a:solidFill>
                <a:latin typeface="Arial" pitchFamily="34" charset="0"/>
              </a:rPr>
              <a:t>Wyler C, et.al. Epidemiology 2000;11:450-6.</a:t>
            </a:r>
          </a:p>
          <a:p>
            <a:pPr defTabSz="457200"/>
            <a:r>
              <a:rPr lang="en-US" altLang="ja-JP" sz="1600" b="0" dirty="0">
                <a:solidFill>
                  <a:prstClr val="black"/>
                </a:solidFill>
                <a:latin typeface="Arial" pitchFamily="34" charset="0"/>
              </a:rPr>
              <a:t>Nicolai T, et.al. </a:t>
            </a:r>
            <a:r>
              <a:rPr lang="en-US" altLang="ja-JP" sz="1600" b="0" dirty="0" err="1">
                <a:solidFill>
                  <a:prstClr val="black"/>
                </a:solidFill>
                <a:latin typeface="Arial" pitchFamily="34" charset="0"/>
              </a:rPr>
              <a:t>Eur</a:t>
            </a:r>
            <a:r>
              <a:rPr lang="en-US" altLang="ja-JP" sz="1600" b="0" dirty="0">
                <a:solidFill>
                  <a:prstClr val="black"/>
                </a:solidFill>
                <a:latin typeface="Arial" pitchFamily="34" charset="0"/>
              </a:rPr>
              <a:t> </a:t>
            </a:r>
            <a:r>
              <a:rPr lang="en-US" altLang="ja-JP" sz="1600" b="0" dirty="0" err="1">
                <a:solidFill>
                  <a:prstClr val="black"/>
                </a:solidFill>
                <a:latin typeface="Arial" pitchFamily="34" charset="0"/>
              </a:rPr>
              <a:t>Respir</a:t>
            </a:r>
            <a:r>
              <a:rPr lang="en-US" altLang="ja-JP" sz="1600" b="0" dirty="0">
                <a:solidFill>
                  <a:prstClr val="black"/>
                </a:solidFill>
                <a:latin typeface="Arial" pitchFamily="34" charset="0"/>
              </a:rPr>
              <a:t> J 2003:21:956-63.</a:t>
            </a:r>
          </a:p>
        </p:txBody>
      </p:sp>
    </p:spTree>
    <p:extLst>
      <p:ext uri="{BB962C8B-B14F-4D97-AF65-F5344CB8AC3E}">
        <p14:creationId xmlns:p14="http://schemas.microsoft.com/office/powerpoint/2010/main" val="6419587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2"/>
          <p:cNvSpPr>
            <a:spLocks noGrp="1" noChangeArrowheads="1"/>
          </p:cNvSpPr>
          <p:nvPr>
            <p:ph type="title"/>
          </p:nvPr>
        </p:nvSpPr>
        <p:spPr>
          <a:xfrm>
            <a:off x="304800" y="609600"/>
            <a:ext cx="8534400" cy="1143000"/>
          </a:xfrm>
        </p:spPr>
        <p:txBody>
          <a:bodyPr anchor="t">
            <a:noAutofit/>
          </a:bodyPr>
          <a:lstStyle/>
          <a:p>
            <a:pPr>
              <a:tabLst>
                <a:tab pos="457200" algn="l"/>
              </a:tabLst>
            </a:pPr>
            <a:r>
              <a:rPr kumimoji="1" lang="en-US" altLang="ja-JP" sz="4000" b="1" dirty="0">
                <a:solidFill>
                  <a:srgbClr val="0000FF"/>
                </a:solidFill>
                <a:ea typeface="ＭＳ Ｐゴシック" charset="0"/>
                <a:cs typeface="ＭＳ Ｐゴシック" charset="0"/>
              </a:rPr>
              <a:t>Epidemiologic Studies Of Pollution And Aeroallergens On Asthma Exacerbation</a:t>
            </a:r>
          </a:p>
        </p:txBody>
      </p:sp>
      <p:sp>
        <p:nvSpPr>
          <p:cNvPr id="48131" name="Rectangle 3"/>
          <p:cNvSpPr>
            <a:spLocks noGrp="1" noChangeArrowheads="1"/>
          </p:cNvSpPr>
          <p:nvPr>
            <p:ph type="body" idx="1"/>
          </p:nvPr>
        </p:nvSpPr>
        <p:spPr>
          <a:xfrm>
            <a:off x="685800" y="1981200"/>
            <a:ext cx="7772400" cy="3429000"/>
          </a:xfrm>
        </p:spPr>
        <p:txBody>
          <a:bodyPr/>
          <a:lstStyle/>
          <a:p>
            <a:pPr eaLnBrk="1" hangingPunct="1">
              <a:lnSpc>
                <a:spcPct val="90000"/>
              </a:lnSpc>
            </a:pPr>
            <a:r>
              <a:rPr kumimoji="0" lang="en-US" altLang="ja-JP" smtClean="0">
                <a:latin typeface="Arial" pitchFamily="34" charset="0"/>
              </a:rPr>
              <a:t>Ozone and fungal spores have been demonstrated to be cofactors in increasing asthma symptoms and SABA use</a:t>
            </a:r>
          </a:p>
          <a:p>
            <a:pPr eaLnBrk="1" hangingPunct="1">
              <a:lnSpc>
                <a:spcPct val="90000"/>
              </a:lnSpc>
            </a:pPr>
            <a:r>
              <a:rPr kumimoji="0" lang="en-US" altLang="ja-JP" smtClean="0">
                <a:latin typeface="Arial" pitchFamily="34" charset="0"/>
              </a:rPr>
              <a:t>Ozone, NO</a:t>
            </a:r>
            <a:r>
              <a:rPr kumimoji="0" lang="en-US" altLang="ja-JP" baseline="-25000" smtClean="0">
                <a:latin typeface="Arial" pitchFamily="34" charset="0"/>
              </a:rPr>
              <a:t>2</a:t>
            </a:r>
            <a:r>
              <a:rPr kumimoji="0" lang="en-US" altLang="ja-JP" smtClean="0">
                <a:latin typeface="Arial" pitchFamily="34" charset="0"/>
              </a:rPr>
              <a:t> and SO</a:t>
            </a:r>
            <a:r>
              <a:rPr kumimoji="0" lang="en-US" altLang="ja-JP" baseline="-25000" smtClean="0">
                <a:latin typeface="Arial" pitchFamily="34" charset="0"/>
              </a:rPr>
              <a:t>2</a:t>
            </a:r>
            <a:r>
              <a:rPr kumimoji="0" lang="en-US" altLang="ja-JP" smtClean="0">
                <a:latin typeface="Arial" pitchFamily="34" charset="0"/>
              </a:rPr>
              <a:t> individually or in combination may enhance airway response to inhaled allergens</a:t>
            </a:r>
          </a:p>
          <a:p>
            <a:pPr eaLnBrk="1" hangingPunct="1">
              <a:lnSpc>
                <a:spcPct val="90000"/>
              </a:lnSpc>
              <a:buFontTx/>
              <a:buNone/>
            </a:pPr>
            <a:endParaRPr kumimoji="0" lang="ja-JP" altLang="en-US" smtClean="0">
              <a:latin typeface="Arial" pitchFamily="34" charset="0"/>
            </a:endParaRPr>
          </a:p>
        </p:txBody>
      </p:sp>
      <p:sp>
        <p:nvSpPr>
          <p:cNvPr id="48132" name="Text Box 4"/>
          <p:cNvSpPr txBox="1">
            <a:spLocks noChangeArrowheads="1"/>
          </p:cNvSpPr>
          <p:nvPr/>
        </p:nvSpPr>
        <p:spPr bwMode="auto">
          <a:xfrm>
            <a:off x="533400" y="5713413"/>
            <a:ext cx="55848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r>
              <a:rPr kumimoji="0" lang="en-US" altLang="ja-JP" sz="1600">
                <a:solidFill>
                  <a:prstClr val="black"/>
                </a:solidFill>
                <a:latin typeface="Arial" pitchFamily="34" charset="0"/>
              </a:rPr>
              <a:t>Delfino RJ, et.al. Am J Resp Crit Care Me 1996;154:633-41.</a:t>
            </a:r>
          </a:p>
          <a:p>
            <a:pPr defTabSz="457200">
              <a:spcBef>
                <a:spcPct val="0"/>
              </a:spcBef>
              <a:buFontTx/>
              <a:buNone/>
            </a:pPr>
            <a:r>
              <a:rPr kumimoji="0" lang="en-US" altLang="ja-JP" sz="1600">
                <a:solidFill>
                  <a:prstClr val="black"/>
                </a:solidFill>
                <a:latin typeface="Arial" pitchFamily="34" charset="0"/>
              </a:rPr>
              <a:t>Delfino RJ, et.al. Environ Health Perspect 1997;105:622-35.</a:t>
            </a:r>
          </a:p>
          <a:p>
            <a:pPr defTabSz="457200">
              <a:spcBef>
                <a:spcPct val="0"/>
              </a:spcBef>
              <a:buFontTx/>
              <a:buNone/>
            </a:pPr>
            <a:r>
              <a:rPr kumimoji="0" lang="en-US" altLang="ja-JP" sz="1600">
                <a:solidFill>
                  <a:prstClr val="black"/>
                </a:solidFill>
                <a:latin typeface="Arial" pitchFamily="34" charset="0"/>
              </a:rPr>
              <a:t>D</a:t>
            </a:r>
            <a:r>
              <a:rPr kumimoji="0" lang="ja-JP" altLang="en-US" sz="1600">
                <a:solidFill>
                  <a:prstClr val="black"/>
                </a:solidFill>
                <a:latin typeface="Arial" pitchFamily="34" charset="0"/>
              </a:rPr>
              <a:t>’</a:t>
            </a:r>
            <a:r>
              <a:rPr kumimoji="0" lang="en-US" altLang="ja-JP" sz="1600">
                <a:solidFill>
                  <a:prstClr val="black"/>
                </a:solidFill>
                <a:latin typeface="Arial" pitchFamily="34" charset="0"/>
              </a:rPr>
              <a:t>Amato G, et.al. Environ Res 2003;91:21-8.</a:t>
            </a:r>
          </a:p>
        </p:txBody>
      </p:sp>
    </p:spTree>
    <p:extLst>
      <p:ext uri="{BB962C8B-B14F-4D97-AF65-F5344CB8AC3E}">
        <p14:creationId xmlns:p14="http://schemas.microsoft.com/office/powerpoint/2010/main" val="33942940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1029"/>
          <p:cNvSpPr>
            <a:spLocks noChangeArrowheads="1"/>
          </p:cNvSpPr>
          <p:nvPr/>
        </p:nvSpPr>
        <p:spPr bwMode="auto">
          <a:xfrm>
            <a:off x="4800600" y="6096000"/>
            <a:ext cx="40386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50000"/>
              </a:spcBef>
              <a:buFontTx/>
              <a:buNone/>
            </a:pPr>
            <a:r>
              <a:rPr kumimoji="0" lang="en-US" altLang="ja-JP" sz="1400" i="1" baseline="30000">
                <a:solidFill>
                  <a:prstClr val="black"/>
                </a:solidFill>
                <a:latin typeface="Arial" pitchFamily="34" charset="0"/>
              </a:rPr>
              <a:t>1</a:t>
            </a:r>
            <a:r>
              <a:rPr kumimoji="0" lang="en-US" altLang="ja-JP" sz="1400" i="1">
                <a:solidFill>
                  <a:prstClr val="black"/>
                </a:solidFill>
                <a:latin typeface="Arial" pitchFamily="34" charset="0"/>
              </a:rPr>
              <a:t>Koenig JQ, et al. Environ Res 1981;25:340-8.  </a:t>
            </a:r>
          </a:p>
          <a:p>
            <a:pPr defTabSz="457200">
              <a:spcBef>
                <a:spcPct val="50000"/>
              </a:spcBef>
              <a:buFontTx/>
              <a:buNone/>
            </a:pPr>
            <a:r>
              <a:rPr kumimoji="0" lang="en-US" altLang="ja-JP" sz="1400" i="1" baseline="30000">
                <a:solidFill>
                  <a:prstClr val="black"/>
                </a:solidFill>
                <a:latin typeface="Arial" pitchFamily="34" charset="0"/>
              </a:rPr>
              <a:t>2</a:t>
            </a:r>
            <a:r>
              <a:rPr kumimoji="0" lang="en-US" altLang="ja-JP" sz="1400" i="1">
                <a:solidFill>
                  <a:prstClr val="black"/>
                </a:solidFill>
                <a:latin typeface="Arial" pitchFamily="34" charset="0"/>
              </a:rPr>
              <a:t>Gent et al. JAMA 2003;290:1859-1867</a:t>
            </a:r>
          </a:p>
        </p:txBody>
      </p:sp>
      <p:sp>
        <p:nvSpPr>
          <p:cNvPr id="49155" name="Rectangle 6"/>
          <p:cNvSpPr txBox="1">
            <a:spLocks noChangeArrowheads="1"/>
          </p:cNvSpPr>
          <p:nvPr/>
        </p:nvSpPr>
        <p:spPr bwMode="auto">
          <a:xfrm>
            <a:off x="685800" y="533400"/>
            <a:ext cx="7696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marL="0" indent="0" algn="ctr" defTabSz="457200">
              <a:spcBef>
                <a:spcPct val="0"/>
              </a:spcBef>
              <a:buFont typeface="Arial" pitchFamily="34" charset="0"/>
              <a:buNone/>
              <a:tabLst>
                <a:tab pos="457200" algn="l"/>
              </a:tabLst>
            </a:pPr>
            <a:r>
              <a:rPr lang="en-US" altLang="ja-JP" sz="4000" b="1" dirty="0">
                <a:solidFill>
                  <a:srgbClr val="0000FF"/>
                </a:solidFill>
                <a:latin typeface="Calibri"/>
                <a:ea typeface="ＭＳ Ｐゴシック" charset="0"/>
                <a:cs typeface="ＭＳ Ｐゴシック" charset="0"/>
              </a:rPr>
              <a:t>Lung Function and Air Pollutants </a:t>
            </a:r>
          </a:p>
          <a:p>
            <a:pPr defTabSz="457200">
              <a:buFontTx/>
              <a:buChar char="•"/>
            </a:pPr>
            <a:endParaRPr kumimoji="0" lang="en-US" altLang="ja-JP" sz="2000" dirty="0">
              <a:solidFill>
                <a:prstClr val="black"/>
              </a:solidFill>
              <a:latin typeface="Arial" pitchFamily="34" charset="0"/>
            </a:endParaRPr>
          </a:p>
          <a:p>
            <a:pPr defTabSz="457200">
              <a:buFontTx/>
              <a:buChar char="•"/>
            </a:pPr>
            <a:r>
              <a:rPr kumimoji="0" lang="en-US" altLang="ja-JP" sz="2800" dirty="0">
                <a:solidFill>
                  <a:prstClr val="black"/>
                </a:solidFill>
                <a:latin typeface="Arial" pitchFamily="34" charset="0"/>
              </a:rPr>
              <a:t>Inhalation of 1 ppm of SO2 for 10 minutes during moderate exercise decreased FEV1 by 23% in adolescents with </a:t>
            </a:r>
            <a:r>
              <a:rPr kumimoji="0" lang="en-US" altLang="ja-JP" sz="2800" dirty="0" smtClean="0">
                <a:solidFill>
                  <a:prstClr val="black"/>
                </a:solidFill>
                <a:latin typeface="Arial" pitchFamily="34" charset="0"/>
              </a:rPr>
              <a:t>asthma.</a:t>
            </a:r>
            <a:r>
              <a:rPr kumimoji="0" lang="en-US" altLang="ja-JP" sz="2800" baseline="30000" dirty="0" smtClean="0">
                <a:solidFill>
                  <a:prstClr val="black"/>
                </a:solidFill>
                <a:latin typeface="Arial" pitchFamily="34" charset="0"/>
              </a:rPr>
              <a:t>1</a:t>
            </a:r>
          </a:p>
          <a:p>
            <a:pPr marL="0" indent="0" defTabSz="457200">
              <a:buFont typeface="Arial" pitchFamily="34" charset="0"/>
              <a:buNone/>
            </a:pPr>
            <a:endParaRPr kumimoji="0" lang="en-US" altLang="ja-JP" sz="2800" baseline="30000" dirty="0">
              <a:solidFill>
                <a:prstClr val="black"/>
              </a:solidFill>
              <a:latin typeface="Arial" pitchFamily="34" charset="0"/>
            </a:endParaRPr>
          </a:p>
          <a:p>
            <a:pPr defTabSz="457200">
              <a:buFontTx/>
              <a:buChar char="•"/>
            </a:pPr>
            <a:r>
              <a:rPr kumimoji="0" lang="en-US" altLang="ja-JP" sz="2800" dirty="0">
                <a:solidFill>
                  <a:prstClr val="black"/>
                </a:solidFill>
                <a:latin typeface="Arial" pitchFamily="34" charset="0"/>
              </a:rPr>
              <a:t>An association between ambient ozone levels below EPA limits and asthma symptoms was found in children with asthma living in New England.</a:t>
            </a:r>
            <a:r>
              <a:rPr kumimoji="0" lang="en-US" altLang="ja-JP" sz="2800" baseline="30000" dirty="0">
                <a:solidFill>
                  <a:prstClr val="black"/>
                </a:solidFill>
                <a:latin typeface="Arial" pitchFamily="34" charset="0"/>
              </a:rPr>
              <a:t>2</a:t>
            </a:r>
          </a:p>
        </p:txBody>
      </p:sp>
    </p:spTree>
    <p:extLst>
      <p:ext uri="{BB962C8B-B14F-4D97-AF65-F5344CB8AC3E}">
        <p14:creationId xmlns:p14="http://schemas.microsoft.com/office/powerpoint/2010/main" val="17823563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5"/>
          <p:cNvSpPr>
            <a:spLocks noChangeArrowheads="1"/>
          </p:cNvSpPr>
          <p:nvPr/>
        </p:nvSpPr>
        <p:spPr bwMode="auto">
          <a:xfrm>
            <a:off x="4038600" y="6019800"/>
            <a:ext cx="495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lnSpc>
                <a:spcPct val="95000"/>
              </a:lnSpc>
              <a:spcBef>
                <a:spcPct val="50000"/>
              </a:spcBef>
              <a:buFontTx/>
              <a:buNone/>
            </a:pPr>
            <a:r>
              <a:rPr kumimoji="0" lang="en-US" altLang="ja-JP" sz="1400" baseline="30000">
                <a:solidFill>
                  <a:prstClr val="black"/>
                </a:solidFill>
                <a:latin typeface="Arial" pitchFamily="34" charset="0"/>
              </a:rPr>
              <a:t>1</a:t>
            </a:r>
            <a:r>
              <a:rPr kumimoji="0" lang="en-US" altLang="ja-JP" sz="1400">
                <a:solidFill>
                  <a:prstClr val="black"/>
                </a:solidFill>
                <a:latin typeface="Arial" pitchFamily="34" charset="0"/>
              </a:rPr>
              <a:t>Norris et al Environ Health Perspect 1999;107:489-93. </a:t>
            </a:r>
          </a:p>
          <a:p>
            <a:pPr defTabSz="457200">
              <a:lnSpc>
                <a:spcPct val="95000"/>
              </a:lnSpc>
              <a:spcBef>
                <a:spcPct val="50000"/>
              </a:spcBef>
              <a:buFontTx/>
              <a:buNone/>
            </a:pPr>
            <a:r>
              <a:rPr kumimoji="0" lang="en-US" altLang="ja-JP" sz="1400" baseline="30000">
                <a:solidFill>
                  <a:prstClr val="black"/>
                </a:solidFill>
                <a:latin typeface="Arial" pitchFamily="34" charset="0"/>
              </a:rPr>
              <a:t>2</a:t>
            </a:r>
            <a:r>
              <a:rPr kumimoji="0" lang="en-US" altLang="ja-JP" sz="1400">
                <a:solidFill>
                  <a:prstClr val="black"/>
                </a:solidFill>
                <a:latin typeface="Arial" pitchFamily="34" charset="0"/>
              </a:rPr>
              <a:t>Romieu et al Am J Epidemiol 1995;141:546-53. </a:t>
            </a:r>
          </a:p>
        </p:txBody>
      </p:sp>
      <p:sp>
        <p:nvSpPr>
          <p:cNvPr id="5" name="Rectangle 2"/>
          <p:cNvSpPr txBox="1">
            <a:spLocks noChangeArrowheads="1"/>
          </p:cNvSpPr>
          <p:nvPr/>
        </p:nvSpPr>
        <p:spPr bwMode="auto">
          <a:xfrm>
            <a:off x="533400" y="381000"/>
            <a:ext cx="7772400" cy="1470025"/>
          </a:xfrm>
          <a:prstGeom prst="rect">
            <a:avLst/>
          </a:prstGeom>
          <a:noFill/>
          <a:ln>
            <a:miter lim="800000"/>
            <a:headEnd/>
            <a:tailEnd/>
          </a:ln>
        </p:spPr>
        <p:txBody>
          <a:bodyPr/>
          <a:lstStyle/>
          <a:p>
            <a:pPr algn="ctr" defTabSz="457200">
              <a:defRPr/>
            </a:pPr>
            <a:r>
              <a:rPr kumimoji="1" lang="en-US" altLang="ja-JP" sz="4000" b="1" dirty="0">
                <a:solidFill>
                  <a:srgbClr val="0000FF"/>
                </a:solidFill>
                <a:cs typeface="ＭＳ Ｐゴシック" charset="0"/>
              </a:rPr>
              <a:t>ER Visits for Respiratory Complaints and Air Pollutants </a:t>
            </a:r>
          </a:p>
        </p:txBody>
      </p:sp>
      <p:sp>
        <p:nvSpPr>
          <p:cNvPr id="50180" name="Rectangle 3"/>
          <p:cNvSpPr txBox="1">
            <a:spLocks noChangeArrowheads="1"/>
          </p:cNvSpPr>
          <p:nvPr/>
        </p:nvSpPr>
        <p:spPr bwMode="auto">
          <a:xfrm>
            <a:off x="381000" y="2133600"/>
            <a:ext cx="8229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buFontTx/>
              <a:buChar char="•"/>
            </a:pPr>
            <a:r>
              <a:rPr kumimoji="0" lang="en-US" altLang="ja-JP" sz="2800">
                <a:solidFill>
                  <a:prstClr val="black"/>
                </a:solidFill>
                <a:latin typeface="Arial" pitchFamily="34" charset="0"/>
              </a:rPr>
              <a:t>Numerous studies have found an association between PM 10 levels and ER visits for asthma.</a:t>
            </a:r>
          </a:p>
          <a:p>
            <a:pPr defTabSz="457200">
              <a:buFontTx/>
              <a:buChar char="•"/>
            </a:pPr>
            <a:r>
              <a:rPr kumimoji="0" lang="en-US" altLang="ja-JP" sz="2800">
                <a:solidFill>
                  <a:prstClr val="black"/>
                </a:solidFill>
                <a:latin typeface="Arial" pitchFamily="34" charset="0"/>
              </a:rPr>
              <a:t>An increase of 11 µg/m3 in fine PM was associated with an 11% increase in asthma ER visits.</a:t>
            </a:r>
            <a:r>
              <a:rPr kumimoji="0" lang="en-US" altLang="ja-JP" sz="1800">
                <a:solidFill>
                  <a:prstClr val="black"/>
                </a:solidFill>
                <a:latin typeface="Arial" pitchFamily="34" charset="0"/>
              </a:rPr>
              <a:t>1</a:t>
            </a:r>
            <a:endParaRPr kumimoji="0" lang="en-US" altLang="ja-JP" sz="2800">
              <a:solidFill>
                <a:prstClr val="black"/>
              </a:solidFill>
              <a:latin typeface="Arial" pitchFamily="34" charset="0"/>
            </a:endParaRPr>
          </a:p>
          <a:p>
            <a:pPr defTabSz="457200">
              <a:buFontTx/>
              <a:buChar char="•"/>
            </a:pPr>
            <a:r>
              <a:rPr kumimoji="0" lang="en-US" altLang="ja-JP" sz="2800">
                <a:solidFill>
                  <a:prstClr val="black"/>
                </a:solidFill>
                <a:latin typeface="Arial" pitchFamily="34" charset="0"/>
              </a:rPr>
              <a:t> Ozone and SO2 have been associated with ER visits for asthma in Mexico.</a:t>
            </a:r>
            <a:r>
              <a:rPr kumimoji="0" lang="en-US" altLang="ja-JP" sz="1800">
                <a:solidFill>
                  <a:prstClr val="black"/>
                </a:solidFill>
                <a:latin typeface="Arial" pitchFamily="34" charset="0"/>
              </a:rPr>
              <a:t>2</a:t>
            </a:r>
            <a:endParaRPr kumimoji="0" lang="en-US" altLang="ja-JP" sz="2800">
              <a:solidFill>
                <a:prstClr val="black"/>
              </a:solidFill>
              <a:latin typeface="Arial" pitchFamily="34" charset="0"/>
            </a:endParaRPr>
          </a:p>
        </p:txBody>
      </p:sp>
    </p:spTree>
    <p:extLst>
      <p:ext uri="{BB962C8B-B14F-4D97-AF65-F5344CB8AC3E}">
        <p14:creationId xmlns:p14="http://schemas.microsoft.com/office/powerpoint/2010/main" val="18060166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132856"/>
            <a:ext cx="9144000" cy="748923"/>
          </a:xfrm>
          <a:prstGeom prst="rect">
            <a:avLst/>
          </a:prstGeom>
          <a:noFill/>
        </p:spPr>
        <p:txBody>
          <a:bodyPr wrap="square" rtlCol="0">
            <a:spAutoFit/>
          </a:bodyPr>
          <a:lstStyle/>
          <a:p>
            <a:pPr marL="514350" indent="-514350" algn="ctr" defTabSz="457200">
              <a:lnSpc>
                <a:spcPct val="140000"/>
              </a:lnSpc>
              <a:buFont typeface="+mj-lt"/>
              <a:buAutoNum type="arabicPeriod"/>
            </a:pPr>
            <a:r>
              <a:rPr lang="en-US" sz="3200" b="1" dirty="0">
                <a:solidFill>
                  <a:srgbClr val="F79646"/>
                </a:solidFill>
              </a:rPr>
              <a:t>Prevalence of rhinitis</a:t>
            </a:r>
          </a:p>
        </p:txBody>
      </p:sp>
      <p:sp>
        <p:nvSpPr>
          <p:cNvPr id="4" name="ZoneTexte 1"/>
          <p:cNvSpPr txBox="1"/>
          <p:nvPr/>
        </p:nvSpPr>
        <p:spPr>
          <a:xfrm>
            <a:off x="0" y="278178"/>
            <a:ext cx="9144000" cy="584765"/>
          </a:xfrm>
          <a:prstGeom prst="rect">
            <a:avLst/>
          </a:prstGeom>
          <a:noFill/>
        </p:spPr>
        <p:txBody>
          <a:bodyPr wrap="square" lIns="91430" tIns="45715" rIns="91430" bIns="45715" rtlCol="0">
            <a:spAutoFit/>
          </a:bodyPr>
          <a:lstStyle/>
          <a:p>
            <a:pPr algn="ctr" defTabSz="457200"/>
            <a:r>
              <a:rPr lang="en-US" sz="3200" b="1" dirty="0">
                <a:solidFill>
                  <a:prstClr val="white"/>
                </a:solidFill>
              </a:rPr>
              <a:t>The role of air pollution in the severity of rhinitis</a:t>
            </a:r>
          </a:p>
        </p:txBody>
      </p:sp>
      <p:sp>
        <p:nvSpPr>
          <p:cNvPr id="5" name="TextBox 4"/>
          <p:cNvSpPr txBox="1"/>
          <p:nvPr/>
        </p:nvSpPr>
        <p:spPr>
          <a:xfrm>
            <a:off x="7148945" y="6177303"/>
            <a:ext cx="1593533" cy="276999"/>
          </a:xfrm>
          <a:prstGeom prst="rect">
            <a:avLst/>
          </a:prstGeom>
          <a:solidFill>
            <a:schemeClr val="bg1"/>
          </a:solidFill>
        </p:spPr>
        <p:txBody>
          <a:bodyPr wrap="square" rtlCol="0">
            <a:spAutoFit/>
          </a:bodyPr>
          <a:lstStyle/>
          <a:p>
            <a:pPr defTabSz="457200"/>
            <a:r>
              <a:rPr lang="en-US" sz="1200" dirty="0">
                <a:solidFill>
                  <a:prstClr val="white"/>
                </a:solidFill>
              </a:rPr>
              <a:t>SALEV.FEX.16.07.0165</a:t>
            </a:r>
          </a:p>
        </p:txBody>
      </p:sp>
    </p:spTree>
    <p:extLst>
      <p:ext uri="{BB962C8B-B14F-4D97-AF65-F5344CB8AC3E}">
        <p14:creationId xmlns:p14="http://schemas.microsoft.com/office/powerpoint/2010/main" val="1616914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 name="Rectangle 2"/>
          <p:cNvSpPr>
            <a:spLocks noGrp="1" noChangeArrowheads="1"/>
          </p:cNvSpPr>
          <p:nvPr>
            <p:ph type="title"/>
          </p:nvPr>
        </p:nvSpPr>
        <p:spPr>
          <a:xfrm>
            <a:off x="685800" y="609600"/>
            <a:ext cx="7772400" cy="1143000"/>
          </a:xfrm>
          <a:extLst/>
        </p:spPr>
        <p:txBody>
          <a:bodyPr rtlCol="0" anchor="t">
            <a:noAutofit/>
          </a:bodyPr>
          <a:lstStyle/>
          <a:p>
            <a:pPr fontAlgn="auto">
              <a:spcAft>
                <a:spcPts val="0"/>
              </a:spcAft>
              <a:defRPr/>
            </a:pPr>
            <a:r>
              <a:rPr kumimoji="1" lang="en-US" altLang="ja-JP" sz="4000" b="1" dirty="0">
                <a:solidFill>
                  <a:srgbClr val="0000FF"/>
                </a:solidFill>
                <a:ea typeface="ＭＳ Ｐゴシック" charset="0"/>
                <a:cs typeface="ＭＳ Ｐゴシック" charset="0"/>
              </a:rPr>
              <a:t>Mechanisms Of Pollutant-Related Adverse Health Effects</a:t>
            </a:r>
          </a:p>
        </p:txBody>
      </p:sp>
      <p:sp>
        <p:nvSpPr>
          <p:cNvPr id="51203" name="Rectangle 3"/>
          <p:cNvSpPr>
            <a:spLocks noGrp="1" noChangeArrowheads="1"/>
          </p:cNvSpPr>
          <p:nvPr>
            <p:ph type="body" idx="1"/>
          </p:nvPr>
        </p:nvSpPr>
        <p:spPr>
          <a:xfrm>
            <a:off x="685800" y="1981200"/>
            <a:ext cx="7772400" cy="4114800"/>
          </a:xfrm>
        </p:spPr>
        <p:txBody>
          <a:bodyPr/>
          <a:lstStyle/>
          <a:p>
            <a:pPr eaLnBrk="1" hangingPunct="1">
              <a:lnSpc>
                <a:spcPct val="80000"/>
              </a:lnSpc>
            </a:pPr>
            <a:r>
              <a:rPr kumimoji="0" lang="en-US" altLang="ja-JP" sz="2400" smtClean="0">
                <a:latin typeface="Arial" pitchFamily="34" charset="0"/>
              </a:rPr>
              <a:t>PM or ozone induced airway inflammation</a:t>
            </a:r>
          </a:p>
          <a:p>
            <a:pPr eaLnBrk="1" hangingPunct="1">
              <a:lnSpc>
                <a:spcPct val="80000"/>
              </a:lnSpc>
            </a:pPr>
            <a:r>
              <a:rPr kumimoji="0" lang="en-US" altLang="ja-JP" sz="2400" smtClean="0">
                <a:latin typeface="Arial" pitchFamily="34" charset="0"/>
              </a:rPr>
              <a:t>Oxidative stress induced by transition metals or polyaromatic hydrocarbons</a:t>
            </a:r>
          </a:p>
          <a:p>
            <a:pPr eaLnBrk="1" hangingPunct="1">
              <a:lnSpc>
                <a:spcPct val="80000"/>
              </a:lnSpc>
            </a:pPr>
            <a:r>
              <a:rPr kumimoji="0" lang="en-US" altLang="ja-JP" sz="2400" smtClean="0">
                <a:latin typeface="Arial" pitchFamily="34" charset="0"/>
              </a:rPr>
              <a:t>Covalent modifications of intracellular proteins/enzymes</a:t>
            </a:r>
          </a:p>
          <a:p>
            <a:pPr eaLnBrk="1" hangingPunct="1">
              <a:lnSpc>
                <a:spcPct val="80000"/>
              </a:lnSpc>
            </a:pPr>
            <a:r>
              <a:rPr kumimoji="0" lang="en-US" altLang="ja-JP" sz="2400" smtClean="0">
                <a:latin typeface="Arial" pitchFamily="34" charset="0"/>
              </a:rPr>
              <a:t>Biologic compounds (glucans, endotoxin) effect on the innate immune response and inflammation</a:t>
            </a:r>
          </a:p>
          <a:p>
            <a:pPr eaLnBrk="1" hangingPunct="1">
              <a:lnSpc>
                <a:spcPct val="80000"/>
              </a:lnSpc>
            </a:pPr>
            <a:r>
              <a:rPr kumimoji="0" lang="en-US" altLang="ja-JP" sz="2400" smtClean="0">
                <a:latin typeface="Arial" pitchFamily="34" charset="0"/>
              </a:rPr>
              <a:t>Stimulation of the autonomic nervous system</a:t>
            </a:r>
          </a:p>
          <a:p>
            <a:pPr eaLnBrk="1" hangingPunct="1">
              <a:lnSpc>
                <a:spcPct val="80000"/>
              </a:lnSpc>
            </a:pPr>
            <a:r>
              <a:rPr kumimoji="0" lang="en-US" altLang="ja-JP" sz="2400" smtClean="0">
                <a:latin typeface="Arial" pitchFamily="34" charset="0"/>
              </a:rPr>
              <a:t>Adjuvant effects (DEP + allergens)</a:t>
            </a:r>
          </a:p>
          <a:p>
            <a:pPr eaLnBrk="1" hangingPunct="1">
              <a:lnSpc>
                <a:spcPct val="80000"/>
              </a:lnSpc>
            </a:pPr>
            <a:r>
              <a:rPr kumimoji="0" lang="en-US" altLang="ja-JP" sz="2400" smtClean="0">
                <a:latin typeface="Arial" pitchFamily="34" charset="0"/>
              </a:rPr>
              <a:t>Procoagulant activity of ultrafine PM</a:t>
            </a:r>
          </a:p>
          <a:p>
            <a:pPr eaLnBrk="1" hangingPunct="1">
              <a:lnSpc>
                <a:spcPct val="80000"/>
              </a:lnSpc>
            </a:pPr>
            <a:r>
              <a:rPr kumimoji="0" lang="en-US" altLang="ja-JP" sz="2400" smtClean="0">
                <a:latin typeface="Arial" pitchFamily="34" charset="0"/>
              </a:rPr>
              <a:t>Suppression of normal defense mechanisms</a:t>
            </a:r>
          </a:p>
        </p:txBody>
      </p:sp>
    </p:spTree>
    <p:extLst>
      <p:ext uri="{BB962C8B-B14F-4D97-AF65-F5344CB8AC3E}">
        <p14:creationId xmlns:p14="http://schemas.microsoft.com/office/powerpoint/2010/main" val="2180205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 name="Rectangle 2"/>
          <p:cNvSpPr>
            <a:spLocks noGrp="1" noChangeArrowheads="1"/>
          </p:cNvSpPr>
          <p:nvPr>
            <p:ph type="ctrTitle"/>
          </p:nvPr>
        </p:nvSpPr>
        <p:spPr>
          <a:xfrm>
            <a:off x="533400" y="228600"/>
            <a:ext cx="7772400" cy="1143000"/>
          </a:xfrm>
          <a:extLst/>
        </p:spPr>
        <p:txBody>
          <a:bodyPr rtlCol="0" anchor="t">
            <a:noAutofit/>
          </a:bodyPr>
          <a:lstStyle/>
          <a:p>
            <a:pPr>
              <a:defRPr/>
            </a:pPr>
            <a:r>
              <a:rPr kumimoji="1" lang="en-US" altLang="ja-JP" sz="4000" b="1" dirty="0">
                <a:solidFill>
                  <a:srgbClr val="0000FF"/>
                </a:solidFill>
                <a:ea typeface="ＭＳ Ｐゴシック" charset="0"/>
                <a:cs typeface="ＭＳ Ｐゴシック" charset="0"/>
              </a:rPr>
              <a:t>Inflammatory Markers and Air Pollutants</a:t>
            </a:r>
          </a:p>
        </p:txBody>
      </p:sp>
      <p:sp>
        <p:nvSpPr>
          <p:cNvPr id="21506" name="Rectangle 3"/>
          <p:cNvSpPr>
            <a:spLocks noGrp="1" noChangeArrowheads="1"/>
          </p:cNvSpPr>
          <p:nvPr>
            <p:ph type="subTitle" idx="1"/>
          </p:nvPr>
        </p:nvSpPr>
        <p:spPr>
          <a:xfrm>
            <a:off x="152400" y="1752600"/>
            <a:ext cx="8686800" cy="4267200"/>
          </a:xfrm>
          <a:extLst/>
        </p:spPr>
        <p:txBody>
          <a:bodyPr rtlCol="0">
            <a:normAutofit/>
          </a:bodyPr>
          <a:lstStyle/>
          <a:p>
            <a:pPr marL="533400" indent="-533400" algn="l" eaLnBrk="1" fontAlgn="auto" hangingPunct="1">
              <a:lnSpc>
                <a:spcPct val="95000"/>
              </a:lnSpc>
              <a:spcAft>
                <a:spcPts val="0"/>
              </a:spcAft>
              <a:buFontTx/>
              <a:buChar char="•"/>
              <a:defRPr/>
            </a:pPr>
            <a:r>
              <a:rPr kumimoji="0" lang="en-US" altLang="ja-JP" sz="2000" dirty="0" smtClean="0">
                <a:solidFill>
                  <a:schemeClr val="tx1"/>
                </a:solidFill>
                <a:latin typeface="Arial" charset="0"/>
                <a:ea typeface="ＭＳ Ｐゴシック" charset="0"/>
                <a:cs typeface="+mn-cs"/>
              </a:rPr>
              <a:t> </a:t>
            </a:r>
            <a:r>
              <a:rPr kumimoji="0" lang="en-US" altLang="ja-JP" sz="2400" dirty="0" smtClean="0">
                <a:solidFill>
                  <a:schemeClr val="tx1"/>
                </a:solidFill>
                <a:latin typeface="Arial" charset="0"/>
                <a:ea typeface="ＭＳ Ｐゴシック" charset="0"/>
                <a:cs typeface="+mn-cs"/>
              </a:rPr>
              <a:t>Exposure to ozone results in an influx of neutrophils and alveolar macrophages into the airway.</a:t>
            </a:r>
            <a:r>
              <a:rPr kumimoji="0" lang="en-US" altLang="ja-JP" sz="2400" baseline="30000" dirty="0" smtClean="0">
                <a:solidFill>
                  <a:schemeClr val="tx1"/>
                </a:solidFill>
                <a:latin typeface="Arial" charset="0"/>
                <a:ea typeface="ＭＳ Ｐゴシック" charset="0"/>
                <a:cs typeface="+mn-cs"/>
              </a:rPr>
              <a:t>1,2</a:t>
            </a:r>
            <a:r>
              <a:rPr kumimoji="0" lang="en-US" altLang="ja-JP" sz="2400" dirty="0" smtClean="0">
                <a:solidFill>
                  <a:schemeClr val="tx1"/>
                </a:solidFill>
                <a:latin typeface="Arial" charset="0"/>
                <a:ea typeface="ＭＳ Ｐゴシック" charset="0"/>
                <a:cs typeface="+mn-cs"/>
              </a:rPr>
              <a:t> </a:t>
            </a:r>
          </a:p>
          <a:p>
            <a:pPr marL="533400" indent="-533400" algn="l" eaLnBrk="1" fontAlgn="auto" hangingPunct="1">
              <a:lnSpc>
                <a:spcPct val="95000"/>
              </a:lnSpc>
              <a:spcAft>
                <a:spcPts val="0"/>
              </a:spcAft>
              <a:buFontTx/>
              <a:buChar char="•"/>
              <a:defRPr/>
            </a:pPr>
            <a:r>
              <a:rPr kumimoji="0" lang="en-US" altLang="ja-JP" sz="2400" dirty="0" smtClean="0">
                <a:solidFill>
                  <a:schemeClr val="tx1"/>
                </a:solidFill>
                <a:latin typeface="Arial" charset="0"/>
                <a:ea typeface="ＭＳ Ｐゴシック" charset="0"/>
                <a:cs typeface="+mn-cs"/>
              </a:rPr>
              <a:t> IL-6, IL-8, LTB4, and thromboxane B2 are increased after exposure to ozone. </a:t>
            </a:r>
          </a:p>
          <a:p>
            <a:pPr marL="533400" indent="-533400" algn="l" eaLnBrk="1" fontAlgn="auto" hangingPunct="1">
              <a:lnSpc>
                <a:spcPct val="95000"/>
              </a:lnSpc>
              <a:spcAft>
                <a:spcPts val="0"/>
              </a:spcAft>
              <a:buFontTx/>
              <a:buChar char="•"/>
              <a:defRPr/>
            </a:pPr>
            <a:r>
              <a:rPr kumimoji="0" lang="en-US" altLang="ja-JP" sz="2400" dirty="0" smtClean="0">
                <a:solidFill>
                  <a:schemeClr val="tx1"/>
                </a:solidFill>
                <a:latin typeface="Arial" charset="0"/>
                <a:ea typeface="ＭＳ Ｐゴシック" charset="0"/>
                <a:cs typeface="+mn-cs"/>
              </a:rPr>
              <a:t>mCD14 surface expression on airway macrophages is enhanced following ozone exposure </a:t>
            </a:r>
            <a:r>
              <a:rPr kumimoji="0" lang="en-US" altLang="ja-JP" sz="2400" baseline="30000" dirty="0" smtClean="0">
                <a:solidFill>
                  <a:schemeClr val="tx1"/>
                </a:solidFill>
                <a:latin typeface="Arial" charset="0"/>
                <a:ea typeface="ＭＳ Ｐゴシック" charset="0"/>
                <a:cs typeface="+mn-cs"/>
              </a:rPr>
              <a:t>2</a:t>
            </a:r>
          </a:p>
          <a:p>
            <a:pPr marL="533400" indent="-533400" algn="l" eaLnBrk="1" fontAlgn="auto" hangingPunct="1">
              <a:lnSpc>
                <a:spcPct val="95000"/>
              </a:lnSpc>
              <a:spcAft>
                <a:spcPts val="0"/>
              </a:spcAft>
              <a:buFontTx/>
              <a:buChar char="•"/>
              <a:defRPr/>
            </a:pPr>
            <a:r>
              <a:rPr kumimoji="0" lang="en-US" altLang="ja-JP" sz="2400" dirty="0" smtClean="0">
                <a:solidFill>
                  <a:schemeClr val="tx1"/>
                </a:solidFill>
                <a:latin typeface="Arial" charset="0"/>
                <a:ea typeface="ＭＳ Ｐゴシック" charset="0"/>
                <a:cs typeface="+mn-cs"/>
              </a:rPr>
              <a:t> PM</a:t>
            </a:r>
            <a:r>
              <a:rPr kumimoji="0" lang="en-US" altLang="ja-JP" sz="2400" baseline="-25000" dirty="0" smtClean="0">
                <a:solidFill>
                  <a:schemeClr val="tx1"/>
                </a:solidFill>
                <a:latin typeface="Arial" charset="0"/>
                <a:ea typeface="ＭＳ Ｐゴシック" charset="0"/>
                <a:cs typeface="+mn-cs"/>
              </a:rPr>
              <a:t>10</a:t>
            </a:r>
            <a:r>
              <a:rPr kumimoji="0" lang="en-US" altLang="ja-JP" sz="2400" dirty="0" smtClean="0">
                <a:solidFill>
                  <a:schemeClr val="tx1"/>
                </a:solidFill>
                <a:latin typeface="Arial" charset="0"/>
                <a:ea typeface="ＭＳ Ｐゴシック" charset="0"/>
                <a:cs typeface="+mn-cs"/>
              </a:rPr>
              <a:t> exposure increases allergen specific </a:t>
            </a:r>
            <a:r>
              <a:rPr kumimoji="0" lang="en-US" altLang="ja-JP" sz="2400" dirty="0" err="1" smtClean="0">
                <a:solidFill>
                  <a:schemeClr val="tx1"/>
                </a:solidFill>
                <a:latin typeface="Arial" charset="0"/>
                <a:ea typeface="ＭＳ Ｐゴシック" charset="0"/>
                <a:cs typeface="+mn-cs"/>
              </a:rPr>
              <a:t>IgE</a:t>
            </a:r>
            <a:r>
              <a:rPr kumimoji="0" lang="en-US" altLang="ja-JP" sz="2400" dirty="0" smtClean="0">
                <a:solidFill>
                  <a:schemeClr val="tx1"/>
                </a:solidFill>
                <a:latin typeface="Arial" charset="0"/>
                <a:ea typeface="ＭＳ Ｐゴシック" charset="0"/>
                <a:cs typeface="+mn-cs"/>
              </a:rPr>
              <a:t> production leading to increased airway inflammation. </a:t>
            </a:r>
          </a:p>
        </p:txBody>
      </p:sp>
      <p:sp>
        <p:nvSpPr>
          <p:cNvPr id="52228" name="Rectangle 5"/>
          <p:cNvSpPr>
            <a:spLocks noChangeArrowheads="1"/>
          </p:cNvSpPr>
          <p:nvPr/>
        </p:nvSpPr>
        <p:spPr bwMode="auto">
          <a:xfrm>
            <a:off x="609600" y="5410200"/>
            <a:ext cx="7696200" cy="88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pPr marL="0" defTabSz="457200">
              <a:lnSpc>
                <a:spcPct val="95000"/>
              </a:lnSpc>
            </a:pPr>
            <a:r>
              <a:rPr lang="en-US" altLang="ja-JP" sz="1200" b="0" dirty="0" smtClean="0">
                <a:solidFill>
                  <a:prstClr val="black"/>
                </a:solidFill>
                <a:latin typeface="Arial" pitchFamily="34" charset="0"/>
              </a:rPr>
              <a:t>1</a:t>
            </a:r>
            <a:r>
              <a:rPr kumimoji="1" lang="en-US" altLang="ja-JP" b="0" dirty="0">
                <a:solidFill>
                  <a:prstClr val="black"/>
                </a:solidFill>
              </a:rPr>
              <a:t>. </a:t>
            </a:r>
            <a:r>
              <a:rPr kumimoji="1" lang="en-US" altLang="ja-JP" b="0" dirty="0" err="1">
                <a:solidFill>
                  <a:prstClr val="black"/>
                </a:solidFill>
              </a:rPr>
              <a:t>Peden</a:t>
            </a:r>
            <a:r>
              <a:rPr kumimoji="1" lang="en-US" altLang="ja-JP" b="0" dirty="0">
                <a:solidFill>
                  <a:prstClr val="black"/>
                </a:solidFill>
              </a:rPr>
              <a:t> DB, Ann Allergy Asthma </a:t>
            </a:r>
            <a:r>
              <a:rPr kumimoji="1" lang="en-US" altLang="ja-JP" b="0" dirty="0" err="1">
                <a:solidFill>
                  <a:prstClr val="black"/>
                </a:solidFill>
              </a:rPr>
              <a:t>Immunol</a:t>
            </a:r>
            <a:r>
              <a:rPr kumimoji="1" lang="en-US" altLang="ja-JP" b="0" dirty="0">
                <a:solidFill>
                  <a:prstClr val="black"/>
                </a:solidFill>
              </a:rPr>
              <a:t> 2001;87(</a:t>
            </a:r>
            <a:r>
              <a:rPr kumimoji="1" lang="en-US" altLang="ja-JP" b="0" dirty="0" err="1">
                <a:solidFill>
                  <a:prstClr val="black"/>
                </a:solidFill>
              </a:rPr>
              <a:t>Suppl</a:t>
            </a:r>
            <a:r>
              <a:rPr kumimoji="1" lang="en-US" altLang="ja-JP" b="0" dirty="0">
                <a:solidFill>
                  <a:prstClr val="black"/>
                </a:solidFill>
              </a:rPr>
              <a:t>):12-17</a:t>
            </a:r>
            <a:r>
              <a:rPr kumimoji="1" lang="en-US" altLang="ja-JP" b="0" dirty="0" smtClean="0">
                <a:solidFill>
                  <a:prstClr val="black"/>
                </a:solidFill>
              </a:rPr>
              <a:t>.</a:t>
            </a:r>
          </a:p>
          <a:p>
            <a:pPr marL="0" defTabSz="457200">
              <a:lnSpc>
                <a:spcPct val="95000"/>
              </a:lnSpc>
            </a:pPr>
            <a:r>
              <a:rPr lang="en-US" altLang="ja-JP" sz="1200" b="0" dirty="0" smtClean="0">
                <a:solidFill>
                  <a:prstClr val="black"/>
                </a:solidFill>
                <a:latin typeface="Arial" pitchFamily="34" charset="0"/>
              </a:rPr>
              <a:t>2</a:t>
            </a:r>
            <a:r>
              <a:rPr lang="en-US" altLang="ja-JP" sz="1200" b="0" dirty="0">
                <a:solidFill>
                  <a:prstClr val="black"/>
                </a:solidFill>
                <a:latin typeface="Arial" pitchFamily="34" charset="0"/>
              </a:rPr>
              <a:t>.</a:t>
            </a:r>
            <a:r>
              <a:rPr kumimoji="1" lang="en-US" altLang="ja-JP" b="0" dirty="0">
                <a:solidFill>
                  <a:prstClr val="black"/>
                </a:solidFill>
              </a:rPr>
              <a:t> </a:t>
            </a:r>
            <a:r>
              <a:rPr kumimoji="1" lang="en-US" altLang="ja-JP" b="0" dirty="0" err="1">
                <a:solidFill>
                  <a:prstClr val="black"/>
                </a:solidFill>
              </a:rPr>
              <a:t>Arjomandi</a:t>
            </a:r>
            <a:r>
              <a:rPr kumimoji="1" lang="en-US" altLang="ja-JP" b="0" dirty="0">
                <a:solidFill>
                  <a:prstClr val="black"/>
                </a:solidFill>
              </a:rPr>
              <a:t> M, Am J </a:t>
            </a:r>
            <a:r>
              <a:rPr kumimoji="1" lang="en-US" altLang="ja-JP" b="0" dirty="0" err="1">
                <a:solidFill>
                  <a:prstClr val="black"/>
                </a:solidFill>
              </a:rPr>
              <a:t>Respir</a:t>
            </a:r>
            <a:r>
              <a:rPr kumimoji="1" lang="en-US" altLang="ja-JP" b="0" dirty="0">
                <a:solidFill>
                  <a:prstClr val="black"/>
                </a:solidFill>
              </a:rPr>
              <a:t> Cri Car Med 2005;172:427-32.                                                            </a:t>
            </a:r>
            <a:r>
              <a:rPr kumimoji="1" lang="en-US" altLang="ja-JP" b="0" dirty="0" smtClean="0">
                <a:solidFill>
                  <a:prstClr val="black"/>
                </a:solidFill>
              </a:rPr>
              <a:t>         </a:t>
            </a:r>
            <a:r>
              <a:rPr lang="en-US" altLang="ja-JP" sz="1200" b="0" dirty="0" smtClean="0">
                <a:solidFill>
                  <a:prstClr val="black"/>
                </a:solidFill>
                <a:latin typeface="Arial" pitchFamily="34" charset="0"/>
              </a:rPr>
              <a:t>3. </a:t>
            </a:r>
            <a:r>
              <a:rPr kumimoji="1" lang="en-US" altLang="ja-JP" b="0" dirty="0" smtClean="0">
                <a:solidFill>
                  <a:prstClr val="black"/>
                </a:solidFill>
              </a:rPr>
              <a:t>Alexis </a:t>
            </a:r>
            <a:r>
              <a:rPr kumimoji="1" lang="en-US" altLang="ja-JP" b="0" dirty="0">
                <a:solidFill>
                  <a:prstClr val="black"/>
                </a:solidFill>
              </a:rPr>
              <a:t>NE et al, </a:t>
            </a:r>
            <a:r>
              <a:rPr kumimoji="1" lang="en-US" altLang="ja-JP" b="0" dirty="0" err="1">
                <a:solidFill>
                  <a:prstClr val="black"/>
                </a:solidFill>
              </a:rPr>
              <a:t>Clin</a:t>
            </a:r>
            <a:r>
              <a:rPr kumimoji="1" lang="en-US" altLang="ja-JP" b="0" dirty="0">
                <a:solidFill>
                  <a:prstClr val="black"/>
                </a:solidFill>
              </a:rPr>
              <a:t> </a:t>
            </a:r>
            <a:r>
              <a:rPr kumimoji="1" lang="en-US" altLang="ja-JP" b="0" dirty="0" err="1">
                <a:solidFill>
                  <a:prstClr val="black"/>
                </a:solidFill>
              </a:rPr>
              <a:t>Immunol</a:t>
            </a:r>
            <a:r>
              <a:rPr kumimoji="1" lang="en-US" altLang="ja-JP" b="0" dirty="0">
                <a:solidFill>
                  <a:prstClr val="black"/>
                </a:solidFill>
              </a:rPr>
              <a:t>. 2004 Apr;111(1):126-31.   </a:t>
            </a:r>
          </a:p>
        </p:txBody>
      </p:sp>
    </p:spTree>
    <p:extLst>
      <p:ext uri="{BB962C8B-B14F-4D97-AF65-F5344CB8AC3E}">
        <p14:creationId xmlns:p14="http://schemas.microsoft.com/office/powerpoint/2010/main" val="14670935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100208" y="-162664"/>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2"/>
          <p:cNvSpPr>
            <a:spLocks noGrp="1" noChangeArrowheads="1"/>
          </p:cNvSpPr>
          <p:nvPr>
            <p:ph type="ctrTitle"/>
          </p:nvPr>
        </p:nvSpPr>
        <p:spPr>
          <a:xfrm>
            <a:off x="609600" y="228600"/>
            <a:ext cx="7772400" cy="1219200"/>
          </a:xfrm>
        </p:spPr>
        <p:txBody>
          <a:bodyPr anchor="t">
            <a:normAutofit/>
          </a:bodyPr>
          <a:lstStyle/>
          <a:p>
            <a:pPr eaLnBrk="1" hangingPunct="1"/>
            <a:r>
              <a:rPr kumimoji="1" lang="en-US" altLang="ja-JP" sz="4000" b="1" dirty="0">
                <a:solidFill>
                  <a:srgbClr val="0000FF"/>
                </a:solidFill>
                <a:ea typeface="ＭＳ Ｐゴシック" charset="0"/>
                <a:cs typeface="ＭＳ Ｐゴシック" charset="0"/>
              </a:rPr>
              <a:t>Diesel Exhaust Particulate (DEP)</a:t>
            </a:r>
          </a:p>
        </p:txBody>
      </p:sp>
      <p:sp>
        <p:nvSpPr>
          <p:cNvPr id="53251" name="Rectangle 3"/>
          <p:cNvSpPr>
            <a:spLocks noGrp="1" noChangeArrowheads="1"/>
          </p:cNvSpPr>
          <p:nvPr>
            <p:ph type="subTitle" idx="1"/>
          </p:nvPr>
        </p:nvSpPr>
        <p:spPr>
          <a:xfrm>
            <a:off x="381000" y="1676400"/>
            <a:ext cx="8382000" cy="4876800"/>
          </a:xfrm>
        </p:spPr>
        <p:txBody>
          <a:bodyPr/>
          <a:lstStyle/>
          <a:p>
            <a:pPr algn="l" eaLnBrk="1" hangingPunct="1">
              <a:lnSpc>
                <a:spcPct val="95000"/>
              </a:lnSpc>
              <a:buFontTx/>
              <a:buChar char="•"/>
            </a:pPr>
            <a:r>
              <a:rPr kumimoji="0" lang="en-US" altLang="ja-JP" sz="2800" smtClean="0">
                <a:solidFill>
                  <a:srgbClr val="000000"/>
                </a:solidFill>
                <a:latin typeface="Times New Roman" pitchFamily="18" charset="0"/>
              </a:rPr>
              <a:t> </a:t>
            </a:r>
            <a:r>
              <a:rPr kumimoji="0" lang="en-US" altLang="ja-JP" sz="2800" smtClean="0">
                <a:solidFill>
                  <a:srgbClr val="000000"/>
                </a:solidFill>
                <a:latin typeface="Arial" pitchFamily="34" charset="0"/>
              </a:rPr>
              <a:t>The largest single source of airborne PM is diesel exhaust.</a:t>
            </a:r>
          </a:p>
          <a:p>
            <a:pPr algn="l" eaLnBrk="1" hangingPunct="1">
              <a:lnSpc>
                <a:spcPct val="95000"/>
              </a:lnSpc>
              <a:buFontTx/>
              <a:buChar char="•"/>
            </a:pPr>
            <a:r>
              <a:rPr kumimoji="0" lang="en-US" altLang="ja-JP" sz="2800" smtClean="0">
                <a:solidFill>
                  <a:srgbClr val="000000"/>
                </a:solidFill>
                <a:latin typeface="Arial" pitchFamily="34" charset="0"/>
              </a:rPr>
              <a:t> Diesel engines emit up to 100 times more exhaust particulate matter than gasoline engines.</a:t>
            </a:r>
          </a:p>
          <a:p>
            <a:pPr algn="l" eaLnBrk="1" hangingPunct="1">
              <a:lnSpc>
                <a:spcPct val="95000"/>
              </a:lnSpc>
              <a:buFontTx/>
              <a:buChar char="•"/>
            </a:pPr>
            <a:r>
              <a:rPr kumimoji="0" lang="en-US" altLang="ja-JP" sz="2800" smtClean="0">
                <a:solidFill>
                  <a:srgbClr val="000000"/>
                </a:solidFill>
                <a:latin typeface="Arial" pitchFamily="34" charset="0"/>
              </a:rPr>
              <a:t> Diesel exhaust particulates consist of a carbon core with a large surface area which permits many chemicals and metals to attach.</a:t>
            </a:r>
          </a:p>
          <a:p>
            <a:pPr algn="l" eaLnBrk="1" hangingPunct="1">
              <a:lnSpc>
                <a:spcPct val="95000"/>
              </a:lnSpc>
              <a:buFontTx/>
              <a:buChar char="•"/>
            </a:pPr>
            <a:r>
              <a:rPr kumimoji="0" lang="en-US" altLang="ja-JP" sz="2800" smtClean="0">
                <a:solidFill>
                  <a:srgbClr val="000000"/>
                </a:solidFill>
                <a:latin typeface="Arial" pitchFamily="34" charset="0"/>
              </a:rPr>
              <a:t> Most of the deleterious effects of DEP</a:t>
            </a:r>
            <a:r>
              <a:rPr kumimoji="0" lang="ja-JP" altLang="en-US" sz="2800" smtClean="0">
                <a:solidFill>
                  <a:srgbClr val="000000"/>
                </a:solidFill>
                <a:latin typeface="Arial" pitchFamily="34" charset="0"/>
              </a:rPr>
              <a:t>’</a:t>
            </a:r>
            <a:r>
              <a:rPr kumimoji="0" lang="en-US" altLang="ja-JP" sz="2800" smtClean="0">
                <a:solidFill>
                  <a:srgbClr val="000000"/>
                </a:solidFill>
                <a:latin typeface="Arial" pitchFamily="34" charset="0"/>
              </a:rPr>
              <a:t>s  are due to the chemicals that are adsorbed onto their surface.</a:t>
            </a:r>
          </a:p>
        </p:txBody>
      </p:sp>
    </p:spTree>
    <p:extLst>
      <p:ext uri="{BB962C8B-B14F-4D97-AF65-F5344CB8AC3E}">
        <p14:creationId xmlns:p14="http://schemas.microsoft.com/office/powerpoint/2010/main" val="10788710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2"/>
          <p:cNvSpPr>
            <a:spLocks noGrp="1" noChangeArrowheads="1"/>
          </p:cNvSpPr>
          <p:nvPr>
            <p:ph type="ctrTitle"/>
          </p:nvPr>
        </p:nvSpPr>
        <p:spPr>
          <a:xfrm>
            <a:off x="609600" y="152400"/>
            <a:ext cx="7772400" cy="1219200"/>
          </a:xfrm>
        </p:spPr>
        <p:txBody>
          <a:bodyPr anchor="t">
            <a:noAutofit/>
          </a:bodyPr>
          <a:lstStyle/>
          <a:p>
            <a:r>
              <a:rPr kumimoji="1" lang="en-US" altLang="ja-JP" sz="4000" b="1" dirty="0">
                <a:solidFill>
                  <a:srgbClr val="0000FF"/>
                </a:solidFill>
                <a:ea typeface="ＭＳ Ｐゴシック" charset="0"/>
                <a:cs typeface="ＭＳ Ｐゴシック" charset="0"/>
              </a:rPr>
              <a:t>Effects of Diesel Exhaust on the Respiratory System</a:t>
            </a:r>
          </a:p>
        </p:txBody>
      </p:sp>
      <p:sp>
        <p:nvSpPr>
          <p:cNvPr id="25602" name="Rectangle 3"/>
          <p:cNvSpPr>
            <a:spLocks noGrp="1" noChangeArrowheads="1"/>
          </p:cNvSpPr>
          <p:nvPr>
            <p:ph type="subTitle" idx="1"/>
          </p:nvPr>
        </p:nvSpPr>
        <p:spPr>
          <a:xfrm>
            <a:off x="381000" y="1600200"/>
            <a:ext cx="8382000" cy="3962400"/>
          </a:xfrm>
          <a:extLst/>
        </p:spPr>
        <p:txBody>
          <a:bodyPr rtlCol="0">
            <a:normAutofit lnSpcReduction="10000"/>
          </a:bodyPr>
          <a:lstStyle/>
          <a:p>
            <a:pPr algn="l" eaLnBrk="1" fontAlgn="auto" hangingPunct="1">
              <a:lnSpc>
                <a:spcPct val="95000"/>
              </a:lnSpc>
              <a:spcAft>
                <a:spcPts val="0"/>
              </a:spcAft>
              <a:buFontTx/>
              <a:buChar char="•"/>
              <a:defRPr/>
            </a:pPr>
            <a:r>
              <a:rPr kumimoji="0" lang="en-US" altLang="ja-JP" dirty="0" smtClean="0">
                <a:solidFill>
                  <a:srgbClr val="000000"/>
                </a:solidFill>
                <a:latin typeface="Arial" charset="0"/>
                <a:ea typeface="ＭＳ Ｐゴシック" charset="0"/>
                <a:cs typeface="+mn-cs"/>
              </a:rPr>
              <a:t> </a:t>
            </a:r>
            <a:r>
              <a:rPr kumimoji="0" lang="en-US" altLang="ja-JP" sz="2800" dirty="0" smtClean="0">
                <a:solidFill>
                  <a:srgbClr val="000000"/>
                </a:solidFill>
                <a:latin typeface="Arial" charset="0"/>
                <a:ea typeface="ＭＳ Ｐゴシック" charset="0"/>
                <a:cs typeface="+mn-cs"/>
              </a:rPr>
              <a:t>Increased Diesel exhaust PM levels have been linked to cardiorespiratory mortality.</a:t>
            </a:r>
            <a:r>
              <a:rPr kumimoji="0" lang="en-US" altLang="ja-JP" sz="2800" baseline="30000" dirty="0" smtClean="0">
                <a:solidFill>
                  <a:srgbClr val="000000"/>
                </a:solidFill>
                <a:latin typeface="Arial" charset="0"/>
                <a:ea typeface="ＭＳ Ｐゴシック" charset="0"/>
                <a:cs typeface="+mn-cs"/>
              </a:rPr>
              <a:t>1</a:t>
            </a:r>
            <a:endParaRPr kumimoji="0" lang="en-US" altLang="ja-JP" sz="2800" dirty="0" smtClean="0">
              <a:solidFill>
                <a:srgbClr val="000000"/>
              </a:solidFill>
              <a:latin typeface="Arial" charset="0"/>
              <a:ea typeface="ＭＳ Ｐゴシック" charset="0"/>
              <a:cs typeface="+mn-cs"/>
            </a:endParaRPr>
          </a:p>
          <a:p>
            <a:pPr algn="l" eaLnBrk="1" fontAlgn="auto" hangingPunct="1">
              <a:lnSpc>
                <a:spcPct val="95000"/>
              </a:lnSpc>
              <a:spcAft>
                <a:spcPts val="0"/>
              </a:spcAft>
              <a:buFontTx/>
              <a:buChar char="•"/>
              <a:defRPr/>
            </a:pPr>
            <a:r>
              <a:rPr kumimoji="0" lang="en-US" altLang="ja-JP" sz="2800" dirty="0" smtClean="0">
                <a:solidFill>
                  <a:srgbClr val="000000"/>
                </a:solidFill>
                <a:latin typeface="Arial" charset="0"/>
                <a:ea typeface="ＭＳ Ｐゴシック" charset="0"/>
                <a:cs typeface="+mn-cs"/>
              </a:rPr>
              <a:t> Numerous studies have demonstrated an association between high air pollution levels and cough, bronchitis, asthma, and COPD.</a:t>
            </a:r>
          </a:p>
          <a:p>
            <a:pPr algn="l" eaLnBrk="1" fontAlgn="auto" hangingPunct="1">
              <a:lnSpc>
                <a:spcPct val="95000"/>
              </a:lnSpc>
              <a:spcAft>
                <a:spcPts val="0"/>
              </a:spcAft>
              <a:buFontTx/>
              <a:buChar char="•"/>
              <a:defRPr/>
            </a:pPr>
            <a:r>
              <a:rPr kumimoji="0" lang="en-US" altLang="ja-JP" sz="2800" dirty="0" smtClean="0">
                <a:solidFill>
                  <a:srgbClr val="000000"/>
                </a:solidFill>
                <a:latin typeface="Arial" charset="0"/>
                <a:ea typeface="ＭＳ Ｐゴシック" charset="0"/>
                <a:cs typeface="+mn-cs"/>
              </a:rPr>
              <a:t> As a strong association between high diesel exhaust levels and other airborne pollutants exists, it is difficult to determine the relative contributions of each pollutant source.</a:t>
            </a:r>
            <a:endParaRPr kumimoji="0" lang="en-US" altLang="ja-JP" dirty="0" smtClean="0">
              <a:solidFill>
                <a:srgbClr val="000000"/>
              </a:solidFill>
              <a:latin typeface="Arial" charset="0"/>
              <a:ea typeface="ＭＳ Ｐゴシック" charset="0"/>
              <a:cs typeface="+mn-cs"/>
            </a:endParaRPr>
          </a:p>
          <a:p>
            <a:pPr algn="l" eaLnBrk="1" fontAlgn="auto" hangingPunct="1">
              <a:lnSpc>
                <a:spcPct val="95000"/>
              </a:lnSpc>
              <a:spcAft>
                <a:spcPts val="0"/>
              </a:spcAft>
              <a:buFont typeface="Arial"/>
              <a:buNone/>
              <a:defRPr/>
            </a:pPr>
            <a:endParaRPr kumimoji="0" lang="en-US" altLang="ja-JP" sz="2000" dirty="0" smtClean="0">
              <a:solidFill>
                <a:srgbClr val="000000"/>
              </a:solidFill>
              <a:latin typeface="Arial" charset="0"/>
              <a:ea typeface="ＭＳ Ｐゴシック" charset="0"/>
              <a:cs typeface="+mn-cs"/>
            </a:endParaRPr>
          </a:p>
        </p:txBody>
      </p:sp>
      <p:sp>
        <p:nvSpPr>
          <p:cNvPr id="54276" name="Text Box 5"/>
          <p:cNvSpPr txBox="1">
            <a:spLocks noChangeArrowheads="1"/>
          </p:cNvSpPr>
          <p:nvPr/>
        </p:nvSpPr>
        <p:spPr bwMode="auto">
          <a:xfrm>
            <a:off x="357818" y="6113637"/>
            <a:ext cx="36760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pPr defTabSz="457200"/>
            <a:r>
              <a:rPr lang="en-US" altLang="ja-JP" sz="1600" b="0" i="1" dirty="0">
                <a:solidFill>
                  <a:prstClr val="black"/>
                </a:solidFill>
                <a:latin typeface="Arial" pitchFamily="34" charset="0"/>
              </a:rPr>
              <a:t>1. </a:t>
            </a:r>
            <a:r>
              <a:rPr lang="en-US" altLang="ja-JP" sz="1600" b="0" i="1" dirty="0" err="1">
                <a:solidFill>
                  <a:prstClr val="black"/>
                </a:solidFill>
                <a:latin typeface="Arial" pitchFamily="34" charset="0"/>
              </a:rPr>
              <a:t>Samet</a:t>
            </a:r>
            <a:r>
              <a:rPr lang="en-US" altLang="ja-JP" sz="1600" b="0" i="1" dirty="0">
                <a:solidFill>
                  <a:prstClr val="black"/>
                </a:solidFill>
                <a:latin typeface="Arial" pitchFamily="34" charset="0"/>
              </a:rPr>
              <a:t> et al NEJM 2003;343:1742-9</a:t>
            </a:r>
          </a:p>
        </p:txBody>
      </p:sp>
    </p:spTree>
    <p:extLst>
      <p:ext uri="{BB962C8B-B14F-4D97-AF65-F5344CB8AC3E}">
        <p14:creationId xmlns:p14="http://schemas.microsoft.com/office/powerpoint/2010/main" val="105533339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1026"/>
          <p:cNvSpPr>
            <a:spLocks noGrp="1" noChangeArrowheads="1"/>
          </p:cNvSpPr>
          <p:nvPr>
            <p:ph type="ctrTitle"/>
          </p:nvPr>
        </p:nvSpPr>
        <p:spPr>
          <a:xfrm>
            <a:off x="609600" y="152400"/>
            <a:ext cx="7772400" cy="1219200"/>
          </a:xfrm>
        </p:spPr>
        <p:txBody>
          <a:bodyPr anchor="t">
            <a:noAutofit/>
          </a:bodyPr>
          <a:lstStyle/>
          <a:p>
            <a:r>
              <a:rPr kumimoji="1" lang="en-US" altLang="ja-JP" sz="4000" b="1" dirty="0">
                <a:solidFill>
                  <a:srgbClr val="0000FF"/>
                </a:solidFill>
                <a:ea typeface="ＭＳ Ｐゴシック" charset="0"/>
                <a:cs typeface="ＭＳ Ｐゴシック" charset="0"/>
              </a:rPr>
              <a:t>Effects of Diesel Exhaust on the Respiratory System</a:t>
            </a:r>
          </a:p>
        </p:txBody>
      </p:sp>
      <p:sp>
        <p:nvSpPr>
          <p:cNvPr id="26626" name="Rectangle 1027"/>
          <p:cNvSpPr>
            <a:spLocks noGrp="1" noChangeArrowheads="1"/>
          </p:cNvSpPr>
          <p:nvPr>
            <p:ph type="subTitle" idx="1"/>
          </p:nvPr>
        </p:nvSpPr>
        <p:spPr>
          <a:xfrm>
            <a:off x="381000" y="1524000"/>
            <a:ext cx="8382000" cy="3276600"/>
          </a:xfrm>
          <a:extLst/>
        </p:spPr>
        <p:txBody>
          <a:bodyPr rtlCol="0">
            <a:normAutofit/>
          </a:bodyPr>
          <a:lstStyle/>
          <a:p>
            <a:pPr algn="l" eaLnBrk="1" fontAlgn="auto" hangingPunct="1">
              <a:lnSpc>
                <a:spcPct val="95000"/>
              </a:lnSpc>
              <a:spcAft>
                <a:spcPts val="0"/>
              </a:spcAft>
              <a:buFontTx/>
              <a:buChar char="•"/>
              <a:defRPr/>
            </a:pPr>
            <a:r>
              <a:rPr kumimoji="0" lang="en-US" altLang="ja-JP" dirty="0" smtClean="0">
                <a:solidFill>
                  <a:srgbClr val="000000"/>
                </a:solidFill>
                <a:latin typeface="Arial" charset="0"/>
                <a:ea typeface="ＭＳ Ｐゴシック" charset="0"/>
                <a:cs typeface="+mn-cs"/>
              </a:rPr>
              <a:t>Physician diagnosed asthma has been reported to be more frequent among children living within 100 meters of a freeway.</a:t>
            </a:r>
            <a:r>
              <a:rPr kumimoji="0" lang="en-US" altLang="ja-JP" baseline="30000" dirty="0" smtClean="0">
                <a:solidFill>
                  <a:srgbClr val="000000"/>
                </a:solidFill>
                <a:latin typeface="Arial" charset="0"/>
                <a:ea typeface="ＭＳ Ｐゴシック" charset="0"/>
                <a:cs typeface="+mn-cs"/>
              </a:rPr>
              <a:t>1</a:t>
            </a:r>
            <a:endParaRPr kumimoji="0" lang="en-US" altLang="ja-JP" dirty="0" smtClean="0">
              <a:solidFill>
                <a:srgbClr val="000000"/>
              </a:solidFill>
              <a:latin typeface="Arial" charset="0"/>
              <a:ea typeface="ＭＳ Ｐゴシック" charset="0"/>
              <a:cs typeface="+mn-cs"/>
            </a:endParaRPr>
          </a:p>
          <a:p>
            <a:pPr algn="l" eaLnBrk="1" fontAlgn="auto" hangingPunct="1">
              <a:lnSpc>
                <a:spcPct val="95000"/>
              </a:lnSpc>
              <a:spcAft>
                <a:spcPts val="0"/>
              </a:spcAft>
              <a:buFontTx/>
              <a:buChar char="•"/>
              <a:defRPr/>
            </a:pPr>
            <a:r>
              <a:rPr kumimoji="0" lang="en-US" altLang="ja-JP" dirty="0" smtClean="0">
                <a:solidFill>
                  <a:srgbClr val="000000"/>
                </a:solidFill>
                <a:latin typeface="Arial" charset="0"/>
                <a:ea typeface="ＭＳ Ｐゴシック" charset="0"/>
                <a:cs typeface="+mn-cs"/>
              </a:rPr>
              <a:t> Higher rates of allergic sensitization are found in children playing more than one hour/day near major traffic thoroughfares.</a:t>
            </a:r>
            <a:r>
              <a:rPr kumimoji="0" lang="en-US" altLang="ja-JP" baseline="30000" dirty="0" smtClean="0">
                <a:solidFill>
                  <a:srgbClr val="000000"/>
                </a:solidFill>
                <a:latin typeface="Arial" charset="0"/>
                <a:ea typeface="ＭＳ Ｐゴシック" charset="0"/>
                <a:cs typeface="+mn-cs"/>
              </a:rPr>
              <a:t>2</a:t>
            </a:r>
            <a:r>
              <a:rPr kumimoji="0" lang="en-US" altLang="ja-JP" dirty="0" smtClean="0">
                <a:solidFill>
                  <a:srgbClr val="000000"/>
                </a:solidFill>
                <a:latin typeface="Arial" charset="0"/>
                <a:ea typeface="ＭＳ Ｐゴシック" charset="0"/>
                <a:cs typeface="+mn-cs"/>
              </a:rPr>
              <a:t> </a:t>
            </a:r>
          </a:p>
          <a:p>
            <a:pPr algn="l" eaLnBrk="1" fontAlgn="auto" hangingPunct="1">
              <a:lnSpc>
                <a:spcPct val="95000"/>
              </a:lnSpc>
              <a:spcAft>
                <a:spcPts val="0"/>
              </a:spcAft>
              <a:buFontTx/>
              <a:buChar char="•"/>
              <a:defRPr/>
            </a:pPr>
            <a:endParaRPr kumimoji="0" lang="en-US" altLang="ja-JP" dirty="0" smtClean="0">
              <a:solidFill>
                <a:srgbClr val="000000"/>
              </a:solidFill>
              <a:latin typeface="Arial" charset="0"/>
              <a:ea typeface="ＭＳ Ｐゴシック" charset="0"/>
              <a:cs typeface="+mn-cs"/>
            </a:endParaRPr>
          </a:p>
          <a:p>
            <a:pPr algn="l" eaLnBrk="1" fontAlgn="auto" hangingPunct="1">
              <a:lnSpc>
                <a:spcPct val="95000"/>
              </a:lnSpc>
              <a:spcAft>
                <a:spcPts val="0"/>
              </a:spcAft>
              <a:buFont typeface="Arial"/>
              <a:buNone/>
              <a:defRPr/>
            </a:pPr>
            <a:endParaRPr kumimoji="0" lang="ja-JP" altLang="en-US" sz="2000" dirty="0" smtClean="0">
              <a:solidFill>
                <a:srgbClr val="000000"/>
              </a:solidFill>
              <a:latin typeface="Times New Roman" charset="0"/>
              <a:ea typeface="ＭＳ Ｐゴシック" charset="0"/>
              <a:cs typeface="+mn-cs"/>
            </a:endParaRPr>
          </a:p>
        </p:txBody>
      </p:sp>
      <p:sp>
        <p:nvSpPr>
          <p:cNvPr id="55300" name="Rectangle 1029"/>
          <p:cNvSpPr>
            <a:spLocks noChangeArrowheads="1"/>
          </p:cNvSpPr>
          <p:nvPr/>
        </p:nvSpPr>
        <p:spPr bwMode="auto">
          <a:xfrm>
            <a:off x="533400" y="5457825"/>
            <a:ext cx="640080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pPr marL="342900" indent="-342900" defTabSz="457200">
              <a:lnSpc>
                <a:spcPct val="95000"/>
              </a:lnSpc>
              <a:spcBef>
                <a:spcPct val="50000"/>
              </a:spcBef>
              <a:buFontTx/>
              <a:buAutoNum type="arabicPeriod"/>
            </a:pPr>
            <a:r>
              <a:rPr lang="en-US" altLang="ja-JP" sz="1600" b="0" i="1" dirty="0" smtClean="0">
                <a:solidFill>
                  <a:prstClr val="black"/>
                </a:solidFill>
                <a:latin typeface="Arial" pitchFamily="34" charset="0"/>
              </a:rPr>
              <a:t>van </a:t>
            </a:r>
            <a:r>
              <a:rPr lang="en-US" altLang="ja-JP" sz="1600" b="0" i="1" dirty="0" err="1">
                <a:solidFill>
                  <a:prstClr val="black"/>
                </a:solidFill>
                <a:latin typeface="Arial" pitchFamily="34" charset="0"/>
              </a:rPr>
              <a:t>Vliet</a:t>
            </a:r>
            <a:r>
              <a:rPr lang="en-US" altLang="ja-JP" sz="1600" b="0" i="1" dirty="0">
                <a:solidFill>
                  <a:prstClr val="black"/>
                </a:solidFill>
                <a:latin typeface="Arial" pitchFamily="34" charset="0"/>
              </a:rPr>
              <a:t> et al Environ Res 1997;74:122-32                      </a:t>
            </a:r>
            <a:endParaRPr lang="en-US" altLang="ja-JP" sz="1600" b="0" i="1" dirty="0" smtClean="0">
              <a:solidFill>
                <a:prstClr val="black"/>
              </a:solidFill>
              <a:latin typeface="Arial" pitchFamily="34" charset="0"/>
            </a:endParaRPr>
          </a:p>
          <a:p>
            <a:pPr defTabSz="457200">
              <a:lnSpc>
                <a:spcPct val="95000"/>
              </a:lnSpc>
              <a:spcBef>
                <a:spcPct val="50000"/>
              </a:spcBef>
            </a:pPr>
            <a:r>
              <a:rPr lang="en-US" altLang="ja-JP" sz="1600" b="0" i="1" dirty="0" smtClean="0">
                <a:solidFill>
                  <a:prstClr val="black"/>
                </a:solidFill>
                <a:latin typeface="Arial" pitchFamily="34" charset="0"/>
              </a:rPr>
              <a:t>2</a:t>
            </a:r>
            <a:r>
              <a:rPr lang="en-US" altLang="ja-JP" sz="1600" b="0" i="1" dirty="0">
                <a:solidFill>
                  <a:prstClr val="black"/>
                </a:solidFill>
                <a:latin typeface="Arial" pitchFamily="34" charset="0"/>
              </a:rPr>
              <a:t>. </a:t>
            </a:r>
            <a:r>
              <a:rPr lang="en-US" altLang="ja-JP" sz="1600" b="0" i="1" dirty="0" err="1">
                <a:solidFill>
                  <a:prstClr val="black"/>
                </a:solidFill>
                <a:latin typeface="Arial" pitchFamily="34" charset="0"/>
              </a:rPr>
              <a:t>Duhme</a:t>
            </a:r>
            <a:r>
              <a:rPr lang="en-US" altLang="ja-JP" sz="1600" b="0" i="1" dirty="0">
                <a:solidFill>
                  <a:prstClr val="black"/>
                </a:solidFill>
                <a:latin typeface="Arial" pitchFamily="34" charset="0"/>
              </a:rPr>
              <a:t> et al Epidemiology 1996;7:578-82</a:t>
            </a:r>
          </a:p>
        </p:txBody>
      </p:sp>
    </p:spTree>
    <p:extLst>
      <p:ext uri="{BB962C8B-B14F-4D97-AF65-F5344CB8AC3E}">
        <p14:creationId xmlns:p14="http://schemas.microsoft.com/office/powerpoint/2010/main" val="345505421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ctrTitle"/>
          </p:nvPr>
        </p:nvSpPr>
        <p:spPr>
          <a:xfrm>
            <a:off x="152400" y="228600"/>
            <a:ext cx="8763000" cy="1219200"/>
          </a:xfrm>
        </p:spPr>
        <p:txBody>
          <a:bodyPr anchor="t">
            <a:normAutofit/>
          </a:bodyPr>
          <a:lstStyle/>
          <a:p>
            <a:r>
              <a:rPr kumimoji="1" lang="en-US" altLang="ja-JP" sz="4000" b="1" dirty="0">
                <a:solidFill>
                  <a:srgbClr val="0000FF"/>
                </a:solidFill>
                <a:ea typeface="ＭＳ Ｐゴシック" charset="0"/>
                <a:cs typeface="ＭＳ Ｐゴシック" charset="0"/>
              </a:rPr>
              <a:t>Adjuvant Effects of Diesel Exhaust</a:t>
            </a:r>
          </a:p>
        </p:txBody>
      </p:sp>
      <p:sp>
        <p:nvSpPr>
          <p:cNvPr id="56323" name="Rectangle 3"/>
          <p:cNvSpPr>
            <a:spLocks noGrp="1" noChangeArrowheads="1"/>
          </p:cNvSpPr>
          <p:nvPr>
            <p:ph type="subTitle" idx="1"/>
          </p:nvPr>
        </p:nvSpPr>
        <p:spPr>
          <a:xfrm>
            <a:off x="381000" y="1676400"/>
            <a:ext cx="8382000" cy="3048000"/>
          </a:xfrm>
        </p:spPr>
        <p:txBody>
          <a:bodyPr/>
          <a:lstStyle/>
          <a:p>
            <a:pPr algn="l" eaLnBrk="1" hangingPunct="1">
              <a:lnSpc>
                <a:spcPct val="85000"/>
              </a:lnSpc>
              <a:buFontTx/>
              <a:buChar char="•"/>
            </a:pPr>
            <a:r>
              <a:rPr kumimoji="0" lang="en-US" altLang="ja-JP" sz="2600" smtClean="0">
                <a:solidFill>
                  <a:srgbClr val="000000"/>
                </a:solidFill>
                <a:latin typeface="Arial" pitchFamily="34" charset="0"/>
              </a:rPr>
              <a:t> DEP</a:t>
            </a:r>
            <a:r>
              <a:rPr kumimoji="0" lang="ja-JP" altLang="en-US" sz="2600" smtClean="0">
                <a:solidFill>
                  <a:srgbClr val="000000"/>
                </a:solidFill>
                <a:latin typeface="Arial" pitchFamily="34" charset="0"/>
              </a:rPr>
              <a:t>’</a:t>
            </a:r>
            <a:r>
              <a:rPr kumimoji="0" lang="en-US" altLang="ja-JP" sz="2600" smtClean="0">
                <a:solidFill>
                  <a:srgbClr val="000000"/>
                </a:solidFill>
                <a:latin typeface="Arial" pitchFamily="34" charset="0"/>
              </a:rPr>
              <a:t>s increase allergic inflammation when co-administered with allergens. </a:t>
            </a:r>
          </a:p>
          <a:p>
            <a:pPr algn="l" eaLnBrk="1" hangingPunct="1">
              <a:lnSpc>
                <a:spcPct val="85000"/>
              </a:lnSpc>
              <a:buFontTx/>
              <a:buChar char="•"/>
            </a:pPr>
            <a:r>
              <a:rPr kumimoji="0" lang="en-US" altLang="ja-JP" sz="2600" smtClean="0">
                <a:solidFill>
                  <a:srgbClr val="000000"/>
                </a:solidFill>
                <a:latin typeface="Arial" pitchFamily="34" charset="0"/>
              </a:rPr>
              <a:t> In rat models, intra-tracheal administration of grass pollen in conjunction with DEP</a:t>
            </a:r>
            <a:r>
              <a:rPr kumimoji="0" lang="ja-JP" altLang="en-US" sz="2600" smtClean="0">
                <a:solidFill>
                  <a:srgbClr val="000000"/>
                </a:solidFill>
                <a:latin typeface="Arial" pitchFamily="34" charset="0"/>
              </a:rPr>
              <a:t>’</a:t>
            </a:r>
            <a:r>
              <a:rPr kumimoji="0" lang="en-US" altLang="ja-JP" sz="2600" smtClean="0">
                <a:solidFill>
                  <a:srgbClr val="000000"/>
                </a:solidFill>
                <a:latin typeface="Arial" pitchFamily="34" charset="0"/>
              </a:rPr>
              <a:t>s induces inflammatory reactions in the lungs characterized as macrophage and eosinophil infiltrates.</a:t>
            </a:r>
            <a:r>
              <a:rPr kumimoji="0" lang="en-US" altLang="ja-JP" sz="2600" baseline="30000" smtClean="0">
                <a:solidFill>
                  <a:srgbClr val="000000"/>
                </a:solidFill>
                <a:latin typeface="Arial" pitchFamily="34" charset="0"/>
              </a:rPr>
              <a:t>1</a:t>
            </a:r>
          </a:p>
          <a:p>
            <a:pPr algn="l" eaLnBrk="1" hangingPunct="1">
              <a:lnSpc>
                <a:spcPct val="85000"/>
              </a:lnSpc>
              <a:buFontTx/>
              <a:buChar char="•"/>
            </a:pPr>
            <a:r>
              <a:rPr kumimoji="0" lang="en-US" altLang="ja-JP" sz="2600" smtClean="0">
                <a:solidFill>
                  <a:srgbClr val="000000"/>
                </a:solidFill>
                <a:latin typeface="Arial" pitchFamily="34" charset="0"/>
              </a:rPr>
              <a:t> Human B cells cultured with IL-4 and DEP</a:t>
            </a:r>
            <a:r>
              <a:rPr kumimoji="0" lang="ja-JP" altLang="en-US" sz="2600" smtClean="0">
                <a:solidFill>
                  <a:srgbClr val="000000"/>
                </a:solidFill>
                <a:latin typeface="Arial" pitchFamily="34" charset="0"/>
              </a:rPr>
              <a:t>’</a:t>
            </a:r>
            <a:r>
              <a:rPr kumimoji="0" lang="en-US" altLang="ja-JP" sz="2600" smtClean="0">
                <a:solidFill>
                  <a:srgbClr val="000000"/>
                </a:solidFill>
                <a:latin typeface="Arial" pitchFamily="34" charset="0"/>
              </a:rPr>
              <a:t>s show a 360% increase in IgE production. </a:t>
            </a:r>
          </a:p>
          <a:p>
            <a:pPr algn="l" eaLnBrk="1" hangingPunct="1">
              <a:lnSpc>
                <a:spcPct val="85000"/>
              </a:lnSpc>
            </a:pPr>
            <a:endParaRPr kumimoji="0" lang="ja-JP" altLang="en-US" sz="2600" smtClean="0">
              <a:solidFill>
                <a:srgbClr val="000000"/>
              </a:solidFill>
              <a:latin typeface="Arial" pitchFamily="34" charset="0"/>
            </a:endParaRPr>
          </a:p>
        </p:txBody>
      </p:sp>
      <p:sp>
        <p:nvSpPr>
          <p:cNvPr id="56324" name="Rectangle 5"/>
          <p:cNvSpPr>
            <a:spLocks noChangeArrowheads="1"/>
          </p:cNvSpPr>
          <p:nvPr/>
        </p:nvSpPr>
        <p:spPr bwMode="auto">
          <a:xfrm>
            <a:off x="533400" y="5940425"/>
            <a:ext cx="4599657" cy="32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pPr defTabSz="457200">
              <a:lnSpc>
                <a:spcPct val="95000"/>
              </a:lnSpc>
              <a:spcBef>
                <a:spcPct val="20000"/>
              </a:spcBef>
            </a:pPr>
            <a:r>
              <a:rPr lang="en-US" altLang="ja-JP" sz="1600" b="0" i="1" baseline="30000" dirty="0">
                <a:solidFill>
                  <a:prstClr val="black"/>
                </a:solidFill>
                <a:latin typeface="Arial" pitchFamily="34" charset="0"/>
              </a:rPr>
              <a:t>1</a:t>
            </a:r>
            <a:r>
              <a:rPr lang="en-US" altLang="ja-JP" sz="1600" b="0" i="1" dirty="0">
                <a:solidFill>
                  <a:prstClr val="black"/>
                </a:solidFill>
                <a:latin typeface="Arial" pitchFamily="34" charset="0"/>
              </a:rPr>
              <a:t>Steerenberg et al </a:t>
            </a:r>
            <a:r>
              <a:rPr lang="en-US" altLang="ja-JP" sz="1600" b="0" i="1" dirty="0" err="1">
                <a:solidFill>
                  <a:prstClr val="black"/>
                </a:solidFill>
                <a:latin typeface="Arial" pitchFamily="34" charset="0"/>
              </a:rPr>
              <a:t>Inhal</a:t>
            </a:r>
            <a:r>
              <a:rPr lang="en-US" altLang="ja-JP" sz="1600" b="0" i="1" dirty="0">
                <a:solidFill>
                  <a:prstClr val="black"/>
                </a:solidFill>
                <a:latin typeface="Arial" pitchFamily="34" charset="0"/>
              </a:rPr>
              <a:t> </a:t>
            </a:r>
            <a:r>
              <a:rPr lang="en-US" altLang="ja-JP" sz="1600" b="0" i="1" dirty="0" err="1">
                <a:solidFill>
                  <a:prstClr val="black"/>
                </a:solidFill>
                <a:latin typeface="Arial" pitchFamily="34" charset="0"/>
              </a:rPr>
              <a:t>Toxical</a:t>
            </a:r>
            <a:r>
              <a:rPr lang="en-US" altLang="ja-JP" sz="1600" b="0" i="1" dirty="0">
                <a:solidFill>
                  <a:prstClr val="black"/>
                </a:solidFill>
                <a:latin typeface="Arial" pitchFamily="34" charset="0"/>
              </a:rPr>
              <a:t> 1999;11:1109-22</a:t>
            </a:r>
          </a:p>
        </p:txBody>
      </p:sp>
    </p:spTree>
    <p:extLst>
      <p:ext uri="{BB962C8B-B14F-4D97-AF65-F5344CB8AC3E}">
        <p14:creationId xmlns:p14="http://schemas.microsoft.com/office/powerpoint/2010/main" val="32888517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ctrTitle"/>
          </p:nvPr>
        </p:nvSpPr>
        <p:spPr>
          <a:xfrm>
            <a:off x="609600" y="152400"/>
            <a:ext cx="7772400" cy="1219200"/>
          </a:xfrm>
        </p:spPr>
        <p:txBody>
          <a:bodyPr anchor="t">
            <a:noAutofit/>
          </a:bodyPr>
          <a:lstStyle/>
          <a:p>
            <a:r>
              <a:rPr kumimoji="1" lang="en-US" altLang="ja-JP" sz="4000" b="1" dirty="0">
                <a:solidFill>
                  <a:srgbClr val="0000FF"/>
                </a:solidFill>
                <a:ea typeface="ＭＳ Ｐゴシック" charset="0"/>
                <a:cs typeface="ＭＳ Ｐゴシック" charset="0"/>
              </a:rPr>
              <a:t>Summary of Clinical Features of Diesel Exhaust Particles</a:t>
            </a:r>
          </a:p>
        </p:txBody>
      </p:sp>
      <p:sp>
        <p:nvSpPr>
          <p:cNvPr id="57347" name="Rectangle 4"/>
          <p:cNvSpPr>
            <a:spLocks noGrp="1" noChangeArrowheads="1"/>
          </p:cNvSpPr>
          <p:nvPr>
            <p:ph type="subTitle" idx="1"/>
          </p:nvPr>
        </p:nvSpPr>
        <p:spPr>
          <a:solidFill>
            <a:srgbClr val="FFFFFF"/>
          </a:solidFill>
          <a:ln>
            <a:solidFill>
              <a:srgbClr val="000000"/>
            </a:solidFill>
            <a:miter lim="800000"/>
            <a:headEnd/>
            <a:tailEnd/>
          </a:ln>
        </p:spPr>
        <p:txBody>
          <a:bodyPr/>
          <a:lstStyle/>
          <a:p>
            <a:pPr eaLnBrk="1" hangingPunct="1"/>
            <a:endParaRPr kumimoji="0" lang="ja-JP" altLang="en-US" smtClean="0">
              <a:solidFill>
                <a:srgbClr val="898989"/>
              </a:solidFill>
              <a:latin typeface="Times New Roman" pitchFamily="18" charset="0"/>
            </a:endParaRPr>
          </a:p>
        </p:txBody>
      </p:sp>
      <p:pic>
        <p:nvPicPr>
          <p:cNvPr id="57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7467600" cy="471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6"/>
          <p:cNvSpPr txBox="1">
            <a:spLocks noChangeArrowheads="1"/>
          </p:cNvSpPr>
          <p:nvPr/>
        </p:nvSpPr>
        <p:spPr bwMode="auto">
          <a:xfrm>
            <a:off x="974725" y="6518275"/>
            <a:ext cx="6797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endParaRPr kumimoji="0" lang="ja-JP" altLang="en-US" sz="1800">
              <a:solidFill>
                <a:prstClr val="black"/>
              </a:solidFill>
              <a:latin typeface="Palatino Linotype" pitchFamily="18" charset="0"/>
            </a:endParaRPr>
          </a:p>
        </p:txBody>
      </p:sp>
      <p:sp>
        <p:nvSpPr>
          <p:cNvPr id="57350" name="Rectangle 7"/>
          <p:cNvSpPr>
            <a:spLocks noChangeArrowheads="1"/>
          </p:cNvSpPr>
          <p:nvPr/>
        </p:nvSpPr>
        <p:spPr bwMode="auto">
          <a:xfrm>
            <a:off x="609600" y="6345391"/>
            <a:ext cx="37043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r>
              <a:rPr kumimoji="0" lang="en-US" altLang="ja-JP" sz="1400" i="1" dirty="0">
                <a:solidFill>
                  <a:prstClr val="black"/>
                </a:solidFill>
                <a:latin typeface="Arial" pitchFamily="34" charset="0"/>
              </a:rPr>
              <a:t>Diaz – Sanchez et al JACI 1999;104:1183-8.</a:t>
            </a:r>
          </a:p>
        </p:txBody>
      </p:sp>
    </p:spTree>
    <p:extLst>
      <p:ext uri="{BB962C8B-B14F-4D97-AF65-F5344CB8AC3E}">
        <p14:creationId xmlns:p14="http://schemas.microsoft.com/office/powerpoint/2010/main" val="75356139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xfrm>
            <a:off x="685800" y="304800"/>
            <a:ext cx="7772400" cy="1143000"/>
          </a:xfrm>
        </p:spPr>
        <p:txBody>
          <a:bodyPr anchor="t">
            <a:noAutofit/>
          </a:bodyPr>
          <a:lstStyle/>
          <a:p>
            <a:r>
              <a:rPr kumimoji="1" lang="en-US" altLang="ja-JP" sz="4000" b="1" dirty="0">
                <a:solidFill>
                  <a:srgbClr val="0000FF"/>
                </a:solidFill>
                <a:ea typeface="ＭＳ Ｐゴシック" charset="0"/>
                <a:cs typeface="ＭＳ Ｐゴシック" charset="0"/>
              </a:rPr>
              <a:t>Ozone Enhances Allergic Inflammation</a:t>
            </a:r>
          </a:p>
        </p:txBody>
      </p:sp>
      <p:sp>
        <p:nvSpPr>
          <p:cNvPr id="58371" name="Rectangle 3"/>
          <p:cNvSpPr>
            <a:spLocks noGrp="1" noChangeArrowheads="1"/>
          </p:cNvSpPr>
          <p:nvPr>
            <p:ph type="body" idx="1"/>
          </p:nvPr>
        </p:nvSpPr>
        <p:spPr>
          <a:xfrm>
            <a:off x="685800" y="1752600"/>
            <a:ext cx="7772400" cy="4114800"/>
          </a:xfrm>
        </p:spPr>
        <p:txBody>
          <a:bodyPr/>
          <a:lstStyle/>
          <a:p>
            <a:pPr eaLnBrk="1" hangingPunct="1">
              <a:lnSpc>
                <a:spcPct val="80000"/>
              </a:lnSpc>
            </a:pPr>
            <a:r>
              <a:rPr kumimoji="0" lang="en-US" altLang="ja-JP" sz="2800" smtClean="0">
                <a:latin typeface="Arial" pitchFamily="34" charset="0"/>
              </a:rPr>
              <a:t>Ozone causes an increased immediate and late airway response to inhaled allergen</a:t>
            </a:r>
          </a:p>
          <a:p>
            <a:pPr eaLnBrk="1" hangingPunct="1">
              <a:lnSpc>
                <a:spcPct val="80000"/>
              </a:lnSpc>
            </a:pPr>
            <a:r>
              <a:rPr kumimoji="0" lang="en-US" altLang="ja-JP" sz="2800" smtClean="0">
                <a:latin typeface="Arial" pitchFamily="34" charset="0"/>
              </a:rPr>
              <a:t>Increased sputum eosinophils were observed in induced sputum after 6 hours</a:t>
            </a:r>
          </a:p>
          <a:p>
            <a:pPr eaLnBrk="1" hangingPunct="1">
              <a:lnSpc>
                <a:spcPct val="80000"/>
              </a:lnSpc>
            </a:pPr>
            <a:r>
              <a:rPr kumimoji="0" lang="en-US" altLang="ja-JP" sz="2800" smtClean="0">
                <a:latin typeface="Arial" pitchFamily="34" charset="0"/>
              </a:rPr>
              <a:t>This effect was most pronounced at higher ozone exposure levels (0.16-.25 ppm)</a:t>
            </a:r>
          </a:p>
          <a:p>
            <a:pPr eaLnBrk="1" hangingPunct="1">
              <a:lnSpc>
                <a:spcPct val="80000"/>
              </a:lnSpc>
            </a:pPr>
            <a:r>
              <a:rPr kumimoji="0" lang="en-US" altLang="ja-JP" sz="2800" smtClean="0">
                <a:latin typeface="Arial" pitchFamily="34" charset="0"/>
              </a:rPr>
              <a:t>Allergic asthma patients challenged intranasally with dust mite allergen + 0.4 ppm ozone had increased ECP and IL-8 levels after 8 hours</a:t>
            </a:r>
          </a:p>
        </p:txBody>
      </p:sp>
      <p:sp>
        <p:nvSpPr>
          <p:cNvPr id="58372" name="Text Box 4"/>
          <p:cNvSpPr txBox="1">
            <a:spLocks noChangeArrowheads="1"/>
          </p:cNvSpPr>
          <p:nvPr/>
        </p:nvSpPr>
        <p:spPr bwMode="auto">
          <a:xfrm>
            <a:off x="990600" y="5789613"/>
            <a:ext cx="59118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pPr defTabSz="457200"/>
            <a:r>
              <a:rPr lang="en-US" altLang="ja-JP" sz="1600" b="0" i="1" dirty="0">
                <a:solidFill>
                  <a:prstClr val="black"/>
                </a:solidFill>
                <a:latin typeface="Arial" pitchFamily="34" charset="0"/>
              </a:rPr>
              <a:t>Bell BA, et.al. J Allergy </a:t>
            </a:r>
            <a:r>
              <a:rPr lang="en-US" altLang="ja-JP" sz="1600" b="0" i="1" dirty="0" err="1">
                <a:solidFill>
                  <a:prstClr val="black"/>
                </a:solidFill>
                <a:latin typeface="Arial" pitchFamily="34" charset="0"/>
              </a:rPr>
              <a:t>Clin</a:t>
            </a:r>
            <a:r>
              <a:rPr lang="en-US" altLang="ja-JP" sz="1600" b="0" i="1" dirty="0">
                <a:solidFill>
                  <a:prstClr val="black"/>
                </a:solidFill>
                <a:latin typeface="Arial" pitchFamily="34" charset="0"/>
              </a:rPr>
              <a:t> </a:t>
            </a:r>
            <a:r>
              <a:rPr lang="en-US" altLang="ja-JP" sz="1600" b="0" i="1" dirty="0" err="1">
                <a:solidFill>
                  <a:prstClr val="black"/>
                </a:solidFill>
                <a:latin typeface="Arial" pitchFamily="34" charset="0"/>
              </a:rPr>
              <a:t>Immunol</a:t>
            </a:r>
            <a:r>
              <a:rPr lang="en-US" altLang="ja-JP" sz="1600" b="0" i="1" dirty="0">
                <a:solidFill>
                  <a:prstClr val="black"/>
                </a:solidFill>
                <a:latin typeface="Arial" pitchFamily="34" charset="0"/>
              </a:rPr>
              <a:t> 1996;98:563-72.</a:t>
            </a:r>
          </a:p>
          <a:p>
            <a:pPr defTabSz="457200"/>
            <a:r>
              <a:rPr lang="en-US" altLang="ja-JP" sz="1600" b="0" i="1" dirty="0" err="1">
                <a:solidFill>
                  <a:prstClr val="black"/>
                </a:solidFill>
                <a:latin typeface="Arial" pitchFamily="34" charset="0"/>
              </a:rPr>
              <a:t>Kehrl</a:t>
            </a:r>
            <a:r>
              <a:rPr lang="en-US" altLang="ja-JP" sz="1600" b="0" i="1" dirty="0">
                <a:solidFill>
                  <a:prstClr val="black"/>
                </a:solidFill>
                <a:latin typeface="Arial" pitchFamily="34" charset="0"/>
              </a:rPr>
              <a:t> HR, et.al. J Allergy </a:t>
            </a:r>
            <a:r>
              <a:rPr lang="en-US" altLang="ja-JP" sz="1600" b="0" i="1" dirty="0" err="1">
                <a:solidFill>
                  <a:prstClr val="black"/>
                </a:solidFill>
                <a:latin typeface="Arial" pitchFamily="34" charset="0"/>
              </a:rPr>
              <a:t>Clin</a:t>
            </a:r>
            <a:r>
              <a:rPr lang="en-US" altLang="ja-JP" sz="1600" b="0" i="1" dirty="0">
                <a:solidFill>
                  <a:prstClr val="black"/>
                </a:solidFill>
                <a:latin typeface="Arial" pitchFamily="34" charset="0"/>
              </a:rPr>
              <a:t> </a:t>
            </a:r>
            <a:r>
              <a:rPr lang="en-US" altLang="ja-JP" sz="1600" b="0" i="1" dirty="0" err="1">
                <a:solidFill>
                  <a:prstClr val="black"/>
                </a:solidFill>
                <a:latin typeface="Arial" pitchFamily="34" charset="0"/>
              </a:rPr>
              <a:t>Immunol</a:t>
            </a:r>
            <a:r>
              <a:rPr lang="en-US" altLang="ja-JP" sz="1600" b="0" i="1" dirty="0">
                <a:solidFill>
                  <a:prstClr val="black"/>
                </a:solidFill>
                <a:latin typeface="Arial" pitchFamily="34" charset="0"/>
              </a:rPr>
              <a:t> 1999;104:1198-204.</a:t>
            </a:r>
          </a:p>
          <a:p>
            <a:pPr defTabSz="457200"/>
            <a:r>
              <a:rPr lang="en-US" altLang="ja-JP" sz="1600" b="0" i="1" dirty="0" err="1">
                <a:solidFill>
                  <a:prstClr val="black"/>
                </a:solidFill>
                <a:latin typeface="Arial" pitchFamily="34" charset="0"/>
              </a:rPr>
              <a:t>Peden</a:t>
            </a:r>
            <a:r>
              <a:rPr lang="en-US" altLang="ja-JP" sz="1600" b="0" i="1" dirty="0">
                <a:solidFill>
                  <a:prstClr val="black"/>
                </a:solidFill>
                <a:latin typeface="Arial" pitchFamily="34" charset="0"/>
              </a:rPr>
              <a:t> DB, et.al. Am J </a:t>
            </a:r>
            <a:r>
              <a:rPr lang="en-US" altLang="ja-JP" sz="1600" b="0" i="1" dirty="0" err="1">
                <a:solidFill>
                  <a:prstClr val="black"/>
                </a:solidFill>
                <a:latin typeface="Arial" pitchFamily="34" charset="0"/>
              </a:rPr>
              <a:t>Respir</a:t>
            </a:r>
            <a:r>
              <a:rPr lang="en-US" altLang="ja-JP" sz="1600" b="0" i="1" dirty="0">
                <a:solidFill>
                  <a:prstClr val="black"/>
                </a:solidFill>
                <a:latin typeface="Arial" pitchFamily="34" charset="0"/>
              </a:rPr>
              <a:t> </a:t>
            </a:r>
            <a:r>
              <a:rPr lang="en-US" altLang="ja-JP" sz="1600" b="0" i="1" dirty="0" err="1">
                <a:solidFill>
                  <a:prstClr val="black"/>
                </a:solidFill>
                <a:latin typeface="Arial" pitchFamily="34" charset="0"/>
              </a:rPr>
              <a:t>Crit</a:t>
            </a:r>
            <a:r>
              <a:rPr lang="en-US" altLang="ja-JP" sz="1600" b="0" i="1" dirty="0">
                <a:solidFill>
                  <a:prstClr val="black"/>
                </a:solidFill>
                <a:latin typeface="Arial" pitchFamily="34" charset="0"/>
              </a:rPr>
              <a:t> Care Med 1995;151:1336-45.</a:t>
            </a:r>
          </a:p>
        </p:txBody>
      </p:sp>
    </p:spTree>
    <p:extLst>
      <p:ext uri="{BB962C8B-B14F-4D97-AF65-F5344CB8AC3E}">
        <p14:creationId xmlns:p14="http://schemas.microsoft.com/office/powerpoint/2010/main" val="2003974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a:xfrm>
            <a:off x="685800" y="609600"/>
            <a:ext cx="7772400" cy="1143000"/>
          </a:xfrm>
        </p:spPr>
        <p:txBody>
          <a:bodyPr anchor="t">
            <a:noAutofit/>
          </a:bodyPr>
          <a:lstStyle/>
          <a:p>
            <a:r>
              <a:rPr kumimoji="1" lang="en-US" altLang="ja-JP" sz="4000" b="1" dirty="0">
                <a:solidFill>
                  <a:srgbClr val="0000FF"/>
                </a:solidFill>
                <a:ea typeface="ＭＳ Ｐゴシック" charset="0"/>
                <a:cs typeface="ＭＳ Ｐゴシック" charset="0"/>
              </a:rPr>
              <a:t>Sulfur Dioxide, Nitrogen Dioxide, Carbon Monoxide</a:t>
            </a:r>
          </a:p>
        </p:txBody>
      </p:sp>
      <p:sp>
        <p:nvSpPr>
          <p:cNvPr id="59395" name="Rectangle 3"/>
          <p:cNvSpPr>
            <a:spLocks noGrp="1" noChangeArrowheads="1"/>
          </p:cNvSpPr>
          <p:nvPr>
            <p:ph type="body" idx="1"/>
          </p:nvPr>
        </p:nvSpPr>
        <p:spPr>
          <a:xfrm>
            <a:off x="685800" y="2743200"/>
            <a:ext cx="7772400" cy="4114800"/>
          </a:xfrm>
        </p:spPr>
        <p:txBody>
          <a:bodyPr/>
          <a:lstStyle/>
          <a:p>
            <a:pPr eaLnBrk="1" hangingPunct="1"/>
            <a:r>
              <a:rPr kumimoji="0" lang="en-US" altLang="ja-JP" smtClean="0">
                <a:latin typeface="Arial" pitchFamily="34" charset="0"/>
              </a:rPr>
              <a:t>Epidemiologic studies have demonstrated that exposure to SO</a:t>
            </a:r>
            <a:r>
              <a:rPr kumimoji="0" lang="en-US" altLang="ja-JP" baseline="-25000" smtClean="0">
                <a:latin typeface="Arial" pitchFamily="34" charset="0"/>
              </a:rPr>
              <a:t>2</a:t>
            </a:r>
            <a:r>
              <a:rPr kumimoji="0" lang="en-US" altLang="ja-JP" smtClean="0">
                <a:latin typeface="Arial" pitchFamily="34" charset="0"/>
              </a:rPr>
              <a:t>, NO</a:t>
            </a:r>
            <a:r>
              <a:rPr kumimoji="0" lang="en-US" altLang="ja-JP" baseline="-25000" smtClean="0">
                <a:latin typeface="Arial" pitchFamily="34" charset="0"/>
              </a:rPr>
              <a:t>2</a:t>
            </a:r>
            <a:r>
              <a:rPr kumimoji="0" lang="en-US" altLang="ja-JP" smtClean="0">
                <a:latin typeface="Arial" pitchFamily="34" charset="0"/>
              </a:rPr>
              <a:t> and CO increase cardiopulmonary mortality, respiratory and cardiovascular hospital admissions caused by stroke (NO</a:t>
            </a:r>
            <a:r>
              <a:rPr kumimoji="0" lang="en-US" altLang="ja-JP" baseline="-25000" smtClean="0">
                <a:latin typeface="Arial" pitchFamily="34" charset="0"/>
              </a:rPr>
              <a:t>2</a:t>
            </a:r>
            <a:r>
              <a:rPr kumimoji="0" lang="en-US" altLang="ja-JP" smtClean="0">
                <a:latin typeface="Arial" pitchFamily="34" charset="0"/>
              </a:rPr>
              <a:t>) and myocardial infarction (NO</a:t>
            </a:r>
            <a:r>
              <a:rPr kumimoji="0" lang="en-US" altLang="ja-JP" baseline="-25000" smtClean="0">
                <a:latin typeface="Arial" pitchFamily="34" charset="0"/>
              </a:rPr>
              <a:t>2</a:t>
            </a:r>
            <a:r>
              <a:rPr kumimoji="0" lang="en-US" altLang="ja-JP" smtClean="0">
                <a:latin typeface="Arial" pitchFamily="34" charset="0"/>
              </a:rPr>
              <a:t> and CO)</a:t>
            </a:r>
          </a:p>
        </p:txBody>
      </p:sp>
    </p:spTree>
    <p:extLst>
      <p:ext uri="{BB962C8B-B14F-4D97-AF65-F5344CB8AC3E}">
        <p14:creationId xmlns:p14="http://schemas.microsoft.com/office/powerpoint/2010/main" val="74111266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2"/>
          <p:cNvSpPr>
            <a:spLocks noGrp="1" noChangeArrowheads="1"/>
          </p:cNvSpPr>
          <p:nvPr>
            <p:ph type="title"/>
          </p:nvPr>
        </p:nvSpPr>
        <p:spPr>
          <a:xfrm>
            <a:off x="685800" y="609600"/>
            <a:ext cx="7772400" cy="1143000"/>
          </a:xfrm>
        </p:spPr>
        <p:txBody>
          <a:bodyPr anchor="t">
            <a:noAutofit/>
          </a:bodyPr>
          <a:lstStyle/>
          <a:p>
            <a:r>
              <a:rPr kumimoji="1" lang="en-US" altLang="ja-JP" sz="4000" b="1" dirty="0">
                <a:solidFill>
                  <a:srgbClr val="0000FF"/>
                </a:solidFill>
                <a:ea typeface="ＭＳ Ｐゴシック" charset="0"/>
                <a:cs typeface="ＭＳ Ｐゴシック" charset="0"/>
              </a:rPr>
              <a:t>Interaction Between Allergen And Pollutants</a:t>
            </a:r>
          </a:p>
        </p:txBody>
      </p:sp>
      <p:sp>
        <p:nvSpPr>
          <p:cNvPr id="60419" name="Rectangle 3"/>
          <p:cNvSpPr>
            <a:spLocks noGrp="1" noChangeArrowheads="1"/>
          </p:cNvSpPr>
          <p:nvPr>
            <p:ph type="body" idx="1"/>
          </p:nvPr>
        </p:nvSpPr>
        <p:spPr>
          <a:xfrm>
            <a:off x="685800" y="1981200"/>
            <a:ext cx="7772400" cy="4114800"/>
          </a:xfrm>
        </p:spPr>
        <p:txBody>
          <a:bodyPr/>
          <a:lstStyle/>
          <a:p>
            <a:pPr eaLnBrk="1" hangingPunct="1"/>
            <a:r>
              <a:rPr kumimoji="0" lang="en-US" altLang="ja-JP" sz="2800" smtClean="0">
                <a:latin typeface="Arial" pitchFamily="34" charset="0"/>
              </a:rPr>
              <a:t>Epidemiologic studies of pollution and aeroallergens on causing asthma</a:t>
            </a:r>
          </a:p>
          <a:p>
            <a:pPr eaLnBrk="1" hangingPunct="1"/>
            <a:r>
              <a:rPr kumimoji="0" lang="en-US" altLang="ja-JP" sz="2800" smtClean="0">
                <a:latin typeface="Arial" pitchFamily="34" charset="0"/>
              </a:rPr>
              <a:t>Epidemiologic studies of pollution and aeroallergens on the exacerbation of asthma</a:t>
            </a:r>
          </a:p>
          <a:p>
            <a:pPr eaLnBrk="1" hangingPunct="1"/>
            <a:r>
              <a:rPr kumimoji="0" lang="en-US" altLang="ja-JP" sz="2800" smtClean="0">
                <a:latin typeface="Arial" pitchFamily="34" charset="0"/>
              </a:rPr>
              <a:t>Experimental studies on the adjuvant effects of DEPs on specific TH</a:t>
            </a:r>
            <a:r>
              <a:rPr kumimoji="0" lang="en-US" altLang="ja-JP" sz="2800" baseline="-25000" smtClean="0">
                <a:latin typeface="Arial" pitchFamily="34" charset="0"/>
              </a:rPr>
              <a:t>2</a:t>
            </a:r>
            <a:r>
              <a:rPr kumimoji="0" lang="en-US" altLang="ja-JP" sz="2800" smtClean="0">
                <a:latin typeface="Arial" pitchFamily="34" charset="0"/>
              </a:rPr>
              <a:t> responses</a:t>
            </a:r>
          </a:p>
          <a:p>
            <a:pPr eaLnBrk="1" hangingPunct="1"/>
            <a:r>
              <a:rPr kumimoji="0" lang="en-US" altLang="ja-JP" sz="2800" smtClean="0">
                <a:latin typeface="Arial" pitchFamily="34" charset="0"/>
              </a:rPr>
              <a:t>Role of pollution and global warming on natural allergen production </a:t>
            </a:r>
          </a:p>
        </p:txBody>
      </p:sp>
      <p:sp>
        <p:nvSpPr>
          <p:cNvPr id="60420" name="Text Box 4"/>
          <p:cNvSpPr txBox="1">
            <a:spLocks noChangeArrowheads="1"/>
          </p:cNvSpPr>
          <p:nvPr/>
        </p:nvSpPr>
        <p:spPr bwMode="auto">
          <a:xfrm>
            <a:off x="822325" y="6156325"/>
            <a:ext cx="5729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pPr defTabSz="457200"/>
            <a:r>
              <a:rPr lang="en-US" altLang="ja-JP" sz="1600" b="0" dirty="0">
                <a:solidFill>
                  <a:prstClr val="black"/>
                </a:solidFill>
                <a:latin typeface="Arial" pitchFamily="34" charset="0"/>
              </a:rPr>
              <a:t>Bernstein JA, et.al. J Allergy </a:t>
            </a:r>
            <a:r>
              <a:rPr lang="en-US" altLang="ja-JP" sz="1600" b="0" dirty="0" err="1">
                <a:solidFill>
                  <a:prstClr val="black"/>
                </a:solidFill>
                <a:latin typeface="Arial" pitchFamily="34" charset="0"/>
              </a:rPr>
              <a:t>Clin</a:t>
            </a:r>
            <a:r>
              <a:rPr lang="en-US" altLang="ja-JP" sz="1600" b="0" dirty="0">
                <a:solidFill>
                  <a:prstClr val="black"/>
                </a:solidFill>
                <a:latin typeface="Arial" pitchFamily="34" charset="0"/>
              </a:rPr>
              <a:t> </a:t>
            </a:r>
            <a:r>
              <a:rPr lang="en-US" altLang="ja-JP" sz="1600" b="0" dirty="0" err="1">
                <a:solidFill>
                  <a:prstClr val="black"/>
                </a:solidFill>
                <a:latin typeface="Arial" pitchFamily="34" charset="0"/>
              </a:rPr>
              <a:t>Immunol</a:t>
            </a:r>
            <a:r>
              <a:rPr lang="en-US" altLang="ja-JP" sz="1600" b="0" dirty="0">
                <a:solidFill>
                  <a:prstClr val="black"/>
                </a:solidFill>
                <a:latin typeface="Arial" pitchFamily="34" charset="0"/>
              </a:rPr>
              <a:t> 2004;114:1116-23.</a:t>
            </a:r>
          </a:p>
        </p:txBody>
      </p:sp>
    </p:spTree>
    <p:extLst>
      <p:ext uri="{BB962C8B-B14F-4D97-AF65-F5344CB8AC3E}">
        <p14:creationId xmlns:p14="http://schemas.microsoft.com/office/powerpoint/2010/main" val="38292998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78178"/>
            <a:ext cx="9144000" cy="584765"/>
          </a:xfrm>
          <a:prstGeom prst="rect">
            <a:avLst/>
          </a:prstGeom>
          <a:noFill/>
        </p:spPr>
        <p:txBody>
          <a:bodyPr wrap="square" lIns="91430" tIns="45715" rIns="91430" bIns="45715" rtlCol="0">
            <a:spAutoFit/>
          </a:bodyPr>
          <a:lstStyle/>
          <a:p>
            <a:pPr algn="ctr" defTabSz="457200"/>
            <a:r>
              <a:rPr lang="en-US" sz="3200" b="1" dirty="0">
                <a:solidFill>
                  <a:prstClr val="white"/>
                </a:solidFill>
              </a:rPr>
              <a:t>The role of air pollution in the severity of rhinitis</a:t>
            </a:r>
          </a:p>
        </p:txBody>
      </p:sp>
      <p:sp>
        <p:nvSpPr>
          <p:cNvPr id="4" name="TextBox 3"/>
          <p:cNvSpPr txBox="1"/>
          <p:nvPr/>
        </p:nvSpPr>
        <p:spPr>
          <a:xfrm>
            <a:off x="-3054" y="1700808"/>
            <a:ext cx="9147054" cy="3005951"/>
          </a:xfrm>
          <a:prstGeom prst="rect">
            <a:avLst/>
          </a:prstGeom>
          <a:noFill/>
        </p:spPr>
        <p:txBody>
          <a:bodyPr wrap="square" rtlCol="0">
            <a:spAutoFit/>
          </a:bodyPr>
          <a:lstStyle/>
          <a:p>
            <a:pPr marL="514350" indent="-514350" algn="ctr" defTabSz="457200">
              <a:lnSpc>
                <a:spcPct val="150000"/>
              </a:lnSpc>
              <a:buFont typeface="+mj-lt"/>
              <a:buAutoNum type="arabicPeriod"/>
            </a:pPr>
            <a:r>
              <a:rPr lang="en-US" sz="3200" b="1" dirty="0">
                <a:solidFill>
                  <a:srgbClr val="F79646"/>
                </a:solidFill>
              </a:rPr>
              <a:t>Prevalence of rhinitis</a:t>
            </a:r>
          </a:p>
          <a:p>
            <a:pPr marL="457200" indent="-457200" algn="ctr" defTabSz="457200">
              <a:lnSpc>
                <a:spcPct val="150000"/>
              </a:lnSpc>
              <a:buFont typeface="Arial" panose="020B0604020202020204" pitchFamily="34" charset="0"/>
              <a:buChar char="•"/>
            </a:pPr>
            <a:r>
              <a:rPr lang="en-US" sz="3200" b="1" dirty="0">
                <a:solidFill>
                  <a:prstClr val="white"/>
                </a:solidFill>
              </a:rPr>
              <a:t>Outdoor air pollution</a:t>
            </a:r>
          </a:p>
          <a:p>
            <a:pPr marL="457200" indent="-457200" algn="ctr" defTabSz="457200">
              <a:lnSpc>
                <a:spcPct val="150000"/>
              </a:lnSpc>
              <a:buFont typeface="Arial" panose="020B0604020202020204" pitchFamily="34" charset="0"/>
              <a:buChar char="•"/>
            </a:pPr>
            <a:r>
              <a:rPr lang="en-US" sz="3200" b="1" dirty="0">
                <a:solidFill>
                  <a:srgbClr val="C0C0C0"/>
                </a:solidFill>
              </a:rPr>
              <a:t>Indoor air pollution</a:t>
            </a:r>
          </a:p>
          <a:p>
            <a:pPr marL="457200" indent="-457200" algn="ctr" defTabSz="457200">
              <a:lnSpc>
                <a:spcPct val="150000"/>
              </a:lnSpc>
              <a:buFont typeface="Arial" panose="020B0604020202020204" pitchFamily="34" charset="0"/>
              <a:buChar char="•"/>
            </a:pPr>
            <a:r>
              <a:rPr lang="en-US" sz="3200" b="1" dirty="0">
                <a:solidFill>
                  <a:srgbClr val="C0C0C0"/>
                </a:solidFill>
              </a:rPr>
              <a:t>Tobacco smoking</a:t>
            </a:r>
          </a:p>
        </p:txBody>
      </p:sp>
      <p:sp>
        <p:nvSpPr>
          <p:cNvPr id="5" name="TextBox 4"/>
          <p:cNvSpPr txBox="1"/>
          <p:nvPr/>
        </p:nvSpPr>
        <p:spPr>
          <a:xfrm>
            <a:off x="7148945" y="6177303"/>
            <a:ext cx="1593533" cy="276999"/>
          </a:xfrm>
          <a:prstGeom prst="rect">
            <a:avLst/>
          </a:prstGeom>
          <a:solidFill>
            <a:schemeClr val="bg1"/>
          </a:solidFill>
        </p:spPr>
        <p:txBody>
          <a:bodyPr wrap="square" rtlCol="0">
            <a:spAutoFit/>
          </a:bodyPr>
          <a:lstStyle/>
          <a:p>
            <a:pPr defTabSz="457200"/>
            <a:r>
              <a:rPr lang="en-US" sz="1200" dirty="0">
                <a:solidFill>
                  <a:prstClr val="white"/>
                </a:solidFill>
              </a:rPr>
              <a:t>SALEV.FEX.16.07.0165</a:t>
            </a:r>
          </a:p>
        </p:txBody>
      </p:sp>
    </p:spTree>
    <p:extLst>
      <p:ext uri="{BB962C8B-B14F-4D97-AF65-F5344CB8AC3E}">
        <p14:creationId xmlns:p14="http://schemas.microsoft.com/office/powerpoint/2010/main" val="3957466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0" descr="New Picture (1)"/>
          <p:cNvPicPr>
            <a:picLocks noChangeAspect="1" noChangeArrowheads="1"/>
          </p:cNvPicPr>
          <p:nvPr/>
        </p:nvPicPr>
        <p:blipFill>
          <a:blip r:embed="rId3">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30720"/>
          <p:cNvSpPr>
            <a:spLocks noChangeArrowheads="1"/>
          </p:cNvSpPr>
          <p:nvPr/>
        </p:nvSpPr>
        <p:spPr bwMode="auto">
          <a:xfrm>
            <a:off x="312738" y="1557338"/>
            <a:ext cx="8507412" cy="4321175"/>
          </a:xfrm>
          <a:prstGeom prst="rect">
            <a:avLst/>
          </a:prstGeom>
          <a:solidFill>
            <a:srgbClr val="000066"/>
          </a:solidFill>
          <a:ln w="28575">
            <a:solidFill>
              <a:srgbClr val="FFFF00"/>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endParaRPr kumimoji="0" lang="es-ES" altLang="en-US" sz="1800">
              <a:solidFill>
                <a:srgbClr val="FFFF00"/>
              </a:solidFill>
              <a:latin typeface="Palatino Linotype" pitchFamily="18" charset="0"/>
            </a:endParaRPr>
          </a:p>
        </p:txBody>
      </p:sp>
      <p:sp>
        <p:nvSpPr>
          <p:cNvPr id="61443" name="Text Box 3"/>
          <p:cNvSpPr txBox="1">
            <a:spLocks noChangeArrowheads="1"/>
          </p:cNvSpPr>
          <p:nvPr/>
        </p:nvSpPr>
        <p:spPr bwMode="auto">
          <a:xfrm>
            <a:off x="684213" y="3568700"/>
            <a:ext cx="1152525" cy="590550"/>
          </a:xfrm>
          <a:prstGeom prst="rect">
            <a:avLst/>
          </a:prstGeom>
          <a:solidFill>
            <a:srgbClr val="333399"/>
          </a:solidFill>
          <a:ln w="9525">
            <a:solidFill>
              <a:schemeClr val="bg1"/>
            </a:solidFill>
            <a:miter lim="800000"/>
            <a:headEnd/>
            <a:tailEnd/>
          </a:ln>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ctr" defTabSz="457200">
              <a:spcBef>
                <a:spcPct val="50000"/>
              </a:spcBef>
              <a:buFontTx/>
              <a:buNone/>
            </a:pPr>
            <a:r>
              <a:rPr kumimoji="0" lang="en-GB" altLang="ja-JP" sz="1600">
                <a:solidFill>
                  <a:srgbClr val="FFFF00"/>
                </a:solidFill>
                <a:latin typeface="Arial" pitchFamily="34" charset="0"/>
              </a:rPr>
              <a:t>Human activities</a:t>
            </a:r>
          </a:p>
        </p:txBody>
      </p:sp>
      <p:sp>
        <p:nvSpPr>
          <p:cNvPr id="61444" name="Text Box 4"/>
          <p:cNvSpPr txBox="1">
            <a:spLocks noChangeArrowheads="1"/>
          </p:cNvSpPr>
          <p:nvPr/>
        </p:nvSpPr>
        <p:spPr bwMode="auto">
          <a:xfrm>
            <a:off x="2555875" y="3500438"/>
            <a:ext cx="1512888" cy="712787"/>
          </a:xfrm>
          <a:prstGeom prst="rect">
            <a:avLst/>
          </a:prstGeom>
          <a:solidFill>
            <a:srgbClr val="333399"/>
          </a:solidFill>
          <a:ln w="9525">
            <a:solidFill>
              <a:schemeClr val="bg1"/>
            </a:solidFill>
            <a:miter lim="800000"/>
            <a:headEnd/>
            <a:tailEnd/>
          </a:ln>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ctr" defTabSz="457200">
              <a:spcBef>
                <a:spcPct val="50000"/>
              </a:spcBef>
              <a:buFontTx/>
              <a:buNone/>
            </a:pPr>
            <a:r>
              <a:rPr kumimoji="0" lang="en-GB" altLang="ja-JP" sz="1600">
                <a:solidFill>
                  <a:srgbClr val="FFFF00"/>
                </a:solidFill>
                <a:latin typeface="Arial" pitchFamily="34" charset="0"/>
              </a:rPr>
              <a:t>CO</a:t>
            </a:r>
            <a:r>
              <a:rPr kumimoji="0" lang="en-GB" altLang="ja-JP" sz="1600" baseline="-25000">
                <a:solidFill>
                  <a:srgbClr val="FFFF00"/>
                </a:solidFill>
                <a:latin typeface="Arial" pitchFamily="34" charset="0"/>
              </a:rPr>
              <a:t>2</a:t>
            </a:r>
          </a:p>
          <a:p>
            <a:pPr algn="ctr" defTabSz="457200">
              <a:spcBef>
                <a:spcPct val="50000"/>
              </a:spcBef>
              <a:buFontTx/>
              <a:buNone/>
            </a:pPr>
            <a:r>
              <a:rPr kumimoji="0" lang="en-GB" altLang="ja-JP" sz="1600">
                <a:solidFill>
                  <a:srgbClr val="FFFF00"/>
                </a:solidFill>
                <a:latin typeface="Arial" pitchFamily="34" charset="0"/>
              </a:rPr>
              <a:t>Temperature</a:t>
            </a:r>
          </a:p>
        </p:txBody>
      </p:sp>
      <p:sp>
        <p:nvSpPr>
          <p:cNvPr id="61445" name="Line 5"/>
          <p:cNvSpPr>
            <a:spLocks noChangeShapeType="1"/>
          </p:cNvSpPr>
          <p:nvPr/>
        </p:nvSpPr>
        <p:spPr bwMode="auto">
          <a:xfrm flipV="1">
            <a:off x="3060700" y="3568700"/>
            <a:ext cx="0" cy="215900"/>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fr-FR">
              <a:solidFill>
                <a:prstClr val="black"/>
              </a:solidFill>
            </a:endParaRPr>
          </a:p>
        </p:txBody>
      </p:sp>
      <p:sp>
        <p:nvSpPr>
          <p:cNvPr id="61446" name="Line 6"/>
          <p:cNvSpPr>
            <a:spLocks noChangeShapeType="1"/>
          </p:cNvSpPr>
          <p:nvPr/>
        </p:nvSpPr>
        <p:spPr bwMode="auto">
          <a:xfrm flipV="1">
            <a:off x="2627313" y="3933825"/>
            <a:ext cx="0" cy="215900"/>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fr-FR">
              <a:solidFill>
                <a:prstClr val="black"/>
              </a:solidFill>
            </a:endParaRPr>
          </a:p>
        </p:txBody>
      </p:sp>
      <p:sp>
        <p:nvSpPr>
          <p:cNvPr id="61447" name="Text Box 7"/>
          <p:cNvSpPr txBox="1">
            <a:spLocks noChangeArrowheads="1"/>
          </p:cNvSpPr>
          <p:nvPr/>
        </p:nvSpPr>
        <p:spPr bwMode="auto">
          <a:xfrm>
            <a:off x="5292725" y="2408238"/>
            <a:ext cx="3240088" cy="346075"/>
          </a:xfrm>
          <a:prstGeom prst="rect">
            <a:avLst/>
          </a:prstGeom>
          <a:solidFill>
            <a:srgbClr val="333399"/>
          </a:solidFill>
          <a:ln w="9525">
            <a:solidFill>
              <a:schemeClr val="bg1"/>
            </a:solidFill>
            <a:miter lim="800000"/>
            <a:headEnd/>
            <a:tailEnd/>
          </a:ln>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50000"/>
              </a:spcBef>
              <a:buFontTx/>
              <a:buNone/>
            </a:pPr>
            <a:r>
              <a:rPr kumimoji="0" lang="en-GB" altLang="ja-JP" sz="1600">
                <a:solidFill>
                  <a:srgbClr val="FFFF00"/>
                </a:solidFill>
                <a:latin typeface="Arial" pitchFamily="34" charset="0"/>
              </a:rPr>
              <a:t>Increased amount of pollen </a:t>
            </a:r>
          </a:p>
        </p:txBody>
      </p:sp>
      <p:sp>
        <p:nvSpPr>
          <p:cNvPr id="61448" name="Text Box 8"/>
          <p:cNvSpPr txBox="1">
            <a:spLocks noChangeArrowheads="1"/>
          </p:cNvSpPr>
          <p:nvPr/>
        </p:nvSpPr>
        <p:spPr bwMode="auto">
          <a:xfrm>
            <a:off x="5292725" y="2911475"/>
            <a:ext cx="3240088" cy="346075"/>
          </a:xfrm>
          <a:prstGeom prst="rect">
            <a:avLst/>
          </a:prstGeom>
          <a:solidFill>
            <a:srgbClr val="333399"/>
          </a:solidFill>
          <a:ln w="9525">
            <a:solidFill>
              <a:schemeClr val="bg1"/>
            </a:solidFill>
            <a:miter lim="800000"/>
            <a:headEnd/>
            <a:tailEnd/>
          </a:ln>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50000"/>
              </a:spcBef>
              <a:buFontTx/>
              <a:buNone/>
            </a:pPr>
            <a:r>
              <a:rPr kumimoji="0" lang="en-GB" altLang="ja-JP" sz="1600">
                <a:solidFill>
                  <a:srgbClr val="FFFF00"/>
                </a:solidFill>
                <a:latin typeface="Arial" pitchFamily="34" charset="0"/>
              </a:rPr>
              <a:t>Stronger allergenicity of pollen</a:t>
            </a:r>
          </a:p>
        </p:txBody>
      </p:sp>
      <p:sp>
        <p:nvSpPr>
          <p:cNvPr id="61449" name="Text Box 9"/>
          <p:cNvSpPr txBox="1">
            <a:spLocks noChangeArrowheads="1"/>
          </p:cNvSpPr>
          <p:nvPr/>
        </p:nvSpPr>
        <p:spPr bwMode="auto">
          <a:xfrm>
            <a:off x="5292725" y="4437063"/>
            <a:ext cx="3240088" cy="346075"/>
          </a:xfrm>
          <a:prstGeom prst="rect">
            <a:avLst/>
          </a:prstGeom>
          <a:solidFill>
            <a:srgbClr val="333399"/>
          </a:solidFill>
          <a:ln w="9525">
            <a:solidFill>
              <a:schemeClr val="bg1"/>
            </a:solidFill>
            <a:miter lim="800000"/>
            <a:headEnd/>
            <a:tailEnd/>
          </a:ln>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50000"/>
              </a:spcBef>
              <a:buFontTx/>
              <a:buNone/>
            </a:pPr>
            <a:r>
              <a:rPr kumimoji="0" lang="en-GB" altLang="ja-JP" sz="1600">
                <a:solidFill>
                  <a:srgbClr val="FFFF00"/>
                </a:solidFill>
                <a:latin typeface="Arial" pitchFamily="34" charset="0"/>
              </a:rPr>
              <a:t>Earlier start to pollen season</a:t>
            </a:r>
          </a:p>
        </p:txBody>
      </p:sp>
      <p:sp>
        <p:nvSpPr>
          <p:cNvPr id="61450" name="Text Box 10"/>
          <p:cNvSpPr txBox="1">
            <a:spLocks noChangeArrowheads="1"/>
          </p:cNvSpPr>
          <p:nvPr/>
        </p:nvSpPr>
        <p:spPr bwMode="auto">
          <a:xfrm>
            <a:off x="5292725" y="4940300"/>
            <a:ext cx="3240088" cy="346075"/>
          </a:xfrm>
          <a:prstGeom prst="rect">
            <a:avLst/>
          </a:prstGeom>
          <a:solidFill>
            <a:srgbClr val="333399"/>
          </a:solidFill>
          <a:ln w="9525">
            <a:solidFill>
              <a:schemeClr val="bg1"/>
            </a:solidFill>
            <a:miter lim="800000"/>
            <a:headEnd/>
            <a:tailEnd/>
          </a:ln>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50000"/>
              </a:spcBef>
              <a:buFontTx/>
              <a:buNone/>
            </a:pPr>
            <a:r>
              <a:rPr kumimoji="0" lang="en-GB" altLang="ja-JP" sz="1600">
                <a:solidFill>
                  <a:srgbClr val="FFFF00"/>
                </a:solidFill>
                <a:latin typeface="Arial" pitchFamily="34" charset="0"/>
              </a:rPr>
              <a:t>Longer pollen season</a:t>
            </a:r>
          </a:p>
        </p:txBody>
      </p:sp>
      <p:sp>
        <p:nvSpPr>
          <p:cNvPr id="61451" name="Text Box 11"/>
          <p:cNvSpPr txBox="1">
            <a:spLocks noChangeArrowheads="1"/>
          </p:cNvSpPr>
          <p:nvPr/>
        </p:nvSpPr>
        <p:spPr bwMode="auto">
          <a:xfrm>
            <a:off x="5292725" y="3946525"/>
            <a:ext cx="3240088" cy="346075"/>
          </a:xfrm>
          <a:prstGeom prst="rect">
            <a:avLst/>
          </a:prstGeom>
          <a:solidFill>
            <a:srgbClr val="333399"/>
          </a:solidFill>
          <a:ln w="9525">
            <a:solidFill>
              <a:schemeClr val="bg1"/>
            </a:solidFill>
            <a:miter lim="800000"/>
            <a:headEnd/>
            <a:tailEnd/>
          </a:ln>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50000"/>
              </a:spcBef>
              <a:buFontTx/>
              <a:buNone/>
            </a:pPr>
            <a:r>
              <a:rPr kumimoji="0" lang="en-GB" altLang="ja-JP" sz="1600">
                <a:solidFill>
                  <a:srgbClr val="FFFF00"/>
                </a:solidFill>
                <a:latin typeface="Arial" pitchFamily="34" charset="0"/>
              </a:rPr>
              <a:t>Altered plant/tree distribution</a:t>
            </a:r>
          </a:p>
        </p:txBody>
      </p:sp>
      <p:sp>
        <p:nvSpPr>
          <p:cNvPr id="61452" name="Text Box 12"/>
          <p:cNvSpPr txBox="1">
            <a:spLocks noChangeArrowheads="1"/>
          </p:cNvSpPr>
          <p:nvPr/>
        </p:nvSpPr>
        <p:spPr bwMode="auto">
          <a:xfrm>
            <a:off x="5292725" y="3443288"/>
            <a:ext cx="3240088" cy="346075"/>
          </a:xfrm>
          <a:prstGeom prst="rect">
            <a:avLst/>
          </a:prstGeom>
          <a:solidFill>
            <a:srgbClr val="333399"/>
          </a:solidFill>
          <a:ln w="9525">
            <a:solidFill>
              <a:schemeClr val="bg1"/>
            </a:solidFill>
            <a:miter lim="800000"/>
            <a:headEnd/>
            <a:tailEnd/>
          </a:ln>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50000"/>
              </a:spcBef>
              <a:buFontTx/>
              <a:buNone/>
            </a:pPr>
            <a:r>
              <a:rPr kumimoji="0" lang="en-GB" altLang="ja-JP" sz="1600">
                <a:solidFill>
                  <a:srgbClr val="FFFF00"/>
                </a:solidFill>
                <a:latin typeface="Arial" pitchFamily="34" charset="0"/>
              </a:rPr>
              <a:t>Increased germination rate</a:t>
            </a:r>
          </a:p>
        </p:txBody>
      </p:sp>
      <p:grpSp>
        <p:nvGrpSpPr>
          <p:cNvPr id="61453" name="Group 13"/>
          <p:cNvGrpSpPr>
            <a:grpSpLocks/>
          </p:cNvGrpSpPr>
          <p:nvPr/>
        </p:nvGrpSpPr>
        <p:grpSpPr bwMode="auto">
          <a:xfrm>
            <a:off x="4068763" y="2565400"/>
            <a:ext cx="1150937" cy="1223963"/>
            <a:chOff x="2699" y="1888"/>
            <a:chExt cx="725" cy="771"/>
          </a:xfrm>
        </p:grpSpPr>
        <p:sp>
          <p:nvSpPr>
            <p:cNvPr id="61462" name="Line 14"/>
            <p:cNvSpPr>
              <a:spLocks noChangeShapeType="1"/>
            </p:cNvSpPr>
            <p:nvPr/>
          </p:nvSpPr>
          <p:spPr bwMode="auto">
            <a:xfrm flipV="1">
              <a:off x="2699" y="2523"/>
              <a:ext cx="725" cy="136"/>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fr-FR">
                <a:solidFill>
                  <a:prstClr val="black"/>
                </a:solidFill>
              </a:endParaRPr>
            </a:p>
          </p:txBody>
        </p:sp>
        <p:sp>
          <p:nvSpPr>
            <p:cNvPr id="61463" name="Line 15"/>
            <p:cNvSpPr>
              <a:spLocks noChangeShapeType="1"/>
            </p:cNvSpPr>
            <p:nvPr/>
          </p:nvSpPr>
          <p:spPr bwMode="auto">
            <a:xfrm flipV="1">
              <a:off x="2699" y="2205"/>
              <a:ext cx="725" cy="409"/>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fr-FR">
                <a:solidFill>
                  <a:prstClr val="black"/>
                </a:solidFill>
              </a:endParaRPr>
            </a:p>
          </p:txBody>
        </p:sp>
        <p:sp>
          <p:nvSpPr>
            <p:cNvPr id="61464" name="Line 16"/>
            <p:cNvSpPr>
              <a:spLocks noChangeShapeType="1"/>
            </p:cNvSpPr>
            <p:nvPr/>
          </p:nvSpPr>
          <p:spPr bwMode="auto">
            <a:xfrm flipV="1">
              <a:off x="2699" y="1888"/>
              <a:ext cx="725" cy="68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fr-FR">
                <a:solidFill>
                  <a:prstClr val="black"/>
                </a:solidFill>
              </a:endParaRPr>
            </a:p>
          </p:txBody>
        </p:sp>
      </p:grpSp>
      <p:grpSp>
        <p:nvGrpSpPr>
          <p:cNvPr id="61454" name="Group 17"/>
          <p:cNvGrpSpPr>
            <a:grpSpLocks/>
          </p:cNvGrpSpPr>
          <p:nvPr/>
        </p:nvGrpSpPr>
        <p:grpSpPr bwMode="auto">
          <a:xfrm flipV="1">
            <a:off x="4068763" y="3860800"/>
            <a:ext cx="1150937" cy="1223963"/>
            <a:chOff x="2699" y="1888"/>
            <a:chExt cx="725" cy="771"/>
          </a:xfrm>
        </p:grpSpPr>
        <p:sp>
          <p:nvSpPr>
            <p:cNvPr id="61459" name="Line 18"/>
            <p:cNvSpPr>
              <a:spLocks noChangeShapeType="1"/>
            </p:cNvSpPr>
            <p:nvPr/>
          </p:nvSpPr>
          <p:spPr bwMode="auto">
            <a:xfrm flipV="1">
              <a:off x="2699" y="2523"/>
              <a:ext cx="725" cy="136"/>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fr-FR">
                <a:solidFill>
                  <a:prstClr val="black"/>
                </a:solidFill>
              </a:endParaRPr>
            </a:p>
          </p:txBody>
        </p:sp>
        <p:sp>
          <p:nvSpPr>
            <p:cNvPr id="61460" name="Line 19"/>
            <p:cNvSpPr>
              <a:spLocks noChangeShapeType="1"/>
            </p:cNvSpPr>
            <p:nvPr/>
          </p:nvSpPr>
          <p:spPr bwMode="auto">
            <a:xfrm flipV="1">
              <a:off x="2699" y="2205"/>
              <a:ext cx="725" cy="409"/>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fr-FR">
                <a:solidFill>
                  <a:prstClr val="black"/>
                </a:solidFill>
              </a:endParaRPr>
            </a:p>
          </p:txBody>
        </p:sp>
        <p:sp>
          <p:nvSpPr>
            <p:cNvPr id="61461" name="Line 20"/>
            <p:cNvSpPr>
              <a:spLocks noChangeShapeType="1"/>
            </p:cNvSpPr>
            <p:nvPr/>
          </p:nvSpPr>
          <p:spPr bwMode="auto">
            <a:xfrm flipV="1">
              <a:off x="2699" y="1888"/>
              <a:ext cx="725" cy="68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fr-FR">
                <a:solidFill>
                  <a:prstClr val="black"/>
                </a:solidFill>
              </a:endParaRPr>
            </a:p>
          </p:txBody>
        </p:sp>
      </p:grpSp>
      <p:sp>
        <p:nvSpPr>
          <p:cNvPr id="61455" name="Line 21"/>
          <p:cNvSpPr>
            <a:spLocks noChangeShapeType="1"/>
          </p:cNvSpPr>
          <p:nvPr/>
        </p:nvSpPr>
        <p:spPr bwMode="auto">
          <a:xfrm>
            <a:off x="1979613" y="3832225"/>
            <a:ext cx="504825" cy="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fr-FR">
              <a:solidFill>
                <a:prstClr val="black"/>
              </a:solidFill>
            </a:endParaRPr>
          </a:p>
        </p:txBody>
      </p:sp>
      <p:sp>
        <p:nvSpPr>
          <p:cNvPr id="61456" name="Text Box 22"/>
          <p:cNvSpPr txBox="1">
            <a:spLocks noChangeArrowheads="1"/>
          </p:cNvSpPr>
          <p:nvPr/>
        </p:nvSpPr>
        <p:spPr bwMode="auto">
          <a:xfrm>
            <a:off x="755650" y="209550"/>
            <a:ext cx="7632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ctr" defTabSz="457200">
              <a:spcBef>
                <a:spcPct val="0"/>
              </a:spcBef>
              <a:buFont typeface="Arial" pitchFamily="34" charset="0"/>
              <a:buNone/>
            </a:pPr>
            <a:r>
              <a:rPr lang="en-GB" altLang="ja-JP" sz="4000" b="1" dirty="0">
                <a:solidFill>
                  <a:srgbClr val="0000FF"/>
                </a:solidFill>
                <a:latin typeface="Calibri"/>
                <a:ea typeface="ＭＳ Ｐゴシック" charset="0"/>
                <a:cs typeface="ＭＳ Ｐゴシック" charset="0"/>
              </a:rPr>
              <a:t>The Potential Influence of Climate Change on Aeroallergens</a:t>
            </a:r>
            <a:r>
              <a:rPr lang="en-US" altLang="ja-JP" sz="4000" b="1" dirty="0">
                <a:solidFill>
                  <a:srgbClr val="0000FF"/>
                </a:solidFill>
                <a:latin typeface="Calibri"/>
                <a:ea typeface="ＭＳ Ｐゴシック" charset="0"/>
                <a:cs typeface="ＭＳ Ｐゴシック" charset="0"/>
              </a:rPr>
              <a:t> </a:t>
            </a:r>
          </a:p>
        </p:txBody>
      </p:sp>
      <p:sp>
        <p:nvSpPr>
          <p:cNvPr id="61457" name="Text Box 23"/>
          <p:cNvSpPr txBox="1">
            <a:spLocks noChangeArrowheads="1"/>
          </p:cNvSpPr>
          <p:nvPr/>
        </p:nvSpPr>
        <p:spPr bwMode="auto">
          <a:xfrm>
            <a:off x="125413" y="6237288"/>
            <a:ext cx="8893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ctr" defTabSz="457200">
              <a:spcBef>
                <a:spcPct val="50000"/>
              </a:spcBef>
              <a:buFontTx/>
              <a:buNone/>
            </a:pPr>
            <a:r>
              <a:rPr kumimoji="0" lang="en-US" altLang="ja-JP" sz="1400" i="1" dirty="0" err="1">
                <a:solidFill>
                  <a:prstClr val="black"/>
                </a:solidFill>
                <a:latin typeface="Helvetica" charset="0"/>
              </a:rPr>
              <a:t>Beggs</a:t>
            </a:r>
            <a:r>
              <a:rPr kumimoji="0" lang="en-US" altLang="ja-JP" sz="1400" i="1" dirty="0">
                <a:solidFill>
                  <a:prstClr val="black"/>
                </a:solidFill>
                <a:latin typeface="Helvetica" charset="0"/>
              </a:rPr>
              <a:t> PJ. Impacts of climate change on aeroallergens: past and future. </a:t>
            </a:r>
            <a:r>
              <a:rPr kumimoji="0" lang="en-US" altLang="ja-JP" sz="1400" i="1" dirty="0" err="1">
                <a:solidFill>
                  <a:prstClr val="black"/>
                </a:solidFill>
                <a:latin typeface="Helvetica" charset="0"/>
              </a:rPr>
              <a:t>Clin</a:t>
            </a:r>
            <a:r>
              <a:rPr kumimoji="0" lang="en-US" altLang="ja-JP" sz="1400" i="1" dirty="0">
                <a:solidFill>
                  <a:prstClr val="black"/>
                </a:solidFill>
                <a:latin typeface="Helvetica" charset="0"/>
              </a:rPr>
              <a:t> Exp Allergy 2004;34:1507-13.</a:t>
            </a:r>
          </a:p>
        </p:txBody>
      </p:sp>
      <p:sp>
        <p:nvSpPr>
          <p:cNvPr id="21529" name="Oval 25"/>
          <p:cNvSpPr>
            <a:spLocks noChangeArrowheads="1"/>
          </p:cNvSpPr>
          <p:nvPr/>
        </p:nvSpPr>
        <p:spPr bwMode="auto">
          <a:xfrm>
            <a:off x="2195513" y="3213100"/>
            <a:ext cx="2160587" cy="1295400"/>
          </a:xfrm>
          <a:prstGeom prst="ellipse">
            <a:avLst/>
          </a:prstGeom>
          <a:noFill/>
          <a:ln w="38100">
            <a:solidFill>
              <a:srgbClr val="FF3300"/>
            </a:solidFill>
            <a:round/>
            <a:headEnd/>
            <a:tailEnd/>
          </a:ln>
          <a:effectLst>
            <a:prstShdw prst="shdw17" dist="17961" dir="2700000">
              <a:srgbClr val="991F00"/>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endParaRPr kumimoji="0" lang="en-GB" altLang="en-US" sz="1800">
              <a:solidFill>
                <a:prstClr val="black"/>
              </a:solidFill>
              <a:latin typeface="Palatino Linotype" pitchFamily="18" charset="0"/>
            </a:endParaRPr>
          </a:p>
        </p:txBody>
      </p:sp>
    </p:spTree>
    <p:extLst>
      <p:ext uri="{BB962C8B-B14F-4D97-AF65-F5344CB8AC3E}">
        <p14:creationId xmlns:p14="http://schemas.microsoft.com/office/powerpoint/2010/main" val="19093726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Rectangle 2"/>
          <p:cNvSpPr>
            <a:spLocks noGrp="1" noChangeArrowheads="1"/>
          </p:cNvSpPr>
          <p:nvPr>
            <p:ph type="title"/>
          </p:nvPr>
        </p:nvSpPr>
        <p:spPr>
          <a:xfrm>
            <a:off x="152400" y="609600"/>
            <a:ext cx="8305800" cy="1143000"/>
          </a:xfrm>
        </p:spPr>
        <p:txBody>
          <a:bodyPr anchor="t">
            <a:noAutofit/>
          </a:bodyPr>
          <a:lstStyle/>
          <a:p>
            <a:r>
              <a:rPr kumimoji="1" lang="en-US" altLang="ja-JP" sz="4000" b="1" dirty="0">
                <a:solidFill>
                  <a:srgbClr val="0000FF"/>
                </a:solidFill>
                <a:ea typeface="ＭＳ Ｐゴシック" charset="0"/>
                <a:cs typeface="ＭＳ Ｐゴシック" charset="0"/>
              </a:rPr>
              <a:t>Role Of Pollution And Global Warming On Natural Allergen Production </a:t>
            </a:r>
            <a:br>
              <a:rPr kumimoji="1" lang="en-US" altLang="ja-JP" sz="4000" b="1" dirty="0">
                <a:solidFill>
                  <a:srgbClr val="0000FF"/>
                </a:solidFill>
                <a:ea typeface="ＭＳ Ｐゴシック" charset="0"/>
                <a:cs typeface="ＭＳ Ｐゴシック" charset="0"/>
              </a:rPr>
            </a:br>
            <a:endParaRPr kumimoji="1" lang="en-US" altLang="ja-JP" sz="4000" b="1" dirty="0">
              <a:solidFill>
                <a:srgbClr val="0000FF"/>
              </a:solidFill>
              <a:ea typeface="ＭＳ Ｐゴシック" charset="0"/>
              <a:cs typeface="ＭＳ Ｐゴシック" charset="0"/>
            </a:endParaRPr>
          </a:p>
        </p:txBody>
      </p:sp>
      <p:sp>
        <p:nvSpPr>
          <p:cNvPr id="63491" name="Rectangle 3"/>
          <p:cNvSpPr>
            <a:spLocks noGrp="1" noChangeArrowheads="1"/>
          </p:cNvSpPr>
          <p:nvPr>
            <p:ph type="body" idx="1"/>
          </p:nvPr>
        </p:nvSpPr>
        <p:spPr>
          <a:xfrm>
            <a:off x="685800" y="1981200"/>
            <a:ext cx="7772400" cy="3810000"/>
          </a:xfrm>
        </p:spPr>
        <p:txBody>
          <a:bodyPr/>
          <a:lstStyle/>
          <a:p>
            <a:pPr eaLnBrk="1" hangingPunct="1"/>
            <a:r>
              <a:rPr kumimoji="0" lang="en-US" altLang="ja-JP" sz="2600" smtClean="0">
                <a:latin typeface="Arial" pitchFamily="34" charset="0"/>
              </a:rPr>
              <a:t>Climate change has been demonstrated to cause ragweed plants to grow faster, flower earlier and produce greater amounts of pollen</a:t>
            </a:r>
          </a:p>
          <a:p>
            <a:pPr eaLnBrk="1" hangingPunct="1"/>
            <a:r>
              <a:rPr kumimoji="0" lang="en-US" altLang="ja-JP" sz="2600" smtClean="0">
                <a:latin typeface="Arial" pitchFamily="34" charset="0"/>
              </a:rPr>
              <a:t>This effect was greater in urban areas where CO</a:t>
            </a:r>
            <a:r>
              <a:rPr kumimoji="0" lang="en-US" altLang="ja-JP" sz="2600" baseline="-25000" smtClean="0">
                <a:latin typeface="Arial" pitchFamily="34" charset="0"/>
              </a:rPr>
              <a:t>2</a:t>
            </a:r>
            <a:r>
              <a:rPr kumimoji="0" lang="en-US" altLang="ja-JP" sz="2600" smtClean="0">
                <a:latin typeface="Arial" pitchFamily="34" charset="0"/>
              </a:rPr>
              <a:t> levels and temperatures were higher compared to rural areas</a:t>
            </a:r>
          </a:p>
          <a:p>
            <a:pPr eaLnBrk="1" hangingPunct="1"/>
            <a:r>
              <a:rPr kumimoji="0" lang="en-US" altLang="ja-JP" sz="2600" smtClean="0">
                <a:latin typeface="Arial" pitchFamily="34" charset="0"/>
              </a:rPr>
              <a:t>Doubling the atmospheric concentration of CO</a:t>
            </a:r>
            <a:r>
              <a:rPr kumimoji="0" lang="en-US" altLang="ja-JP" sz="2600" baseline="-25000" smtClean="0">
                <a:latin typeface="Arial" pitchFamily="34" charset="0"/>
              </a:rPr>
              <a:t>2</a:t>
            </a:r>
            <a:r>
              <a:rPr kumimoji="0" lang="en-US" altLang="ja-JP" sz="2600" smtClean="0">
                <a:latin typeface="Arial" pitchFamily="34" charset="0"/>
              </a:rPr>
              <a:t> in ragweed pollen production by 61%</a:t>
            </a:r>
          </a:p>
        </p:txBody>
      </p:sp>
      <p:sp>
        <p:nvSpPr>
          <p:cNvPr id="63492" name="Text Box 4"/>
          <p:cNvSpPr txBox="1">
            <a:spLocks noChangeArrowheads="1"/>
          </p:cNvSpPr>
          <p:nvPr/>
        </p:nvSpPr>
        <p:spPr bwMode="auto">
          <a:xfrm>
            <a:off x="1066800" y="5942013"/>
            <a:ext cx="57789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Palatino Linotype" pitchFamily="18" charset="0"/>
                <a:ea typeface="MS PGothic" pitchFamily="34" charset="-128"/>
              </a:defRPr>
            </a:lvl1pPr>
            <a:lvl2pPr marL="742950" indent="-285750">
              <a:defRPr b="1">
                <a:solidFill>
                  <a:schemeClr val="tx1"/>
                </a:solidFill>
                <a:latin typeface="Palatino Linotype" pitchFamily="18" charset="0"/>
                <a:ea typeface="MS PGothic" pitchFamily="34" charset="-128"/>
              </a:defRPr>
            </a:lvl2pPr>
            <a:lvl3pPr marL="1143000" indent="-228600">
              <a:defRPr b="1">
                <a:solidFill>
                  <a:schemeClr val="tx1"/>
                </a:solidFill>
                <a:latin typeface="Palatino Linotype" pitchFamily="18" charset="0"/>
                <a:ea typeface="MS PGothic" pitchFamily="34" charset="-128"/>
              </a:defRPr>
            </a:lvl3pPr>
            <a:lvl4pPr marL="1600200" indent="-228600">
              <a:defRPr b="1">
                <a:solidFill>
                  <a:schemeClr val="tx1"/>
                </a:solidFill>
                <a:latin typeface="Palatino Linotype" pitchFamily="18" charset="0"/>
                <a:ea typeface="MS PGothic" pitchFamily="34" charset="-128"/>
              </a:defRPr>
            </a:lvl4pPr>
            <a:lvl5pPr marL="2057400" indent="-228600">
              <a:defRPr b="1">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b="1">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b="1">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b="1">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b="1">
                <a:solidFill>
                  <a:schemeClr val="tx1"/>
                </a:solidFill>
                <a:latin typeface="Palatino Linotype" pitchFamily="18" charset="0"/>
                <a:ea typeface="MS PGothic" pitchFamily="34" charset="-128"/>
              </a:defRPr>
            </a:lvl9pPr>
          </a:lstStyle>
          <a:p>
            <a:pPr defTabSz="457200"/>
            <a:r>
              <a:rPr lang="en-US" altLang="ja-JP" sz="1600" b="0" i="1" dirty="0" err="1">
                <a:solidFill>
                  <a:prstClr val="black"/>
                </a:solidFill>
                <a:latin typeface="Arial" pitchFamily="34" charset="0"/>
              </a:rPr>
              <a:t>Ziska</a:t>
            </a:r>
            <a:r>
              <a:rPr lang="en-US" altLang="ja-JP" sz="1600" b="0" i="1" dirty="0">
                <a:solidFill>
                  <a:prstClr val="black"/>
                </a:solidFill>
                <a:latin typeface="Arial" pitchFamily="34" charset="0"/>
              </a:rPr>
              <a:t> LH, et.al. J Allergy </a:t>
            </a:r>
            <a:r>
              <a:rPr lang="en-US" altLang="ja-JP" sz="1600" b="0" i="1" dirty="0" err="1">
                <a:solidFill>
                  <a:prstClr val="black"/>
                </a:solidFill>
                <a:latin typeface="Arial" pitchFamily="34" charset="0"/>
              </a:rPr>
              <a:t>Clin</a:t>
            </a:r>
            <a:r>
              <a:rPr lang="en-US" altLang="ja-JP" sz="1600" b="0" i="1" dirty="0">
                <a:solidFill>
                  <a:prstClr val="black"/>
                </a:solidFill>
                <a:latin typeface="Arial" pitchFamily="34" charset="0"/>
              </a:rPr>
              <a:t> </a:t>
            </a:r>
            <a:r>
              <a:rPr lang="en-US" altLang="ja-JP" sz="1600" b="0" i="1" dirty="0" err="1">
                <a:solidFill>
                  <a:prstClr val="black"/>
                </a:solidFill>
                <a:latin typeface="Arial" pitchFamily="34" charset="0"/>
              </a:rPr>
              <a:t>Immunol</a:t>
            </a:r>
            <a:r>
              <a:rPr lang="en-US" altLang="ja-JP" sz="1600" b="0" i="1" dirty="0">
                <a:solidFill>
                  <a:prstClr val="black"/>
                </a:solidFill>
                <a:latin typeface="Arial" pitchFamily="34" charset="0"/>
              </a:rPr>
              <a:t> 2003;111:290-5.</a:t>
            </a:r>
          </a:p>
          <a:p>
            <a:pPr defTabSz="457200"/>
            <a:r>
              <a:rPr lang="en-US" altLang="ja-JP" sz="1600" b="0" i="1" dirty="0">
                <a:solidFill>
                  <a:prstClr val="black"/>
                </a:solidFill>
                <a:latin typeface="Arial" pitchFamily="34" charset="0"/>
              </a:rPr>
              <a:t>Wayne P, et.al. Ann Allergy Asthma </a:t>
            </a:r>
            <a:r>
              <a:rPr lang="en-US" altLang="ja-JP" sz="1600" b="0" i="1" dirty="0" err="1">
                <a:solidFill>
                  <a:prstClr val="black"/>
                </a:solidFill>
                <a:latin typeface="Arial" pitchFamily="34" charset="0"/>
              </a:rPr>
              <a:t>Immunol</a:t>
            </a:r>
            <a:r>
              <a:rPr lang="en-US" altLang="ja-JP" sz="1600" b="0" i="1" dirty="0">
                <a:solidFill>
                  <a:prstClr val="black"/>
                </a:solidFill>
                <a:latin typeface="Arial" pitchFamily="34" charset="0"/>
              </a:rPr>
              <a:t> 2002;88:279-82.</a:t>
            </a:r>
          </a:p>
        </p:txBody>
      </p:sp>
    </p:spTree>
    <p:extLst>
      <p:ext uri="{BB962C8B-B14F-4D97-AF65-F5344CB8AC3E}">
        <p14:creationId xmlns:p14="http://schemas.microsoft.com/office/powerpoint/2010/main" val="417620405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New Picture (1)"/>
          <p:cNvPicPr>
            <a:picLocks noChangeAspect="1" noChangeArrowheads="1"/>
          </p:cNvPicPr>
          <p:nvPr/>
        </p:nvPicPr>
        <p:blipFill>
          <a:blip r:embed="rId3">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Rectangle 1"/>
          <p:cNvSpPr>
            <a:spLocks noChangeArrowheads="1"/>
          </p:cNvSpPr>
          <p:nvPr/>
        </p:nvSpPr>
        <p:spPr bwMode="auto">
          <a:xfrm>
            <a:off x="503238" y="3203575"/>
            <a:ext cx="80645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endParaRPr kumimoji="0" lang="it-IT" altLang="en-US" sz="1800">
              <a:solidFill>
                <a:prstClr val="black"/>
              </a:solidFill>
              <a:latin typeface="Palatino Linotype" pitchFamily="18" charset="0"/>
            </a:endParaRPr>
          </a:p>
        </p:txBody>
      </p:sp>
      <p:pic>
        <p:nvPicPr>
          <p:cNvPr id="64515" name="Picture 2"/>
          <p:cNvPicPr>
            <a:picLocks noChangeAspect="1" noChangeArrowheads="1"/>
          </p:cNvPicPr>
          <p:nvPr/>
        </p:nvPicPr>
        <p:blipFill>
          <a:blip r:embed="rId4">
            <a:extLst>
              <a:ext uri="{28A0092B-C50C-407E-A947-70E740481C1C}">
                <a14:useLocalDpi xmlns:a14="http://schemas.microsoft.com/office/drawing/2010/main" val="0"/>
              </a:ext>
            </a:extLst>
          </a:blip>
          <a:srcRect t="25336" b="7077"/>
          <a:stretch>
            <a:fillRect/>
          </a:stretch>
        </p:blipFill>
        <p:spPr bwMode="auto">
          <a:xfrm>
            <a:off x="5943600" y="2819400"/>
            <a:ext cx="2592388"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9" name="Text Box 3"/>
          <p:cNvSpPr txBox="1">
            <a:spLocks noChangeArrowheads="1"/>
          </p:cNvSpPr>
          <p:nvPr/>
        </p:nvSpPr>
        <p:spPr bwMode="auto">
          <a:xfrm>
            <a:off x="285750" y="0"/>
            <a:ext cx="8629650" cy="1577975"/>
          </a:xfrm>
          <a:prstGeom prst="rect">
            <a:avLst/>
          </a:prstGeom>
          <a:noFill/>
          <a:ln w="9525" cap="flat">
            <a:noFill/>
            <a:round/>
            <a:headEnd/>
            <a:tailEnd/>
          </a:ln>
          <a:effec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Palatino Linotype" panose="02040502050505030304" pitchFamily="18" charset="0"/>
                <a:ea typeface="MS PGothic" panose="020B0600070205080204"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Palatino Linotype" panose="02040502050505030304" pitchFamily="18" charset="0"/>
                <a:ea typeface="MS PGothic" panose="020B0600070205080204"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Palatino Linotype" panose="02040502050505030304" pitchFamily="18" charset="0"/>
                <a:ea typeface="MS PGothic" panose="020B0600070205080204"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Palatino Linotype" panose="02040502050505030304" pitchFamily="18" charset="0"/>
                <a:ea typeface="MS PGothic" panose="020B0600070205080204"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Palatino Linotype" panose="02040502050505030304" pitchFamily="18" charset="0"/>
                <a:ea typeface="MS PGothic" panose="020B0600070205080204" pitchFamily="34" charset="-128"/>
              </a:defRPr>
            </a:lvl5pPr>
            <a:lvl6pPr marL="2514600" indent="-2286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Palatino Linotype" panose="02040502050505030304" pitchFamily="18" charset="0"/>
                <a:ea typeface="MS PGothic" panose="020B0600070205080204" pitchFamily="34" charset="-128"/>
              </a:defRPr>
            </a:lvl6pPr>
            <a:lvl7pPr marL="2971800" indent="-2286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Palatino Linotype" panose="02040502050505030304" pitchFamily="18" charset="0"/>
                <a:ea typeface="MS PGothic" panose="020B0600070205080204" pitchFamily="34" charset="-128"/>
              </a:defRPr>
            </a:lvl7pPr>
            <a:lvl8pPr marL="3429000" indent="-2286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Palatino Linotype" panose="02040502050505030304" pitchFamily="18" charset="0"/>
                <a:ea typeface="MS PGothic" panose="020B0600070205080204" pitchFamily="34" charset="-128"/>
              </a:defRPr>
            </a:lvl8pPr>
            <a:lvl9pPr marL="3886200" indent="-2286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tx1"/>
                </a:solidFill>
                <a:latin typeface="Palatino Linotype" panose="02040502050505030304" pitchFamily="18" charset="0"/>
                <a:ea typeface="MS PGothic" panose="020B0600070205080204" pitchFamily="34" charset="-128"/>
              </a:defRPr>
            </a:lvl9pPr>
          </a:lstStyle>
          <a:p>
            <a:pPr algn="ctr" defTabSz="457200">
              <a:lnSpc>
                <a:spcPct val="102000"/>
              </a:lnSpc>
              <a:spcBef>
                <a:spcPct val="0"/>
              </a:spcBef>
              <a:defRPr/>
            </a:pPr>
            <a:r>
              <a:rPr kumimoji="1" lang="it-IT" altLang="ja-JP" sz="3600" dirty="0">
                <a:solidFill>
                  <a:srgbClr val="0000FF"/>
                </a:solidFill>
                <a:latin typeface="Calibri"/>
                <a:ea typeface="ＭＳ Ｐゴシック" charset="0"/>
                <a:cs typeface="ＭＳ Ｐゴシック" charset="0"/>
              </a:rPr>
              <a:t>Meteorological Conditions, Climate  Change, </a:t>
            </a:r>
          </a:p>
          <a:p>
            <a:pPr algn="ctr" defTabSz="457200">
              <a:lnSpc>
                <a:spcPct val="102000"/>
              </a:lnSpc>
              <a:spcBef>
                <a:spcPct val="0"/>
              </a:spcBef>
              <a:defRPr/>
            </a:pPr>
            <a:r>
              <a:rPr kumimoji="1" lang="it-IT" altLang="ja-JP" sz="3600" dirty="0">
                <a:solidFill>
                  <a:srgbClr val="0000FF"/>
                </a:solidFill>
                <a:latin typeface="Calibri"/>
                <a:ea typeface="ＭＳ Ｐゴシック" charset="0"/>
                <a:cs typeface="ＭＳ Ｐゴシック" charset="0"/>
              </a:rPr>
              <a:t> New Emerging  Factors  and   Asthma.</a:t>
            </a:r>
          </a:p>
          <a:p>
            <a:pPr algn="ctr" defTabSz="457200">
              <a:lnSpc>
                <a:spcPct val="102000"/>
              </a:lnSpc>
              <a:spcBef>
                <a:spcPct val="0"/>
              </a:spcBef>
              <a:defRPr/>
            </a:pPr>
            <a:r>
              <a:rPr kumimoji="1" lang="it-IT" altLang="ja-JP" sz="3600" dirty="0">
                <a:solidFill>
                  <a:srgbClr val="0000FF"/>
                </a:solidFill>
                <a:latin typeface="Calibri"/>
                <a:ea typeface="ＭＳ Ｐゴシック" charset="0"/>
                <a:cs typeface="ＭＳ Ｐゴシック" charset="0"/>
              </a:rPr>
              <a:t>A Statement of the World Allergy Organization</a:t>
            </a:r>
          </a:p>
        </p:txBody>
      </p:sp>
      <p:sp>
        <p:nvSpPr>
          <p:cNvPr id="64518" name="Rettangolo 5"/>
          <p:cNvSpPr>
            <a:spLocks noChangeArrowheads="1"/>
          </p:cNvSpPr>
          <p:nvPr/>
        </p:nvSpPr>
        <p:spPr bwMode="auto">
          <a:xfrm>
            <a:off x="5915416" y="4259263"/>
            <a:ext cx="3500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r>
              <a:rPr kumimoji="0" lang="en-US" altLang="ja-JP" sz="1800" dirty="0">
                <a:solidFill>
                  <a:prstClr val="black"/>
                </a:solidFill>
                <a:latin typeface="Arial" pitchFamily="34" charset="0"/>
                <a:cs typeface="Arial" pitchFamily="34" charset="0"/>
              </a:rPr>
              <a:t> </a:t>
            </a:r>
            <a:r>
              <a:rPr kumimoji="0" lang="en-US" altLang="ja-JP" sz="1600" dirty="0">
                <a:solidFill>
                  <a:prstClr val="black"/>
                </a:solidFill>
                <a:latin typeface="Arial" pitchFamily="34" charset="0"/>
                <a:cs typeface="Arial" pitchFamily="34" charset="0"/>
              </a:rPr>
              <a:t>WAO Journal 2015  </a:t>
            </a:r>
            <a:endParaRPr kumimoji="0" lang="it-IT" altLang="ja-JP" sz="1800" dirty="0">
              <a:solidFill>
                <a:prstClr val="black"/>
              </a:solidFill>
              <a:latin typeface="Palatino Linotype" pitchFamily="18" charset="0"/>
              <a:cs typeface="Arial" pitchFamily="34" charset="0"/>
            </a:endParaRPr>
          </a:p>
        </p:txBody>
      </p:sp>
    </p:spTree>
    <p:extLst>
      <p:ext uri="{BB962C8B-B14F-4D97-AF65-F5344CB8AC3E}">
        <p14:creationId xmlns:p14="http://schemas.microsoft.com/office/powerpoint/2010/main" val="35612337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Immagine 1" descr="wa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50" y="381000"/>
            <a:ext cx="4284663" cy="2840038"/>
          </a:xfrm>
          <a:prstGeom prst="rect">
            <a:avLst/>
          </a:prstGeom>
          <a:noFill/>
          <a:ln>
            <a:noFill/>
          </a:ln>
          <a:effectLst>
            <a:outerShdw dist="56796" dir="1593903" algn="ctr" rotWithShape="0">
              <a:srgbClr val="3333C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ttangolo 3"/>
          <p:cNvSpPr>
            <a:spLocks noChangeArrowheads="1"/>
          </p:cNvSpPr>
          <p:nvPr/>
        </p:nvSpPr>
        <p:spPr bwMode="auto">
          <a:xfrm>
            <a:off x="4498975" y="3571875"/>
            <a:ext cx="4645025" cy="1190625"/>
          </a:xfrm>
          <a:prstGeom prst="rect">
            <a:avLst/>
          </a:prstGeom>
          <a:gradFill rotWithShape="1">
            <a:gsLst>
              <a:gs pos="0">
                <a:srgbClr val="3333CC"/>
              </a:gs>
              <a:gs pos="100000">
                <a:srgbClr val="0F0F3A"/>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r>
              <a:rPr kumimoji="0" lang="it-IT" altLang="ja-JP" sz="1800">
                <a:solidFill>
                  <a:prstClr val="white"/>
                </a:solidFill>
                <a:latin typeface="Times New Roman" pitchFamily="18" charset="0"/>
              </a:rPr>
              <a:t>Climate Change, Migration and Allergic Respiratory Diseases </a:t>
            </a:r>
          </a:p>
          <a:p>
            <a:pPr defTabSz="457200">
              <a:spcBef>
                <a:spcPct val="0"/>
              </a:spcBef>
              <a:buFontTx/>
              <a:buNone/>
            </a:pPr>
            <a:r>
              <a:rPr kumimoji="0" lang="it-IT" altLang="ja-JP" sz="1800">
                <a:solidFill>
                  <a:prstClr val="white"/>
                </a:solidFill>
                <a:latin typeface="Times New Roman" pitchFamily="18" charset="0"/>
              </a:rPr>
              <a:t>D</a:t>
            </a:r>
            <a:r>
              <a:rPr kumimoji="0" lang="it-IT" altLang="en-US" sz="1800">
                <a:solidFill>
                  <a:prstClr val="white"/>
                </a:solidFill>
                <a:latin typeface="Palatino Linotype" pitchFamily="18" charset="0"/>
              </a:rPr>
              <a:t>’</a:t>
            </a:r>
            <a:r>
              <a:rPr kumimoji="0" lang="it-IT" altLang="ja-JP" sz="1800">
                <a:solidFill>
                  <a:prstClr val="white"/>
                </a:solidFill>
                <a:latin typeface="Times New Roman" pitchFamily="18" charset="0"/>
              </a:rPr>
              <a:t>Amato Gennaro and  Menachem Rottem </a:t>
            </a:r>
          </a:p>
          <a:p>
            <a:pPr defTabSz="457200">
              <a:spcBef>
                <a:spcPct val="0"/>
              </a:spcBef>
              <a:buFontTx/>
              <a:buNone/>
            </a:pPr>
            <a:r>
              <a:rPr kumimoji="0" lang="it-IT" altLang="ja-JP" sz="1800">
                <a:solidFill>
                  <a:prstClr val="white"/>
                </a:solidFill>
                <a:latin typeface="Times New Roman" pitchFamily="18" charset="0"/>
              </a:rPr>
              <a:t>White Book  of  World Allergy Organization</a:t>
            </a:r>
          </a:p>
        </p:txBody>
      </p:sp>
      <p:sp>
        <p:nvSpPr>
          <p:cNvPr id="66564" name="Rettangolo 4"/>
          <p:cNvSpPr>
            <a:spLocks noChangeArrowheads="1"/>
          </p:cNvSpPr>
          <p:nvPr/>
        </p:nvSpPr>
        <p:spPr bwMode="auto">
          <a:xfrm>
            <a:off x="4643438" y="1928813"/>
            <a:ext cx="4284662" cy="1062037"/>
          </a:xfrm>
          <a:prstGeom prst="rect">
            <a:avLst/>
          </a:prstGeom>
          <a:gradFill rotWithShape="1">
            <a:gsLst>
              <a:gs pos="0">
                <a:srgbClr val="18185E"/>
              </a:gs>
              <a:gs pos="100000">
                <a:srgbClr val="3333CC"/>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50000"/>
              </a:spcBef>
              <a:buFontTx/>
              <a:buNone/>
            </a:pPr>
            <a:r>
              <a:rPr kumimoji="0" lang="it-IT" altLang="ja-JP" sz="1800">
                <a:solidFill>
                  <a:srgbClr val="FFFF00"/>
                </a:solidFill>
                <a:latin typeface="Palatino Linotype" pitchFamily="18" charset="0"/>
              </a:rPr>
              <a:t>WAO Committee on Climate Change and Allergic Diseases. </a:t>
            </a:r>
          </a:p>
          <a:p>
            <a:pPr defTabSz="457200">
              <a:spcBef>
                <a:spcPct val="50000"/>
              </a:spcBef>
              <a:buFontTx/>
              <a:buNone/>
            </a:pPr>
            <a:r>
              <a:rPr kumimoji="0" lang="it-IT" altLang="ja-JP" sz="1800">
                <a:solidFill>
                  <a:srgbClr val="FFFF00"/>
                </a:solidFill>
                <a:latin typeface="Palatino Linotype" pitchFamily="18" charset="0"/>
              </a:rPr>
              <a:t>Chairman: G. D</a:t>
            </a:r>
            <a:r>
              <a:rPr kumimoji="0" lang="it-IT" altLang="en-US" sz="1800">
                <a:solidFill>
                  <a:srgbClr val="FFFF00"/>
                </a:solidFill>
                <a:latin typeface="Palatino Linotype" pitchFamily="18" charset="0"/>
              </a:rPr>
              <a:t>’</a:t>
            </a:r>
            <a:r>
              <a:rPr kumimoji="0" lang="it-IT" altLang="ja-JP" sz="1800">
                <a:solidFill>
                  <a:srgbClr val="FFFF00"/>
                </a:solidFill>
                <a:latin typeface="Palatino Linotype" pitchFamily="18" charset="0"/>
              </a:rPr>
              <a:t>Amato</a:t>
            </a:r>
          </a:p>
        </p:txBody>
      </p:sp>
      <p:pic>
        <p:nvPicPr>
          <p:cNvPr id="66565" name="Picture 11" descr="header_waologo"/>
          <p:cNvPicPr>
            <a:picLocks noChangeAspect="1" noChangeArrowheads="1"/>
          </p:cNvPicPr>
          <p:nvPr/>
        </p:nvPicPr>
        <p:blipFill>
          <a:blip r:embed="rId4">
            <a:extLst>
              <a:ext uri="{28A0092B-C50C-407E-A947-70E740481C1C}">
                <a14:useLocalDpi xmlns:a14="http://schemas.microsoft.com/office/drawing/2010/main" val="0"/>
              </a:ext>
            </a:extLst>
          </a:blip>
          <a:srcRect t="15724" b="10355"/>
          <a:stretch>
            <a:fillRect/>
          </a:stretch>
        </p:blipFill>
        <p:spPr bwMode="auto">
          <a:xfrm>
            <a:off x="6300788" y="115888"/>
            <a:ext cx="24717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ttangolo 3"/>
          <p:cNvSpPr>
            <a:spLocks noChangeArrowheads="1"/>
          </p:cNvSpPr>
          <p:nvPr/>
        </p:nvSpPr>
        <p:spPr bwMode="auto">
          <a:xfrm>
            <a:off x="468313" y="2181225"/>
            <a:ext cx="3749675" cy="646113"/>
          </a:xfrm>
          <a:prstGeom prst="rect">
            <a:avLst/>
          </a:prstGeom>
          <a:gradFill rotWithShape="1">
            <a:gsLst>
              <a:gs pos="0">
                <a:srgbClr val="3333CC"/>
              </a:gs>
              <a:gs pos="100000">
                <a:srgbClr val="0F0F3A"/>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r>
              <a:rPr kumimoji="0" lang="it-IT" altLang="ja-JP" sz="1800">
                <a:solidFill>
                  <a:prstClr val="white"/>
                </a:solidFill>
                <a:latin typeface="Times New Roman" pitchFamily="18" charset="0"/>
              </a:rPr>
              <a:t>Pawankar R., Canonica GW, Holgate S T, Lockey R (Eds)</a:t>
            </a:r>
          </a:p>
        </p:txBody>
      </p:sp>
      <p:pic>
        <p:nvPicPr>
          <p:cNvPr id="6656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4013" y="3429000"/>
            <a:ext cx="3913187"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Rettangolo 3"/>
          <p:cNvSpPr>
            <a:spLocks noChangeArrowheads="1"/>
          </p:cNvSpPr>
          <p:nvPr/>
        </p:nvSpPr>
        <p:spPr bwMode="auto">
          <a:xfrm>
            <a:off x="354013" y="5718175"/>
            <a:ext cx="3913187" cy="646113"/>
          </a:xfrm>
          <a:prstGeom prst="rect">
            <a:avLst/>
          </a:prstGeom>
          <a:gradFill rotWithShape="1">
            <a:gsLst>
              <a:gs pos="0">
                <a:srgbClr val="3333CC"/>
              </a:gs>
              <a:gs pos="100000">
                <a:srgbClr val="0F0F3A"/>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algn="ctr" defTabSz="457200">
              <a:spcBef>
                <a:spcPct val="0"/>
              </a:spcBef>
              <a:buFontTx/>
              <a:buNone/>
            </a:pPr>
            <a:r>
              <a:rPr kumimoji="0" lang="it-IT" altLang="ja-JP" sz="1800">
                <a:solidFill>
                  <a:prstClr val="white"/>
                </a:solidFill>
                <a:latin typeface="Times New Roman" pitchFamily="18" charset="0"/>
              </a:rPr>
              <a:t>UN Rio+ 20 pre panel on Environment &amp; Health 2012</a:t>
            </a:r>
          </a:p>
        </p:txBody>
      </p:sp>
    </p:spTree>
    <p:extLst>
      <p:ext uri="{BB962C8B-B14F-4D97-AF65-F5344CB8AC3E}">
        <p14:creationId xmlns:p14="http://schemas.microsoft.com/office/powerpoint/2010/main" val="14068328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New Picture (1)"/>
          <p:cNvPicPr>
            <a:picLocks noChangeAspect="1" noChangeArrowheads="1"/>
          </p:cNvPicPr>
          <p:nvPr/>
        </p:nvPicPr>
        <p:blipFill>
          <a:blip r:embed="rId3">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6" name="Picture 4" descr="fig02"/>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50825" y="692150"/>
            <a:ext cx="1944688" cy="1657350"/>
          </a:xfrm>
        </p:spPr>
      </p:pic>
      <p:sp>
        <p:nvSpPr>
          <p:cNvPr id="67587" name="Rectangle 7"/>
          <p:cNvSpPr>
            <a:spLocks noChangeArrowheads="1"/>
          </p:cNvSpPr>
          <p:nvPr/>
        </p:nvSpPr>
        <p:spPr bwMode="auto">
          <a:xfrm>
            <a:off x="2469140" y="1010372"/>
            <a:ext cx="5905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r>
              <a:rPr kumimoji="0" lang="it-IT" altLang="ja-JP" sz="2000" b="1" dirty="0">
                <a:solidFill>
                  <a:prstClr val="white">
                    <a:lumMod val="50000"/>
                  </a:prstClr>
                </a:solidFill>
                <a:latin typeface="Palatino Linotype" pitchFamily="18" charset="0"/>
              </a:rPr>
              <a:t>ERS  EAACI  Task Force on Climate  Change, </a:t>
            </a:r>
          </a:p>
          <a:p>
            <a:pPr defTabSz="457200">
              <a:spcBef>
                <a:spcPct val="0"/>
              </a:spcBef>
              <a:buFontTx/>
              <a:buNone/>
            </a:pPr>
            <a:r>
              <a:rPr kumimoji="0" lang="it-IT" altLang="ja-JP" sz="2000" b="1" dirty="0">
                <a:solidFill>
                  <a:prstClr val="white">
                    <a:lumMod val="50000"/>
                  </a:prstClr>
                </a:solidFill>
                <a:latin typeface="Palatino Linotype" pitchFamily="18" charset="0"/>
              </a:rPr>
              <a:t>Air Pollution and Respiratory Diseases (2009)</a:t>
            </a:r>
          </a:p>
        </p:txBody>
      </p:sp>
      <p:pic>
        <p:nvPicPr>
          <p:cNvPr id="67588"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788" y="2536825"/>
            <a:ext cx="727392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Content Placeholder 4" descr="fig02"/>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85750" y="714375"/>
            <a:ext cx="1944688" cy="1657350"/>
          </a:xfrm>
        </p:spPr>
      </p:pic>
    </p:spTree>
    <p:extLst>
      <p:ext uri="{BB962C8B-B14F-4D97-AF65-F5344CB8AC3E}">
        <p14:creationId xmlns:p14="http://schemas.microsoft.com/office/powerpoint/2010/main" val="36358853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New Picture (1)"/>
          <p:cNvPicPr>
            <a:picLocks noChangeAspect="1" noChangeArrowheads="1"/>
          </p:cNvPicPr>
          <p:nvPr/>
        </p:nvPicPr>
        <p:blipFill>
          <a:blip r:embed="rId2">
            <a:lum bright="52000" contrast="-68000"/>
            <a:grayscl/>
            <a:extLst>
              <a:ext uri="{28A0092B-C50C-407E-A947-70E740481C1C}">
                <a14:useLocalDpi xmlns:a14="http://schemas.microsoft.com/office/drawing/2010/main" val="0"/>
              </a:ext>
            </a:extLst>
          </a:blip>
          <a:srcRect b="10667"/>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4"/>
          <p:cNvPicPr>
            <a:picLocks noChangeAspect="1" noChangeArrowheads="1"/>
          </p:cNvPicPr>
          <p:nvPr/>
        </p:nvPicPr>
        <p:blipFill>
          <a:blip r:embed="rId3">
            <a:extLst>
              <a:ext uri="{28A0092B-C50C-407E-A947-70E740481C1C}">
                <a14:useLocalDpi xmlns:a14="http://schemas.microsoft.com/office/drawing/2010/main" val="0"/>
              </a:ext>
            </a:extLst>
          </a:blip>
          <a:srcRect t="13850" r="1970" b="43074"/>
          <a:stretch>
            <a:fillRect/>
          </a:stretch>
        </p:blipFill>
        <p:spPr bwMode="auto">
          <a:xfrm>
            <a:off x="539750" y="260350"/>
            <a:ext cx="8216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6" descr="scansione0001"/>
          <p:cNvPicPr>
            <a:picLocks noChangeAspect="1" noChangeArrowheads="1"/>
          </p:cNvPicPr>
          <p:nvPr/>
        </p:nvPicPr>
        <p:blipFill>
          <a:blip r:embed="rId4">
            <a:extLst>
              <a:ext uri="{28A0092B-C50C-407E-A947-70E740481C1C}">
                <a14:useLocalDpi xmlns:a14="http://schemas.microsoft.com/office/drawing/2010/main" val="0"/>
              </a:ext>
            </a:extLst>
          </a:blip>
          <a:srcRect l="2466" t="7159"/>
          <a:stretch>
            <a:fillRect/>
          </a:stretch>
        </p:blipFill>
        <p:spPr bwMode="auto">
          <a:xfrm>
            <a:off x="250825" y="2133600"/>
            <a:ext cx="3014663" cy="3952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7"/>
          <p:cNvSpPr txBox="1">
            <a:spLocks noChangeArrowheads="1"/>
          </p:cNvSpPr>
          <p:nvPr/>
        </p:nvSpPr>
        <p:spPr bwMode="auto">
          <a:xfrm>
            <a:off x="5403850" y="6232525"/>
            <a:ext cx="3352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r>
              <a:rPr kumimoji="0" lang="it-IT" altLang="ja-JP" sz="1800" i="1" dirty="0">
                <a:solidFill>
                  <a:prstClr val="black"/>
                </a:solidFill>
                <a:latin typeface="Palatino Linotype" pitchFamily="18" charset="0"/>
              </a:rPr>
              <a:t>Sep; 65(9):1073-81</a:t>
            </a:r>
            <a:r>
              <a:rPr kumimoji="0" lang="it-IT" altLang="ja-JP" sz="2000" i="1" dirty="0">
                <a:solidFill>
                  <a:prstClr val="black"/>
                </a:solidFill>
                <a:latin typeface="Palatino Linotype" pitchFamily="18" charset="0"/>
              </a:rPr>
              <a:t> </a:t>
            </a:r>
            <a:r>
              <a:rPr kumimoji="0" lang="en-US" altLang="ja-JP" sz="1800" i="1" dirty="0">
                <a:solidFill>
                  <a:prstClr val="black"/>
                </a:solidFill>
                <a:latin typeface="Palatino Linotype" pitchFamily="18" charset="0"/>
              </a:rPr>
              <a:t>Allergy, 2010</a:t>
            </a:r>
          </a:p>
        </p:txBody>
      </p:sp>
      <p:sp>
        <p:nvSpPr>
          <p:cNvPr id="69637" name="Text Box 8"/>
          <p:cNvSpPr txBox="1">
            <a:spLocks noChangeArrowheads="1"/>
          </p:cNvSpPr>
          <p:nvPr/>
        </p:nvSpPr>
        <p:spPr bwMode="auto">
          <a:xfrm>
            <a:off x="3635375" y="2205038"/>
            <a:ext cx="4975225" cy="116998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spcBef>
                <a:spcPct val="0"/>
              </a:spcBef>
              <a:buFontTx/>
              <a:buNone/>
            </a:pPr>
            <a:r>
              <a:rPr kumimoji="0" lang="it-IT" altLang="ja-JP" sz="1400">
                <a:solidFill>
                  <a:prstClr val="white"/>
                </a:solidFill>
                <a:latin typeface="Palatino Linotype" pitchFamily="18" charset="0"/>
              </a:rPr>
              <a:t>Endorsed by EAACI and ERS</a:t>
            </a:r>
          </a:p>
          <a:p>
            <a:pPr defTabSz="457200">
              <a:spcBef>
                <a:spcPct val="0"/>
              </a:spcBef>
              <a:buFontTx/>
              <a:buNone/>
            </a:pPr>
            <a:r>
              <a:rPr kumimoji="0" lang="it-IT" altLang="ja-JP" sz="1400">
                <a:solidFill>
                  <a:prstClr val="white"/>
                </a:solidFill>
                <a:latin typeface="Palatino Linotype" pitchFamily="18" charset="0"/>
              </a:rPr>
              <a:t>Task force on </a:t>
            </a:r>
            <a:r>
              <a:rPr kumimoji="0" lang="it-IT" altLang="en-US" sz="1400">
                <a:solidFill>
                  <a:prstClr val="white"/>
                </a:solidFill>
                <a:latin typeface="Palatino Linotype" pitchFamily="18" charset="0"/>
              </a:rPr>
              <a:t>“</a:t>
            </a:r>
            <a:r>
              <a:rPr kumimoji="0" lang="it-IT" altLang="ja-JP" sz="1400">
                <a:solidFill>
                  <a:prstClr val="white"/>
                </a:solidFill>
                <a:latin typeface="Palatino Linotype" pitchFamily="18" charset="0"/>
              </a:rPr>
              <a:t>Climate change, air pollution and respiratory dieseases</a:t>
            </a:r>
            <a:r>
              <a:rPr kumimoji="0" lang="it-IT" altLang="en-US" sz="1400">
                <a:solidFill>
                  <a:prstClr val="white"/>
                </a:solidFill>
                <a:latin typeface="Palatino Linotype" pitchFamily="18" charset="0"/>
              </a:rPr>
              <a:t>”</a:t>
            </a:r>
            <a:endParaRPr kumimoji="0" lang="it-IT" altLang="ja-JP" sz="1400">
              <a:solidFill>
                <a:prstClr val="white"/>
              </a:solidFill>
              <a:latin typeface="Palatino Linotype" pitchFamily="18" charset="0"/>
            </a:endParaRPr>
          </a:p>
          <a:p>
            <a:pPr defTabSz="457200">
              <a:spcBef>
                <a:spcPct val="0"/>
              </a:spcBef>
              <a:buFontTx/>
              <a:buNone/>
            </a:pPr>
            <a:r>
              <a:rPr kumimoji="0" lang="it-IT" altLang="ja-JP" sz="1400">
                <a:solidFill>
                  <a:prstClr val="white"/>
                </a:solidFill>
                <a:latin typeface="Palatino Linotype" pitchFamily="18" charset="0"/>
              </a:rPr>
              <a:t>Chairpersons: </a:t>
            </a:r>
          </a:p>
          <a:p>
            <a:pPr defTabSz="457200">
              <a:spcBef>
                <a:spcPct val="0"/>
              </a:spcBef>
              <a:buFontTx/>
              <a:buNone/>
            </a:pPr>
            <a:r>
              <a:rPr kumimoji="0" lang="it-IT" altLang="ja-JP" sz="1400">
                <a:solidFill>
                  <a:prstClr val="white"/>
                </a:solidFill>
                <a:latin typeface="Palatino Linotype" pitchFamily="18" charset="0"/>
              </a:rPr>
              <a:t>G.D</a:t>
            </a:r>
            <a:r>
              <a:rPr kumimoji="0" lang="it-IT" altLang="en-US" sz="1400">
                <a:solidFill>
                  <a:prstClr val="white"/>
                </a:solidFill>
                <a:latin typeface="Palatino Linotype" pitchFamily="18" charset="0"/>
              </a:rPr>
              <a:t>’</a:t>
            </a:r>
            <a:r>
              <a:rPr kumimoji="0" lang="it-IT" altLang="ja-JP" sz="1400">
                <a:solidFill>
                  <a:prstClr val="white"/>
                </a:solidFill>
                <a:latin typeface="Palatino Linotype" pitchFamily="18" charset="0"/>
              </a:rPr>
              <a:t>Amato and I.Annesi </a:t>
            </a:r>
          </a:p>
        </p:txBody>
      </p:sp>
      <p:sp>
        <p:nvSpPr>
          <p:cNvPr id="69638" name="Rettangolo 5"/>
          <p:cNvSpPr>
            <a:spLocks noChangeArrowheads="1"/>
          </p:cNvSpPr>
          <p:nvPr/>
        </p:nvSpPr>
        <p:spPr bwMode="auto">
          <a:xfrm>
            <a:off x="3348038" y="3500438"/>
            <a:ext cx="5040312" cy="265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kumimoji="1"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kumimoji="1"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kumimoji="1"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kumimoji="1"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MS PGothic" pitchFamily="34" charset="-128"/>
              </a:defRPr>
            </a:lvl9pPr>
          </a:lstStyle>
          <a:p>
            <a:pPr defTabSz="457200">
              <a:lnSpc>
                <a:spcPct val="80000"/>
              </a:lnSpc>
              <a:spcBef>
                <a:spcPct val="0"/>
              </a:spcBef>
              <a:buFontTx/>
              <a:buChar char="•"/>
            </a:pPr>
            <a:r>
              <a:rPr kumimoji="0" lang="en-GB" altLang="ja-JP" sz="1600" b="1" dirty="0">
                <a:solidFill>
                  <a:prstClr val="black"/>
                </a:solidFill>
                <a:latin typeface="Palatino Linotype" pitchFamily="18" charset="0"/>
              </a:rPr>
              <a:t>Global warming affects start, duration and intensity of pollen season</a:t>
            </a:r>
            <a:endParaRPr kumimoji="0" lang="it-IT" altLang="ja-JP" sz="1600" b="1" dirty="0">
              <a:solidFill>
                <a:prstClr val="black"/>
              </a:solidFill>
              <a:latin typeface="Palatino Linotype" pitchFamily="18" charset="0"/>
            </a:endParaRPr>
          </a:p>
          <a:p>
            <a:pPr defTabSz="457200">
              <a:lnSpc>
                <a:spcPct val="80000"/>
              </a:lnSpc>
              <a:spcBef>
                <a:spcPct val="0"/>
              </a:spcBef>
              <a:buFontTx/>
              <a:buChar char="•"/>
            </a:pPr>
            <a:r>
              <a:rPr kumimoji="0" lang="en-GB" altLang="ja-JP" sz="1600" b="1" dirty="0">
                <a:solidFill>
                  <a:prstClr val="black"/>
                </a:solidFill>
                <a:latin typeface="Palatino Linotype" pitchFamily="18" charset="0"/>
              </a:rPr>
              <a:t>Air pollution is associated with mortality and morbidity for respiratory and cardiovascular  diseases.</a:t>
            </a:r>
            <a:endParaRPr kumimoji="0" lang="it-IT" altLang="ja-JP" sz="1600" b="1" dirty="0">
              <a:solidFill>
                <a:prstClr val="black"/>
              </a:solidFill>
              <a:latin typeface="Palatino Linotype" pitchFamily="18" charset="0"/>
            </a:endParaRPr>
          </a:p>
          <a:p>
            <a:pPr defTabSz="457200">
              <a:lnSpc>
                <a:spcPct val="80000"/>
              </a:lnSpc>
              <a:spcBef>
                <a:spcPct val="0"/>
              </a:spcBef>
              <a:buFontTx/>
              <a:buChar char="•"/>
            </a:pPr>
            <a:r>
              <a:rPr kumimoji="0" lang="en-GB" altLang="ja-JP" sz="1600" b="1" dirty="0">
                <a:solidFill>
                  <a:prstClr val="black"/>
                </a:solidFill>
                <a:latin typeface="Palatino Linotype" pitchFamily="18" charset="0"/>
              </a:rPr>
              <a:t>PM and ozone are aggravating factors of asthma and increase the effects of airborne allergens with different mechanisms.</a:t>
            </a:r>
            <a:endParaRPr kumimoji="0" lang="it-IT" altLang="ja-JP" sz="1600" b="1" dirty="0">
              <a:solidFill>
                <a:prstClr val="black"/>
              </a:solidFill>
              <a:latin typeface="Palatino Linotype" pitchFamily="18" charset="0"/>
            </a:endParaRPr>
          </a:p>
          <a:p>
            <a:pPr defTabSz="457200">
              <a:lnSpc>
                <a:spcPct val="80000"/>
              </a:lnSpc>
              <a:spcBef>
                <a:spcPct val="0"/>
              </a:spcBef>
              <a:buFontTx/>
              <a:buChar char="•"/>
            </a:pPr>
            <a:r>
              <a:rPr kumimoji="0" lang="en-GB" altLang="ja-JP" sz="1600" b="1" dirty="0">
                <a:solidFill>
                  <a:prstClr val="black"/>
                </a:solidFill>
                <a:latin typeface="Palatino Linotype" pitchFamily="18" charset="0"/>
              </a:rPr>
              <a:t>Living near heavy traffic roads is associated with impaired respiratory health and lung development.</a:t>
            </a:r>
            <a:endParaRPr kumimoji="0" lang="it-IT" altLang="ja-JP" sz="1600" b="1" dirty="0">
              <a:solidFill>
                <a:prstClr val="black"/>
              </a:solidFill>
              <a:latin typeface="Palatino Linotype" pitchFamily="18" charset="0"/>
            </a:endParaRPr>
          </a:p>
          <a:p>
            <a:pPr defTabSz="457200">
              <a:lnSpc>
                <a:spcPct val="80000"/>
              </a:lnSpc>
              <a:spcBef>
                <a:spcPct val="0"/>
              </a:spcBef>
              <a:buFontTx/>
              <a:buChar char="•"/>
            </a:pPr>
            <a:r>
              <a:rPr kumimoji="0" lang="en-GB" altLang="ja-JP" sz="1600" b="1" dirty="0">
                <a:solidFill>
                  <a:prstClr val="black"/>
                </a:solidFill>
                <a:latin typeface="Palatino Linotype" pitchFamily="18" charset="0"/>
              </a:rPr>
              <a:t>Subjects living in urban areas tend to be more affected by plant-derived respiratory disorders than those living in rural area</a:t>
            </a:r>
            <a:endParaRPr kumimoji="0" lang="it-IT" altLang="ja-JP" sz="1600" b="1" dirty="0">
              <a:solidFill>
                <a:prstClr val="black"/>
              </a:solidFill>
              <a:latin typeface="Palatino Linotype" pitchFamily="18" charset="0"/>
            </a:endParaRPr>
          </a:p>
        </p:txBody>
      </p:sp>
    </p:spTree>
    <p:extLst>
      <p:ext uri="{BB962C8B-B14F-4D97-AF65-F5344CB8AC3E}">
        <p14:creationId xmlns:p14="http://schemas.microsoft.com/office/powerpoint/2010/main" val="4143394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6768</Words>
  <Application>Microsoft Office PowerPoint</Application>
  <PresentationFormat>On-screen Show (4:3)</PresentationFormat>
  <Paragraphs>658</Paragraphs>
  <Slides>95</Slides>
  <Notes>7</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International Study of Asthma  &amp; Allergies in Childhood (ISAAC III)</vt:lpstr>
      <vt:lpstr>Pawa</vt:lpstr>
      <vt:lpstr>ASIAN SURVEY : Impact of AR on Asthma in  Child’s Quality of Life</vt:lpstr>
      <vt:lpstr>PowerPoint Presentation</vt:lpstr>
      <vt:lpstr>Definition of Air Pollutants </vt:lpstr>
      <vt:lpstr>Gaseous Pollutants</vt:lpstr>
      <vt:lpstr>Particulate Matter (PM)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Epidemiologic Studies Of Pollution And Aeroallergens On Causing Asthma </vt:lpstr>
      <vt:lpstr>Epidemiologic Studies Of Pollution And Aeroallergens On Asthma Exacerbation</vt:lpstr>
      <vt:lpstr>PowerPoint Presentation</vt:lpstr>
      <vt:lpstr>PowerPoint Presentation</vt:lpstr>
      <vt:lpstr>Mechanisms Of Pollutant-Related Adverse Health Effects</vt:lpstr>
      <vt:lpstr>Inflammatory Markers and Air Pollutants</vt:lpstr>
      <vt:lpstr>Diesel Exhaust Particulate (DEP)</vt:lpstr>
      <vt:lpstr>Effects of Diesel Exhaust on the Respiratory System</vt:lpstr>
      <vt:lpstr>Effects of Diesel Exhaust on the Respiratory System</vt:lpstr>
      <vt:lpstr>Adjuvant Effects of Diesel Exhaust</vt:lpstr>
      <vt:lpstr>Summary of Clinical Features of Diesel Exhaust Particles</vt:lpstr>
      <vt:lpstr>Ozone Enhances Allergic Inflammation</vt:lpstr>
      <vt:lpstr>Sulfur Dioxide, Nitrogen Dioxide, Carbon Monoxide</vt:lpstr>
      <vt:lpstr>Interaction Between Allergen And Pollutants</vt:lpstr>
      <vt:lpstr>PowerPoint Presentation</vt:lpstr>
      <vt:lpstr>Role Of Pollution And Global Warming On Natural Allergen Production  </vt:lpstr>
      <vt:lpstr>PowerPoint Presentation</vt:lpstr>
      <vt:lpstr>PowerPoint Presentation</vt:lpstr>
      <vt:lpstr>PowerPoint Presentation</vt:lpstr>
      <vt:lpstr>PowerPoint Presentation</vt:lpstr>
    </vt:vector>
  </TitlesOfParts>
  <Company>sanofi-aventis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AbouZeid, Lina PH/LB</dc:creator>
  <cp:lastModifiedBy>Pc</cp:lastModifiedBy>
  <cp:revision>2</cp:revision>
  <dcterms:created xsi:type="dcterms:W3CDTF">2017-04-18T10:50:45Z</dcterms:created>
  <dcterms:modified xsi:type="dcterms:W3CDTF">2019-03-25T14:59:10Z</dcterms:modified>
</cp:coreProperties>
</file>